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57" r:id="rId3"/>
    <p:sldId id="312" r:id="rId4"/>
    <p:sldId id="297" r:id="rId5"/>
    <p:sldId id="259" r:id="rId6"/>
    <p:sldId id="298" r:id="rId7"/>
    <p:sldId id="260" r:id="rId8"/>
    <p:sldId id="279" r:id="rId9"/>
    <p:sldId id="280" r:id="rId10"/>
    <p:sldId id="325" r:id="rId11"/>
    <p:sldId id="313" r:id="rId12"/>
    <p:sldId id="285" r:id="rId13"/>
    <p:sldId id="314" r:id="rId14"/>
    <p:sldId id="263" r:id="rId15"/>
    <p:sldId id="301" r:id="rId16"/>
    <p:sldId id="326" r:id="rId17"/>
    <p:sldId id="281" r:id="rId18"/>
    <p:sldId id="303" r:id="rId19"/>
    <p:sldId id="278" r:id="rId20"/>
    <p:sldId id="265" r:id="rId21"/>
    <p:sldId id="317" r:id="rId22"/>
    <p:sldId id="320" r:id="rId23"/>
    <p:sldId id="277" r:id="rId24"/>
  </p:sldIdLst>
  <p:sldSz cx="9144000" cy="5143500" type="screen16x9"/>
  <p:notesSz cx="6858000" cy="9144000"/>
  <p:embeddedFontLst>
    <p:embeddedFont>
      <p:font typeface="Nunito" charset="-52"/>
      <p:regular r:id="rId26"/>
      <p:bold r:id="rId27"/>
      <p:italic r:id="rId28"/>
      <p:boldItalic r:id="rId29"/>
    </p:embeddedFont>
    <p:embeddedFont>
      <p:font typeface="Calibri" pitchFamily="34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7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ec862e174a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ec862e174a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ec862e174a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ec862e174a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ec862e174a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ec862e174a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ec862e174a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ec862e174a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ec862e174a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ec862e174a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ec862e174a_0_2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ec862e174a_0_2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ctrTitle"/>
          </p:nvPr>
        </p:nvSpPr>
        <p:spPr>
          <a:xfrm>
            <a:off x="1891350" y="847622"/>
            <a:ext cx="5361300" cy="203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 b="1"/>
              <a:t>Промислова екологія</a:t>
            </a:r>
            <a:endParaRPr sz="4800" b="1"/>
          </a:p>
        </p:txBody>
      </p:sp>
      <p:sp>
        <p:nvSpPr>
          <p:cNvPr id="129" name="Google Shape;129;p13"/>
          <p:cNvSpPr txBox="1">
            <a:spLocks noGrp="1"/>
          </p:cNvSpPr>
          <p:nvPr>
            <p:ph type="subTitle" idx="1"/>
          </p:nvPr>
        </p:nvSpPr>
        <p:spPr>
          <a:xfrm>
            <a:off x="1912371" y="2368706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44500" algn="ctr" rtl="0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endParaRPr sz="158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lnSpc>
                <a:spcPct val="80000"/>
              </a:lnSpc>
              <a:buSzPts val="770"/>
            </a:pPr>
            <a:r>
              <a:rPr lang="ru" sz="2520" dirty="0"/>
              <a:t>Лекція № </a:t>
            </a:r>
            <a:r>
              <a:rPr lang="ru" sz="2520" dirty="0" smtClean="0"/>
              <a:t>11</a:t>
            </a:r>
            <a:endParaRPr lang="ru" sz="2520" dirty="0" smtClean="0"/>
          </a:p>
          <a:p>
            <a:pPr marL="0" lvl="0" indent="0">
              <a:lnSpc>
                <a:spcPct val="80000"/>
              </a:lnSpc>
              <a:buSzPts val="770"/>
            </a:pPr>
            <a:r>
              <a:rPr lang="ru-RU" sz="2800" b="1" dirty="0" err="1" smtClean="0"/>
              <a:t>Захист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літосфери</a:t>
            </a:r>
            <a:endParaRPr sz="252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8130" y="330593"/>
            <a:ext cx="7505700" cy="48921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11.2 </a:t>
            </a:r>
            <a:r>
              <a:rPr lang="ru-RU" sz="2400" dirty="0" err="1" smtClean="0"/>
              <a:t>Раціональне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земельних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надр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9150" y="840828"/>
            <a:ext cx="7505700" cy="3597897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Надра</a:t>
            </a:r>
            <a:r>
              <a:rPr lang="ru-RU" sz="2000" dirty="0" smtClean="0"/>
              <a:t> </a:t>
            </a:r>
            <a:r>
              <a:rPr lang="ru-RU" sz="2000" dirty="0" err="1" smtClean="0"/>
              <a:t>Землі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використовуються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декількох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напрямах</a:t>
            </a:r>
            <a:r>
              <a:rPr lang="ru-RU" sz="2000" dirty="0" smtClean="0"/>
              <a:t> для:</a:t>
            </a:r>
          </a:p>
          <a:p>
            <a:pPr>
              <a:buNone/>
            </a:pPr>
            <a:r>
              <a:rPr lang="ru-RU" sz="2000" dirty="0" smtClean="0"/>
              <a:t>- </a:t>
            </a:r>
            <a:r>
              <a:rPr lang="ru-RU" sz="2000" dirty="0" err="1" smtClean="0"/>
              <a:t>видобутку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корисних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копалин</a:t>
            </a:r>
            <a:r>
              <a:rPr lang="ru-RU" sz="2000" dirty="0" smtClean="0"/>
              <a:t>;</a:t>
            </a:r>
          </a:p>
          <a:p>
            <a:pPr>
              <a:buNone/>
            </a:pPr>
            <a:r>
              <a:rPr lang="ru-RU" sz="2000" dirty="0" smtClean="0"/>
              <a:t>- </a:t>
            </a:r>
            <a:r>
              <a:rPr lang="ru-RU" sz="2000" dirty="0" err="1" smtClean="0"/>
              <a:t>зберігання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рідких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газоподібних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корисних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копалин</a:t>
            </a:r>
            <a:r>
              <a:rPr lang="ru-RU" sz="2000" dirty="0" smtClean="0"/>
              <a:t> у </a:t>
            </a:r>
            <a:r>
              <a:rPr lang="ru-RU" sz="2000" dirty="0" err="1" smtClean="0"/>
              <a:t>природних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штуч</a:t>
            </a:r>
            <a:r>
              <a:rPr lang="ru-RU" sz="2000" dirty="0" smtClean="0"/>
              <a:t>-</a:t>
            </a:r>
          </a:p>
          <a:p>
            <a:pPr>
              <a:buNone/>
            </a:pPr>
            <a:r>
              <a:rPr lang="ru-RU" sz="2000" dirty="0" smtClean="0"/>
              <a:t>них </a:t>
            </a:r>
            <a:r>
              <a:rPr lang="ru-RU" sz="2000" dirty="0" err="1" smtClean="0"/>
              <a:t>сховищах</a:t>
            </a:r>
            <a:r>
              <a:rPr lang="ru-RU" sz="2000" dirty="0" smtClean="0"/>
              <a:t>;</a:t>
            </a:r>
          </a:p>
          <a:p>
            <a:pPr>
              <a:buNone/>
            </a:pPr>
            <a:r>
              <a:rPr lang="ru-RU" sz="2000" dirty="0" smtClean="0"/>
              <a:t>- </a:t>
            </a:r>
            <a:r>
              <a:rPr lang="ru-RU" sz="2000" dirty="0" err="1" smtClean="0"/>
              <a:t>утворення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споруд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навіть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заводів</a:t>
            </a:r>
            <a:r>
              <a:rPr lang="ru-RU" sz="2000" dirty="0" smtClean="0"/>
              <a:t>;</a:t>
            </a:r>
          </a:p>
          <a:p>
            <a:pPr>
              <a:buNone/>
            </a:pPr>
            <a:r>
              <a:rPr lang="ru-RU" sz="2000" dirty="0" smtClean="0"/>
              <a:t>- </a:t>
            </a:r>
            <a:r>
              <a:rPr lang="ru-RU" sz="2000" dirty="0" err="1" smtClean="0"/>
              <a:t>будівництва</a:t>
            </a:r>
            <a:r>
              <a:rPr lang="ru-RU" sz="2000" dirty="0" smtClean="0"/>
              <a:t> </a:t>
            </a:r>
            <a:r>
              <a:rPr lang="ru-RU" sz="2000" dirty="0" err="1" smtClean="0"/>
              <a:t>транспортних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комунікацій</a:t>
            </a:r>
            <a:r>
              <a:rPr lang="ru-RU" sz="2000" dirty="0" smtClean="0"/>
              <a:t>, метро, </a:t>
            </a:r>
            <a:r>
              <a:rPr lang="ru-RU" sz="2000" dirty="0" err="1" smtClean="0"/>
              <a:t>трубопроводів</a:t>
            </a:r>
            <a:r>
              <a:rPr lang="ru-RU" sz="2000" dirty="0" smtClean="0"/>
              <a:t>;</a:t>
            </a:r>
          </a:p>
          <a:p>
            <a:pPr>
              <a:buNone/>
            </a:pPr>
            <a:r>
              <a:rPr lang="ru-RU" sz="2000" dirty="0" smtClean="0"/>
              <a:t>- </a:t>
            </a:r>
            <a:r>
              <a:rPr lang="ru-RU" sz="2000" dirty="0" err="1" smtClean="0"/>
              <a:t>поховання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токсичних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радіоактивних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відходів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2729" y="251012"/>
            <a:ext cx="8358815" cy="4892488"/>
          </a:xfrm>
        </p:spPr>
        <p:txBody>
          <a:bodyPr>
            <a:noAutofit/>
          </a:bodyPr>
          <a:lstStyle/>
          <a:p>
            <a:r>
              <a:rPr lang="ru-RU" sz="1600" b="1" i="1" dirty="0" err="1" smtClean="0"/>
              <a:t>Мінеральні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ресурси</a:t>
            </a:r>
            <a:r>
              <a:rPr lang="ru-RU" sz="1600" b="1" i="1" dirty="0" smtClean="0"/>
              <a:t> </a:t>
            </a:r>
            <a:r>
              <a:rPr lang="ru-RU" sz="1600" i="1" dirty="0" smtClean="0"/>
              <a:t>- </a:t>
            </a:r>
            <a:r>
              <a:rPr lang="ru-RU" sz="1600" i="1" dirty="0" err="1" smtClean="0"/>
              <a:t>це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сукупність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всіх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корисних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копалин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суші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Світового</a:t>
            </a:r>
            <a:r>
              <a:rPr lang="en-US" sz="1600" i="1" dirty="0" smtClean="0"/>
              <a:t> </a:t>
            </a:r>
            <a:r>
              <a:rPr lang="ru-RU" sz="1600" dirty="0" smtClean="0"/>
              <a:t>океану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використовуються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галузях</a:t>
            </a:r>
            <a:r>
              <a:rPr lang="ru-RU" sz="1600" dirty="0" smtClean="0"/>
              <a:t> </a:t>
            </a:r>
            <a:r>
              <a:rPr lang="ru-RU" sz="1600" dirty="0" err="1" smtClean="0"/>
              <a:t>енергетики</a:t>
            </a:r>
            <a:r>
              <a:rPr lang="ru-RU" sz="1600" dirty="0" smtClean="0"/>
              <a:t>, </a:t>
            </a:r>
            <a:r>
              <a:rPr lang="ru-RU" sz="1600" dirty="0" err="1" smtClean="0"/>
              <a:t>чорної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кольорової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металургії</a:t>
            </a:r>
            <a:r>
              <a:rPr lang="ru-RU" sz="1600" dirty="0" smtClean="0"/>
              <a:t>, </a:t>
            </a:r>
            <a:r>
              <a:rPr lang="ru-RU" sz="1600" dirty="0" err="1" smtClean="0"/>
              <a:t>хімічної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промисловості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будівництва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Мінеральні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ресурси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національним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багатством</a:t>
            </a:r>
            <a:r>
              <a:rPr lang="ru-RU" sz="1600" dirty="0" smtClean="0"/>
              <a:t> </a:t>
            </a:r>
            <a:r>
              <a:rPr lang="ru-RU" sz="1600" dirty="0" err="1" smtClean="0"/>
              <a:t>кожної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країни</a:t>
            </a:r>
            <a:r>
              <a:rPr lang="ru-RU" sz="1600" dirty="0" smtClean="0"/>
              <a:t>. </a:t>
            </a:r>
            <a:r>
              <a:rPr lang="ru-RU" sz="1600" dirty="0" err="1" smtClean="0"/>
              <a:t>Щорічно</a:t>
            </a:r>
            <a:r>
              <a:rPr lang="ru-RU" sz="1600" dirty="0" smtClean="0"/>
              <a:t> </a:t>
            </a:r>
            <a:r>
              <a:rPr lang="ru-RU" sz="1600" dirty="0" smtClean="0"/>
              <a:t>на</a:t>
            </a:r>
            <a:r>
              <a:rPr lang="en-US" sz="1600" dirty="0" smtClean="0"/>
              <a:t> </a:t>
            </a:r>
            <a:r>
              <a:rPr lang="ru-RU" sz="1600" dirty="0" err="1" smtClean="0"/>
              <a:t>нашій</a:t>
            </a:r>
            <a:r>
              <a:rPr lang="ru-RU" sz="1600" dirty="0" smtClean="0"/>
              <a:t> </a:t>
            </a:r>
            <a:r>
              <a:rPr lang="ru-RU" sz="1600" dirty="0" err="1" smtClean="0"/>
              <a:t>планеті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видобувається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майже</a:t>
            </a:r>
            <a:r>
              <a:rPr lang="ru-RU" sz="1600" dirty="0" smtClean="0"/>
              <a:t> 30 т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корисних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копалини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людину</a:t>
            </a:r>
            <a:r>
              <a:rPr lang="ru-RU" sz="1600" dirty="0" smtClean="0"/>
              <a:t>,</a:t>
            </a:r>
            <a:r>
              <a:rPr lang="en-US" sz="1600" dirty="0" smtClean="0"/>
              <a:t>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1-5%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із-за</a:t>
            </a:r>
            <a:r>
              <a:rPr lang="ru-RU" sz="1600" dirty="0" smtClean="0"/>
              <a:t> </a:t>
            </a:r>
            <a:r>
              <a:rPr lang="ru-RU" sz="1600" dirty="0" err="1" smtClean="0"/>
              <a:t>недосконалості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технології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техніки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реалізується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вигляді</a:t>
            </a:r>
            <a:r>
              <a:rPr lang="en-US" sz="1600" dirty="0" smtClean="0"/>
              <a:t> </a:t>
            </a:r>
            <a:r>
              <a:rPr lang="ru-RU" sz="1600" dirty="0" err="1" smtClean="0"/>
              <a:t>продукції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виробництва</a:t>
            </a:r>
            <a:r>
              <a:rPr lang="ru-RU" sz="1600" dirty="0" smtClean="0"/>
              <a:t>, </a:t>
            </a:r>
            <a:r>
              <a:rPr lang="ru-RU" sz="1600" dirty="0" err="1" smtClean="0"/>
              <a:t>інше</a:t>
            </a:r>
            <a:r>
              <a:rPr lang="ru-RU" sz="1600" dirty="0" smtClean="0"/>
              <a:t> </a:t>
            </a:r>
            <a:r>
              <a:rPr lang="ru-RU" sz="1600" dirty="0" err="1" smtClean="0"/>
              <a:t>йде</a:t>
            </a:r>
            <a:r>
              <a:rPr lang="ru-RU" sz="1600" dirty="0" smtClean="0"/>
              <a:t> у </a:t>
            </a:r>
            <a:r>
              <a:rPr lang="ru-RU" sz="1600" dirty="0" err="1" smtClean="0"/>
              <a:t>відходи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втрачається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етапах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виробництва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За </a:t>
            </a:r>
            <a:r>
              <a:rPr lang="ru-RU" sz="1600" dirty="0" err="1" smtClean="0"/>
              <a:t>даними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німецьких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фахівців</a:t>
            </a:r>
            <a:r>
              <a:rPr lang="ru-RU" sz="1600" dirty="0" smtClean="0"/>
              <a:t> </a:t>
            </a:r>
            <a:r>
              <a:rPr lang="ru-RU" sz="1600" dirty="0" err="1" smtClean="0"/>
              <a:t>мінеральні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ресурси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 </a:t>
            </a:r>
            <a:r>
              <a:rPr lang="ru-RU" sz="1600" dirty="0" err="1" smtClean="0"/>
              <a:t>оцінені</a:t>
            </a:r>
            <a:r>
              <a:rPr lang="ru-RU" sz="1600" dirty="0" smtClean="0"/>
              <a:t> у </a:t>
            </a:r>
            <a:r>
              <a:rPr lang="ru-RU" sz="1600" dirty="0" err="1" smtClean="0"/>
              <a:t>вісім</a:t>
            </a:r>
            <a:r>
              <a:rPr lang="en-US" sz="1600" dirty="0" smtClean="0"/>
              <a:t>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</a:t>
            </a:r>
            <a:r>
              <a:rPr lang="ru-RU" sz="1600" dirty="0" smtClean="0"/>
              <a:t>за </a:t>
            </a:r>
            <a:r>
              <a:rPr lang="ru-RU" sz="1600" dirty="0" err="1" smtClean="0"/>
              <a:t>десятибальною</a:t>
            </a:r>
            <a:r>
              <a:rPr lang="ru-RU" sz="1600" dirty="0" smtClean="0"/>
              <a:t> системою.</a:t>
            </a:r>
          </a:p>
          <a:p>
            <a:r>
              <a:rPr lang="ru-RU" sz="1600" dirty="0" smtClean="0"/>
              <a:t>Правильна </a:t>
            </a:r>
            <a:r>
              <a:rPr lang="ru-RU" sz="1600" dirty="0" err="1" smtClean="0"/>
              <a:t>охорона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природи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передбачає</a:t>
            </a:r>
            <a:r>
              <a:rPr lang="ru-RU" sz="1600" dirty="0" smtClean="0"/>
              <a:t>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експлуатація</a:t>
            </a:r>
            <a:r>
              <a:rPr lang="ru-RU" sz="1600" dirty="0" smtClean="0"/>
              <a:t> одних </a:t>
            </a:r>
            <a:r>
              <a:rPr lang="ru-RU" sz="1600" dirty="0" err="1" smtClean="0"/>
              <a:t>видів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ресурсів</a:t>
            </a:r>
            <a:r>
              <a:rPr lang="ru-RU" sz="1600" dirty="0" smtClean="0"/>
              <a:t> </a:t>
            </a:r>
            <a:r>
              <a:rPr lang="ru-RU" sz="1600" dirty="0" smtClean="0"/>
              <a:t>не </a:t>
            </a:r>
            <a:r>
              <a:rPr lang="ru-RU" sz="1600" dirty="0" err="1" smtClean="0"/>
              <a:t>завдавала</a:t>
            </a:r>
            <a:r>
              <a:rPr lang="ru-RU" sz="1600" dirty="0" smtClean="0"/>
              <a:t> </a:t>
            </a:r>
            <a:r>
              <a:rPr lang="ru-RU" sz="1600" dirty="0" err="1" smtClean="0"/>
              <a:t>збитку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іншим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У </a:t>
            </a:r>
            <a:r>
              <a:rPr lang="ru-RU" sz="1600" dirty="0" err="1" smtClean="0"/>
              <a:t>зв’язку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цим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слід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розглянути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</a:t>
            </a:r>
            <a:r>
              <a:rPr lang="ru-RU" sz="1600" dirty="0" smtClean="0"/>
              <a:t> </a:t>
            </a:r>
            <a:r>
              <a:rPr lang="ru-RU" sz="1600" dirty="0" err="1" smtClean="0"/>
              <a:t>гірничодобувної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промисловості</a:t>
            </a:r>
            <a:r>
              <a:rPr lang="ru-RU" sz="1600" dirty="0" smtClean="0"/>
              <a:t> </a:t>
            </a:r>
            <a:r>
              <a:rPr lang="ru-RU" sz="1600" dirty="0" smtClean="0"/>
              <a:t>на природу,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виявляється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створенні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відвалів</a:t>
            </a:r>
            <a:r>
              <a:rPr lang="ru-RU" sz="1600" dirty="0" smtClean="0"/>
              <a:t>, </a:t>
            </a:r>
            <a:r>
              <a:rPr lang="ru-RU" sz="1600" dirty="0" err="1" smtClean="0"/>
              <a:t>кар’єрів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териконів</a:t>
            </a:r>
            <a:r>
              <a:rPr lang="ru-RU" sz="1600" dirty="0" smtClean="0"/>
              <a:t>,</a:t>
            </a:r>
            <a:r>
              <a:rPr lang="en-US" sz="1600" dirty="0" smtClean="0"/>
              <a:t> </a:t>
            </a:r>
            <a:r>
              <a:rPr lang="ru-RU" sz="1600" dirty="0" err="1" smtClean="0"/>
              <a:t>провальних</a:t>
            </a:r>
            <a:r>
              <a:rPr lang="ru-RU" sz="1600" dirty="0" smtClean="0"/>
              <a:t> </a:t>
            </a:r>
            <a:r>
              <a:rPr lang="ru-RU" sz="1600" dirty="0" smtClean="0"/>
              <a:t>воронок, в </a:t>
            </a:r>
            <a:r>
              <a:rPr lang="ru-RU" sz="1600" dirty="0" err="1" smtClean="0"/>
              <a:t>забрудненні</a:t>
            </a:r>
            <a:r>
              <a:rPr lang="ru-RU" sz="1600" dirty="0" smtClean="0"/>
              <a:t> води, </a:t>
            </a:r>
            <a:r>
              <a:rPr lang="ru-RU" sz="1600" dirty="0" err="1" smtClean="0"/>
              <a:t>ґрунту</a:t>
            </a:r>
            <a:r>
              <a:rPr lang="ru-RU" sz="1600" dirty="0" smtClean="0"/>
              <a:t>, </a:t>
            </a:r>
            <a:r>
              <a:rPr lang="ru-RU" sz="1600" dirty="0" err="1" smtClean="0"/>
              <a:t>повітря</a:t>
            </a:r>
            <a:r>
              <a:rPr lang="ru-RU" sz="1600" dirty="0" smtClean="0"/>
              <a:t>. </a:t>
            </a:r>
            <a:r>
              <a:rPr lang="ru-RU" sz="1600" dirty="0" err="1" smtClean="0"/>
              <a:t>Розглянемо</a:t>
            </a:r>
            <a:r>
              <a:rPr lang="ru-RU" sz="1600" dirty="0" smtClean="0"/>
              <a:t> </a:t>
            </a:r>
            <a:r>
              <a:rPr lang="ru-RU" sz="1600" dirty="0" err="1" smtClean="0"/>
              <a:t>деякі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цих</a:t>
            </a:r>
            <a:r>
              <a:rPr lang="en-US" sz="1600" dirty="0" smtClean="0"/>
              <a:t> </a:t>
            </a:r>
            <a:r>
              <a:rPr lang="ru-RU" sz="1600" dirty="0" err="1" smtClean="0"/>
              <a:t>порушень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заходи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ліквідації</a:t>
            </a:r>
            <a:r>
              <a:rPr lang="ru-RU" sz="1600" dirty="0" smtClean="0"/>
              <a:t>.</a:t>
            </a:r>
            <a:endParaRPr lang="ru-RU" sz="16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57654"/>
            <a:ext cx="8912771" cy="4782207"/>
          </a:xfrm>
        </p:spPr>
        <p:txBody>
          <a:bodyPr>
            <a:noAutofit/>
          </a:bodyPr>
          <a:lstStyle/>
          <a:p>
            <a:r>
              <a:rPr lang="ru-RU" sz="2000" b="1" i="1" dirty="0" err="1" smtClean="0"/>
              <a:t>Відвали</a:t>
            </a:r>
            <a:r>
              <a:rPr lang="ru-RU" sz="2000" b="1" i="1" dirty="0" smtClean="0"/>
              <a:t> </a:t>
            </a:r>
            <a:r>
              <a:rPr lang="ru-RU" sz="2000" i="1" dirty="0" err="1" smtClean="0"/>
              <a:t>утворюються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або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порожньої</a:t>
            </a:r>
            <a:r>
              <a:rPr lang="ru-RU" sz="2000" i="1" dirty="0" smtClean="0"/>
              <a:t> породи, яку </a:t>
            </a:r>
            <a:r>
              <a:rPr lang="ru-RU" sz="2000" i="1" dirty="0" err="1" smtClean="0"/>
              <a:t>піднімають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</a:t>
            </a:r>
            <a:r>
              <a:rPr lang="ru-RU" sz="2000" i="1" dirty="0" smtClean="0"/>
              <a:t> шахт </a:t>
            </a:r>
            <a:r>
              <a:rPr lang="ru-RU" sz="2000" i="1" dirty="0" smtClean="0"/>
              <a:t>разом</a:t>
            </a:r>
            <a:r>
              <a:rPr lang="en-US" sz="2000" i="1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smtClean="0"/>
              <a:t>рудою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вугіллям</a:t>
            </a:r>
            <a:r>
              <a:rPr lang="ru-RU" sz="2000" dirty="0" smtClean="0"/>
              <a:t>, а </a:t>
            </a:r>
            <a:r>
              <a:rPr lang="ru-RU" sz="2000" dirty="0" err="1" smtClean="0"/>
              <a:t>потім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відсортовують</a:t>
            </a:r>
            <a:r>
              <a:rPr lang="ru-RU" sz="2000" dirty="0" smtClean="0"/>
              <a:t> на </a:t>
            </a:r>
            <a:r>
              <a:rPr lang="ru-RU" sz="2000" dirty="0" err="1" smtClean="0"/>
              <a:t>збагачувальних</a:t>
            </a:r>
            <a:r>
              <a:rPr lang="ru-RU" sz="2000" dirty="0" smtClean="0"/>
              <a:t> фабриках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звалюють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поблизу</a:t>
            </a:r>
            <a:r>
              <a:rPr lang="ru-RU" sz="2000" dirty="0" smtClean="0"/>
              <a:t> (</a:t>
            </a:r>
            <a:r>
              <a:rPr lang="ru-RU" sz="2000" dirty="0" err="1" smtClean="0"/>
              <a:t>іноді</a:t>
            </a:r>
            <a:r>
              <a:rPr lang="ru-RU" sz="2000" dirty="0" smtClean="0"/>
              <a:t>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відвали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називають</a:t>
            </a:r>
            <a:r>
              <a:rPr lang="ru-RU" sz="2000" dirty="0" smtClean="0"/>
              <a:t> «хвостами»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хвостохранилищами</a:t>
            </a:r>
            <a:r>
              <a:rPr lang="ru-RU" sz="2000" dirty="0" smtClean="0"/>
              <a:t>),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відходів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підприємств</a:t>
            </a:r>
            <a:r>
              <a:rPr lang="ru-RU" sz="2000" dirty="0" smtClean="0"/>
              <a:t> (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</a:t>
            </a:r>
            <a:r>
              <a:rPr lang="ru-RU" sz="2000" dirty="0" err="1" smtClean="0"/>
              <a:t>попіловідвали</a:t>
            </a:r>
            <a:r>
              <a:rPr lang="ru-RU" sz="2000" dirty="0" smtClean="0"/>
              <a:t> </a:t>
            </a:r>
            <a:r>
              <a:rPr lang="ru-RU" sz="2000" dirty="0" err="1" smtClean="0"/>
              <a:t>теплових</a:t>
            </a:r>
            <a:r>
              <a:rPr lang="en-US" sz="2000" dirty="0" smtClean="0"/>
              <a:t> </a:t>
            </a:r>
            <a:r>
              <a:rPr lang="ru-RU" sz="2000" dirty="0" err="1" smtClean="0"/>
              <a:t>електростанцій</a:t>
            </a:r>
            <a:r>
              <a:rPr lang="ru-RU" sz="2000" dirty="0" smtClean="0"/>
              <a:t>),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так </a:t>
            </a:r>
            <a:r>
              <a:rPr lang="ru-RU" sz="2000" dirty="0" err="1" smtClean="0"/>
              <a:t>званої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вскриші</a:t>
            </a:r>
            <a:r>
              <a:rPr lang="ru-RU" sz="2000" dirty="0" smtClean="0"/>
              <a:t>, </a:t>
            </a:r>
            <a:r>
              <a:rPr lang="ru-RU" sz="2000" dirty="0" err="1" smtClean="0"/>
              <a:t>тобто</a:t>
            </a:r>
            <a:r>
              <a:rPr lang="ru-RU" sz="2000" dirty="0" smtClean="0"/>
              <a:t> </a:t>
            </a:r>
            <a:r>
              <a:rPr lang="ru-RU" sz="2000" dirty="0" err="1" smtClean="0"/>
              <a:t>верхніх</a:t>
            </a:r>
            <a:r>
              <a:rPr lang="ru-RU" sz="2000" dirty="0" smtClean="0"/>
              <a:t> </a:t>
            </a:r>
            <a:r>
              <a:rPr lang="ru-RU" sz="2000" dirty="0" err="1" smtClean="0"/>
              <a:t>шарів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земної</a:t>
            </a:r>
            <a:r>
              <a:rPr lang="ru-RU" sz="2000" dirty="0" smtClean="0"/>
              <a:t> кори, </a:t>
            </a:r>
            <a:r>
              <a:rPr lang="ru-RU" sz="2000" dirty="0" err="1" smtClean="0"/>
              <a:t>що</a:t>
            </a:r>
            <a:r>
              <a:rPr lang="en-US" sz="2000" dirty="0" smtClean="0"/>
              <a:t> </a:t>
            </a:r>
            <a:r>
              <a:rPr lang="ru-RU" sz="2000" dirty="0" err="1" smtClean="0"/>
              <a:t>покривають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поклади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корисна</a:t>
            </a:r>
            <a:r>
              <a:rPr lang="ru-RU" sz="2000" dirty="0" smtClean="0"/>
              <a:t> </a:t>
            </a:r>
            <a:r>
              <a:rPr lang="ru-RU" sz="2000" dirty="0" err="1" smtClean="0"/>
              <a:t>копалина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залягає</a:t>
            </a:r>
            <a:r>
              <a:rPr lang="ru-RU" sz="2000" dirty="0" smtClean="0"/>
              <a:t> </a:t>
            </a:r>
            <a:r>
              <a:rPr lang="ru-RU" sz="2000" dirty="0" err="1" smtClean="0"/>
              <a:t>неглибоко</a:t>
            </a:r>
            <a:r>
              <a:rPr lang="ru-RU" sz="2000" dirty="0" smtClean="0"/>
              <a:t>,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прагнуть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розробляти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відкритим</a:t>
            </a:r>
            <a:r>
              <a:rPr lang="ru-RU" sz="2000" dirty="0" smtClean="0"/>
              <a:t> </a:t>
            </a:r>
            <a:r>
              <a:rPr lang="ru-RU" sz="2000" dirty="0" smtClean="0"/>
              <a:t>способом,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дешевше</a:t>
            </a:r>
            <a:r>
              <a:rPr lang="ru-RU" sz="2000" dirty="0" smtClean="0"/>
              <a:t>. У такому </a:t>
            </a:r>
            <a:r>
              <a:rPr lang="ru-RU" sz="2000" dirty="0" err="1" smtClean="0"/>
              <a:t>випадку</a:t>
            </a:r>
            <a:r>
              <a:rPr lang="ru-RU" sz="2000" dirty="0" smtClean="0"/>
              <a:t> </a:t>
            </a:r>
            <a:r>
              <a:rPr lang="ru-RU" sz="2000" dirty="0" err="1" smtClean="0"/>
              <a:t>риють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кар’єри</a:t>
            </a:r>
            <a:r>
              <a:rPr lang="ru-RU" sz="2000" dirty="0" smtClean="0"/>
              <a:t>, </a:t>
            </a:r>
            <a:r>
              <a:rPr lang="ru-RU" sz="2000" dirty="0" err="1" smtClean="0"/>
              <a:t>тобто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проводять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виїмку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велику</a:t>
            </a:r>
            <a:r>
              <a:rPr lang="ru-RU" sz="2000" dirty="0" smtClean="0"/>
              <a:t> </a:t>
            </a:r>
            <a:r>
              <a:rPr lang="ru-RU" sz="2000" dirty="0" err="1" smtClean="0"/>
              <a:t>глибину</a:t>
            </a:r>
            <a:r>
              <a:rPr lang="ru-RU" sz="2000" dirty="0" smtClean="0"/>
              <a:t> (</a:t>
            </a:r>
            <a:r>
              <a:rPr lang="ru-RU" sz="2000" dirty="0" err="1" smtClean="0"/>
              <a:t>іноді</a:t>
            </a:r>
            <a:r>
              <a:rPr lang="ru-RU" sz="2000" dirty="0" smtClean="0"/>
              <a:t> до 100 м), а </a:t>
            </a:r>
            <a:r>
              <a:rPr lang="ru-RU" sz="2000" dirty="0" err="1" smtClean="0"/>
              <a:t>потім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відвалюють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убік</a:t>
            </a:r>
            <a:r>
              <a:rPr lang="ru-RU" sz="2000" dirty="0" smtClean="0"/>
              <a:t>, </a:t>
            </a:r>
            <a:r>
              <a:rPr lang="ru-RU" sz="2000" dirty="0" err="1" smtClean="0"/>
              <a:t>створюючи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своєрідні</a:t>
            </a:r>
            <a:r>
              <a:rPr lang="ru-RU" sz="2000" dirty="0" smtClean="0"/>
              <a:t> </a:t>
            </a:r>
            <a:r>
              <a:rPr lang="ru-RU" sz="2000" dirty="0" err="1" smtClean="0"/>
              <a:t>штучні</a:t>
            </a:r>
            <a:r>
              <a:rPr lang="ru-RU" sz="2000" dirty="0" smtClean="0"/>
              <a:t> плато,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виводять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ладу </a:t>
            </a:r>
            <a:r>
              <a:rPr lang="ru-RU" sz="2000" dirty="0" err="1" smtClean="0"/>
              <a:t>значні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площі</a:t>
            </a:r>
            <a:r>
              <a:rPr lang="ru-RU" sz="2000" dirty="0" smtClean="0"/>
              <a:t> </a:t>
            </a:r>
            <a:r>
              <a:rPr lang="ru-RU" sz="2000" dirty="0" err="1" smtClean="0"/>
              <a:t>цінних</a:t>
            </a:r>
            <a:r>
              <a:rPr lang="ru-RU" sz="2000" dirty="0" smtClean="0"/>
              <a:t> земель.</a:t>
            </a:r>
            <a:endParaRPr lang="ru-RU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717" y="315310"/>
            <a:ext cx="8671035" cy="4123415"/>
          </a:xfrm>
        </p:spPr>
        <p:txBody>
          <a:bodyPr>
            <a:noAutofit/>
          </a:bodyPr>
          <a:lstStyle/>
          <a:p>
            <a:r>
              <a:rPr lang="ru-RU" sz="2400" b="1" i="1" dirty="0" err="1" smtClean="0"/>
              <a:t>Видобуток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корисних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копалин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відкритим</a:t>
            </a:r>
            <a:r>
              <a:rPr lang="ru-RU" sz="2400" i="1" dirty="0" smtClean="0"/>
              <a:t> способом </a:t>
            </a:r>
            <a:r>
              <a:rPr lang="ru-RU" sz="2400" i="1" dirty="0" err="1" smtClean="0"/>
              <a:t>завдає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найбільшого</a:t>
            </a:r>
            <a:r>
              <a:rPr lang="en-US" sz="2400" i="1" dirty="0" smtClean="0"/>
              <a:t> </a:t>
            </a:r>
            <a:r>
              <a:rPr lang="ru-RU" sz="2400" i="1" dirty="0" err="1" smtClean="0"/>
              <a:t>збитку</a:t>
            </a:r>
            <a:r>
              <a:rPr lang="ru-RU" sz="2400" i="1" dirty="0" smtClean="0"/>
              <a:t> </a:t>
            </a:r>
            <a:r>
              <a:rPr lang="ru-RU" sz="2400" i="1" dirty="0" smtClean="0"/>
              <a:t>природному </a:t>
            </a:r>
            <a:r>
              <a:rPr lang="ru-RU" sz="2400" i="1" dirty="0" err="1" smtClean="0"/>
              <a:t>середовищу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оскільки</a:t>
            </a:r>
            <a:r>
              <a:rPr lang="ru-RU" sz="2400" i="1" dirty="0" smtClean="0"/>
              <a:t> часто </a:t>
            </a:r>
            <a:r>
              <a:rPr lang="ru-RU" sz="2400" i="1" dirty="0" err="1" smtClean="0"/>
              <a:t>повному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руйнуванню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піддаються</a:t>
            </a:r>
            <a:r>
              <a:rPr lang="en-US" sz="2400" i="1" dirty="0" smtClean="0"/>
              <a:t> </a:t>
            </a:r>
            <a:r>
              <a:rPr lang="ru-RU" sz="2400" i="1" dirty="0" smtClean="0"/>
              <a:t>десятки </a:t>
            </a:r>
            <a:r>
              <a:rPr lang="ru-RU" sz="2400" i="1" dirty="0" err="1" smtClean="0"/>
              <a:t>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сотні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гектарів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цінних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лісових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сільськогосподарських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угідь</a:t>
            </a:r>
            <a:r>
              <a:rPr lang="ru-RU" sz="2400" i="1" dirty="0" smtClean="0"/>
              <a:t>.</a:t>
            </a:r>
          </a:p>
          <a:p>
            <a:r>
              <a:rPr lang="ru-RU" sz="2400" i="1" dirty="0" err="1" smtClean="0"/>
              <a:t>Відновлення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колишніх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властивостей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родючості</a:t>
            </a:r>
            <a:r>
              <a:rPr lang="ru-RU" sz="2400" i="1" dirty="0" smtClean="0"/>
              <a:t> земель, </a:t>
            </a:r>
            <a:r>
              <a:rPr lang="ru-RU" sz="2400" i="1" dirty="0" err="1" smtClean="0"/>
              <a:t>що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піддалися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промисловому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впливу</a:t>
            </a:r>
            <a:r>
              <a:rPr lang="ru-RU" sz="2400" i="1" dirty="0" smtClean="0"/>
              <a:t>, так звана </a:t>
            </a:r>
            <a:r>
              <a:rPr lang="ru-RU" sz="2400" i="1" dirty="0" err="1" smtClean="0"/>
              <a:t>їх</a:t>
            </a:r>
            <a:r>
              <a:rPr lang="ru-RU" sz="2400" i="1" dirty="0" smtClean="0"/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рекультивація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набуває</a:t>
            </a:r>
            <a:r>
              <a:rPr lang="ru-RU" sz="2400" i="1" dirty="0" smtClean="0"/>
              <a:t> великого </a:t>
            </a:r>
            <a:r>
              <a:rPr lang="ru-RU" sz="2400" i="1" dirty="0" err="1" smtClean="0"/>
              <a:t>господарського</a:t>
            </a:r>
            <a:r>
              <a:rPr lang="en-US" sz="2400" i="1" dirty="0" smtClean="0"/>
              <a:t> </a:t>
            </a:r>
            <a:r>
              <a:rPr lang="ru-RU" sz="2400" i="1" dirty="0" err="1" smtClean="0"/>
              <a:t>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соціально-економічного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значення</a:t>
            </a:r>
            <a:r>
              <a:rPr lang="ru-RU" sz="2400" i="1" dirty="0" smtClean="0"/>
              <a:t>, особливо в </a:t>
            </a:r>
            <a:r>
              <a:rPr lang="ru-RU" sz="2400" i="1" dirty="0" err="1" smtClean="0"/>
              <a:t>промислових</a:t>
            </a:r>
            <a:r>
              <a:rPr lang="ru-RU" sz="2400" i="1" dirty="0" smtClean="0"/>
              <a:t> районах </a:t>
            </a:r>
            <a:r>
              <a:rPr lang="ru-RU" sz="2400" i="1" dirty="0" err="1" smtClean="0"/>
              <a:t>з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високою</a:t>
            </a:r>
            <a:r>
              <a:rPr lang="en-US" sz="2400" i="1" dirty="0" smtClean="0"/>
              <a:t> </a:t>
            </a:r>
            <a:r>
              <a:rPr lang="ru-RU" sz="2400" i="1" dirty="0" err="1" smtClean="0"/>
              <a:t>щільністю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населення</a:t>
            </a:r>
            <a:r>
              <a:rPr lang="ru-RU" sz="2400" i="1" dirty="0" smtClean="0"/>
              <a:t>. </a:t>
            </a:r>
            <a:r>
              <a:rPr lang="ru-RU" sz="2400" i="1" dirty="0" err="1" smtClean="0"/>
              <a:t>Цим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пояснюється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зростаючий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інтерес</a:t>
            </a:r>
            <a:r>
              <a:rPr lang="ru-RU" sz="2400" i="1" dirty="0" smtClean="0"/>
              <a:t> до </a:t>
            </a:r>
            <a:r>
              <a:rPr lang="ru-RU" sz="2400" i="1" dirty="0" err="1" smtClean="0"/>
              <a:t>проблеми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рекультивації</a:t>
            </a:r>
            <a:r>
              <a:rPr lang="ru-RU" sz="2400" i="1" dirty="0" smtClean="0"/>
              <a:t> </a:t>
            </a:r>
            <a:r>
              <a:rPr lang="ru-RU" sz="2400" i="1" dirty="0" smtClean="0"/>
              <a:t>як за кордоном, так </a:t>
            </a:r>
            <a:r>
              <a:rPr lang="ru-RU" sz="2400" i="1" dirty="0" err="1" smtClean="0"/>
              <a:t>і</a:t>
            </a:r>
            <a:r>
              <a:rPr lang="ru-RU" sz="2400" i="1" dirty="0" smtClean="0"/>
              <a:t> в </a:t>
            </a:r>
            <a:r>
              <a:rPr lang="ru-RU" sz="2400" i="1" dirty="0" err="1" smtClean="0"/>
              <a:t>Україні</a:t>
            </a:r>
            <a:r>
              <a:rPr lang="ru-RU" sz="2400" i="1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>
            <a:spLocks noGrp="1"/>
          </p:cNvSpPr>
          <p:nvPr>
            <p:ph type="body" idx="1"/>
          </p:nvPr>
        </p:nvSpPr>
        <p:spPr>
          <a:xfrm>
            <a:off x="220717" y="241738"/>
            <a:ext cx="8681545" cy="47003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2000" b="1" i="1" dirty="0" err="1" smtClean="0"/>
              <a:t>Териконами</a:t>
            </a:r>
            <a:r>
              <a:rPr lang="ru-RU" sz="2000" b="1" i="1" dirty="0" smtClean="0"/>
              <a:t> </a:t>
            </a:r>
            <a:r>
              <a:rPr lang="ru-RU" sz="2000" i="1" dirty="0" err="1" smtClean="0"/>
              <a:t>є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різновиди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відвалів</a:t>
            </a:r>
            <a:r>
              <a:rPr lang="ru-RU" sz="2000" i="1" dirty="0" smtClean="0"/>
              <a:t> - у </a:t>
            </a:r>
            <a:r>
              <a:rPr lang="ru-RU" sz="2000" i="1" dirty="0" err="1" smtClean="0"/>
              <a:t>формі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конусів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Ці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конуси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складаються</a:t>
            </a:r>
            <a:r>
              <a:rPr lang="en-US" sz="2000" i="1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порожньої</a:t>
            </a:r>
            <a:r>
              <a:rPr lang="ru-RU" sz="2000" dirty="0" smtClean="0"/>
              <a:t> породи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шлаку </a:t>
            </a:r>
            <a:r>
              <a:rPr lang="ru-RU" sz="2000" dirty="0" err="1" smtClean="0"/>
              <a:t>і</a:t>
            </a:r>
            <a:r>
              <a:rPr lang="ru-RU" sz="2000" dirty="0" smtClean="0"/>
              <a:t> часто </a:t>
            </a:r>
            <a:r>
              <a:rPr lang="ru-RU" sz="2000" dirty="0" err="1" smtClean="0"/>
              <a:t>зустрічаються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навколо</a:t>
            </a:r>
            <a:r>
              <a:rPr lang="ru-RU" sz="2000" dirty="0" smtClean="0"/>
              <a:t> шахт, </a:t>
            </a:r>
            <a:r>
              <a:rPr lang="ru-RU" sz="2000" dirty="0" err="1" smtClean="0"/>
              <a:t>заводів</a:t>
            </a:r>
            <a:r>
              <a:rPr lang="ru-RU" sz="2000" dirty="0" smtClean="0"/>
              <a:t>, </a:t>
            </a:r>
            <a:r>
              <a:rPr lang="ru-RU" sz="2000" dirty="0" err="1" smtClean="0"/>
              <a:t>електростанцій</a:t>
            </a:r>
            <a:r>
              <a:rPr lang="ru-RU" sz="2000" dirty="0" smtClean="0"/>
              <a:t> </a:t>
            </a:r>
            <a:r>
              <a:rPr lang="ru-RU" sz="2000" dirty="0" smtClean="0"/>
              <a:t>та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підприємств</a:t>
            </a:r>
            <a:r>
              <a:rPr lang="ru-RU" sz="2000" dirty="0" smtClean="0"/>
              <a:t>. </a:t>
            </a:r>
            <a:r>
              <a:rPr lang="ru-RU" sz="2000" dirty="0" err="1" smtClean="0"/>
              <a:t>Терикони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займають</a:t>
            </a:r>
            <a:r>
              <a:rPr lang="en-US" sz="2000" dirty="0" smtClean="0"/>
              <a:t> </a:t>
            </a:r>
            <a:r>
              <a:rPr lang="ru-RU" sz="2000" dirty="0" err="1" smtClean="0"/>
              <a:t>багато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місця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сильно </a:t>
            </a:r>
            <a:r>
              <a:rPr lang="ru-RU" sz="2000" dirty="0" err="1" smtClean="0"/>
              <a:t>порошать</a:t>
            </a:r>
            <a:r>
              <a:rPr lang="ru-RU" sz="2000" dirty="0" smtClean="0"/>
              <a:t> за </a:t>
            </a:r>
            <a:r>
              <a:rPr lang="ru-RU" sz="2000" dirty="0" err="1" smtClean="0"/>
              <a:t>наявності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вітру</a:t>
            </a:r>
            <a:r>
              <a:rPr lang="ru-RU" sz="2000" dirty="0" smtClean="0"/>
              <a:t>, </a:t>
            </a:r>
            <a:r>
              <a:rPr lang="ru-RU" sz="2000" dirty="0" err="1" smtClean="0"/>
              <a:t>багато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них </a:t>
            </a:r>
            <a:r>
              <a:rPr lang="ru-RU" sz="2000" dirty="0" err="1" smtClean="0"/>
              <a:t>продовжують</a:t>
            </a:r>
            <a:r>
              <a:rPr lang="en-US" sz="2000" dirty="0" smtClean="0"/>
              <a:t> </a:t>
            </a:r>
            <a:r>
              <a:rPr lang="ru-RU" sz="2000" dirty="0" err="1" smtClean="0"/>
              <a:t>тліти</a:t>
            </a:r>
            <a:r>
              <a:rPr lang="ru-RU" sz="2000" dirty="0" smtClean="0"/>
              <a:t> </a:t>
            </a:r>
            <a:r>
              <a:rPr lang="ru-RU" sz="2000" dirty="0" err="1" smtClean="0"/>
              <a:t>усередині</a:t>
            </a:r>
            <a:r>
              <a:rPr lang="ru-RU" sz="2000" dirty="0" smtClean="0"/>
              <a:t>, </a:t>
            </a:r>
            <a:r>
              <a:rPr lang="ru-RU" sz="2000" dirty="0" err="1" smtClean="0"/>
              <a:t>виділяючи</a:t>
            </a:r>
            <a:r>
              <a:rPr lang="ru-RU" sz="2000" dirty="0" smtClean="0"/>
              <a:t> </a:t>
            </a:r>
            <a:r>
              <a:rPr lang="ru-RU" sz="2000" dirty="0" err="1" smtClean="0"/>
              <a:t>їдкий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дим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сірчистий</a:t>
            </a:r>
            <a:r>
              <a:rPr lang="ru-RU" sz="2000" dirty="0" smtClean="0"/>
              <a:t> газ. У </a:t>
            </a:r>
            <a:r>
              <a:rPr lang="ru-RU" sz="2000" dirty="0" err="1" smtClean="0"/>
              <a:t>териконах</a:t>
            </a:r>
            <a:r>
              <a:rPr lang="ru-RU" sz="2000" dirty="0" smtClean="0"/>
              <a:t> </a:t>
            </a:r>
            <a:r>
              <a:rPr lang="ru-RU" sz="2000" dirty="0" err="1" smtClean="0"/>
              <a:t>вуглезбагачувальних</a:t>
            </a:r>
            <a:r>
              <a:rPr lang="ru-RU" sz="2000" dirty="0" smtClean="0"/>
              <a:t> </a:t>
            </a:r>
            <a:r>
              <a:rPr lang="ru-RU" sz="2000" dirty="0" smtClean="0"/>
              <a:t>фабрик </a:t>
            </a:r>
            <a:r>
              <a:rPr lang="ru-RU" sz="2000" dirty="0" err="1" smtClean="0"/>
              <a:t>завжди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міститься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багато</a:t>
            </a:r>
            <a:r>
              <a:rPr lang="ru-RU" sz="2000" dirty="0" smtClean="0"/>
              <a:t> </a:t>
            </a:r>
            <a:r>
              <a:rPr lang="ru-RU" sz="2000" dirty="0" err="1" smtClean="0"/>
              <a:t>вугільного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штибу</a:t>
            </a:r>
            <a:r>
              <a:rPr lang="ru-RU" sz="2000" dirty="0" smtClean="0"/>
              <a:t> (пилу),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самозайматися</a:t>
            </a:r>
            <a:r>
              <a:rPr lang="ru-RU" sz="2000" dirty="0" smtClean="0"/>
              <a:t>. </a:t>
            </a:r>
            <a:r>
              <a:rPr lang="ru-RU" sz="2000" dirty="0" err="1" smtClean="0"/>
              <a:t>Іноді</a:t>
            </a:r>
            <a:r>
              <a:rPr lang="ru-RU" sz="2000" dirty="0" smtClean="0"/>
              <a:t> </a:t>
            </a:r>
            <a:r>
              <a:rPr lang="ru-RU" sz="2000" dirty="0" err="1" smtClean="0"/>
              <a:t>внутрішня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пожежа</a:t>
            </a:r>
            <a:r>
              <a:rPr lang="ru-RU" sz="2000" dirty="0" smtClean="0"/>
              <a:t> </a:t>
            </a:r>
            <a:r>
              <a:rPr lang="ru-RU" sz="2000" dirty="0" err="1" smtClean="0"/>
              <a:t>триває</a:t>
            </a:r>
            <a:r>
              <a:rPr lang="ru-RU" sz="2000" dirty="0" smtClean="0"/>
              <a:t> роками, а вся </a:t>
            </a:r>
            <a:r>
              <a:rPr lang="ru-RU" sz="2000" dirty="0" err="1" smtClean="0"/>
              <a:t>поверхня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величезного</a:t>
            </a:r>
            <a:r>
              <a:rPr lang="en-US" sz="2000" dirty="0" smtClean="0"/>
              <a:t> </a:t>
            </a:r>
            <a:r>
              <a:rPr lang="ru-RU" sz="2000" dirty="0" smtClean="0"/>
              <a:t>конусу </a:t>
            </a:r>
            <a:r>
              <a:rPr lang="ru-RU" sz="2000" dirty="0" err="1" smtClean="0"/>
              <a:t>випускає</a:t>
            </a:r>
            <a:r>
              <a:rPr lang="ru-RU" sz="2000" dirty="0" smtClean="0"/>
              <a:t> жар </a:t>
            </a:r>
            <a:r>
              <a:rPr lang="ru-RU" sz="2000" dirty="0" err="1" smtClean="0"/>
              <a:t>і</a:t>
            </a:r>
            <a:r>
              <a:rPr lang="ru-RU" sz="2000" dirty="0" smtClean="0"/>
              <a:t> палиться </a:t>
            </a:r>
            <a:r>
              <a:rPr lang="ru-RU" sz="2000" dirty="0" err="1" smtClean="0"/>
              <a:t>цівками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диму</a:t>
            </a:r>
            <a:r>
              <a:rPr lang="ru-RU" sz="2000" dirty="0" smtClean="0"/>
              <a:t>, як </a:t>
            </a:r>
            <a:r>
              <a:rPr lang="ru-RU" sz="2000" dirty="0" err="1" smtClean="0"/>
              <a:t>справжній</a:t>
            </a:r>
            <a:r>
              <a:rPr lang="ru-RU" sz="2000" dirty="0" smtClean="0"/>
              <a:t> вулкан.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smtClean="0"/>
              <a:t>сильна</a:t>
            </a:r>
            <a:r>
              <a:rPr lang="en-US" sz="2000" dirty="0" smtClean="0"/>
              <a:t> </a:t>
            </a:r>
            <a:r>
              <a:rPr lang="ru-RU" sz="2000" dirty="0" err="1" smtClean="0"/>
              <a:t>злива</a:t>
            </a:r>
            <a:r>
              <a:rPr lang="ru-RU" sz="2000" dirty="0" smtClean="0"/>
              <a:t> </a:t>
            </a:r>
            <a:r>
              <a:rPr lang="ru-RU" sz="2000" dirty="0" err="1" smtClean="0"/>
              <a:t>глибоко</a:t>
            </a:r>
            <a:r>
              <a:rPr lang="ru-RU" sz="2000" dirty="0" smtClean="0"/>
              <a:t> промочить </a:t>
            </a:r>
            <a:r>
              <a:rPr lang="ru-RU" sz="2000" dirty="0" err="1" smtClean="0"/>
              <a:t>такий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терикон</a:t>
            </a:r>
            <a:r>
              <a:rPr lang="ru-RU" sz="2000" dirty="0" smtClean="0"/>
              <a:t>,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величезною</a:t>
            </a:r>
            <a:r>
              <a:rPr lang="ru-RU" sz="2000" dirty="0" smtClean="0"/>
              <a:t> силою </a:t>
            </a:r>
            <a:r>
              <a:rPr lang="ru-RU" sz="2000" dirty="0" err="1" smtClean="0"/>
              <a:t>вибухнути</a:t>
            </a:r>
            <a:r>
              <a:rPr lang="ru-RU" sz="2000" dirty="0" smtClean="0"/>
              <a:t>, </a:t>
            </a:r>
            <a:r>
              <a:rPr lang="ru-RU" sz="2000" dirty="0" err="1" smtClean="0"/>
              <a:t>заподіюючи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серйозні</a:t>
            </a:r>
            <a:r>
              <a:rPr lang="ru-RU" sz="2000" dirty="0" smtClean="0"/>
              <a:t> </a:t>
            </a:r>
            <a:r>
              <a:rPr lang="ru-RU" sz="2000" dirty="0" err="1" smtClean="0"/>
              <a:t>руйнування</a:t>
            </a:r>
            <a:r>
              <a:rPr lang="ru-RU" sz="2000" dirty="0" smtClean="0"/>
              <a:t>. </a:t>
            </a:r>
            <a:r>
              <a:rPr lang="ru-RU" sz="2000" dirty="0" err="1" smtClean="0"/>
              <a:t>Холодний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терикон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впливом</a:t>
            </a:r>
            <a:r>
              <a:rPr lang="ru-RU" sz="2000" dirty="0" smtClean="0"/>
              <a:t> </a:t>
            </a:r>
            <a:r>
              <a:rPr lang="ru-RU" sz="2000" dirty="0" err="1" smtClean="0"/>
              <a:t>тривалих</a:t>
            </a:r>
            <a:r>
              <a:rPr lang="en-US" sz="2000" dirty="0" smtClean="0"/>
              <a:t> </a:t>
            </a:r>
            <a:r>
              <a:rPr lang="ru-RU" sz="2000" dirty="0" err="1" smtClean="0"/>
              <a:t>дощів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здатний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втратити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зв’язаність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розпливтися</a:t>
            </a:r>
            <a:r>
              <a:rPr lang="ru-RU" sz="2000" dirty="0" smtClean="0"/>
              <a:t>.</a:t>
            </a:r>
            <a:r>
              <a:rPr lang="en-US" sz="2000" dirty="0" smtClean="0"/>
              <a:t> 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0149" y="215152"/>
            <a:ext cx="8513379" cy="4672158"/>
          </a:xfrm>
        </p:spPr>
        <p:txBody>
          <a:bodyPr>
            <a:noAutofit/>
          </a:bodyPr>
          <a:lstStyle/>
          <a:p>
            <a:r>
              <a:rPr lang="ru-RU" sz="1800" dirty="0" smtClean="0"/>
              <a:t>З метою </a:t>
            </a:r>
            <a:r>
              <a:rPr lang="ru-RU" sz="1800" b="1" i="1" dirty="0" err="1" smtClean="0"/>
              <a:t>раціонального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використання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мінеральних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ресурсів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здійснюються</a:t>
            </a:r>
            <a:r>
              <a:rPr lang="en-US" sz="1800" b="1" i="1" dirty="0" smtClean="0"/>
              <a:t> </a:t>
            </a:r>
            <a:r>
              <a:rPr lang="ru-RU" sz="1800" dirty="0" err="1" smtClean="0"/>
              <a:t>безперервна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розвідка</a:t>
            </a:r>
            <a:r>
              <a:rPr lang="ru-RU" sz="1800" dirty="0" smtClean="0"/>
              <a:t>, </a:t>
            </a:r>
            <a:r>
              <a:rPr lang="ru-RU" sz="1800" dirty="0" err="1" smtClean="0"/>
              <a:t>економне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комплексне</a:t>
            </a:r>
            <a:r>
              <a:rPr lang="ru-RU" sz="1800" dirty="0" smtClean="0"/>
              <a:t> </a:t>
            </a:r>
            <a:r>
              <a:rPr lang="ru-RU" sz="1800" dirty="0" err="1" smtClean="0"/>
              <a:t>витрачання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, </a:t>
            </a:r>
            <a:r>
              <a:rPr lang="ru-RU" sz="1800" dirty="0" err="1" smtClean="0"/>
              <a:t>заміна</a:t>
            </a:r>
            <a:r>
              <a:rPr lang="ru-RU" sz="1800" dirty="0" smtClean="0"/>
              <a:t> </a:t>
            </a:r>
            <a:r>
              <a:rPr lang="ru-RU" sz="1800" dirty="0" err="1" smtClean="0"/>
              <a:t>дефіцитної</a:t>
            </a:r>
            <a:r>
              <a:rPr lang="en-US" sz="1800" dirty="0" smtClean="0"/>
              <a:t> </a:t>
            </a:r>
            <a:r>
              <a:rPr lang="ru-RU" sz="1800" dirty="0" err="1" smtClean="0"/>
              <a:t>мінеральної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сировини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іншими</a:t>
            </a:r>
            <a:r>
              <a:rPr lang="ru-RU" sz="1800" dirty="0" smtClean="0"/>
              <a:t> ресурсами. Для </a:t>
            </a:r>
            <a:r>
              <a:rPr lang="ru-RU" sz="1800" dirty="0" err="1" smtClean="0"/>
              <a:t>економії</a:t>
            </a:r>
            <a:r>
              <a:rPr lang="ru-RU" sz="1800" dirty="0" smtClean="0"/>
              <a:t> </a:t>
            </a:r>
            <a:r>
              <a:rPr lang="ru-RU" sz="1800" dirty="0" err="1" smtClean="0"/>
              <a:t>мінеральної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сировини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велике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має</a:t>
            </a:r>
            <a:r>
              <a:rPr lang="ru-RU" sz="1800" dirty="0" smtClean="0"/>
              <a:t> </a:t>
            </a:r>
            <a:r>
              <a:rPr lang="ru-RU" sz="1800" dirty="0" err="1" smtClean="0"/>
              <a:t>збір</a:t>
            </a:r>
            <a:r>
              <a:rPr lang="ru-RU" sz="1800" dirty="0" smtClean="0"/>
              <a:t> </a:t>
            </a:r>
            <a:r>
              <a:rPr lang="ru-RU" sz="1800" dirty="0" err="1" smtClean="0"/>
              <a:t>металобрухту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повторне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використання</a:t>
            </a:r>
            <a:r>
              <a:rPr lang="ru-RU" sz="1800" dirty="0" smtClean="0"/>
              <a:t>. </a:t>
            </a:r>
            <a:r>
              <a:rPr lang="ru-RU" sz="1800" dirty="0" err="1" smtClean="0"/>
              <a:t>Крім</a:t>
            </a:r>
            <a:r>
              <a:rPr lang="ru-RU" sz="1800" dirty="0" smtClean="0"/>
              <a:t> того</a:t>
            </a:r>
            <a:r>
              <a:rPr lang="ru-RU" sz="1800" dirty="0" smtClean="0"/>
              <a:t>,</a:t>
            </a:r>
            <a:r>
              <a:rPr lang="en-US" sz="1800" dirty="0" smtClean="0"/>
              <a:t> </a:t>
            </a:r>
            <a:r>
              <a:rPr lang="ru-RU" sz="1800" dirty="0" err="1" smtClean="0"/>
              <a:t>необхідно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передбачати</a:t>
            </a:r>
            <a:r>
              <a:rPr lang="ru-RU" sz="1800" dirty="0" smtClean="0"/>
              <a:t> заходи </a:t>
            </a:r>
            <a:r>
              <a:rPr lang="ru-RU" sz="1800" dirty="0" err="1" smtClean="0"/>
              <a:t>щодо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запобігання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ліквідації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шкідливого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впливу</a:t>
            </a:r>
            <a:r>
              <a:rPr lang="en-US" sz="1800" dirty="0" smtClean="0"/>
              <a:t> </a:t>
            </a:r>
            <a:r>
              <a:rPr lang="ru-RU" sz="1800" dirty="0" err="1" smtClean="0"/>
              <a:t>гірничодобувної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промисловості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природне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середовище</a:t>
            </a:r>
            <a:r>
              <a:rPr lang="ru-RU" sz="1800" dirty="0" smtClean="0"/>
              <a:t>.</a:t>
            </a:r>
            <a:endParaRPr lang="en-US" sz="1800" dirty="0" smtClean="0"/>
          </a:p>
          <a:p>
            <a:r>
              <a:rPr lang="ru-RU" sz="1100" dirty="0" err="1" smtClean="0"/>
              <a:t>Доцільність</a:t>
            </a:r>
            <a:r>
              <a:rPr lang="ru-RU" sz="1100" dirty="0" smtClean="0"/>
              <a:t> </a:t>
            </a:r>
            <a:r>
              <a:rPr lang="ru-RU" sz="1100" dirty="0" err="1" smtClean="0"/>
              <a:t>економного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комплексного </a:t>
            </a:r>
            <a:r>
              <a:rPr lang="ru-RU" sz="1100" dirty="0" err="1" smtClean="0"/>
              <a:t>використання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мінеральних</a:t>
            </a:r>
            <a:r>
              <a:rPr lang="ru-RU" sz="1100" dirty="0" smtClean="0"/>
              <a:t> </a:t>
            </a:r>
            <a:r>
              <a:rPr lang="ru-RU" sz="1100" dirty="0" err="1" smtClean="0"/>
              <a:t>ресурсів</a:t>
            </a:r>
            <a:r>
              <a:rPr lang="ru-RU" sz="1100" dirty="0" smtClean="0"/>
              <a:t> </a:t>
            </a:r>
            <a:r>
              <a:rPr lang="ru-RU" sz="1100" dirty="0" err="1" smtClean="0"/>
              <a:t>яскрава</a:t>
            </a:r>
            <a:r>
              <a:rPr lang="ru-RU" sz="1100" dirty="0" smtClean="0"/>
              <a:t> на </a:t>
            </a:r>
            <a:r>
              <a:rPr lang="ru-RU" sz="1100" dirty="0" err="1" smtClean="0"/>
              <a:t>прикладі</a:t>
            </a:r>
            <a:r>
              <a:rPr lang="ru-RU" sz="1100" dirty="0" smtClean="0"/>
              <a:t> </a:t>
            </a:r>
            <a:r>
              <a:rPr lang="ru-RU" sz="1100" b="1" i="1" dirty="0" smtClean="0"/>
              <a:t>горючих </a:t>
            </a:r>
            <a:r>
              <a:rPr lang="ru-RU" sz="1100" b="1" i="1" dirty="0" err="1" smtClean="0"/>
              <a:t>сланців</a:t>
            </a:r>
            <a:r>
              <a:rPr lang="ru-RU" sz="1100" b="1" i="1" dirty="0" smtClean="0"/>
              <a:t>. </a:t>
            </a:r>
            <a:r>
              <a:rPr lang="ru-RU" sz="1100" b="1" i="1" dirty="0" err="1" smtClean="0"/>
              <a:t>Сланці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органічного</a:t>
            </a:r>
            <a:r>
              <a:rPr lang="ru-RU" sz="1100" b="1" i="1" dirty="0" smtClean="0"/>
              <a:t> </a:t>
            </a:r>
            <a:r>
              <a:rPr lang="ru-RU" sz="1100" b="1" i="1" dirty="0" err="1" smtClean="0"/>
              <a:t>походження</a:t>
            </a:r>
            <a:r>
              <a:rPr lang="ru-RU" sz="1100" b="1" i="1" dirty="0" smtClean="0"/>
              <a:t> - </a:t>
            </a:r>
            <a:r>
              <a:rPr lang="ru-RU" sz="1100" b="1" i="1" dirty="0" err="1" smtClean="0"/>
              <a:t>ста</a:t>
            </a:r>
            <a:r>
              <a:rPr lang="ru-RU" sz="1100" dirty="0" err="1" smtClean="0"/>
              <a:t>родавні</a:t>
            </a:r>
            <a:r>
              <a:rPr lang="ru-RU" sz="1100" dirty="0" smtClean="0"/>
              <a:t> </a:t>
            </a:r>
            <a:r>
              <a:rPr lang="ru-RU" sz="1100" dirty="0" err="1" smtClean="0"/>
              <a:t>морські</a:t>
            </a:r>
            <a:r>
              <a:rPr lang="ru-RU" sz="1100" dirty="0" smtClean="0"/>
              <a:t> </a:t>
            </a:r>
            <a:r>
              <a:rPr lang="ru-RU" sz="1100" dirty="0" err="1" smtClean="0"/>
              <a:t>відкладення</a:t>
            </a:r>
            <a:r>
              <a:rPr lang="ru-RU" sz="1100" dirty="0" smtClean="0"/>
              <a:t>. </a:t>
            </a:r>
            <a:r>
              <a:rPr lang="ru-RU" sz="1100" dirty="0" err="1" smtClean="0"/>
              <a:t>Їх</a:t>
            </a:r>
            <a:r>
              <a:rPr lang="ru-RU" sz="1100" dirty="0" smtClean="0"/>
              <a:t> </a:t>
            </a:r>
            <a:r>
              <a:rPr lang="ru-RU" sz="1100" dirty="0" err="1" smtClean="0"/>
              <a:t>доцільніше</a:t>
            </a:r>
            <a:r>
              <a:rPr lang="ru-RU" sz="1100" dirty="0" smtClean="0"/>
              <a:t> </a:t>
            </a:r>
            <a:r>
              <a:rPr lang="ru-RU" sz="1100" dirty="0" err="1" smtClean="0"/>
              <a:t>використовувати</a:t>
            </a:r>
            <a:r>
              <a:rPr lang="ru-RU" sz="1100" dirty="0" smtClean="0"/>
              <a:t> не як </a:t>
            </a:r>
            <a:r>
              <a:rPr lang="ru-RU" sz="1100" dirty="0" err="1" smtClean="0"/>
              <a:t>паливо</a:t>
            </a:r>
            <a:r>
              <a:rPr lang="ru-RU" sz="1100" dirty="0" smtClean="0"/>
              <a:t>, а </a:t>
            </a:r>
            <a:r>
              <a:rPr lang="ru-RU" sz="1100" dirty="0" smtClean="0"/>
              <a:t>як</a:t>
            </a:r>
            <a:r>
              <a:rPr lang="en-US" sz="1100" dirty="0" smtClean="0"/>
              <a:t> </a:t>
            </a:r>
            <a:r>
              <a:rPr lang="ru-RU" sz="1100" dirty="0" err="1" smtClean="0"/>
              <a:t>хімічну</a:t>
            </a:r>
            <a:r>
              <a:rPr lang="ru-RU" sz="1100" dirty="0" smtClean="0"/>
              <a:t> </a:t>
            </a:r>
            <a:r>
              <a:rPr lang="ru-RU" sz="1100" dirty="0" err="1" smtClean="0"/>
              <a:t>сировину</a:t>
            </a:r>
            <a:r>
              <a:rPr lang="ru-RU" sz="1100" dirty="0" smtClean="0"/>
              <a:t>. </a:t>
            </a:r>
            <a:r>
              <a:rPr lang="ru-RU" sz="1100" dirty="0" err="1" smtClean="0"/>
              <a:t>Наприклад</a:t>
            </a:r>
            <a:r>
              <a:rPr lang="ru-RU" sz="1100" dirty="0" smtClean="0"/>
              <a:t>, </a:t>
            </a:r>
            <a:r>
              <a:rPr lang="ru-RU" sz="1100" dirty="0" err="1" smtClean="0"/>
              <a:t>розроблений</a:t>
            </a:r>
            <a:r>
              <a:rPr lang="ru-RU" sz="1100" dirty="0" smtClean="0"/>
              <a:t> </a:t>
            </a:r>
            <a:r>
              <a:rPr lang="ru-RU" sz="1100" dirty="0" err="1" smtClean="0"/>
              <a:t>спосіб</a:t>
            </a:r>
            <a:r>
              <a:rPr lang="ru-RU" sz="1100" dirty="0" smtClean="0"/>
              <a:t> </a:t>
            </a:r>
            <a:r>
              <a:rPr lang="ru-RU" sz="1100" dirty="0" err="1" smtClean="0"/>
              <a:t>виготовлення</a:t>
            </a:r>
            <a:r>
              <a:rPr lang="ru-RU" sz="1100" dirty="0" smtClean="0"/>
              <a:t> препарату СРР </a:t>
            </a:r>
            <a:r>
              <a:rPr lang="ru-RU" sz="1100" dirty="0" smtClean="0"/>
              <a:t>-</a:t>
            </a:r>
            <a:r>
              <a:rPr lang="en-US" sz="1100" dirty="0" smtClean="0"/>
              <a:t> </a:t>
            </a:r>
            <a:r>
              <a:rPr lang="ru-RU" sz="1100" dirty="0" err="1" smtClean="0"/>
              <a:t>сланцевої</a:t>
            </a:r>
            <a:r>
              <a:rPr lang="ru-RU" sz="1100" dirty="0" smtClean="0"/>
              <a:t> </a:t>
            </a:r>
            <a:r>
              <a:rPr lang="ru-RU" sz="1100" dirty="0" err="1" smtClean="0"/>
              <a:t>ростової</a:t>
            </a:r>
            <a:r>
              <a:rPr lang="ru-RU" sz="1100" dirty="0" smtClean="0"/>
              <a:t> </a:t>
            </a:r>
            <a:r>
              <a:rPr lang="ru-RU" sz="1100" dirty="0" err="1" smtClean="0"/>
              <a:t>речовини</a:t>
            </a:r>
            <a:r>
              <a:rPr lang="ru-RU" sz="1100" dirty="0" smtClean="0"/>
              <a:t>. </a:t>
            </a:r>
            <a:r>
              <a:rPr lang="ru-RU" sz="1100" dirty="0" err="1" smtClean="0"/>
              <a:t>Випробування</a:t>
            </a:r>
            <a:r>
              <a:rPr lang="ru-RU" sz="1100" dirty="0" smtClean="0"/>
              <a:t>, </a:t>
            </a:r>
            <a:r>
              <a:rPr lang="ru-RU" sz="1100" dirty="0" err="1" smtClean="0"/>
              <a:t>проведені</a:t>
            </a:r>
            <a:r>
              <a:rPr lang="ru-RU" sz="1100" dirty="0" smtClean="0"/>
              <a:t> у </a:t>
            </a:r>
            <a:r>
              <a:rPr lang="ru-RU" sz="1100" dirty="0" err="1" smtClean="0"/>
              <a:t>спеціалізованих</a:t>
            </a:r>
            <a:r>
              <a:rPr lang="ru-RU" sz="1100" dirty="0" smtClean="0"/>
              <a:t> </a:t>
            </a:r>
            <a:r>
              <a:rPr lang="ru-RU" sz="1100" dirty="0" err="1" smtClean="0"/>
              <a:t>інститутах</a:t>
            </a:r>
            <a:r>
              <a:rPr lang="ru-RU" sz="1100" dirty="0" smtClean="0"/>
              <a:t>, дозволили </a:t>
            </a:r>
            <a:r>
              <a:rPr lang="ru-RU" sz="1100" dirty="0" err="1" smtClean="0"/>
              <a:t>рекомендувати</a:t>
            </a:r>
            <a:r>
              <a:rPr lang="ru-RU" sz="1100" dirty="0" smtClean="0"/>
              <a:t> </a:t>
            </a:r>
            <a:r>
              <a:rPr lang="ru-RU" sz="1100" dirty="0" err="1" smtClean="0"/>
              <a:t>цю</a:t>
            </a:r>
            <a:r>
              <a:rPr lang="ru-RU" sz="1100" dirty="0" smtClean="0"/>
              <a:t> </a:t>
            </a:r>
            <a:r>
              <a:rPr lang="ru-RU" sz="1100" dirty="0" err="1" smtClean="0"/>
              <a:t>речовину</a:t>
            </a:r>
            <a:r>
              <a:rPr lang="ru-RU" sz="1100" dirty="0" smtClean="0"/>
              <a:t> для </a:t>
            </a:r>
            <a:r>
              <a:rPr lang="ru-RU" sz="1100" dirty="0" err="1" smtClean="0"/>
              <a:t>використання</a:t>
            </a:r>
            <a:r>
              <a:rPr lang="ru-RU" sz="1100" dirty="0" smtClean="0"/>
              <a:t> в </a:t>
            </a:r>
            <a:r>
              <a:rPr lang="ru-RU" sz="1100" dirty="0" err="1" smtClean="0"/>
              <a:t>сільському</a:t>
            </a:r>
            <a:r>
              <a:rPr lang="ru-RU" sz="1100" dirty="0" smtClean="0"/>
              <a:t> </a:t>
            </a:r>
            <a:r>
              <a:rPr lang="ru-RU" sz="1100" dirty="0" err="1" smtClean="0"/>
              <a:t>господарстві</a:t>
            </a:r>
            <a:r>
              <a:rPr lang="ru-RU" sz="1100" dirty="0" smtClean="0"/>
              <a:t> </a:t>
            </a:r>
            <a:r>
              <a:rPr lang="ru-RU" sz="1100" dirty="0" err="1" smtClean="0"/>
              <a:t>з</a:t>
            </a:r>
            <a:r>
              <a:rPr lang="ru-RU" sz="1100" dirty="0" smtClean="0"/>
              <a:t> метою </a:t>
            </a:r>
            <a:r>
              <a:rPr lang="ru-RU" sz="1100" dirty="0" err="1" smtClean="0"/>
              <a:t>підвищення</a:t>
            </a:r>
            <a:r>
              <a:rPr lang="ru-RU" sz="1100" dirty="0" smtClean="0"/>
              <a:t> </a:t>
            </a:r>
            <a:r>
              <a:rPr lang="ru-RU" sz="1100" dirty="0" err="1" smtClean="0"/>
              <a:t>врожайності</a:t>
            </a:r>
            <a:r>
              <a:rPr lang="ru-RU" sz="1100" dirty="0" smtClean="0"/>
              <a:t> ряду </a:t>
            </a:r>
            <a:r>
              <a:rPr lang="ru-RU" sz="1100" dirty="0" err="1" smtClean="0"/>
              <a:t>сільськогосподарських</a:t>
            </a:r>
            <a:r>
              <a:rPr lang="ru-RU" sz="1100" dirty="0" smtClean="0"/>
              <a:t> </a:t>
            </a:r>
            <a:r>
              <a:rPr lang="ru-RU" sz="1100" dirty="0" smtClean="0"/>
              <a:t>культур</a:t>
            </a:r>
            <a:r>
              <a:rPr lang="ru-RU" sz="1100" dirty="0" smtClean="0"/>
              <a:t>. Особливо </a:t>
            </a:r>
            <a:r>
              <a:rPr lang="ru-RU" sz="1100" dirty="0" err="1" smtClean="0"/>
              <a:t>ефективно</a:t>
            </a:r>
            <a:r>
              <a:rPr lang="ru-RU" sz="1100" dirty="0" smtClean="0"/>
              <a:t> СРР </a:t>
            </a:r>
            <a:r>
              <a:rPr lang="ru-RU" sz="1100" dirty="0" err="1" smtClean="0"/>
              <a:t>збільшує</a:t>
            </a:r>
            <a:r>
              <a:rPr lang="ru-RU" sz="1100" dirty="0" smtClean="0"/>
              <a:t> </a:t>
            </a:r>
            <a:r>
              <a:rPr lang="ru-RU" sz="1100" dirty="0" err="1" smtClean="0"/>
              <a:t>перші</a:t>
            </a:r>
            <a:r>
              <a:rPr lang="ru-RU" sz="1100" dirty="0" smtClean="0"/>
              <a:t> </a:t>
            </a:r>
            <a:r>
              <a:rPr lang="ru-RU" sz="1100" dirty="0" err="1" smtClean="0"/>
              <a:t>збори</a:t>
            </a:r>
            <a:r>
              <a:rPr lang="ru-RU" sz="1100" dirty="0" smtClean="0"/>
              <a:t> </a:t>
            </a:r>
            <a:r>
              <a:rPr lang="ru-RU" sz="1100" dirty="0" err="1" smtClean="0"/>
              <a:t>томатів</a:t>
            </a:r>
            <a:r>
              <a:rPr lang="ru-RU" sz="1100" dirty="0" smtClean="0"/>
              <a:t> - </a:t>
            </a:r>
            <a:r>
              <a:rPr lang="ru-RU" sz="1100" dirty="0" err="1" smtClean="0"/>
              <a:t>майже</a:t>
            </a:r>
            <a:r>
              <a:rPr lang="ru-RU" sz="1100" dirty="0" smtClean="0"/>
              <a:t> у 3 рази</a:t>
            </a:r>
            <a:r>
              <a:rPr lang="ru-RU" sz="1100" dirty="0" smtClean="0"/>
              <a:t>.</a:t>
            </a:r>
            <a:r>
              <a:rPr lang="en-US" sz="1100" dirty="0" smtClean="0"/>
              <a:t>  </a:t>
            </a:r>
            <a:r>
              <a:rPr lang="ru-RU" sz="1100" dirty="0" err="1" smtClean="0"/>
              <a:t>Створені</a:t>
            </a:r>
            <a:r>
              <a:rPr lang="ru-RU" sz="1100" dirty="0" smtClean="0"/>
              <a:t> </a:t>
            </a:r>
            <a:r>
              <a:rPr lang="ru-RU" sz="1100" dirty="0" err="1" smtClean="0"/>
              <a:t>й</a:t>
            </a:r>
            <a:r>
              <a:rPr lang="ru-RU" sz="1100" dirty="0" smtClean="0"/>
              <a:t> </a:t>
            </a:r>
            <a:r>
              <a:rPr lang="ru-RU" sz="1100" dirty="0" err="1" smtClean="0"/>
              <a:t>упроваджені</a:t>
            </a:r>
            <a:r>
              <a:rPr lang="ru-RU" sz="1100" dirty="0" smtClean="0"/>
              <a:t> у </a:t>
            </a:r>
            <a:r>
              <a:rPr lang="ru-RU" sz="1100" dirty="0" err="1" smtClean="0"/>
              <a:t>виробництво</a:t>
            </a:r>
            <a:r>
              <a:rPr lang="ru-RU" sz="1100" dirty="0" smtClean="0"/>
              <a:t> </a:t>
            </a:r>
            <a:r>
              <a:rPr lang="ru-RU" sz="1100" dirty="0" err="1" smtClean="0"/>
              <a:t>нові</a:t>
            </a:r>
            <a:r>
              <a:rPr lang="ru-RU" sz="1100" dirty="0" smtClean="0"/>
              <a:t> </a:t>
            </a:r>
            <a:r>
              <a:rPr lang="ru-RU" sz="1100" dirty="0" err="1" smtClean="0"/>
              <a:t>методи</a:t>
            </a:r>
            <a:r>
              <a:rPr lang="ru-RU" sz="1100" dirty="0" smtClean="0"/>
              <a:t> </a:t>
            </a:r>
            <a:r>
              <a:rPr lang="ru-RU" sz="1100" dirty="0" err="1" smtClean="0"/>
              <a:t>термічної</a:t>
            </a:r>
            <a:r>
              <a:rPr lang="ru-RU" sz="1100" dirty="0" smtClean="0"/>
              <a:t> </a:t>
            </a:r>
            <a:r>
              <a:rPr lang="ru-RU" sz="1100" dirty="0" err="1" smtClean="0"/>
              <a:t>переробки</a:t>
            </a:r>
            <a:r>
              <a:rPr lang="ru-RU" sz="1100" dirty="0" smtClean="0"/>
              <a:t> </a:t>
            </a:r>
            <a:r>
              <a:rPr lang="ru-RU" sz="1100" dirty="0" err="1" smtClean="0"/>
              <a:t>сланців</a:t>
            </a:r>
            <a:r>
              <a:rPr lang="ru-RU" sz="1100" dirty="0" smtClean="0"/>
              <a:t>,</a:t>
            </a:r>
            <a:r>
              <a:rPr lang="en-US" sz="1100" dirty="0" smtClean="0"/>
              <a:t> </a:t>
            </a:r>
            <a:r>
              <a:rPr lang="ru-RU" sz="1100" dirty="0" err="1" smtClean="0"/>
              <a:t>що</a:t>
            </a:r>
            <a:r>
              <a:rPr lang="ru-RU" sz="1100" dirty="0" smtClean="0"/>
              <a:t> </a:t>
            </a:r>
            <a:r>
              <a:rPr lang="ru-RU" sz="1100" dirty="0" err="1" smtClean="0"/>
              <a:t>дозволяють</a:t>
            </a:r>
            <a:r>
              <a:rPr lang="ru-RU" sz="1100" dirty="0" smtClean="0"/>
              <a:t> </a:t>
            </a:r>
            <a:r>
              <a:rPr lang="ru-RU" sz="1100" dirty="0" err="1" smtClean="0"/>
              <a:t>отримувати</a:t>
            </a:r>
            <a:r>
              <a:rPr lang="ru-RU" sz="1100" dirty="0" smtClean="0"/>
              <a:t> </a:t>
            </a:r>
            <a:r>
              <a:rPr lang="ru-RU" sz="1100" dirty="0" err="1" smtClean="0"/>
              <a:t>велику</a:t>
            </a:r>
            <a:r>
              <a:rPr lang="ru-RU" sz="1100" dirty="0" smtClean="0"/>
              <a:t> </a:t>
            </a:r>
            <a:r>
              <a:rPr lang="ru-RU" sz="1100" dirty="0" err="1" smtClean="0"/>
              <a:t>кількість</a:t>
            </a:r>
            <a:r>
              <a:rPr lang="ru-RU" sz="1100" dirty="0" smtClean="0"/>
              <a:t> </a:t>
            </a:r>
            <a:r>
              <a:rPr lang="ru-RU" sz="1100" dirty="0" err="1" smtClean="0"/>
              <a:t>етилену</a:t>
            </a:r>
            <a:r>
              <a:rPr lang="ru-RU" sz="1100" dirty="0" smtClean="0"/>
              <a:t>, пропилену, бутилену - </a:t>
            </a:r>
            <a:r>
              <a:rPr lang="ru-RU" sz="1100" dirty="0" smtClean="0"/>
              <a:t>добре </a:t>
            </a:r>
            <a:r>
              <a:rPr lang="ru-RU" sz="1100" dirty="0" err="1" smtClean="0"/>
              <a:t>відомої</a:t>
            </a:r>
            <a:r>
              <a:rPr lang="ru-RU" sz="1100" dirty="0" smtClean="0"/>
              <a:t> </a:t>
            </a:r>
            <a:r>
              <a:rPr lang="ru-RU" sz="1100" dirty="0" err="1" smtClean="0"/>
              <a:t>сировини</a:t>
            </a:r>
            <a:r>
              <a:rPr lang="ru-RU" sz="1100" dirty="0" smtClean="0"/>
              <a:t> для синтезу </a:t>
            </a:r>
            <a:r>
              <a:rPr lang="ru-RU" sz="1100" dirty="0" err="1" smtClean="0"/>
              <a:t>полімерів</a:t>
            </a:r>
            <a:r>
              <a:rPr lang="ru-RU" sz="1100" dirty="0" smtClean="0"/>
              <a:t>, </a:t>
            </a:r>
            <a:r>
              <a:rPr lang="ru-RU" sz="1100" dirty="0" err="1" smtClean="0"/>
              <a:t>пластмас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ряду </a:t>
            </a:r>
            <a:r>
              <a:rPr lang="ru-RU" sz="1100" dirty="0" err="1" smtClean="0"/>
              <a:t>хімікатів</a:t>
            </a:r>
            <a:r>
              <a:rPr lang="ru-RU" sz="1100" dirty="0" smtClean="0"/>
              <a:t>. Смоли, </a:t>
            </a:r>
            <a:r>
              <a:rPr lang="ru-RU" sz="1100" dirty="0" err="1" smtClean="0"/>
              <a:t>що</a:t>
            </a:r>
            <a:r>
              <a:rPr lang="en-US" sz="1100" dirty="0" smtClean="0"/>
              <a:t> </a:t>
            </a:r>
            <a:r>
              <a:rPr lang="ru-RU" sz="1100" dirty="0" err="1" smtClean="0"/>
              <a:t>одночасно</a:t>
            </a:r>
            <a:r>
              <a:rPr lang="ru-RU" sz="1100" dirty="0" smtClean="0"/>
              <a:t> </a:t>
            </a:r>
            <a:r>
              <a:rPr lang="ru-RU" sz="1100" dirty="0" err="1" smtClean="0"/>
              <a:t>утворюються</a:t>
            </a:r>
            <a:r>
              <a:rPr lang="ru-RU" sz="1100" dirty="0" smtClean="0"/>
              <a:t>, </a:t>
            </a:r>
            <a:r>
              <a:rPr lang="ru-RU" sz="1100" dirty="0" err="1" smtClean="0"/>
              <a:t>використовуються</a:t>
            </a:r>
            <a:r>
              <a:rPr lang="ru-RU" sz="1100" dirty="0" smtClean="0"/>
              <a:t> як </a:t>
            </a:r>
            <a:r>
              <a:rPr lang="ru-RU" sz="1100" dirty="0" err="1" smtClean="0"/>
              <a:t>відмінне</a:t>
            </a:r>
            <a:r>
              <a:rPr lang="ru-RU" sz="1100" dirty="0" smtClean="0"/>
              <a:t> </a:t>
            </a:r>
            <a:r>
              <a:rPr lang="ru-RU" sz="1100" dirty="0" err="1" smtClean="0"/>
              <a:t>паливо</a:t>
            </a:r>
            <a:r>
              <a:rPr lang="ru-RU" sz="1100" dirty="0" smtClean="0"/>
              <a:t>. </a:t>
            </a:r>
            <a:r>
              <a:rPr lang="ru-RU" sz="1100" dirty="0" err="1" smtClean="0"/>
              <a:t>Отже</a:t>
            </a:r>
            <a:r>
              <a:rPr lang="ru-RU" sz="1100" dirty="0" smtClean="0"/>
              <a:t>, </a:t>
            </a:r>
            <a:r>
              <a:rPr lang="ru-RU" sz="1100" dirty="0" err="1" smtClean="0"/>
              <a:t>використання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сланців</a:t>
            </a:r>
            <a:r>
              <a:rPr lang="ru-RU" sz="1100" dirty="0" smtClean="0"/>
              <a:t> </a:t>
            </a:r>
            <a:r>
              <a:rPr lang="ru-RU" sz="1100" dirty="0" err="1" smtClean="0"/>
              <a:t>можливе</a:t>
            </a:r>
            <a:r>
              <a:rPr lang="ru-RU" sz="1100" dirty="0" smtClean="0"/>
              <a:t> у </a:t>
            </a:r>
            <a:r>
              <a:rPr lang="ru-RU" sz="1100" dirty="0" err="1" smtClean="0"/>
              <a:t>двох</a:t>
            </a:r>
            <a:r>
              <a:rPr lang="ru-RU" sz="1100" dirty="0" smtClean="0"/>
              <a:t> </a:t>
            </a:r>
            <a:r>
              <a:rPr lang="ru-RU" sz="1100" dirty="0" err="1" smtClean="0"/>
              <a:t>напрямах</a:t>
            </a:r>
            <a:r>
              <a:rPr lang="ru-RU" sz="1100" dirty="0" smtClean="0"/>
              <a:t> - як </a:t>
            </a:r>
            <a:r>
              <a:rPr lang="ru-RU" sz="1100" dirty="0" err="1" smtClean="0"/>
              <a:t>хімічна</a:t>
            </a:r>
            <a:r>
              <a:rPr lang="ru-RU" sz="1100" dirty="0" smtClean="0"/>
              <a:t> </a:t>
            </a:r>
            <a:r>
              <a:rPr lang="ru-RU" sz="1100" dirty="0" err="1" smtClean="0"/>
              <a:t>сировина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як</a:t>
            </a:r>
            <a:r>
              <a:rPr lang="ru-RU" sz="1100" dirty="0" smtClean="0"/>
              <a:t> </a:t>
            </a:r>
            <a:r>
              <a:rPr lang="ru-RU" sz="1100" dirty="0" err="1" smtClean="0"/>
              <a:t>ушляхетнене</a:t>
            </a:r>
            <a:r>
              <a:rPr lang="en-US" sz="1100" dirty="0" smtClean="0"/>
              <a:t> </a:t>
            </a:r>
            <a:r>
              <a:rPr lang="ru-RU" sz="1100" dirty="0" err="1" smtClean="0"/>
              <a:t>паливо</a:t>
            </a:r>
            <a:r>
              <a:rPr lang="ru-RU" sz="1100" dirty="0" smtClean="0"/>
              <a:t>, </a:t>
            </a:r>
            <a:r>
              <a:rPr lang="ru-RU" sz="1100" dirty="0" err="1" smtClean="0"/>
              <a:t>що</a:t>
            </a:r>
            <a:r>
              <a:rPr lang="ru-RU" sz="1100" dirty="0" smtClean="0"/>
              <a:t> не </a:t>
            </a:r>
            <a:r>
              <a:rPr lang="ru-RU" sz="1100" dirty="0" err="1" smtClean="0"/>
              <a:t>забруднює</a:t>
            </a:r>
            <a:r>
              <a:rPr lang="ru-RU" sz="1100" dirty="0" smtClean="0"/>
              <a:t> атмосферу </a:t>
            </a:r>
            <a:r>
              <a:rPr lang="ru-RU" sz="1100" dirty="0" err="1" smtClean="0"/>
              <a:t>попілом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сірчистими</a:t>
            </a:r>
            <a:r>
              <a:rPr lang="ru-RU" sz="1100" dirty="0" smtClean="0"/>
              <a:t> газами. </a:t>
            </a:r>
            <a:r>
              <a:rPr lang="ru-RU" sz="1100" dirty="0" err="1" smtClean="0"/>
              <a:t>Із</a:t>
            </a:r>
            <a:r>
              <a:rPr lang="ru-RU" sz="1100" dirty="0" smtClean="0"/>
              <a:t> </a:t>
            </a:r>
            <a:r>
              <a:rPr lang="ru-RU" sz="1100" dirty="0" err="1" smtClean="0"/>
              <a:t>сланців</a:t>
            </a:r>
            <a:r>
              <a:rPr lang="ru-RU" sz="1100" dirty="0" smtClean="0"/>
              <a:t> </a:t>
            </a:r>
            <a:r>
              <a:rPr lang="ru-RU" sz="1100" dirty="0" err="1" smtClean="0"/>
              <a:t>можна</a:t>
            </a:r>
            <a:r>
              <a:rPr lang="ru-RU" sz="1100" dirty="0" smtClean="0"/>
              <a:t> </a:t>
            </a:r>
            <a:r>
              <a:rPr lang="ru-RU" sz="1100" dirty="0" err="1" smtClean="0"/>
              <a:t>отримати</a:t>
            </a:r>
            <a:r>
              <a:rPr lang="ru-RU" sz="1100" dirty="0" smtClean="0"/>
              <a:t> </a:t>
            </a:r>
            <a:r>
              <a:rPr lang="ru-RU" sz="1100" dirty="0" err="1" smtClean="0"/>
              <a:t>миючу</a:t>
            </a:r>
            <a:r>
              <a:rPr lang="ru-RU" sz="1100" dirty="0" smtClean="0"/>
              <a:t> </a:t>
            </a:r>
            <a:r>
              <a:rPr lang="ru-RU" sz="1100" dirty="0" err="1" smtClean="0"/>
              <a:t>речовину</a:t>
            </a:r>
            <a:r>
              <a:rPr lang="ru-RU" sz="1100" dirty="0" smtClean="0"/>
              <a:t> - </a:t>
            </a:r>
            <a:r>
              <a:rPr lang="ru-RU" sz="1100" dirty="0" err="1" smtClean="0"/>
              <a:t>сульфонол</a:t>
            </a:r>
            <a:r>
              <a:rPr lang="ru-RU" sz="1100" dirty="0" smtClean="0"/>
              <a:t>, </a:t>
            </a:r>
            <a:r>
              <a:rPr lang="ru-RU" sz="1100" dirty="0" err="1" smtClean="0"/>
              <a:t>якому</a:t>
            </a:r>
            <a:r>
              <a:rPr lang="ru-RU" sz="1100" dirty="0" smtClean="0"/>
              <a:t> </a:t>
            </a:r>
            <a:r>
              <a:rPr lang="ru-RU" sz="1100" dirty="0" err="1" smtClean="0"/>
              <a:t>притаманні</a:t>
            </a:r>
            <a:r>
              <a:rPr lang="ru-RU" sz="1100" dirty="0" smtClean="0"/>
              <a:t> </a:t>
            </a:r>
            <a:r>
              <a:rPr lang="ru-RU" sz="1100" dirty="0" err="1" smtClean="0"/>
              <a:t>усі</a:t>
            </a:r>
            <a:r>
              <a:rPr lang="ru-RU" sz="1100" dirty="0" smtClean="0"/>
              <a:t> </a:t>
            </a:r>
            <a:r>
              <a:rPr lang="ru-RU" sz="1100" dirty="0" err="1" smtClean="0"/>
              <a:t>переваги</a:t>
            </a:r>
            <a:r>
              <a:rPr lang="ru-RU" sz="1100" dirty="0" smtClean="0"/>
              <a:t> </a:t>
            </a:r>
            <a:r>
              <a:rPr lang="ru-RU" sz="1100" dirty="0" err="1" smtClean="0"/>
              <a:t>синтетичних</a:t>
            </a:r>
            <a:r>
              <a:rPr lang="ru-RU" sz="1100" dirty="0" smtClean="0"/>
              <a:t> </a:t>
            </a:r>
            <a:r>
              <a:rPr lang="ru-RU" sz="1100" dirty="0" err="1" smtClean="0"/>
              <a:t>миючих</a:t>
            </a:r>
            <a:r>
              <a:rPr lang="ru-RU" sz="1100" dirty="0" smtClean="0"/>
              <a:t> </a:t>
            </a:r>
            <a:r>
              <a:rPr lang="ru-RU" sz="1100" dirty="0" err="1" smtClean="0"/>
              <a:t>засобів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в той же час </a:t>
            </a:r>
            <a:r>
              <a:rPr lang="ru-RU" sz="1100" dirty="0" err="1" smtClean="0"/>
              <a:t>він</a:t>
            </a:r>
            <a:r>
              <a:rPr lang="ru-RU" sz="1100" dirty="0" smtClean="0"/>
              <a:t> не </a:t>
            </a:r>
            <a:r>
              <a:rPr lang="ru-RU" sz="1100" dirty="0" err="1" smtClean="0"/>
              <a:t>забруднює</a:t>
            </a:r>
            <a:r>
              <a:rPr lang="ru-RU" sz="1100" dirty="0" smtClean="0"/>
              <a:t> природу. </a:t>
            </a:r>
            <a:r>
              <a:rPr lang="ru-RU" sz="1100" dirty="0" err="1" smtClean="0"/>
              <a:t>Сульфонол</a:t>
            </a:r>
            <a:r>
              <a:rPr lang="ru-RU" sz="1100" dirty="0" smtClean="0"/>
              <a:t>, </a:t>
            </a:r>
            <a:r>
              <a:rPr lang="ru-RU" sz="1100" dirty="0" smtClean="0"/>
              <a:t>як</a:t>
            </a:r>
            <a:r>
              <a:rPr lang="en-US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smtClean="0"/>
              <a:t>мило, </a:t>
            </a:r>
            <a:r>
              <a:rPr lang="ru-RU" sz="1100" dirty="0" err="1" smtClean="0"/>
              <a:t>з</a:t>
            </a:r>
            <a:r>
              <a:rPr lang="ru-RU" sz="1100" dirty="0" smtClean="0"/>
              <a:t> часом </a:t>
            </a:r>
            <a:r>
              <a:rPr lang="ru-RU" sz="1100" dirty="0" err="1" smtClean="0"/>
              <a:t>розкладається</a:t>
            </a:r>
            <a:r>
              <a:rPr lang="ru-RU" sz="1100" dirty="0" smtClean="0"/>
              <a:t>.</a:t>
            </a:r>
            <a:endParaRPr lang="en-US" sz="1100" dirty="0" smtClean="0"/>
          </a:p>
          <a:p>
            <a:r>
              <a:rPr lang="ru-RU" sz="1100" dirty="0" smtClean="0"/>
              <a:t>У </a:t>
            </a:r>
            <a:r>
              <a:rPr lang="ru-RU" sz="1100" dirty="0" err="1" smtClean="0"/>
              <a:t>перспективі</a:t>
            </a:r>
            <a:r>
              <a:rPr lang="ru-RU" sz="1100" dirty="0" smtClean="0"/>
              <a:t> </a:t>
            </a:r>
            <a:r>
              <a:rPr lang="ru-RU" sz="1100" dirty="0" err="1" smtClean="0"/>
              <a:t>важливою</a:t>
            </a:r>
            <a:r>
              <a:rPr lang="ru-RU" sz="1100" dirty="0" smtClean="0"/>
              <a:t> </a:t>
            </a:r>
            <a:r>
              <a:rPr lang="ru-RU" sz="1100" dirty="0" err="1" smtClean="0"/>
              <a:t>сировиною-продуктом</a:t>
            </a:r>
            <a:r>
              <a:rPr lang="ru-RU" sz="1100" dirty="0" smtClean="0"/>
              <a:t> </a:t>
            </a:r>
            <a:r>
              <a:rPr lang="ru-RU" sz="1100" dirty="0" err="1" smtClean="0"/>
              <a:t>океанських</a:t>
            </a:r>
            <a:r>
              <a:rPr lang="ru-RU" sz="1100" dirty="0" smtClean="0"/>
              <a:t> </a:t>
            </a:r>
            <a:r>
              <a:rPr lang="ru-RU" sz="1100" dirty="0" err="1" smtClean="0"/>
              <a:t>глибин</a:t>
            </a:r>
            <a:r>
              <a:rPr lang="ru-RU" sz="1100" dirty="0" smtClean="0"/>
              <a:t> </a:t>
            </a:r>
            <a:r>
              <a:rPr lang="ru-RU" sz="1100" dirty="0" err="1" smtClean="0"/>
              <a:t>будуть</a:t>
            </a:r>
            <a:r>
              <a:rPr lang="en-US" sz="1100" dirty="0" smtClean="0"/>
              <a:t> </a:t>
            </a:r>
            <a:r>
              <a:rPr lang="ru-RU" sz="1100" i="1" dirty="0" err="1" smtClean="0"/>
              <a:t>діатомові</a:t>
            </a:r>
            <a:r>
              <a:rPr lang="ru-RU" sz="1100" i="1" dirty="0" smtClean="0"/>
              <a:t> </a:t>
            </a:r>
            <a:r>
              <a:rPr lang="ru-RU" sz="1100" i="1" dirty="0" err="1" smtClean="0"/>
              <a:t>і</a:t>
            </a:r>
            <a:r>
              <a:rPr lang="ru-RU" sz="1100" i="1" dirty="0" smtClean="0"/>
              <a:t> </a:t>
            </a:r>
            <a:r>
              <a:rPr lang="ru-RU" sz="1100" i="1" dirty="0" err="1" smtClean="0"/>
              <a:t>глобигеринові</a:t>
            </a:r>
            <a:r>
              <a:rPr lang="ru-RU" sz="1100" i="1" dirty="0" smtClean="0"/>
              <a:t> </a:t>
            </a:r>
            <a:r>
              <a:rPr lang="ru-RU" sz="1100" i="1" dirty="0" err="1" smtClean="0"/>
              <a:t>голки</a:t>
            </a:r>
            <a:r>
              <a:rPr lang="ru-RU" sz="1100" i="1" dirty="0" smtClean="0"/>
              <a:t> (</a:t>
            </a:r>
            <a:r>
              <a:rPr lang="ru-RU" sz="1100" i="1" dirty="0" err="1" smtClean="0"/>
              <a:t>містять</a:t>
            </a:r>
            <a:r>
              <a:rPr lang="ru-RU" sz="1100" i="1" dirty="0" smtClean="0"/>
              <a:t> кремнезем </a:t>
            </a:r>
            <a:r>
              <a:rPr lang="ru-RU" sz="1100" i="1" dirty="0" err="1" smtClean="0"/>
              <a:t>і</a:t>
            </a:r>
            <a:r>
              <a:rPr lang="ru-RU" sz="1100" i="1" dirty="0" smtClean="0"/>
              <a:t> </a:t>
            </a:r>
            <a:r>
              <a:rPr lang="ru-RU" sz="1100" i="1" dirty="0" err="1" smtClean="0"/>
              <a:t>алюміній</a:t>
            </a:r>
            <a:r>
              <a:rPr lang="ru-RU" sz="1100" i="1" dirty="0" smtClean="0"/>
              <a:t>), «</a:t>
            </a:r>
            <a:r>
              <a:rPr lang="ru-RU" sz="1100" i="1" dirty="0" err="1" smtClean="0"/>
              <a:t>червоні</a:t>
            </a:r>
            <a:r>
              <a:rPr lang="ru-RU" sz="1100" i="1" dirty="0" smtClean="0"/>
              <a:t>» </a:t>
            </a:r>
            <a:r>
              <a:rPr lang="ru-RU" sz="1100" i="1" dirty="0" err="1" smtClean="0"/>
              <a:t>глини</a:t>
            </a:r>
            <a:r>
              <a:rPr lang="en-US" sz="1100" i="1" dirty="0" smtClean="0"/>
              <a:t> </a:t>
            </a:r>
            <a:r>
              <a:rPr lang="ru-RU" sz="1100" dirty="0" smtClean="0"/>
              <a:t>(</a:t>
            </a:r>
            <a:r>
              <a:rPr lang="ru-RU" sz="1100" dirty="0" err="1" smtClean="0"/>
              <a:t>окисл</a:t>
            </a:r>
            <a:r>
              <a:rPr lang="ru-RU" sz="1100" dirty="0" smtClean="0"/>
              <a:t> </a:t>
            </a:r>
            <a:r>
              <a:rPr lang="ru-RU" sz="1100" dirty="0" err="1" smtClean="0"/>
              <a:t>алюмінію</a:t>
            </a:r>
            <a:r>
              <a:rPr lang="ru-RU" sz="1100" dirty="0" smtClean="0"/>
              <a:t>)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багаті</a:t>
            </a:r>
            <a:r>
              <a:rPr lang="ru-RU" sz="1100" dirty="0" smtClean="0"/>
              <a:t> </a:t>
            </a:r>
            <a:r>
              <a:rPr lang="ru-RU" sz="1100" dirty="0" err="1" smtClean="0"/>
              <a:t>кольоровими</a:t>
            </a:r>
            <a:r>
              <a:rPr lang="ru-RU" sz="1100" dirty="0" smtClean="0"/>
              <a:t> </a:t>
            </a:r>
            <a:r>
              <a:rPr lang="ru-RU" sz="1100" dirty="0" err="1" smtClean="0"/>
              <a:t>металами</a:t>
            </a:r>
            <a:r>
              <a:rPr lang="ru-RU" sz="1100" dirty="0" smtClean="0"/>
              <a:t> </a:t>
            </a:r>
            <a:r>
              <a:rPr lang="ru-RU" sz="1100" dirty="0" err="1" smtClean="0"/>
              <a:t>гідротермальні</a:t>
            </a:r>
            <a:r>
              <a:rPr lang="ru-RU" sz="1100" dirty="0" smtClean="0"/>
              <a:t> </a:t>
            </a:r>
            <a:r>
              <a:rPr lang="ru-RU" sz="1100" dirty="0" err="1" smtClean="0"/>
              <a:t>відкладення</a:t>
            </a:r>
            <a:r>
              <a:rPr lang="ru-RU" sz="1100" dirty="0" smtClean="0"/>
              <a:t> </a:t>
            </a:r>
            <a:r>
              <a:rPr lang="ru-RU" sz="1100" dirty="0" err="1" smtClean="0"/>
              <a:t>рифових</a:t>
            </a:r>
            <a:r>
              <a:rPr lang="ru-RU" sz="1100" dirty="0" smtClean="0"/>
              <a:t> </a:t>
            </a:r>
            <a:r>
              <a:rPr lang="ru-RU" sz="1100" dirty="0" smtClean="0"/>
              <a:t>долин </a:t>
            </a:r>
            <a:r>
              <a:rPr lang="ru-RU" sz="1100" dirty="0" err="1" smtClean="0"/>
              <a:t>серединно-океанічних</a:t>
            </a:r>
            <a:r>
              <a:rPr lang="ru-RU" sz="1100" dirty="0" smtClean="0"/>
              <a:t> </a:t>
            </a:r>
            <a:r>
              <a:rPr lang="ru-RU" sz="1100" dirty="0" err="1" smtClean="0"/>
              <a:t>хребтів</a:t>
            </a:r>
            <a:r>
              <a:rPr lang="ru-RU" sz="1100" dirty="0" smtClean="0"/>
              <a:t>.</a:t>
            </a:r>
            <a:r>
              <a:rPr lang="en-US" sz="1100" dirty="0" smtClean="0"/>
              <a:t> </a:t>
            </a:r>
            <a:r>
              <a:rPr lang="ru-RU" sz="1100" dirty="0" smtClean="0"/>
              <a:t>Не </a:t>
            </a:r>
            <a:r>
              <a:rPr lang="ru-RU" sz="1100" dirty="0" err="1" smtClean="0"/>
              <a:t>менш</a:t>
            </a:r>
            <a:r>
              <a:rPr lang="ru-RU" sz="1100" dirty="0" smtClean="0"/>
              <a:t> </a:t>
            </a:r>
            <a:r>
              <a:rPr lang="ru-RU" sz="1100" dirty="0" err="1" smtClean="0"/>
              <a:t>важливі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води </a:t>
            </a:r>
            <a:r>
              <a:rPr lang="ru-RU" sz="1100" dirty="0" err="1" smtClean="0"/>
              <a:t>Світового</a:t>
            </a:r>
            <a:r>
              <a:rPr lang="ru-RU" sz="1100" dirty="0" smtClean="0"/>
              <a:t> океану, в </a:t>
            </a:r>
            <a:r>
              <a:rPr lang="ru-RU" sz="1100" dirty="0" err="1" smtClean="0"/>
              <a:t>яких</a:t>
            </a:r>
            <a:r>
              <a:rPr lang="ru-RU" sz="1100" dirty="0" smtClean="0"/>
              <a:t> </a:t>
            </a:r>
            <a:r>
              <a:rPr lang="ru-RU" sz="1100" dirty="0" err="1" smtClean="0"/>
              <a:t>розчинено</a:t>
            </a:r>
            <a:r>
              <a:rPr lang="ru-RU" sz="1100" dirty="0" smtClean="0"/>
              <a:t> </a:t>
            </a:r>
            <a:r>
              <a:rPr lang="ru-RU" sz="1100" dirty="0" err="1" smtClean="0"/>
              <a:t>багато</a:t>
            </a:r>
            <a:r>
              <a:rPr lang="ru-RU" sz="1100" dirty="0" smtClean="0"/>
              <a:t> </a:t>
            </a:r>
            <a:r>
              <a:rPr lang="ru-RU" sz="1100" dirty="0" err="1" smtClean="0"/>
              <a:t>корисних</a:t>
            </a:r>
            <a:r>
              <a:rPr lang="ru-RU" sz="1100" dirty="0" smtClean="0"/>
              <a:t> </a:t>
            </a:r>
            <a:r>
              <a:rPr lang="ru-RU" sz="1100" dirty="0" err="1" smtClean="0"/>
              <a:t>речовин</a:t>
            </a:r>
            <a:r>
              <a:rPr lang="ru-RU" sz="1100" dirty="0" smtClean="0"/>
              <a:t> </a:t>
            </a:r>
            <a:r>
              <a:rPr lang="ru-RU" sz="1100" dirty="0" err="1" smtClean="0"/>
              <a:t>і</a:t>
            </a:r>
            <a:r>
              <a:rPr lang="ru-RU" sz="1100" dirty="0" smtClean="0"/>
              <a:t> </a:t>
            </a:r>
            <a:r>
              <a:rPr lang="ru-RU" sz="1100" dirty="0" err="1" smtClean="0"/>
              <a:t>елементів</a:t>
            </a:r>
            <a:r>
              <a:rPr lang="ru-RU" sz="1100" dirty="0" smtClean="0"/>
              <a:t>.</a:t>
            </a:r>
            <a:endParaRPr lang="ru-RU" sz="11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577" y="309572"/>
            <a:ext cx="7505700" cy="5627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11.3 </a:t>
            </a:r>
            <a:r>
              <a:rPr lang="ru-RU" dirty="0" err="1" smtClean="0"/>
              <a:t>Охорона</a:t>
            </a:r>
            <a:r>
              <a:rPr lang="ru-RU" dirty="0" smtClean="0"/>
              <a:t> </a:t>
            </a:r>
            <a:r>
              <a:rPr lang="ru-RU" dirty="0" err="1" smtClean="0"/>
              <a:t>грунтів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248" y="704192"/>
            <a:ext cx="8072602" cy="4056993"/>
          </a:xfrm>
        </p:spPr>
        <p:txBody>
          <a:bodyPr>
            <a:norm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екологічна</a:t>
            </a:r>
            <a:r>
              <a:rPr lang="ru-RU" dirty="0" smtClean="0"/>
              <a:t> </a:t>
            </a:r>
            <a:r>
              <a:rPr lang="ru-RU" dirty="0" err="1" smtClean="0"/>
              <a:t>безпека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пов’язана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питаннями</a:t>
            </a:r>
            <a:r>
              <a:rPr lang="en-US" dirty="0" smtClean="0"/>
              <a:t>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родючості</a:t>
            </a:r>
            <a:r>
              <a:rPr lang="ru-RU" dirty="0" smtClean="0"/>
              <a:t> </a:t>
            </a:r>
            <a:r>
              <a:rPr lang="ru-RU" dirty="0" err="1" smtClean="0"/>
              <a:t>ґрунтів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рослинного</a:t>
            </a:r>
            <a:r>
              <a:rPr lang="ru-RU" dirty="0" smtClean="0"/>
              <a:t> </a:t>
            </a:r>
            <a:r>
              <a:rPr lang="ru-RU" dirty="0" err="1" smtClean="0"/>
              <a:t>покриву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en-US" dirty="0" smtClean="0"/>
              <a:t> </a:t>
            </a:r>
            <a:r>
              <a:rPr lang="ru-RU" i="1" dirty="0" err="1" smtClean="0"/>
              <a:t>рекультивація</a:t>
            </a:r>
            <a:r>
              <a:rPr lang="ru-RU" i="1" dirty="0" smtClean="0"/>
              <a:t>. </a:t>
            </a:r>
            <a:r>
              <a:rPr lang="ru-RU" i="1" dirty="0" err="1" smtClean="0"/>
              <a:t>Рекультивація</a:t>
            </a:r>
            <a:r>
              <a:rPr lang="ru-RU" i="1" dirty="0" smtClean="0"/>
              <a:t> – </a:t>
            </a:r>
            <a:r>
              <a:rPr lang="ru-RU" i="1" dirty="0" err="1" smtClean="0"/>
              <a:t>штучне</a:t>
            </a:r>
            <a:r>
              <a:rPr lang="ru-RU" i="1" dirty="0" smtClean="0"/>
              <a:t> </a:t>
            </a:r>
            <a:r>
              <a:rPr lang="ru-RU" i="1" dirty="0" err="1" smtClean="0"/>
              <a:t>відновлення</a:t>
            </a:r>
            <a:r>
              <a:rPr lang="ru-RU" i="1" dirty="0" smtClean="0"/>
              <a:t> </a:t>
            </a:r>
            <a:r>
              <a:rPr lang="ru-RU" i="1" dirty="0" err="1" smtClean="0"/>
              <a:t>родючості</a:t>
            </a:r>
            <a:r>
              <a:rPr lang="ru-RU" i="1" dirty="0" smtClean="0"/>
              <a:t> </a:t>
            </a:r>
            <a:r>
              <a:rPr lang="ru-RU" i="1" dirty="0" err="1" smtClean="0"/>
              <a:t>ґрунтів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рослин</a:t>
            </a:r>
            <a:r>
              <a:rPr lang="ru-RU" dirty="0" err="1" smtClean="0"/>
              <a:t>ного</a:t>
            </a:r>
            <a:r>
              <a:rPr lang="ru-RU" dirty="0" smtClean="0"/>
              <a:t> </a:t>
            </a:r>
            <a:r>
              <a:rPr lang="ru-RU" dirty="0" err="1" smtClean="0"/>
              <a:t>покриву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очистки </a:t>
            </a:r>
            <a:r>
              <a:rPr lang="ru-RU" dirty="0" err="1" smtClean="0"/>
              <a:t>ґрунтів</a:t>
            </a:r>
            <a:r>
              <a:rPr lang="ru-RU" dirty="0" smtClean="0"/>
              <a:t>.</a:t>
            </a:r>
          </a:p>
          <a:p>
            <a:r>
              <a:rPr lang="ru-RU" i="1" dirty="0" err="1" smtClean="0">
                <a:solidFill>
                  <a:srgbClr val="FF0000"/>
                </a:solidFill>
              </a:rPr>
              <a:t>Низькотемпературна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термічна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десорбція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/>
              <a:t>–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технологія</a:t>
            </a:r>
            <a:r>
              <a:rPr lang="ru-RU" i="1" dirty="0" smtClean="0"/>
              <a:t> </a:t>
            </a:r>
            <a:r>
              <a:rPr lang="ru-RU" i="1" dirty="0" err="1" smtClean="0"/>
              <a:t>очищення</a:t>
            </a:r>
            <a:r>
              <a:rPr lang="ru-RU" i="1" dirty="0" smtClean="0"/>
              <a:t> </a:t>
            </a:r>
            <a:r>
              <a:rPr lang="ru-RU" i="1" dirty="0" err="1" smtClean="0"/>
              <a:t>ґрун</a:t>
            </a:r>
            <a:r>
              <a:rPr lang="ru-RU" dirty="0" err="1" smtClean="0"/>
              <a:t>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заснована</a:t>
            </a:r>
            <a:r>
              <a:rPr lang="ru-RU" dirty="0" smtClean="0"/>
              <a:t> на </a:t>
            </a:r>
            <a:r>
              <a:rPr lang="ru-RU" dirty="0" err="1" smtClean="0"/>
              <a:t>застосуванні</a:t>
            </a:r>
            <a:r>
              <a:rPr lang="ru-RU" dirty="0" smtClean="0"/>
              <a:t> </a:t>
            </a:r>
            <a:r>
              <a:rPr lang="ru-RU" dirty="0" err="1" smtClean="0"/>
              <a:t>нагрівання</a:t>
            </a:r>
            <a:r>
              <a:rPr lang="ru-RU" dirty="0" smtClean="0"/>
              <a:t> для </a:t>
            </a:r>
            <a:r>
              <a:rPr lang="ru-RU" dirty="0" err="1" smtClean="0"/>
              <a:t>випару</a:t>
            </a:r>
            <a:r>
              <a:rPr lang="ru-RU" dirty="0" smtClean="0"/>
              <a:t> </a:t>
            </a:r>
            <a:r>
              <a:rPr lang="ru-RU" dirty="0" err="1" smtClean="0"/>
              <a:t>органічних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видалені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таким чином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забрудненої</a:t>
            </a:r>
            <a:r>
              <a:rPr lang="ru-RU" dirty="0" smtClean="0"/>
              <a:t> </a:t>
            </a:r>
            <a:r>
              <a:rPr lang="ru-RU" dirty="0" err="1" smtClean="0"/>
              <a:t>матриці</a:t>
            </a:r>
            <a:r>
              <a:rPr lang="ru-RU" dirty="0" smtClean="0"/>
              <a:t>. Гази,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при </a:t>
            </a:r>
            <a:r>
              <a:rPr lang="ru-RU" dirty="0" err="1" smtClean="0"/>
              <a:t>випарі</a:t>
            </a:r>
            <a:r>
              <a:rPr lang="en-US" dirty="0" smtClean="0"/>
              <a:t> </a:t>
            </a:r>
            <a:r>
              <a:rPr lang="ru-RU" dirty="0" err="1" smtClean="0"/>
              <a:t>органічних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обробляються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методами, часто </a:t>
            </a:r>
            <a:r>
              <a:rPr lang="ru-RU" dirty="0" err="1" smtClean="0"/>
              <a:t>спалюванням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Оброблені</a:t>
            </a:r>
            <a:r>
              <a:rPr lang="ru-RU" dirty="0" smtClean="0"/>
              <a:t> </a:t>
            </a:r>
            <a:r>
              <a:rPr lang="ru-RU" dirty="0" err="1" smtClean="0"/>
              <a:t>ґрунти</a:t>
            </a:r>
            <a:r>
              <a:rPr lang="ru-RU" dirty="0" smtClean="0"/>
              <a:t>, </a:t>
            </a:r>
            <a:r>
              <a:rPr lang="ru-RU" dirty="0" err="1" smtClean="0"/>
              <a:t>звичайно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бути повторно </a:t>
            </a:r>
            <a:r>
              <a:rPr lang="ru-RU" dirty="0" err="1" smtClean="0"/>
              <a:t>використані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засипочного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.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технологія</a:t>
            </a:r>
            <a:r>
              <a:rPr lang="ru-RU" dirty="0" smtClean="0"/>
              <a:t>, </a:t>
            </a:r>
            <a:r>
              <a:rPr lang="ru-RU" dirty="0" err="1" smtClean="0"/>
              <a:t>ефективна</a:t>
            </a:r>
            <a:r>
              <a:rPr lang="ru-RU" dirty="0" smtClean="0"/>
              <a:t> для летучих </a:t>
            </a:r>
            <a:r>
              <a:rPr lang="ru-RU" dirty="0" err="1" smtClean="0"/>
              <a:t>речовин</a:t>
            </a:r>
            <a:r>
              <a:rPr lang="ru-RU" dirty="0" smtClean="0"/>
              <a:t> у </a:t>
            </a:r>
            <a:r>
              <a:rPr lang="ru-RU" dirty="0" err="1" smtClean="0"/>
              <a:t>проникних</a:t>
            </a:r>
            <a:r>
              <a:rPr lang="en-US" dirty="0" smtClean="0"/>
              <a:t> </a:t>
            </a:r>
            <a:r>
              <a:rPr lang="ru-RU" dirty="0" err="1" smtClean="0"/>
              <a:t>ґрунтах</a:t>
            </a:r>
            <a:r>
              <a:rPr lang="ru-RU" dirty="0" smtClean="0"/>
              <a:t>,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ефективна</a:t>
            </a:r>
            <a:r>
              <a:rPr lang="ru-RU" dirty="0" smtClean="0"/>
              <a:t> для слабо </a:t>
            </a:r>
            <a:r>
              <a:rPr lang="ru-RU" dirty="0" err="1" smtClean="0"/>
              <a:t>проникних</a:t>
            </a:r>
            <a:r>
              <a:rPr lang="ru-RU" dirty="0" smtClean="0"/>
              <a:t> </a:t>
            </a:r>
            <a:r>
              <a:rPr lang="ru-RU" dirty="0" err="1" smtClean="0"/>
              <a:t>ґрунтів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Перевага</a:t>
            </a:r>
            <a:r>
              <a:rPr lang="ru-RU" dirty="0" smtClean="0"/>
              <a:t> способу: очищений </a:t>
            </a:r>
            <a:r>
              <a:rPr lang="ru-RU" dirty="0" err="1" smtClean="0"/>
              <a:t>ґрунт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використовуватися</a:t>
            </a:r>
            <a:r>
              <a:rPr lang="ru-RU" dirty="0" smtClean="0"/>
              <a:t> як </a:t>
            </a:r>
            <a:r>
              <a:rPr lang="ru-RU" dirty="0" err="1" smtClean="0"/>
              <a:t>заповнювач</a:t>
            </a:r>
            <a:r>
              <a:rPr lang="en-US" dirty="0" smtClean="0"/>
              <a:t> </a:t>
            </a:r>
            <a:r>
              <a:rPr lang="ru-RU" dirty="0" smtClean="0"/>
              <a:t>при </a:t>
            </a:r>
            <a:r>
              <a:rPr lang="ru-RU" dirty="0" err="1" smtClean="0"/>
              <a:t>будівельних</a:t>
            </a:r>
            <a:r>
              <a:rPr lang="ru-RU" dirty="0" smtClean="0"/>
              <a:t> роботах.</a:t>
            </a:r>
          </a:p>
          <a:p>
            <a:r>
              <a:rPr lang="ru-RU" dirty="0" err="1" smtClean="0">
                <a:solidFill>
                  <a:srgbClr val="0070C0"/>
                </a:solidFill>
              </a:rPr>
              <a:t>Недоліки</a:t>
            </a:r>
            <a:r>
              <a:rPr lang="ru-RU" dirty="0" smtClean="0">
                <a:solidFill>
                  <a:srgbClr val="0070C0"/>
                </a:solidFill>
              </a:rPr>
              <a:t>:</a:t>
            </a:r>
          </a:p>
          <a:p>
            <a:pPr>
              <a:buNone/>
            </a:pPr>
            <a:r>
              <a:rPr lang="ru-RU" dirty="0" smtClean="0"/>
              <a:t>– газ,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відходить</a:t>
            </a:r>
            <a:r>
              <a:rPr lang="ru-RU" dirty="0" smtClean="0"/>
              <a:t>,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очищення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– </a:t>
            </a:r>
            <a:r>
              <a:rPr lang="ru-RU" dirty="0" err="1" smtClean="0"/>
              <a:t>технологія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високі</a:t>
            </a:r>
            <a:r>
              <a:rPr lang="ru-RU" dirty="0" smtClean="0"/>
              <a:t> </a:t>
            </a:r>
            <a:r>
              <a:rPr lang="ru-RU" dirty="0" err="1" smtClean="0"/>
              <a:t>капітальні</a:t>
            </a:r>
            <a:r>
              <a:rPr lang="ru-RU" dirty="0" smtClean="0"/>
              <a:t> </a:t>
            </a:r>
            <a:r>
              <a:rPr lang="ru-RU" dirty="0" err="1" smtClean="0"/>
              <a:t>витрати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1227" y="273269"/>
            <a:ext cx="8639504" cy="4624552"/>
          </a:xfrm>
        </p:spPr>
        <p:txBody>
          <a:bodyPr>
            <a:noAutofit/>
          </a:bodyPr>
          <a:lstStyle/>
          <a:p>
            <a:r>
              <a:rPr lang="ru-RU" sz="1200" i="1" dirty="0" err="1" smtClean="0">
                <a:solidFill>
                  <a:srgbClr val="FF0000"/>
                </a:solidFill>
              </a:rPr>
              <a:t>Біоремедіація</a:t>
            </a:r>
            <a:r>
              <a:rPr lang="ru-RU" sz="1200" i="1" dirty="0" smtClean="0"/>
              <a:t> – </a:t>
            </a:r>
            <a:r>
              <a:rPr lang="ru-RU" sz="1200" dirty="0" err="1" smtClean="0"/>
              <a:t>ґрунти</a:t>
            </a:r>
            <a:r>
              <a:rPr lang="ru-RU" sz="1200" dirty="0" smtClean="0"/>
              <a:t> </a:t>
            </a:r>
            <a:r>
              <a:rPr lang="ru-RU" sz="1200" dirty="0" err="1" smtClean="0"/>
              <a:t>витягаються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й</a:t>
            </a:r>
            <a:r>
              <a:rPr lang="ru-RU" sz="1200" dirty="0" smtClean="0"/>
              <a:t> </a:t>
            </a:r>
            <a:r>
              <a:rPr lang="ru-RU" sz="1200" dirty="0" err="1" smtClean="0"/>
              <a:t>обробляються</a:t>
            </a:r>
            <a:r>
              <a:rPr lang="ru-RU" sz="1200" dirty="0" smtClean="0"/>
              <a:t> таким чином, </a:t>
            </a:r>
            <a:r>
              <a:rPr lang="ru-RU" sz="1200" dirty="0" err="1" smtClean="0"/>
              <a:t>щоб</a:t>
            </a:r>
            <a:r>
              <a:rPr lang="ru-RU" sz="1200" dirty="0" smtClean="0"/>
              <a:t> </a:t>
            </a:r>
            <a:r>
              <a:rPr lang="ru-RU" sz="1200" dirty="0" err="1" smtClean="0"/>
              <a:t>інтенсифікувати</a:t>
            </a:r>
            <a:r>
              <a:rPr lang="ru-RU" sz="1200" dirty="0" smtClean="0"/>
              <a:t> </a:t>
            </a:r>
            <a:r>
              <a:rPr lang="ru-RU" sz="1200" dirty="0" err="1" smtClean="0"/>
              <a:t>ріст</a:t>
            </a:r>
            <a:r>
              <a:rPr lang="ru-RU" sz="1200" dirty="0" smtClean="0"/>
              <a:t> </a:t>
            </a:r>
            <a:r>
              <a:rPr lang="ru-RU" sz="1200" dirty="0" err="1" smtClean="0"/>
              <a:t>мікроорганізмів</a:t>
            </a:r>
            <a:r>
              <a:rPr lang="ru-RU" sz="1200" dirty="0" smtClean="0"/>
              <a:t>, </a:t>
            </a:r>
            <a:r>
              <a:rPr lang="ru-RU" sz="1200" dirty="0" err="1" smtClean="0"/>
              <a:t>зокрема</a:t>
            </a:r>
            <a:r>
              <a:rPr lang="ru-RU" sz="1200" dirty="0" smtClean="0"/>
              <a:t>, </a:t>
            </a:r>
            <a:r>
              <a:rPr lang="ru-RU" sz="1200" dirty="0" err="1" smtClean="0"/>
              <a:t>із</a:t>
            </a:r>
            <a:r>
              <a:rPr lang="ru-RU" sz="1200" dirty="0" smtClean="0"/>
              <a:t> </a:t>
            </a:r>
            <a:r>
              <a:rPr lang="ru-RU" sz="1200" dirty="0" err="1" smtClean="0"/>
              <a:t>застосуванням</a:t>
            </a:r>
            <a:r>
              <a:rPr lang="ru-RU" sz="1200" dirty="0" smtClean="0"/>
              <a:t> </a:t>
            </a:r>
            <a:r>
              <a:rPr lang="ru-RU" sz="1200" dirty="0" err="1" smtClean="0"/>
              <a:t>аерації</a:t>
            </a:r>
            <a:r>
              <a:rPr lang="ru-RU" sz="1200" dirty="0" smtClean="0"/>
              <a:t>, </a:t>
            </a:r>
            <a:r>
              <a:rPr lang="ru-RU" sz="1200" dirty="0" err="1" smtClean="0"/>
              <a:t>підгодівлі</a:t>
            </a:r>
            <a:r>
              <a:rPr lang="en-US" sz="1200" dirty="0" smtClean="0"/>
              <a:t> </a:t>
            </a:r>
            <a:r>
              <a:rPr lang="ru-RU" sz="1200" dirty="0" err="1" smtClean="0"/>
              <a:t>й</a:t>
            </a:r>
            <a:r>
              <a:rPr lang="ru-RU" sz="1200" dirty="0" smtClean="0"/>
              <a:t> </a:t>
            </a:r>
            <a:r>
              <a:rPr lang="ru-RU" sz="1200" dirty="0" smtClean="0"/>
              <a:t>поливу. </a:t>
            </a:r>
            <a:r>
              <a:rPr lang="ru-RU" sz="1200" dirty="0" err="1" smtClean="0"/>
              <a:t>Ці</a:t>
            </a:r>
            <a:r>
              <a:rPr lang="ru-RU" sz="1200" dirty="0" smtClean="0"/>
              <a:t> </a:t>
            </a:r>
            <a:r>
              <a:rPr lang="ru-RU" sz="1200" dirty="0" err="1" smtClean="0"/>
              <a:t>мікроорганізми</a:t>
            </a:r>
            <a:r>
              <a:rPr lang="ru-RU" sz="1200" dirty="0" smtClean="0"/>
              <a:t>,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природні</a:t>
            </a:r>
            <a:r>
              <a:rPr lang="ru-RU" sz="1200" dirty="0" smtClean="0"/>
              <a:t>,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культивовані</a:t>
            </a:r>
            <a:r>
              <a:rPr lang="ru-RU" sz="1200" dirty="0" smtClean="0"/>
              <a:t>, </a:t>
            </a:r>
            <a:r>
              <a:rPr lang="ru-RU" sz="1200" dirty="0" err="1" smtClean="0"/>
              <a:t>розкладають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забруднюючі</a:t>
            </a:r>
            <a:r>
              <a:rPr lang="ru-RU" sz="1200" dirty="0" smtClean="0"/>
              <a:t> </a:t>
            </a:r>
            <a:r>
              <a:rPr lang="ru-RU" sz="1200" dirty="0" err="1" smtClean="0"/>
              <a:t>речовини</a:t>
            </a:r>
            <a:r>
              <a:rPr lang="ru-RU" sz="1200" dirty="0" smtClean="0"/>
              <a:t>. Дана </a:t>
            </a:r>
            <a:r>
              <a:rPr lang="ru-RU" sz="1200" dirty="0" err="1" smtClean="0"/>
              <a:t>технологія</a:t>
            </a:r>
            <a:r>
              <a:rPr lang="ru-RU" sz="1200" dirty="0" smtClean="0"/>
              <a:t> </a:t>
            </a:r>
            <a:r>
              <a:rPr lang="ru-RU" sz="1200" dirty="0" err="1" smtClean="0"/>
              <a:t>може</a:t>
            </a:r>
            <a:r>
              <a:rPr lang="ru-RU" sz="1200" dirty="0" smtClean="0"/>
              <a:t> </a:t>
            </a:r>
            <a:r>
              <a:rPr lang="ru-RU" sz="1200" dirty="0" err="1" smtClean="0"/>
              <a:t>застосовуватися</a:t>
            </a:r>
            <a:r>
              <a:rPr lang="ru-RU" sz="1200" dirty="0" smtClean="0"/>
              <a:t> в </a:t>
            </a:r>
            <a:r>
              <a:rPr lang="ru-RU" sz="1200" dirty="0" err="1" smtClean="0"/>
              <a:t>ряді</a:t>
            </a:r>
            <a:r>
              <a:rPr lang="ru-RU" sz="1200" dirty="0" smtClean="0"/>
              <a:t> </a:t>
            </a:r>
            <a:r>
              <a:rPr lang="ru-RU" sz="1200" dirty="0" err="1" smtClean="0"/>
              <a:t>варіантів</a:t>
            </a:r>
            <a:r>
              <a:rPr lang="ru-RU" sz="1200" dirty="0" smtClean="0"/>
              <a:t>. </a:t>
            </a:r>
            <a:r>
              <a:rPr lang="ru-RU" sz="1200" dirty="0" err="1" smtClean="0"/>
              <a:t>Перерахуємо</a:t>
            </a:r>
            <a:r>
              <a:rPr lang="ru-RU" sz="1200" dirty="0" smtClean="0"/>
              <a:t> </a:t>
            </a:r>
            <a:r>
              <a:rPr lang="ru-RU" sz="1200" dirty="0" err="1" smtClean="0"/>
              <a:t>їх</a:t>
            </a:r>
            <a:r>
              <a:rPr lang="ru-RU" sz="1200" dirty="0" smtClean="0"/>
              <a:t>.</a:t>
            </a:r>
          </a:p>
          <a:p>
            <a:r>
              <a:rPr lang="ru-RU" sz="1200" i="1" dirty="0" err="1" smtClean="0">
                <a:solidFill>
                  <a:srgbClr val="FF0000"/>
                </a:solidFill>
              </a:rPr>
              <a:t>Сільськогосподарська</a:t>
            </a:r>
            <a:r>
              <a:rPr lang="ru-RU" sz="1200" i="1" dirty="0" smtClean="0">
                <a:solidFill>
                  <a:srgbClr val="FF0000"/>
                </a:solidFill>
              </a:rPr>
              <a:t> </a:t>
            </a:r>
            <a:r>
              <a:rPr lang="ru-RU" sz="1200" i="1" dirty="0" err="1" smtClean="0">
                <a:solidFill>
                  <a:srgbClr val="FF0000"/>
                </a:solidFill>
              </a:rPr>
              <a:t>обробка</a:t>
            </a:r>
            <a:r>
              <a:rPr lang="ru-RU" sz="1200" i="1" dirty="0" smtClean="0">
                <a:solidFill>
                  <a:srgbClr val="FF0000"/>
                </a:solidFill>
              </a:rPr>
              <a:t> </a:t>
            </a:r>
            <a:r>
              <a:rPr lang="ru-RU" sz="1200" i="1" dirty="0" err="1" smtClean="0">
                <a:solidFill>
                  <a:srgbClr val="FF0000"/>
                </a:solidFill>
              </a:rPr>
              <a:t>землі</a:t>
            </a:r>
            <a:r>
              <a:rPr lang="ru-RU" sz="1200" i="1" dirty="0" smtClean="0">
                <a:solidFill>
                  <a:srgbClr val="FF0000"/>
                </a:solidFill>
              </a:rPr>
              <a:t> </a:t>
            </a:r>
            <a:r>
              <a:rPr lang="ru-RU" sz="1200" i="1" dirty="0" smtClean="0"/>
              <a:t>– </a:t>
            </a:r>
            <a:r>
              <a:rPr lang="ru-RU" sz="1200" dirty="0" err="1" smtClean="0"/>
              <a:t>ґрунти</a:t>
            </a:r>
            <a:r>
              <a:rPr lang="ru-RU" sz="1200" dirty="0" smtClean="0"/>
              <a:t> </a:t>
            </a:r>
            <a:r>
              <a:rPr lang="ru-RU" sz="1200" dirty="0" err="1" smtClean="0"/>
              <a:t>забезпечуються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живильними</a:t>
            </a:r>
            <a:r>
              <a:rPr lang="en-US" sz="1200" dirty="0" smtClean="0"/>
              <a:t> </a:t>
            </a:r>
            <a:r>
              <a:rPr lang="ru-RU" sz="1200" dirty="0" err="1" smtClean="0"/>
              <a:t>речовинами</a:t>
            </a:r>
            <a:r>
              <a:rPr lang="ru-RU" sz="1200" dirty="0" smtClean="0"/>
              <a:t>, </a:t>
            </a:r>
            <a:r>
              <a:rPr lang="ru-RU" sz="1200" dirty="0" err="1" smtClean="0"/>
              <a:t>поливаються</a:t>
            </a:r>
            <a:r>
              <a:rPr lang="ru-RU" sz="1200" dirty="0" smtClean="0"/>
              <a:t> водою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переорюються</a:t>
            </a:r>
            <a:r>
              <a:rPr lang="ru-RU" sz="1200" dirty="0" smtClean="0"/>
              <a:t> культиваторами </a:t>
            </a:r>
            <a:r>
              <a:rPr lang="ru-RU" sz="1200" dirty="0" err="1" smtClean="0"/>
              <a:t>з</a:t>
            </a:r>
            <a:r>
              <a:rPr lang="ru-RU" sz="1200" dirty="0" smtClean="0"/>
              <a:t> метою </a:t>
            </a:r>
            <a:r>
              <a:rPr lang="ru-RU" sz="1200" dirty="0" err="1" smtClean="0"/>
              <a:t>інтенсифікації</a:t>
            </a:r>
            <a:r>
              <a:rPr lang="ru-RU" sz="1200" dirty="0" smtClean="0"/>
              <a:t> </a:t>
            </a:r>
            <a:r>
              <a:rPr lang="ru-RU" sz="1200" dirty="0" err="1" smtClean="0"/>
              <a:t>мікробіологічного</a:t>
            </a:r>
            <a:r>
              <a:rPr lang="ru-RU" sz="1200" dirty="0" smtClean="0"/>
              <a:t> </a:t>
            </a:r>
            <a:r>
              <a:rPr lang="ru-RU" sz="1200" dirty="0" err="1" smtClean="0"/>
              <a:t>розкладання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забруднюючих</a:t>
            </a:r>
            <a:r>
              <a:rPr lang="ru-RU" sz="1200" dirty="0" smtClean="0"/>
              <a:t> </a:t>
            </a:r>
            <a:r>
              <a:rPr lang="ru-RU" sz="1200" dirty="0" err="1" smtClean="0"/>
              <a:t>речовин</a:t>
            </a:r>
            <a:r>
              <a:rPr lang="ru-RU" sz="1200" dirty="0" smtClean="0"/>
              <a:t>. </a:t>
            </a:r>
            <a:r>
              <a:rPr lang="ru-RU" sz="1200" dirty="0" err="1" smtClean="0"/>
              <a:t>Сільськогосподарська</a:t>
            </a:r>
            <a:r>
              <a:rPr lang="ru-RU" sz="1200" dirty="0" smtClean="0"/>
              <a:t> </a:t>
            </a:r>
            <a:r>
              <a:rPr lang="ru-RU" sz="1200" dirty="0" err="1" smtClean="0"/>
              <a:t>обробка</a:t>
            </a:r>
            <a:r>
              <a:rPr lang="ru-RU" sz="1200" dirty="0" smtClean="0"/>
              <a:t> </a:t>
            </a:r>
            <a:r>
              <a:rPr lang="ru-RU" sz="1200" dirty="0" err="1" smtClean="0"/>
              <a:t>землі</a:t>
            </a:r>
            <a:r>
              <a:rPr lang="ru-RU" sz="1200" dirty="0" smtClean="0"/>
              <a:t> </a:t>
            </a:r>
            <a:r>
              <a:rPr lang="ru-RU" sz="1200" dirty="0" err="1" smtClean="0"/>
              <a:t>має</a:t>
            </a:r>
            <a:r>
              <a:rPr lang="ru-RU" sz="1200" dirty="0" smtClean="0"/>
              <a:t> ряд </a:t>
            </a:r>
            <a:r>
              <a:rPr lang="ru-RU" sz="1200" dirty="0" err="1" smtClean="0"/>
              <a:t>переваг</a:t>
            </a:r>
            <a:r>
              <a:rPr lang="ru-RU" sz="1200" dirty="0" smtClean="0"/>
              <a:t>, а </a:t>
            </a:r>
            <a:r>
              <a:rPr lang="ru-RU" sz="1200" dirty="0" err="1" smtClean="0"/>
              <a:t>саме</a:t>
            </a:r>
            <a:r>
              <a:rPr lang="ru-RU" sz="1200" dirty="0" smtClean="0"/>
              <a:t>: </a:t>
            </a:r>
            <a:r>
              <a:rPr lang="ru-RU" sz="1200" dirty="0" err="1" smtClean="0"/>
              <a:t>невисока</a:t>
            </a:r>
            <a:r>
              <a:rPr lang="ru-RU" sz="1200" dirty="0" smtClean="0"/>
              <a:t> </a:t>
            </a:r>
            <a:r>
              <a:rPr lang="ru-RU" sz="1200" dirty="0" err="1" smtClean="0"/>
              <a:t>вартість</a:t>
            </a:r>
            <a:r>
              <a:rPr lang="ru-RU" sz="1200" dirty="0" smtClean="0"/>
              <a:t>, </a:t>
            </a:r>
            <a:r>
              <a:rPr lang="ru-RU" sz="1200" dirty="0" err="1" smtClean="0"/>
              <a:t>ефективність</a:t>
            </a:r>
            <a:r>
              <a:rPr lang="ru-RU" sz="1200" dirty="0" smtClean="0"/>
              <a:t> </a:t>
            </a:r>
            <a:r>
              <a:rPr lang="ru-RU" sz="1200" dirty="0" smtClean="0"/>
              <a:t>у</a:t>
            </a:r>
            <a:r>
              <a:rPr lang="en-US" sz="1200" dirty="0" smtClean="0"/>
              <a:t> </a:t>
            </a:r>
            <a:r>
              <a:rPr lang="ru-RU" sz="1200" dirty="0" err="1" smtClean="0"/>
              <a:t>застосуванні</a:t>
            </a:r>
            <a:r>
              <a:rPr lang="ru-RU" sz="1200" dirty="0" smtClean="0"/>
              <a:t> </a:t>
            </a:r>
            <a:r>
              <a:rPr lang="ru-RU" sz="1200" dirty="0" smtClean="0"/>
              <a:t>до </a:t>
            </a:r>
            <a:r>
              <a:rPr lang="ru-RU" sz="1200" dirty="0" err="1" smtClean="0"/>
              <a:t>ідентифікованих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забруднюючих</a:t>
            </a:r>
            <a:r>
              <a:rPr lang="ru-RU" sz="1200" dirty="0" smtClean="0"/>
              <a:t> </a:t>
            </a:r>
            <a:r>
              <a:rPr lang="ru-RU" sz="1200" dirty="0" err="1" smtClean="0"/>
              <a:t>речовин</a:t>
            </a:r>
            <a:r>
              <a:rPr lang="ru-RU" sz="1200" dirty="0" smtClean="0"/>
              <a:t>, </a:t>
            </a:r>
            <a:r>
              <a:rPr lang="ru-RU" sz="1200" dirty="0" err="1" smtClean="0"/>
              <a:t>якщо</a:t>
            </a:r>
            <a:r>
              <a:rPr lang="ru-RU" sz="1200" dirty="0" smtClean="0"/>
              <a:t> на </a:t>
            </a:r>
            <a:r>
              <a:rPr lang="ru-RU" sz="1200" dirty="0" err="1" smtClean="0"/>
              <a:t>місцях</a:t>
            </a:r>
            <a:r>
              <a:rPr lang="ru-RU" sz="1200" dirty="0" smtClean="0"/>
              <a:t> </a:t>
            </a:r>
            <a:r>
              <a:rPr lang="ru-RU" sz="1200" dirty="0" err="1" smtClean="0"/>
              <a:t>маються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достатні</a:t>
            </a:r>
            <a:r>
              <a:rPr lang="ru-RU" sz="1200" dirty="0" smtClean="0"/>
              <a:t> </a:t>
            </a:r>
            <a:r>
              <a:rPr lang="ru-RU" sz="1200" dirty="0" err="1" smtClean="0"/>
              <a:t>площі</a:t>
            </a:r>
            <a:r>
              <a:rPr lang="ru-RU" sz="1200" dirty="0" smtClean="0"/>
              <a:t> для </a:t>
            </a:r>
            <a:r>
              <a:rPr lang="ru-RU" sz="1200" dirty="0" err="1" smtClean="0"/>
              <a:t>застосування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цієї</a:t>
            </a:r>
            <a:r>
              <a:rPr lang="ru-RU" sz="1200" dirty="0" smtClean="0"/>
              <a:t> </a:t>
            </a:r>
            <a:r>
              <a:rPr lang="ru-RU" sz="1200" dirty="0" err="1" smtClean="0"/>
              <a:t>технології</a:t>
            </a:r>
            <a:r>
              <a:rPr lang="ru-RU" sz="1200" dirty="0" smtClean="0"/>
              <a:t>. </a:t>
            </a:r>
            <a:r>
              <a:rPr lang="ru-RU" sz="1200" dirty="0" err="1" smtClean="0"/>
              <a:t>Сільськогосподарська</a:t>
            </a:r>
            <a:r>
              <a:rPr lang="ru-RU" sz="1200" dirty="0" smtClean="0"/>
              <a:t> </a:t>
            </a:r>
            <a:r>
              <a:rPr lang="ru-RU" sz="1200" dirty="0" err="1" smtClean="0"/>
              <a:t>обробка</a:t>
            </a:r>
            <a:r>
              <a:rPr lang="en-US" sz="1200" dirty="0" smtClean="0"/>
              <a:t> </a:t>
            </a:r>
            <a:r>
              <a:rPr lang="ru-RU" sz="1200" dirty="0" err="1" smtClean="0"/>
              <a:t>землі</a:t>
            </a:r>
            <a:r>
              <a:rPr lang="ru-RU" sz="1200" dirty="0" smtClean="0"/>
              <a:t> </a:t>
            </a:r>
            <a:r>
              <a:rPr lang="ru-RU" sz="1200" dirty="0" err="1" smtClean="0"/>
              <a:t>найбільш</a:t>
            </a:r>
            <a:r>
              <a:rPr lang="ru-RU" sz="1200" dirty="0" smtClean="0"/>
              <a:t> </a:t>
            </a:r>
            <a:r>
              <a:rPr lang="ru-RU" sz="1200" dirty="0" err="1" smtClean="0"/>
              <a:t>застосовна</a:t>
            </a:r>
            <a:r>
              <a:rPr lang="ru-RU" sz="1200" dirty="0" smtClean="0"/>
              <a:t> до </a:t>
            </a:r>
            <a:r>
              <a:rPr lang="ru-RU" sz="1200" dirty="0" err="1" smtClean="0"/>
              <a:t>ґрунтів</a:t>
            </a:r>
            <a:r>
              <a:rPr lang="ru-RU" sz="1200" dirty="0" smtClean="0"/>
              <a:t>, </a:t>
            </a:r>
            <a:r>
              <a:rPr lang="ru-RU" sz="1200" dirty="0" err="1" smtClean="0"/>
              <a:t>забруднених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вивітреними</a:t>
            </a:r>
            <a:r>
              <a:rPr lang="ru-RU" sz="1200" dirty="0" smtClean="0"/>
              <a:t> </a:t>
            </a:r>
            <a:r>
              <a:rPr lang="ru-RU" sz="1200" dirty="0" err="1" smtClean="0"/>
              <a:t>нафтопродукта</a:t>
            </a:r>
            <a:r>
              <a:rPr lang="ru-RU" sz="1200" dirty="0" err="1" smtClean="0"/>
              <a:t>ми</a:t>
            </a:r>
            <a:r>
              <a:rPr lang="ru-RU" sz="1200" dirty="0" smtClean="0"/>
              <a:t> при </a:t>
            </a:r>
            <a:r>
              <a:rPr lang="ru-RU" sz="1200" dirty="0" err="1" smtClean="0"/>
              <a:t>високих</a:t>
            </a:r>
            <a:r>
              <a:rPr lang="ru-RU" sz="1200" dirty="0" smtClean="0"/>
              <a:t> </a:t>
            </a:r>
            <a:r>
              <a:rPr lang="ru-RU" sz="1200" dirty="0" err="1" smtClean="0"/>
              <a:t>концентраціях</a:t>
            </a:r>
            <a:r>
              <a:rPr lang="ru-RU" sz="1200" dirty="0" smtClean="0"/>
              <a:t> (3% – 10%). </a:t>
            </a:r>
            <a:r>
              <a:rPr lang="ru-RU" sz="1200" dirty="0" err="1" smtClean="0"/>
              <a:t>Ця</a:t>
            </a:r>
            <a:r>
              <a:rPr lang="ru-RU" sz="1200" dirty="0" smtClean="0"/>
              <a:t> </a:t>
            </a:r>
            <a:r>
              <a:rPr lang="ru-RU" sz="1200" dirty="0" err="1" smtClean="0"/>
              <a:t>технологія</a:t>
            </a:r>
            <a:r>
              <a:rPr lang="ru-RU" sz="1200" dirty="0" smtClean="0"/>
              <a:t> не повинна </a:t>
            </a:r>
            <a:r>
              <a:rPr lang="ru-RU" sz="1200" dirty="0" err="1" smtClean="0"/>
              <a:t>застосовуватися</a:t>
            </a:r>
            <a:r>
              <a:rPr lang="ru-RU" sz="1200" dirty="0" smtClean="0"/>
              <a:t> </a:t>
            </a:r>
            <a:r>
              <a:rPr lang="ru-RU" sz="1200" dirty="0" smtClean="0"/>
              <a:t>до </a:t>
            </a:r>
            <a:r>
              <a:rPr lang="ru-RU" sz="1200" dirty="0" err="1" smtClean="0"/>
              <a:t>ґрунтів</a:t>
            </a:r>
            <a:r>
              <a:rPr lang="ru-RU" sz="1200" dirty="0" smtClean="0"/>
              <a:t>, </a:t>
            </a:r>
            <a:r>
              <a:rPr lang="ru-RU" sz="1200" dirty="0" err="1" smtClean="0"/>
              <a:t>забруднених</a:t>
            </a:r>
            <a:r>
              <a:rPr lang="ru-RU" sz="1200" dirty="0" smtClean="0"/>
              <a:t> летучими </a:t>
            </a:r>
            <a:r>
              <a:rPr lang="ru-RU" sz="1200" dirty="0" err="1" smtClean="0"/>
              <a:t>органічними</a:t>
            </a:r>
            <a:r>
              <a:rPr lang="ru-RU" sz="1200" dirty="0" smtClean="0"/>
              <a:t> </a:t>
            </a:r>
            <a:r>
              <a:rPr lang="ru-RU" sz="1200" dirty="0" err="1" smtClean="0"/>
              <a:t>речовинами</a:t>
            </a:r>
            <a:r>
              <a:rPr lang="ru-RU" sz="1200" dirty="0" smtClean="0"/>
              <a:t>, тому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smtClean="0"/>
              <a:t>при</a:t>
            </a:r>
            <a:r>
              <a:rPr lang="en-US" sz="1200" dirty="0" smtClean="0"/>
              <a:t> </a:t>
            </a:r>
            <a:r>
              <a:rPr lang="ru-RU" sz="1200" dirty="0" err="1" smtClean="0"/>
              <a:t>цьому</a:t>
            </a:r>
            <a:r>
              <a:rPr lang="ru-RU" sz="1200" dirty="0" smtClean="0"/>
              <a:t> </a:t>
            </a:r>
            <a:r>
              <a:rPr lang="ru-RU" sz="1200" dirty="0" err="1" smtClean="0"/>
              <a:t>може</a:t>
            </a:r>
            <a:r>
              <a:rPr lang="ru-RU" sz="1200" dirty="0" smtClean="0"/>
              <a:t> </a:t>
            </a:r>
            <a:r>
              <a:rPr lang="ru-RU" sz="1200" dirty="0" err="1" smtClean="0"/>
              <a:t>виникнути</a:t>
            </a:r>
            <a:r>
              <a:rPr lang="ru-RU" sz="1200" dirty="0" smtClean="0"/>
              <a:t> проблема </a:t>
            </a:r>
            <a:r>
              <a:rPr lang="ru-RU" sz="1200" dirty="0" err="1" smtClean="0"/>
              <a:t>запахів</a:t>
            </a:r>
            <a:r>
              <a:rPr lang="ru-RU" sz="1200" dirty="0" smtClean="0"/>
              <a:t>.</a:t>
            </a:r>
          </a:p>
          <a:p>
            <a:r>
              <a:rPr lang="ru-RU" sz="1200" dirty="0" err="1" smtClean="0">
                <a:solidFill>
                  <a:srgbClr val="0070C0"/>
                </a:solidFill>
              </a:rPr>
              <a:t>Недоліки</a:t>
            </a:r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err="1" smtClean="0">
                <a:solidFill>
                  <a:srgbClr val="0070C0"/>
                </a:solidFill>
              </a:rPr>
              <a:t>технології</a:t>
            </a:r>
            <a:r>
              <a:rPr lang="ru-RU" sz="1200" dirty="0" smtClean="0">
                <a:solidFill>
                  <a:srgbClr val="0070C0"/>
                </a:solidFill>
              </a:rPr>
              <a:t>:</a:t>
            </a:r>
          </a:p>
          <a:p>
            <a:pPr>
              <a:buNone/>
            </a:pPr>
            <a:r>
              <a:rPr lang="ru-RU" sz="1200" dirty="0" smtClean="0"/>
              <a:t>– вона </a:t>
            </a:r>
            <a:r>
              <a:rPr lang="ru-RU" sz="1200" dirty="0" err="1" smtClean="0"/>
              <a:t>ефективна</a:t>
            </a:r>
            <a:r>
              <a:rPr lang="ru-RU" sz="1200" dirty="0" smtClean="0"/>
              <a:t> для не летучих </a:t>
            </a:r>
            <a:r>
              <a:rPr lang="ru-RU" sz="1200" dirty="0" err="1" smtClean="0"/>
              <a:t>органічних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сполук</a:t>
            </a:r>
            <a:r>
              <a:rPr lang="ru-RU" sz="1200" dirty="0" smtClean="0"/>
              <a:t>;</a:t>
            </a:r>
          </a:p>
          <a:p>
            <a:pPr>
              <a:buNone/>
            </a:pPr>
            <a:r>
              <a:rPr lang="ru-RU" sz="1200" dirty="0" smtClean="0"/>
              <a:t>– </a:t>
            </a:r>
            <a:r>
              <a:rPr lang="ru-RU" sz="1200" dirty="0" err="1" smtClean="0"/>
              <a:t>менш</a:t>
            </a:r>
            <a:r>
              <a:rPr lang="ru-RU" sz="1200" dirty="0" smtClean="0"/>
              <a:t> </a:t>
            </a:r>
            <a:r>
              <a:rPr lang="ru-RU" sz="1200" dirty="0" err="1" smtClean="0"/>
              <a:t>ефективна</a:t>
            </a:r>
            <a:r>
              <a:rPr lang="ru-RU" sz="1200" dirty="0" smtClean="0"/>
              <a:t> для летучих </a:t>
            </a:r>
            <a:r>
              <a:rPr lang="ru-RU" sz="1200" dirty="0" err="1" smtClean="0"/>
              <a:t>органічних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сполук</a:t>
            </a:r>
            <a:r>
              <a:rPr lang="ru-RU" sz="1200" dirty="0" smtClean="0"/>
              <a:t>;</a:t>
            </a:r>
          </a:p>
          <a:p>
            <a:pPr>
              <a:buNone/>
            </a:pPr>
            <a:r>
              <a:rPr lang="ru-RU" sz="1200" dirty="0" smtClean="0"/>
              <a:t>– </a:t>
            </a:r>
            <a:r>
              <a:rPr lang="ru-RU" sz="1200" dirty="0" err="1" smtClean="0"/>
              <a:t>має</a:t>
            </a:r>
            <a:r>
              <a:rPr lang="ru-RU" sz="1200" dirty="0" smtClean="0"/>
              <a:t> потребу у </a:t>
            </a:r>
            <a:r>
              <a:rPr lang="ru-RU" sz="1200" dirty="0" err="1" smtClean="0"/>
              <a:t>відповідних</a:t>
            </a:r>
            <a:r>
              <a:rPr lang="ru-RU" sz="1200" dirty="0" smtClean="0"/>
              <a:t> </a:t>
            </a:r>
            <a:r>
              <a:rPr lang="ru-RU" sz="1200" dirty="0" err="1" smtClean="0"/>
              <a:t>ґрунтових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кліматичних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умовах</a:t>
            </a:r>
            <a:r>
              <a:rPr lang="ru-RU" sz="1200" dirty="0" smtClean="0"/>
              <a:t>;</a:t>
            </a:r>
          </a:p>
          <a:p>
            <a:pPr>
              <a:buNone/>
            </a:pPr>
            <a:r>
              <a:rPr lang="ru-RU" sz="1200" dirty="0" smtClean="0"/>
              <a:t>– треба </a:t>
            </a:r>
            <a:r>
              <a:rPr lang="ru-RU" sz="1200" dirty="0" err="1" smtClean="0"/>
              <a:t>зажадати</a:t>
            </a:r>
            <a:r>
              <a:rPr lang="ru-RU" sz="1200" dirty="0" smtClean="0"/>
              <a:t> до 3 </a:t>
            </a:r>
            <a:r>
              <a:rPr lang="ru-RU" sz="1200" dirty="0" err="1" smtClean="0"/>
              <a:t>років</a:t>
            </a:r>
            <a:r>
              <a:rPr lang="ru-RU" sz="1200" dirty="0" smtClean="0"/>
              <a:t> для </a:t>
            </a:r>
            <a:r>
              <a:rPr lang="ru-RU" sz="1200" dirty="0" err="1" smtClean="0"/>
              <a:t>отримання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необхідного</a:t>
            </a:r>
            <a:r>
              <a:rPr lang="ru-RU" sz="1200" dirty="0" smtClean="0"/>
              <a:t> результату;</a:t>
            </a:r>
          </a:p>
          <a:p>
            <a:pPr>
              <a:buNone/>
            </a:pPr>
            <a:r>
              <a:rPr lang="ru-RU" sz="1200" dirty="0" smtClean="0"/>
              <a:t>– </a:t>
            </a:r>
            <a:r>
              <a:rPr lang="ru-RU" sz="1200" dirty="0" err="1" smtClean="0"/>
              <a:t>більш</a:t>
            </a:r>
            <a:r>
              <a:rPr lang="ru-RU" sz="1200" dirty="0" smtClean="0"/>
              <a:t> </a:t>
            </a:r>
            <a:r>
              <a:rPr lang="ru-RU" sz="1200" dirty="0" err="1" smtClean="0"/>
              <a:t>підходить</a:t>
            </a:r>
            <a:r>
              <a:rPr lang="ru-RU" sz="1200" dirty="0" smtClean="0"/>
              <a:t> для </a:t>
            </a:r>
            <a:r>
              <a:rPr lang="ru-RU" sz="1200" dirty="0" err="1" smtClean="0"/>
              <a:t>грубозернистих</a:t>
            </a:r>
            <a:r>
              <a:rPr lang="ru-RU" sz="1200" dirty="0" smtClean="0"/>
              <a:t> </a:t>
            </a:r>
            <a:r>
              <a:rPr lang="ru-RU" sz="1200" dirty="0" err="1" smtClean="0"/>
              <a:t>ґрунтів</a:t>
            </a:r>
            <a:r>
              <a:rPr lang="ru-RU" sz="1200" dirty="0" smtClean="0"/>
              <a:t>;</a:t>
            </a:r>
          </a:p>
          <a:p>
            <a:pPr>
              <a:buNone/>
            </a:pPr>
            <a:r>
              <a:rPr lang="ru-RU" sz="1200" dirty="0" smtClean="0"/>
              <a:t>– </a:t>
            </a:r>
            <a:r>
              <a:rPr lang="ru-RU" sz="1200" dirty="0" err="1" smtClean="0"/>
              <a:t>вимагає</a:t>
            </a:r>
            <a:r>
              <a:rPr lang="ru-RU" sz="1200" dirty="0" smtClean="0"/>
              <a:t> </a:t>
            </a:r>
            <a:r>
              <a:rPr lang="ru-RU" sz="1200" dirty="0" err="1" smtClean="0"/>
              <a:t>наявність</a:t>
            </a:r>
            <a:r>
              <a:rPr lang="ru-RU" sz="1200" dirty="0" smtClean="0"/>
              <a:t> великих </a:t>
            </a:r>
            <a:r>
              <a:rPr lang="ru-RU" sz="1200" dirty="0" err="1" smtClean="0"/>
              <a:t>площ</a:t>
            </a:r>
            <a:r>
              <a:rPr lang="ru-RU" sz="1200" dirty="0" smtClean="0"/>
              <a:t> </a:t>
            </a:r>
            <a:r>
              <a:rPr lang="ru-RU" sz="1200" dirty="0" err="1" smtClean="0"/>
              <a:t>землі</a:t>
            </a:r>
            <a:r>
              <a:rPr lang="ru-RU" sz="1200" dirty="0" smtClean="0"/>
              <a:t>.</a:t>
            </a:r>
          </a:p>
          <a:p>
            <a:r>
              <a:rPr lang="ru-RU" sz="1200" dirty="0" smtClean="0"/>
              <a:t>До </a:t>
            </a:r>
            <a:r>
              <a:rPr lang="ru-RU" sz="1200" dirty="0" err="1" smtClean="0"/>
              <a:t>переваг</a:t>
            </a:r>
            <a:r>
              <a:rPr lang="ru-RU" sz="1200" dirty="0" smtClean="0"/>
              <a:t> способу </a:t>
            </a:r>
            <a:r>
              <a:rPr lang="ru-RU" sz="1200" dirty="0" err="1" smtClean="0"/>
              <a:t>можна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віднести</a:t>
            </a:r>
            <a:r>
              <a:rPr lang="ru-RU" sz="1200" dirty="0" smtClean="0"/>
              <a:t> </a:t>
            </a:r>
            <a:r>
              <a:rPr lang="ru-RU" sz="1200" dirty="0" err="1" smtClean="0"/>
              <a:t>низькі</a:t>
            </a:r>
            <a:r>
              <a:rPr lang="ru-RU" sz="1200" dirty="0" smtClean="0"/>
              <a:t> </a:t>
            </a:r>
            <a:r>
              <a:rPr lang="ru-RU" sz="1200" dirty="0" err="1" smtClean="0"/>
              <a:t>капітальні</a:t>
            </a:r>
            <a:r>
              <a:rPr lang="ru-RU" sz="1200" dirty="0" smtClean="0"/>
              <a:t> </a:t>
            </a:r>
            <a:r>
              <a:rPr lang="ru-RU" sz="1200" dirty="0" err="1" smtClean="0"/>
              <a:t>витрати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4290" y="286871"/>
            <a:ext cx="8618483" cy="4232577"/>
          </a:xfrm>
        </p:spPr>
        <p:txBody>
          <a:bodyPr>
            <a:noAutofit/>
          </a:bodyPr>
          <a:lstStyle/>
          <a:p>
            <a:r>
              <a:rPr lang="ru-RU" sz="2400" i="1" dirty="0" err="1" smtClean="0">
                <a:solidFill>
                  <a:srgbClr val="FF0000"/>
                </a:solidFill>
              </a:rPr>
              <a:t>Компостування</a:t>
            </a:r>
            <a:r>
              <a:rPr lang="ru-RU" sz="2400" i="1" dirty="0" smtClean="0"/>
              <a:t> – </a:t>
            </a:r>
            <a:r>
              <a:rPr lang="ru-RU" sz="2400" i="1" dirty="0" err="1" smtClean="0"/>
              <a:t>ґрунти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переміщають</a:t>
            </a:r>
            <a:r>
              <a:rPr lang="ru-RU" sz="2400" i="1" dirty="0" smtClean="0"/>
              <a:t> у </a:t>
            </a:r>
            <a:r>
              <a:rPr lang="ru-RU" sz="2400" i="1" dirty="0" err="1" smtClean="0"/>
              <a:t>відвали</a:t>
            </a:r>
            <a:r>
              <a:rPr lang="ru-RU" sz="2400" i="1" dirty="0" smtClean="0"/>
              <a:t>, де вони </a:t>
            </a:r>
            <a:r>
              <a:rPr lang="ru-RU" sz="2400" i="1" dirty="0" err="1" smtClean="0"/>
              <a:t>забезпечуються</a:t>
            </a:r>
            <a:r>
              <a:rPr lang="en-US" sz="2400" i="1" dirty="0" smtClean="0"/>
              <a:t> </a:t>
            </a:r>
            <a:r>
              <a:rPr lang="ru-RU" sz="2400" dirty="0" err="1" smtClean="0"/>
              <a:t>живильними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речовинами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інтенсифікувати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ріст</a:t>
            </a:r>
            <a:r>
              <a:rPr lang="ru-RU" sz="2400" dirty="0" smtClean="0"/>
              <a:t> </a:t>
            </a:r>
            <a:r>
              <a:rPr lang="ru-RU" sz="2400" dirty="0" err="1" smtClean="0"/>
              <a:t>мікроорганізмів</a:t>
            </a:r>
            <a:r>
              <a:rPr lang="ru-RU" sz="2400" dirty="0" smtClean="0"/>
              <a:t>, </a:t>
            </a:r>
            <a:r>
              <a:rPr lang="ru-RU" sz="2400" dirty="0" err="1" smtClean="0"/>
              <a:t>зокрема</a:t>
            </a:r>
            <a:r>
              <a:rPr lang="ru-RU" sz="2400" dirty="0" smtClean="0"/>
              <a:t>, </a:t>
            </a:r>
            <a:r>
              <a:rPr lang="ru-RU" sz="2400" dirty="0" err="1" smtClean="0"/>
              <a:t>із</a:t>
            </a:r>
            <a:r>
              <a:rPr lang="en-US" sz="2400" dirty="0" smtClean="0"/>
              <a:t> </a:t>
            </a:r>
            <a:r>
              <a:rPr lang="ru-RU" sz="2400" dirty="0" err="1" smtClean="0"/>
              <a:t>застосуванням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аерації</a:t>
            </a:r>
            <a:r>
              <a:rPr lang="ru-RU" sz="2400" dirty="0" smtClean="0"/>
              <a:t>, </a:t>
            </a:r>
            <a:r>
              <a:rPr lang="ru-RU" sz="2400" dirty="0" err="1" smtClean="0"/>
              <a:t>підгодівлі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поливу. </a:t>
            </a:r>
            <a:r>
              <a:rPr lang="ru-RU" sz="2400" dirty="0" err="1" smtClean="0"/>
              <a:t>Ці</a:t>
            </a:r>
            <a:r>
              <a:rPr lang="ru-RU" sz="2400" dirty="0" smtClean="0"/>
              <a:t> </a:t>
            </a:r>
            <a:r>
              <a:rPr lang="ru-RU" sz="2400" dirty="0" err="1" smtClean="0"/>
              <a:t>мікроорганізми</a:t>
            </a:r>
            <a:r>
              <a:rPr lang="ru-RU" sz="2400" dirty="0" smtClean="0"/>
              <a:t>,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природні</a:t>
            </a:r>
            <a:r>
              <a:rPr lang="ru-RU" sz="2400" dirty="0" smtClean="0"/>
              <a:t>, </a:t>
            </a:r>
            <a:r>
              <a:rPr lang="ru-RU" sz="2400" dirty="0" err="1" smtClean="0"/>
              <a:t>або</a:t>
            </a:r>
            <a:r>
              <a:rPr lang="en-US" sz="2400" dirty="0" smtClean="0"/>
              <a:t> </a:t>
            </a:r>
            <a:r>
              <a:rPr lang="ru-RU" sz="2400" dirty="0" err="1" smtClean="0"/>
              <a:t>культивовані</a:t>
            </a:r>
            <a:r>
              <a:rPr lang="ru-RU" sz="2400" dirty="0" smtClean="0"/>
              <a:t>, </a:t>
            </a:r>
            <a:r>
              <a:rPr lang="ru-RU" sz="2400" dirty="0" err="1" smtClean="0"/>
              <a:t>розкладають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забруднюючі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речовини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Переваги</a:t>
            </a:r>
            <a:r>
              <a:rPr lang="ru-RU" sz="2400" dirty="0" smtClean="0"/>
              <a:t> способу:</a:t>
            </a:r>
          </a:p>
          <a:p>
            <a:pPr>
              <a:buNone/>
            </a:pPr>
            <a:r>
              <a:rPr lang="ru-RU" sz="2400" dirty="0" smtClean="0"/>
              <a:t>– </a:t>
            </a:r>
            <a:r>
              <a:rPr lang="ru-RU" sz="2400" dirty="0" err="1" smtClean="0"/>
              <a:t>ефективний</a:t>
            </a:r>
            <a:r>
              <a:rPr lang="ru-RU" sz="2400" dirty="0" smtClean="0"/>
              <a:t> для не летучих </a:t>
            </a:r>
            <a:r>
              <a:rPr lang="ru-RU" sz="2400" dirty="0" err="1" smtClean="0"/>
              <a:t>органічних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сполук</a:t>
            </a:r>
            <a:r>
              <a:rPr lang="ru-RU" sz="2400" dirty="0" smtClean="0"/>
              <a:t>;</a:t>
            </a:r>
          </a:p>
          <a:p>
            <a:pPr>
              <a:buNone/>
            </a:pPr>
            <a:r>
              <a:rPr lang="ru-RU" sz="2400" dirty="0" smtClean="0"/>
              <a:t>– </a:t>
            </a:r>
            <a:r>
              <a:rPr lang="ru-RU" sz="2400" dirty="0" err="1" smtClean="0"/>
              <a:t>менш</a:t>
            </a:r>
            <a:r>
              <a:rPr lang="ru-RU" sz="2400" dirty="0" smtClean="0"/>
              <a:t> </a:t>
            </a:r>
            <a:r>
              <a:rPr lang="ru-RU" sz="2400" dirty="0" err="1" smtClean="0"/>
              <a:t>ефективний</a:t>
            </a:r>
            <a:r>
              <a:rPr lang="ru-RU" sz="2400" dirty="0" smtClean="0"/>
              <a:t> для летучих </a:t>
            </a:r>
            <a:r>
              <a:rPr lang="ru-RU" sz="2400" dirty="0" err="1" smtClean="0"/>
              <a:t>органічних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сполук</a:t>
            </a:r>
            <a:r>
              <a:rPr lang="ru-RU" sz="2400" dirty="0" smtClean="0"/>
              <a:t>;</a:t>
            </a:r>
          </a:p>
          <a:p>
            <a:pPr>
              <a:buNone/>
            </a:pPr>
            <a:r>
              <a:rPr lang="ru-RU" sz="2400" dirty="0" smtClean="0"/>
              <a:t>– </a:t>
            </a:r>
            <a:r>
              <a:rPr lang="ru-RU" sz="2400" dirty="0" err="1" smtClean="0"/>
              <a:t>технологія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вимагає</a:t>
            </a:r>
            <a:r>
              <a:rPr lang="ru-RU" sz="2400" dirty="0" smtClean="0"/>
              <a:t> </a:t>
            </a:r>
            <a:r>
              <a:rPr lang="ru-RU" sz="2400" dirty="0" err="1" smtClean="0"/>
              <a:t>наявності</a:t>
            </a:r>
            <a:r>
              <a:rPr lang="ru-RU" sz="2400" dirty="0" smtClean="0"/>
              <a:t> невеликих </a:t>
            </a:r>
            <a:r>
              <a:rPr lang="ru-RU" sz="2400" dirty="0" err="1" smtClean="0"/>
              <a:t>площ</a:t>
            </a:r>
            <a:r>
              <a:rPr lang="ru-RU" sz="2400" dirty="0" smtClean="0"/>
              <a:t> </a:t>
            </a:r>
            <a:r>
              <a:rPr lang="ru-RU" sz="2400" dirty="0" err="1" smtClean="0"/>
              <a:t>землі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помірних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капітальних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витрат</a:t>
            </a:r>
            <a:r>
              <a:rPr lang="ru-RU" sz="2400" dirty="0" smtClean="0"/>
              <a:t>.</a:t>
            </a:r>
            <a:endParaRPr lang="ru-RU" sz="2400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41738" y="304801"/>
            <a:ext cx="8597462" cy="1147481"/>
          </a:xfrm>
        </p:spPr>
        <p:txBody>
          <a:bodyPr>
            <a:noAutofit/>
          </a:bodyPr>
          <a:lstStyle/>
          <a:p>
            <a:pPr algn="just"/>
            <a:r>
              <a:rPr lang="ru-RU" sz="1800" i="1" dirty="0" smtClean="0"/>
              <a:t>Очистка </a:t>
            </a:r>
            <a:r>
              <a:rPr lang="ru-RU" sz="1800" i="1" dirty="0" err="1" smtClean="0"/>
              <a:t>ґрунту</a:t>
            </a:r>
            <a:r>
              <a:rPr lang="ru-RU" sz="1800" i="1" dirty="0" smtClean="0"/>
              <a:t> в </a:t>
            </a:r>
            <a:r>
              <a:rPr lang="ru-RU" sz="1800" i="1" dirty="0" err="1" smtClean="0"/>
              <a:t>суспензіонних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біореакторах</a:t>
            </a:r>
            <a:r>
              <a:rPr lang="ru-RU" sz="1800" i="1" dirty="0" smtClean="0"/>
              <a:t> – </a:t>
            </a:r>
            <a:r>
              <a:rPr lang="ru-RU" sz="1800" i="1" dirty="0" err="1" smtClean="0"/>
              <a:t>технологія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включає</a:t>
            </a:r>
            <a:r>
              <a:rPr lang="ru-RU" sz="1800" i="1" dirty="0" smtClean="0"/>
              <a:t> </a:t>
            </a:r>
            <a:r>
              <a:rPr lang="ru-RU" sz="1800" i="1" dirty="0" smtClean="0"/>
              <a:t>загрузку </a:t>
            </a:r>
            <a:r>
              <a:rPr lang="ru-RU" sz="1800" i="1" dirty="0" err="1" smtClean="0"/>
              <a:t>ґрунту</a:t>
            </a:r>
            <a:r>
              <a:rPr lang="ru-RU" sz="1800" i="1" dirty="0" smtClean="0"/>
              <a:t> у </a:t>
            </a:r>
            <a:r>
              <a:rPr lang="ru-RU" sz="1800" i="1" dirty="0" err="1" smtClean="0"/>
              <a:t>пристрої</a:t>
            </a:r>
            <a:r>
              <a:rPr lang="ru-RU" sz="1800" i="1" dirty="0" smtClean="0"/>
              <a:t>, де </a:t>
            </a:r>
            <a:r>
              <a:rPr lang="ru-RU" sz="1800" i="1" dirty="0" err="1" smtClean="0"/>
              <a:t>ґрунти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механічно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перемішуються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</a:t>
            </a:r>
            <a:r>
              <a:rPr lang="ru-RU" sz="1800" i="1" dirty="0" smtClean="0"/>
              <a:t> водою. </a:t>
            </a:r>
            <a:r>
              <a:rPr lang="ru-RU" sz="1800" i="1" dirty="0" err="1" smtClean="0"/>
              <a:t>Далі</a:t>
            </a:r>
            <a:r>
              <a:rPr lang="ru-RU" sz="1800" i="1" dirty="0" smtClean="0"/>
              <a:t> </a:t>
            </a:r>
            <a:r>
              <a:rPr lang="ru-RU" sz="1800" i="1" dirty="0" smtClean="0"/>
              <a:t>до</a:t>
            </a:r>
            <a:r>
              <a:rPr lang="en-US" sz="1800" i="1" dirty="0" smtClean="0"/>
              <a:t> </a:t>
            </a:r>
            <a:r>
              <a:rPr lang="ru-RU" sz="1800" i="1" dirty="0" err="1" smtClean="0"/>
              <a:t>біореактору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додають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мікроорганізми</a:t>
            </a:r>
            <a:r>
              <a:rPr lang="ru-RU" sz="1800" i="1" dirty="0" smtClean="0"/>
              <a:t>. </a:t>
            </a:r>
            <a:r>
              <a:rPr lang="ru-RU" sz="1800" i="1" dirty="0" err="1" smtClean="0"/>
              <a:t>Активізація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мікроорганізмів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досягається</a:t>
            </a:r>
            <a:r>
              <a:rPr lang="en-US" sz="1800" i="1" dirty="0" smtClean="0"/>
              <a:t> </a:t>
            </a:r>
            <a:r>
              <a:rPr lang="ru-RU" sz="1800" i="1" dirty="0" smtClean="0"/>
              <a:t>шляхом </a:t>
            </a:r>
            <a:r>
              <a:rPr lang="ru-RU" sz="1800" i="1" dirty="0" err="1" smtClean="0"/>
              <a:t>постачання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повітря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живильних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речовин</a:t>
            </a:r>
            <a:r>
              <a:rPr lang="ru-RU" sz="1800" i="1" dirty="0" smtClean="0"/>
              <a:t>, а </a:t>
            </a:r>
            <a:r>
              <a:rPr lang="ru-RU" sz="1800" i="1" dirty="0" err="1" smtClean="0"/>
              <a:t>також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підтримкою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температури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що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веде</a:t>
            </a:r>
            <a:r>
              <a:rPr lang="ru-RU" sz="1800" i="1" dirty="0" smtClean="0"/>
              <a:t> до </a:t>
            </a:r>
            <a:r>
              <a:rPr lang="ru-RU" sz="1800" i="1" dirty="0" err="1" smtClean="0"/>
              <a:t>мікробіологічного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розкладання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забруднюючих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речовин</a:t>
            </a:r>
            <a:r>
              <a:rPr lang="ru-RU" sz="1800" i="1" dirty="0" smtClean="0"/>
              <a:t>.</a:t>
            </a:r>
          </a:p>
          <a:p>
            <a:pPr algn="just"/>
            <a:r>
              <a:rPr lang="ru-RU" sz="1800" i="1" dirty="0" err="1" smtClean="0"/>
              <a:t>Недоліки</a:t>
            </a:r>
            <a:r>
              <a:rPr lang="ru-RU" sz="1800" i="1" dirty="0" smtClean="0"/>
              <a:t>:</a:t>
            </a:r>
          </a:p>
          <a:p>
            <a:pPr algn="just">
              <a:buNone/>
            </a:pPr>
            <a:r>
              <a:rPr lang="ru-RU" sz="1800" i="1" dirty="0" smtClean="0"/>
              <a:t>– </a:t>
            </a:r>
            <a:r>
              <a:rPr lang="ru-RU" sz="1800" i="1" dirty="0" err="1" smtClean="0"/>
              <a:t>має</a:t>
            </a:r>
            <a:r>
              <a:rPr lang="ru-RU" sz="1800" i="1" dirty="0" smtClean="0"/>
              <a:t> потребу у </a:t>
            </a:r>
            <a:r>
              <a:rPr lang="ru-RU" sz="1800" i="1" dirty="0" err="1" smtClean="0"/>
              <a:t>відповідних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кліматичних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умовах</a:t>
            </a:r>
            <a:r>
              <a:rPr lang="ru-RU" sz="1800" i="1" dirty="0" smtClean="0"/>
              <a:t>;</a:t>
            </a:r>
          </a:p>
          <a:p>
            <a:pPr algn="just">
              <a:buNone/>
            </a:pPr>
            <a:r>
              <a:rPr lang="ru-RU" sz="1800" i="1" dirty="0" smtClean="0"/>
              <a:t>– треба </a:t>
            </a:r>
            <a:r>
              <a:rPr lang="ru-RU" sz="1800" i="1" dirty="0" err="1" smtClean="0"/>
              <a:t>чекати</a:t>
            </a:r>
            <a:r>
              <a:rPr lang="ru-RU" sz="1800" i="1" dirty="0" smtClean="0"/>
              <a:t> до 3 </a:t>
            </a:r>
            <a:r>
              <a:rPr lang="ru-RU" sz="1800" i="1" dirty="0" err="1" smtClean="0"/>
              <a:t>років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необхідного</a:t>
            </a:r>
            <a:r>
              <a:rPr lang="ru-RU" sz="1800" i="1" dirty="0" smtClean="0"/>
              <a:t> результату ;</a:t>
            </a:r>
          </a:p>
          <a:p>
            <a:pPr algn="just">
              <a:buNone/>
            </a:pPr>
            <a:r>
              <a:rPr lang="ru-RU" sz="1800" i="1" dirty="0" smtClean="0"/>
              <a:t>– </a:t>
            </a:r>
            <a:r>
              <a:rPr lang="ru-RU" sz="1800" i="1" dirty="0" err="1" smtClean="0"/>
              <a:t>використовується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примусова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аерація</a:t>
            </a:r>
            <a:r>
              <a:rPr lang="ru-RU" sz="1800" i="1" dirty="0" smtClean="0"/>
              <a:t>;</a:t>
            </a:r>
          </a:p>
          <a:p>
            <a:pPr algn="just">
              <a:buNone/>
            </a:pPr>
            <a:r>
              <a:rPr lang="ru-RU" sz="1800" i="1" dirty="0" smtClean="0"/>
              <a:t>– </a:t>
            </a:r>
            <a:r>
              <a:rPr lang="ru-RU" sz="1800" i="1" dirty="0" err="1" smtClean="0"/>
              <a:t>вимагає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очищення</a:t>
            </a:r>
            <a:r>
              <a:rPr lang="ru-RU" sz="1800" i="1" dirty="0" smtClean="0"/>
              <a:t> газу, </a:t>
            </a:r>
            <a:r>
              <a:rPr lang="ru-RU" sz="1800" i="1" dirty="0" err="1" smtClean="0"/>
              <a:t>що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відходить</a:t>
            </a:r>
            <a:r>
              <a:rPr lang="ru-RU" sz="1800" i="1" dirty="0" smtClean="0"/>
              <a:t>.</a:t>
            </a:r>
          </a:p>
          <a:p>
            <a:pPr algn="just"/>
            <a:r>
              <a:rPr lang="ru-RU" sz="1800" i="1" dirty="0" err="1" smtClean="0"/>
              <a:t>Переваги</a:t>
            </a:r>
            <a:r>
              <a:rPr lang="ru-RU" sz="1800" i="1" dirty="0" smtClean="0"/>
              <a:t> способу – </a:t>
            </a:r>
            <a:r>
              <a:rPr lang="ru-RU" sz="1800" i="1" dirty="0" err="1" smtClean="0"/>
              <a:t>вимагає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наявності</a:t>
            </a:r>
            <a:r>
              <a:rPr lang="ru-RU" sz="1800" i="1" dirty="0" smtClean="0"/>
              <a:t> невеликих </a:t>
            </a:r>
            <a:r>
              <a:rPr lang="ru-RU" sz="1800" i="1" dirty="0" err="1" smtClean="0"/>
              <a:t>площ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землі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помірних</a:t>
            </a:r>
            <a:r>
              <a:rPr lang="en-US" sz="1800" i="1" dirty="0" smtClean="0"/>
              <a:t>  </a:t>
            </a:r>
            <a:r>
              <a:rPr lang="ru-RU" sz="1800" i="1" dirty="0" err="1" smtClean="0"/>
              <a:t>капітальних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витрат</a:t>
            </a:r>
            <a:r>
              <a:rPr lang="ru-RU" sz="1800" i="1" dirty="0" smtClean="0"/>
              <a:t>.</a:t>
            </a:r>
            <a:endParaRPr lang="ru-RU" sz="1800" i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819150" y="502075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План</a:t>
            </a:r>
            <a:endParaRPr dirty="0"/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819150" y="1687375"/>
            <a:ext cx="7505700" cy="275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r>
              <a:rPr lang="ru-RU" sz="2000" dirty="0" smtClean="0"/>
              <a:t>11.1 </a:t>
            </a:r>
            <a:r>
              <a:rPr lang="ru-RU" sz="2000" dirty="0" err="1" smtClean="0"/>
              <a:t>Грунти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поверхня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землі</a:t>
            </a:r>
            <a:endParaRPr lang="en-US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11.2 </a:t>
            </a:r>
            <a:r>
              <a:rPr lang="ru-RU" sz="2000" dirty="0" err="1" smtClean="0"/>
              <a:t>Раціональне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земельних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надр</a:t>
            </a:r>
            <a:endParaRPr lang="en-US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11.3 </a:t>
            </a:r>
            <a:r>
              <a:rPr lang="ru-RU" sz="2000" dirty="0" err="1" smtClean="0"/>
              <a:t>Охорона</a:t>
            </a:r>
            <a:r>
              <a:rPr lang="ru-RU" sz="2000" dirty="0" smtClean="0"/>
              <a:t> </a:t>
            </a:r>
            <a:r>
              <a:rPr lang="ru-RU" sz="2000" dirty="0" err="1" smtClean="0"/>
              <a:t>грунтів</a:t>
            </a:r>
            <a:endParaRPr sz="19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2"/>
          <p:cNvSpPr txBox="1">
            <a:spLocks noGrp="1"/>
          </p:cNvSpPr>
          <p:nvPr>
            <p:ph type="body" idx="1"/>
          </p:nvPr>
        </p:nvSpPr>
        <p:spPr>
          <a:xfrm>
            <a:off x="283778" y="199696"/>
            <a:ext cx="8565931" cy="46140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800" i="1" dirty="0" err="1" smtClean="0">
                <a:solidFill>
                  <a:srgbClr val="FF0000"/>
                </a:solidFill>
              </a:rPr>
              <a:t>Промивання</a:t>
            </a:r>
            <a:r>
              <a:rPr lang="ru-RU" sz="1800" i="1" dirty="0" smtClean="0">
                <a:solidFill>
                  <a:srgbClr val="FF0000"/>
                </a:solidFill>
              </a:rPr>
              <a:t> </a:t>
            </a:r>
            <a:r>
              <a:rPr lang="ru-RU" sz="1800" i="1" dirty="0" err="1" smtClean="0">
                <a:solidFill>
                  <a:srgbClr val="FF0000"/>
                </a:solidFill>
              </a:rPr>
              <a:t>ґрунту</a:t>
            </a:r>
            <a:r>
              <a:rPr lang="ru-RU" sz="1800" i="1" dirty="0" smtClean="0"/>
              <a:t> </a:t>
            </a:r>
            <a:r>
              <a:rPr lang="ru-RU" sz="1800" dirty="0" smtClean="0"/>
              <a:t>– </a:t>
            </a:r>
            <a:r>
              <a:rPr lang="ru-RU" sz="1800" dirty="0" err="1" smtClean="0"/>
              <a:t>технологія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включає</a:t>
            </a:r>
            <a:r>
              <a:rPr lang="ru-RU" sz="1800" dirty="0" smtClean="0"/>
              <a:t> загрузку </a:t>
            </a:r>
            <a:r>
              <a:rPr lang="ru-RU" sz="1800" dirty="0" err="1" smtClean="0"/>
              <a:t>ґрунту</a:t>
            </a:r>
            <a:r>
              <a:rPr lang="ru-RU" sz="1800" dirty="0" smtClean="0"/>
              <a:t> у </a:t>
            </a:r>
            <a:r>
              <a:rPr lang="ru-RU" sz="1800" dirty="0" err="1" smtClean="0"/>
              <a:t>пристрої</a:t>
            </a:r>
            <a:r>
              <a:rPr lang="ru-RU" sz="1800" dirty="0" smtClean="0"/>
              <a:t>,</a:t>
            </a:r>
            <a:r>
              <a:rPr lang="en-US" sz="1800" dirty="0" smtClean="0"/>
              <a:t> </a:t>
            </a:r>
            <a:r>
              <a:rPr lang="ru-RU" sz="1800" dirty="0" smtClean="0"/>
              <a:t>де </a:t>
            </a:r>
            <a:r>
              <a:rPr lang="ru-RU" sz="1800" dirty="0" err="1" smtClean="0"/>
              <a:t>ґрунти</a:t>
            </a:r>
            <a:r>
              <a:rPr lang="ru-RU" sz="1800" dirty="0" smtClean="0"/>
              <a:t> </a:t>
            </a:r>
            <a:r>
              <a:rPr lang="ru-RU" sz="1800" dirty="0" err="1" smtClean="0"/>
              <a:t>механічно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перемішуються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водою та </a:t>
            </a:r>
            <a:r>
              <a:rPr lang="ru-RU" sz="1800" dirty="0" err="1" smtClean="0"/>
              <a:t>далі</a:t>
            </a:r>
            <a:r>
              <a:rPr lang="ru-RU" sz="1800" dirty="0" smtClean="0"/>
              <a:t> </a:t>
            </a:r>
            <a:r>
              <a:rPr lang="ru-RU" sz="1800" dirty="0" err="1" smtClean="0"/>
              <a:t>потрапляють</a:t>
            </a:r>
            <a:r>
              <a:rPr lang="ru-RU" sz="1800" dirty="0" smtClean="0"/>
              <a:t> у систему </a:t>
            </a:r>
            <a:r>
              <a:rPr lang="ru-RU" sz="1800" dirty="0" err="1" smtClean="0"/>
              <a:t>фільтрів</a:t>
            </a:r>
            <a:r>
              <a:rPr lang="ru-RU" sz="1800" dirty="0" smtClean="0"/>
              <a:t>, в </a:t>
            </a:r>
            <a:r>
              <a:rPr lang="ru-RU" sz="1800" dirty="0" err="1" smtClean="0"/>
              <a:t>яких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водою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ґрунту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віддаляються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забруднювачі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Переваги</a:t>
            </a:r>
            <a:r>
              <a:rPr lang="ru-RU" sz="1800" dirty="0" smtClean="0"/>
              <a:t> способу – </a:t>
            </a:r>
            <a:r>
              <a:rPr lang="ru-RU" sz="1800" dirty="0" err="1" smtClean="0"/>
              <a:t>ефективність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більшості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типів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забруднюючих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Недоліки</a:t>
            </a:r>
            <a:r>
              <a:rPr lang="ru-RU" sz="1800" dirty="0" smtClean="0"/>
              <a:t> – </a:t>
            </a:r>
            <a:r>
              <a:rPr lang="ru-RU" sz="1800" dirty="0" err="1" smtClean="0"/>
              <a:t>високі</a:t>
            </a:r>
            <a:r>
              <a:rPr lang="ru-RU" sz="1800" dirty="0" smtClean="0"/>
              <a:t> </a:t>
            </a:r>
            <a:r>
              <a:rPr lang="ru-RU" sz="1800" dirty="0" err="1" smtClean="0"/>
              <a:t>капітальні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витрати</a:t>
            </a:r>
            <a:r>
              <a:rPr lang="ru-RU" sz="1800" dirty="0" smtClean="0"/>
              <a:t>.</a:t>
            </a:r>
          </a:p>
          <a:p>
            <a:r>
              <a:rPr lang="ru-RU" sz="1800" i="1" dirty="0" err="1" smtClean="0">
                <a:solidFill>
                  <a:srgbClr val="FF0000"/>
                </a:solidFill>
              </a:rPr>
              <a:t>Перетворення</a:t>
            </a:r>
            <a:r>
              <a:rPr lang="ru-RU" sz="1800" i="1" dirty="0" smtClean="0">
                <a:solidFill>
                  <a:srgbClr val="FF0000"/>
                </a:solidFill>
              </a:rPr>
              <a:t> </a:t>
            </a:r>
            <a:r>
              <a:rPr lang="ru-RU" sz="1800" i="1" dirty="0" err="1" smtClean="0">
                <a:solidFill>
                  <a:srgbClr val="FF0000"/>
                </a:solidFill>
              </a:rPr>
              <a:t>ґрунту</a:t>
            </a:r>
            <a:r>
              <a:rPr lang="ru-RU" sz="1800" i="1" dirty="0" smtClean="0">
                <a:solidFill>
                  <a:srgbClr val="FF0000"/>
                </a:solidFill>
              </a:rPr>
              <a:t> у </a:t>
            </a:r>
            <a:r>
              <a:rPr lang="ru-RU" sz="1800" i="1" dirty="0" err="1" smtClean="0">
                <a:solidFill>
                  <a:srgbClr val="FF0000"/>
                </a:solidFill>
              </a:rPr>
              <a:t>будівельні</a:t>
            </a:r>
            <a:r>
              <a:rPr lang="ru-RU" sz="1800" i="1" dirty="0" smtClean="0">
                <a:solidFill>
                  <a:srgbClr val="FF0000"/>
                </a:solidFill>
              </a:rPr>
              <a:t> </a:t>
            </a:r>
            <a:r>
              <a:rPr lang="ru-RU" sz="1800" i="1" dirty="0" err="1" smtClean="0">
                <a:solidFill>
                  <a:srgbClr val="FF0000"/>
                </a:solidFill>
              </a:rPr>
              <a:t>матеріали</a:t>
            </a:r>
            <a:r>
              <a:rPr lang="ru-RU" sz="1800" i="1" dirty="0" smtClean="0">
                <a:solidFill>
                  <a:srgbClr val="FF0000"/>
                </a:solidFill>
              </a:rPr>
              <a:t> </a:t>
            </a:r>
            <a:r>
              <a:rPr lang="ru-RU" sz="1800" i="1" dirty="0" smtClean="0"/>
              <a:t>– </a:t>
            </a:r>
            <a:r>
              <a:rPr lang="ru-RU" sz="1800" i="1" dirty="0" err="1" smtClean="0"/>
              <a:t>забруднені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ґрунти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змішу</a:t>
            </a:r>
            <a:r>
              <a:rPr lang="ru-RU" sz="1800" dirty="0" err="1" smtClean="0"/>
              <a:t>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вапняком</a:t>
            </a:r>
            <a:r>
              <a:rPr lang="ru-RU" sz="1800" dirty="0" smtClean="0"/>
              <a:t>, цементом та </a:t>
            </a:r>
            <a:r>
              <a:rPr lang="ru-RU" sz="1800" dirty="0" err="1" smtClean="0"/>
              <a:t>деякими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в'яжучими</a:t>
            </a:r>
            <a:r>
              <a:rPr lang="ru-RU" sz="1800" dirty="0" smtClean="0"/>
              <a:t> агентами для </a:t>
            </a:r>
            <a:r>
              <a:rPr lang="ru-RU" sz="1800" dirty="0" err="1" smtClean="0"/>
              <a:t>стабілізації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забруднювачів</a:t>
            </a:r>
            <a:r>
              <a:rPr lang="ru-RU" sz="1800" dirty="0" smtClean="0"/>
              <a:t> у </a:t>
            </a:r>
            <a:r>
              <a:rPr lang="ru-RU" sz="1800" dirty="0" err="1" smtClean="0"/>
              <a:t>виді</a:t>
            </a:r>
            <a:r>
              <a:rPr lang="ru-RU" sz="1800" dirty="0" smtClean="0"/>
              <a:t> </a:t>
            </a:r>
            <a:r>
              <a:rPr lang="ru-RU" sz="1800" dirty="0" err="1" smtClean="0"/>
              <a:t>твердої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маси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низькою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проникністю</a:t>
            </a:r>
            <a:r>
              <a:rPr lang="ru-RU" sz="1800" dirty="0" smtClean="0"/>
              <a:t>.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охороняє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en-US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розповсюдження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наступного</a:t>
            </a:r>
            <a:r>
              <a:rPr lang="ru-RU" sz="1800" dirty="0" smtClean="0"/>
              <a:t> переносу. </a:t>
            </a:r>
            <a:r>
              <a:rPr lang="ru-RU" sz="1800" dirty="0" err="1" smtClean="0"/>
              <a:t>Оброблені</a:t>
            </a:r>
            <a:r>
              <a:rPr lang="ru-RU" sz="1800" dirty="0" smtClean="0"/>
              <a:t> </a:t>
            </a:r>
            <a:r>
              <a:rPr lang="ru-RU" sz="1800" dirty="0" err="1" smtClean="0"/>
              <a:t>ґрунти</a:t>
            </a:r>
            <a:r>
              <a:rPr lang="ru-RU" sz="1800" dirty="0" smtClean="0"/>
              <a:t> </a:t>
            </a:r>
            <a:r>
              <a:rPr lang="ru-RU" sz="1800" dirty="0" err="1" smtClean="0"/>
              <a:t>потім</a:t>
            </a:r>
            <a:r>
              <a:rPr lang="ru-RU" sz="1800" dirty="0" smtClean="0"/>
              <a:t> </a:t>
            </a:r>
            <a:r>
              <a:rPr lang="ru-RU" sz="1800" dirty="0" err="1" smtClean="0"/>
              <a:t>ізолюються</a:t>
            </a:r>
            <a:r>
              <a:rPr lang="ru-RU" sz="1800" dirty="0" smtClean="0"/>
              <a:t> </a:t>
            </a:r>
            <a:r>
              <a:rPr lang="ru-RU" sz="1800" dirty="0" smtClean="0"/>
              <a:t>в</a:t>
            </a:r>
            <a:r>
              <a:rPr lang="en-US" sz="1800" dirty="0" smtClean="0"/>
              <a:t> </a:t>
            </a:r>
            <a:r>
              <a:rPr lang="ru-RU" sz="1800" dirty="0" err="1" smtClean="0"/>
              <a:t>сховищах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можуть</a:t>
            </a:r>
            <a:r>
              <a:rPr lang="ru-RU" sz="1800" dirty="0" smtClean="0"/>
              <a:t> </a:t>
            </a:r>
            <a:r>
              <a:rPr lang="ru-RU" sz="1800" dirty="0" err="1" smtClean="0"/>
              <a:t>залишатися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місці</a:t>
            </a:r>
            <a:r>
              <a:rPr lang="ru-RU" sz="1800" dirty="0" smtClean="0"/>
              <a:t> у </a:t>
            </a:r>
            <a:r>
              <a:rPr lang="ru-RU" sz="1800" dirty="0" err="1" smtClean="0"/>
              <a:t>контрольованому</a:t>
            </a:r>
            <a:r>
              <a:rPr lang="en-US" sz="1800" dirty="0" smtClean="0"/>
              <a:t> </a:t>
            </a:r>
            <a:r>
              <a:rPr lang="ru-RU" sz="1800" dirty="0" err="1" smtClean="0"/>
              <a:t>землекористуванні</a:t>
            </a:r>
            <a:r>
              <a:rPr lang="ru-RU" sz="1800" dirty="0" smtClean="0"/>
              <a:t>.</a:t>
            </a:r>
            <a:endParaRPr lang="en-US" sz="1800" dirty="0" smtClean="0"/>
          </a:p>
          <a:p>
            <a:r>
              <a:rPr lang="ru-RU" sz="1800" dirty="0" err="1" smtClean="0"/>
              <a:t>Переваги</a:t>
            </a:r>
            <a:r>
              <a:rPr lang="ru-RU" sz="1800" dirty="0" smtClean="0"/>
              <a:t> – </a:t>
            </a:r>
            <a:r>
              <a:rPr lang="ru-RU" sz="1800" dirty="0" err="1" smtClean="0"/>
              <a:t>ефективний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більшості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типів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забруднюючих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</a:t>
            </a:r>
            <a:r>
              <a:rPr lang="ru-RU" sz="1800" dirty="0" smtClean="0"/>
              <a:t>, </a:t>
            </a:r>
            <a:r>
              <a:rPr lang="ru-RU" sz="1800" dirty="0" smtClean="0"/>
              <a:t>особливо </a:t>
            </a:r>
            <a:r>
              <a:rPr lang="ru-RU" sz="1800" dirty="0" err="1" smtClean="0"/>
              <a:t>неорганічних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з'єднань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Недоліки</a:t>
            </a:r>
            <a:r>
              <a:rPr lang="ru-RU" sz="1800" dirty="0" smtClean="0"/>
              <a:t> – </a:t>
            </a:r>
            <a:r>
              <a:rPr lang="ru-RU" sz="1800" dirty="0" err="1" smtClean="0"/>
              <a:t>ґрунт</a:t>
            </a:r>
            <a:r>
              <a:rPr lang="ru-RU" sz="1800" dirty="0" smtClean="0"/>
              <a:t> </a:t>
            </a:r>
            <a:r>
              <a:rPr lang="ru-RU" sz="1800" dirty="0" err="1" smtClean="0"/>
              <a:t>стабілізований</a:t>
            </a:r>
            <a:r>
              <a:rPr lang="ru-RU" sz="1800" dirty="0" smtClean="0"/>
              <a:t>, </a:t>
            </a:r>
            <a:r>
              <a:rPr lang="ru-RU" sz="1800" dirty="0" err="1" smtClean="0"/>
              <a:t>однак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забруднювачі</a:t>
            </a:r>
            <a:r>
              <a:rPr lang="ru-RU" sz="1800" dirty="0" smtClean="0"/>
              <a:t> не </a:t>
            </a:r>
            <a:r>
              <a:rPr lang="ru-RU" sz="1800" dirty="0" err="1" smtClean="0"/>
              <a:t>зруйновані</a:t>
            </a:r>
            <a:r>
              <a:rPr lang="ru-RU" sz="1800" dirty="0" smtClean="0"/>
              <a:t>, </a:t>
            </a:r>
            <a:r>
              <a:rPr lang="ru-RU" sz="1800" dirty="0" err="1" smtClean="0"/>
              <a:t>високі</a:t>
            </a:r>
            <a:r>
              <a:rPr lang="ru-RU" sz="1800" dirty="0" smtClean="0"/>
              <a:t> </a:t>
            </a:r>
            <a:r>
              <a:rPr lang="ru-RU" sz="1800" dirty="0" err="1" smtClean="0"/>
              <a:t>капітальні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витрати</a:t>
            </a:r>
            <a:r>
              <a:rPr lang="ru-RU" sz="1800" dirty="0" smtClean="0"/>
              <a:t>.</a:t>
            </a:r>
            <a:endParaRPr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83476" y="273269"/>
            <a:ext cx="8345214" cy="4519448"/>
          </a:xfrm>
        </p:spPr>
        <p:txBody>
          <a:bodyPr>
            <a:noAutofit/>
          </a:bodyPr>
          <a:lstStyle/>
          <a:p>
            <a:r>
              <a:rPr lang="ru-RU" sz="1800" i="1" dirty="0" err="1" smtClean="0">
                <a:solidFill>
                  <a:srgbClr val="FF0000"/>
                </a:solidFill>
              </a:rPr>
              <a:t>Включення</a:t>
            </a:r>
            <a:r>
              <a:rPr lang="ru-RU" sz="1800" i="1" dirty="0" smtClean="0">
                <a:solidFill>
                  <a:srgbClr val="FF0000"/>
                </a:solidFill>
              </a:rPr>
              <a:t> в асфальт </a:t>
            </a:r>
            <a:r>
              <a:rPr lang="ru-RU" sz="1800" i="1" dirty="0" smtClean="0"/>
              <a:t>– </a:t>
            </a:r>
            <a:r>
              <a:rPr lang="ru-RU" sz="1800" dirty="0" err="1" smtClean="0"/>
              <a:t>ця</a:t>
            </a:r>
            <a:r>
              <a:rPr lang="ru-RU" sz="1800" dirty="0" smtClean="0"/>
              <a:t> </a:t>
            </a:r>
            <a:r>
              <a:rPr lang="ru-RU" sz="1800" dirty="0" err="1" smtClean="0"/>
              <a:t>технологія</a:t>
            </a:r>
            <a:r>
              <a:rPr lang="ru-RU" sz="1800" dirty="0" smtClean="0"/>
              <a:t> </a:t>
            </a:r>
            <a:r>
              <a:rPr lang="ru-RU" sz="1800" dirty="0" err="1" smtClean="0"/>
              <a:t>являє</a:t>
            </a:r>
            <a:r>
              <a:rPr lang="ru-RU" sz="1800" dirty="0" smtClean="0"/>
              <a:t> собою </a:t>
            </a:r>
            <a:r>
              <a:rPr lang="ru-RU" sz="1800" dirty="0" err="1" smtClean="0"/>
              <a:t>включення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ґрунту</a:t>
            </a:r>
            <a:r>
              <a:rPr lang="ru-RU" sz="1800" dirty="0" smtClean="0"/>
              <a:t> до складу </a:t>
            </a:r>
            <a:r>
              <a:rPr lang="ru-RU" sz="1800" dirty="0" err="1" smtClean="0"/>
              <a:t>гарячої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композиції</a:t>
            </a:r>
            <a:r>
              <a:rPr lang="ru-RU" sz="1800" dirty="0" smtClean="0"/>
              <a:t> асфальту. </a:t>
            </a:r>
            <a:r>
              <a:rPr lang="ru-RU" sz="1800" dirty="0" err="1" smtClean="0"/>
              <a:t>Летучі</a:t>
            </a:r>
            <a:r>
              <a:rPr lang="ru-RU" sz="1800" dirty="0" smtClean="0"/>
              <a:t> </a:t>
            </a:r>
            <a:r>
              <a:rPr lang="ru-RU" sz="1800" dirty="0" err="1" smtClean="0"/>
              <a:t>вуглеводні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випаровуються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час </a:t>
            </a:r>
            <a:r>
              <a:rPr lang="ru-RU" sz="1800" dirty="0" err="1" smtClean="0"/>
              <a:t>нагрівання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згоряють</a:t>
            </a:r>
            <a:r>
              <a:rPr lang="ru-RU" sz="1800" dirty="0" smtClean="0"/>
              <a:t>, </a:t>
            </a:r>
            <a:r>
              <a:rPr lang="ru-RU" sz="1800" dirty="0" err="1" smtClean="0"/>
              <a:t>продукти</a:t>
            </a:r>
            <a:r>
              <a:rPr lang="ru-RU" sz="1800" dirty="0" smtClean="0"/>
              <a:t> </a:t>
            </a:r>
            <a:r>
              <a:rPr lang="ru-RU" sz="1800" dirty="0" err="1" smtClean="0"/>
              <a:t>згоряння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уловлюються</a:t>
            </a:r>
            <a:r>
              <a:rPr lang="ru-RU" sz="1800" dirty="0" smtClean="0"/>
              <a:t> </a:t>
            </a:r>
            <a:r>
              <a:rPr lang="ru-RU" sz="1800" dirty="0" smtClean="0"/>
              <a:t>системами</a:t>
            </a:r>
            <a:r>
              <a:rPr lang="en-US" sz="1800" dirty="0" smtClean="0"/>
              <a:t> </a:t>
            </a:r>
            <a:r>
              <a:rPr lang="ru-RU" sz="1800" dirty="0" err="1" smtClean="0"/>
              <a:t>фільтрів</a:t>
            </a:r>
            <a:r>
              <a:rPr lang="ru-RU" sz="1800" dirty="0" smtClean="0"/>
              <a:t> </a:t>
            </a:r>
            <a:r>
              <a:rPr lang="ru-RU" sz="1800" dirty="0" smtClean="0"/>
              <a:t>асфальтового заводу. </a:t>
            </a:r>
            <a:r>
              <a:rPr lang="ru-RU" sz="1800" dirty="0" err="1" smtClean="0"/>
              <a:t>Більш</a:t>
            </a:r>
            <a:r>
              <a:rPr lang="ru-RU" sz="1800" dirty="0" smtClean="0"/>
              <a:t> </a:t>
            </a:r>
            <a:r>
              <a:rPr lang="ru-RU" sz="1800" dirty="0" err="1" smtClean="0"/>
              <a:t>важкі</a:t>
            </a:r>
            <a:r>
              <a:rPr lang="ru-RU" sz="1800" dirty="0" smtClean="0"/>
              <a:t> </a:t>
            </a:r>
            <a:r>
              <a:rPr lang="ru-RU" sz="1800" dirty="0" err="1" smtClean="0"/>
              <a:t>вуглеводні</a:t>
            </a:r>
            <a:r>
              <a:rPr lang="ru-RU" sz="1800" dirty="0" smtClean="0"/>
              <a:t> </a:t>
            </a:r>
            <a:r>
              <a:rPr lang="ru-RU" sz="1800" dirty="0" err="1" smtClean="0"/>
              <a:t>залишаються</a:t>
            </a:r>
            <a:r>
              <a:rPr lang="ru-RU" sz="1800" dirty="0" smtClean="0"/>
              <a:t> у </a:t>
            </a:r>
            <a:r>
              <a:rPr lang="ru-RU" sz="1800" dirty="0" err="1" smtClean="0"/>
              <a:t>складі</a:t>
            </a:r>
            <a:r>
              <a:rPr lang="ru-RU" sz="1800" dirty="0" smtClean="0"/>
              <a:t> </a:t>
            </a:r>
            <a:r>
              <a:rPr lang="ru-RU" sz="1800" dirty="0" err="1" smtClean="0"/>
              <a:t>композиції</a:t>
            </a:r>
            <a:r>
              <a:rPr lang="ru-RU" sz="1800" dirty="0" smtClean="0"/>
              <a:t> </a:t>
            </a:r>
            <a:r>
              <a:rPr lang="ru-RU" sz="1800" dirty="0" smtClean="0"/>
              <a:t>асфальту.</a:t>
            </a:r>
          </a:p>
          <a:p>
            <a:r>
              <a:rPr lang="ru-RU" sz="1800" dirty="0" err="1" smtClean="0"/>
              <a:t>Переваги</a:t>
            </a:r>
            <a:r>
              <a:rPr lang="ru-RU" sz="1800" dirty="0" smtClean="0"/>
              <a:t> </a:t>
            </a:r>
            <a:r>
              <a:rPr lang="ru-RU" sz="1800" dirty="0" err="1" smtClean="0"/>
              <a:t>технології</a:t>
            </a:r>
            <a:r>
              <a:rPr lang="ru-RU" sz="1800" dirty="0" smtClean="0"/>
              <a:t> – </a:t>
            </a:r>
            <a:r>
              <a:rPr lang="ru-RU" sz="1800" dirty="0" err="1" smtClean="0"/>
              <a:t>ефективна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усіх</a:t>
            </a:r>
            <a:r>
              <a:rPr lang="ru-RU" sz="1800" dirty="0" smtClean="0"/>
              <a:t> </a:t>
            </a:r>
            <a:r>
              <a:rPr lang="ru-RU" sz="1800" dirty="0" err="1" smtClean="0"/>
              <a:t>вуглеводнів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Недоліки</a:t>
            </a:r>
            <a:r>
              <a:rPr lang="ru-RU" sz="1800" dirty="0" smtClean="0"/>
              <a:t> – </a:t>
            </a:r>
            <a:r>
              <a:rPr lang="ru-RU" sz="1800" dirty="0" err="1" smtClean="0"/>
              <a:t>ефективна</a:t>
            </a:r>
            <a:r>
              <a:rPr lang="ru-RU" sz="1800" dirty="0" smtClean="0"/>
              <a:t> 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ґрунтів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піщаного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гравійного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типів</a:t>
            </a:r>
            <a:r>
              <a:rPr lang="ru-RU" sz="1800" dirty="0" smtClean="0"/>
              <a:t>, </a:t>
            </a:r>
            <a:r>
              <a:rPr lang="ru-RU" sz="1800" dirty="0" err="1" smtClean="0"/>
              <a:t>високі</a:t>
            </a:r>
            <a:r>
              <a:rPr lang="ru-RU" sz="1800" dirty="0" smtClean="0"/>
              <a:t> </a:t>
            </a:r>
            <a:r>
              <a:rPr lang="ru-RU" sz="1800" dirty="0" err="1" smtClean="0"/>
              <a:t>капітальні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витрати</a:t>
            </a:r>
            <a:r>
              <a:rPr lang="ru-RU" sz="1800" dirty="0" smtClean="0"/>
              <a:t>.</a:t>
            </a:r>
            <a:endParaRPr lang="ru-RU" sz="1800" dirty="0" smtClean="0"/>
          </a:p>
          <a:p>
            <a:r>
              <a:rPr lang="ru-RU" sz="1800" i="1" dirty="0" err="1" smtClean="0">
                <a:solidFill>
                  <a:srgbClr val="FF0000"/>
                </a:solidFill>
              </a:rPr>
              <a:t>Хімічна</a:t>
            </a:r>
            <a:r>
              <a:rPr lang="ru-RU" sz="1800" i="1" dirty="0" smtClean="0">
                <a:solidFill>
                  <a:srgbClr val="FF0000"/>
                </a:solidFill>
              </a:rPr>
              <a:t> </a:t>
            </a:r>
            <a:r>
              <a:rPr lang="ru-RU" sz="1800" i="1" dirty="0" err="1" smtClean="0">
                <a:solidFill>
                  <a:srgbClr val="FF0000"/>
                </a:solidFill>
              </a:rPr>
              <a:t>обробка</a:t>
            </a:r>
            <a:r>
              <a:rPr lang="ru-RU" sz="1800" i="1" dirty="0" smtClean="0">
                <a:solidFill>
                  <a:srgbClr val="FF0000"/>
                </a:solidFill>
              </a:rPr>
              <a:t> </a:t>
            </a:r>
            <a:r>
              <a:rPr lang="ru-RU" sz="1800" i="1" dirty="0" smtClean="0"/>
              <a:t>– </a:t>
            </a:r>
            <a:r>
              <a:rPr lang="ru-RU" sz="1800" dirty="0" err="1" smtClean="0"/>
              <a:t>забруднювачі</a:t>
            </a:r>
            <a:r>
              <a:rPr lang="ru-RU" sz="1800" dirty="0" smtClean="0"/>
              <a:t> </a:t>
            </a:r>
            <a:r>
              <a:rPr lang="ru-RU" sz="1800" dirty="0" err="1" smtClean="0"/>
              <a:t>трансформуються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безпечні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речовини</a:t>
            </a:r>
            <a:r>
              <a:rPr lang="en-US" sz="1800" dirty="0" smtClean="0"/>
              <a:t> </a:t>
            </a:r>
            <a:r>
              <a:rPr lang="ru-RU" sz="1800" dirty="0" smtClean="0"/>
              <a:t>шляхом </a:t>
            </a:r>
            <a:r>
              <a:rPr lang="ru-RU" sz="1800" dirty="0" err="1" smtClean="0"/>
              <a:t>хімічних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реакцій</a:t>
            </a:r>
            <a:r>
              <a:rPr lang="ru-RU" sz="1800" dirty="0" smtClean="0"/>
              <a:t> </a:t>
            </a:r>
            <a:r>
              <a:rPr lang="ru-RU" sz="1800" dirty="0" err="1" smtClean="0"/>
              <a:t>зі</a:t>
            </a:r>
            <a:r>
              <a:rPr lang="ru-RU" sz="1800" dirty="0" smtClean="0"/>
              <a:t> </a:t>
            </a:r>
            <a:r>
              <a:rPr lang="ru-RU" sz="1800" dirty="0" err="1" smtClean="0"/>
              <a:t>специфічними</a:t>
            </a:r>
            <a:r>
              <a:rPr lang="ru-RU" sz="1800" dirty="0" smtClean="0"/>
              <a:t> реагентами,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додаються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Переваги</a:t>
            </a:r>
            <a:r>
              <a:rPr lang="ru-RU" sz="1800" dirty="0" smtClean="0"/>
              <a:t> – </a:t>
            </a:r>
            <a:r>
              <a:rPr lang="ru-RU" sz="1800" dirty="0" err="1" smtClean="0"/>
              <a:t>ефективна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деяких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хімічних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Недоліки</a:t>
            </a:r>
            <a:r>
              <a:rPr lang="ru-RU" sz="1800" dirty="0" smtClean="0"/>
              <a:t> – </a:t>
            </a:r>
            <a:r>
              <a:rPr lang="ru-RU" sz="1800" dirty="0" err="1" smtClean="0"/>
              <a:t>неефективна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вуглеводнів</a:t>
            </a:r>
            <a:r>
              <a:rPr lang="ru-RU" sz="1800" dirty="0" smtClean="0"/>
              <a:t>, </a:t>
            </a:r>
            <a:r>
              <a:rPr lang="ru-RU" sz="1800" dirty="0" err="1" smtClean="0"/>
              <a:t>високі</a:t>
            </a:r>
            <a:r>
              <a:rPr lang="ru-RU" sz="1800" dirty="0" smtClean="0"/>
              <a:t> </a:t>
            </a:r>
            <a:r>
              <a:rPr lang="ru-RU" sz="1800" dirty="0" err="1" smtClean="0"/>
              <a:t>капітальні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витрати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6331" y="319580"/>
            <a:ext cx="8324193" cy="1877082"/>
          </a:xfrm>
        </p:spPr>
        <p:txBody>
          <a:bodyPr>
            <a:noAutofit/>
          </a:bodyPr>
          <a:lstStyle/>
          <a:p>
            <a:r>
              <a:rPr lang="ru-RU" sz="1800" i="1" dirty="0" err="1" smtClean="0">
                <a:solidFill>
                  <a:srgbClr val="FF0000"/>
                </a:solidFill>
              </a:rPr>
              <a:t>Ізоляція</a:t>
            </a:r>
            <a:r>
              <a:rPr lang="ru-RU" sz="1800" i="1" dirty="0" smtClean="0">
                <a:solidFill>
                  <a:srgbClr val="FF0000"/>
                </a:solidFill>
              </a:rPr>
              <a:t> </a:t>
            </a:r>
            <a:r>
              <a:rPr lang="ru-RU" sz="1800" i="1" dirty="0" err="1" smtClean="0">
                <a:solidFill>
                  <a:srgbClr val="FF0000"/>
                </a:solidFill>
              </a:rPr>
              <a:t>ґрунтів</a:t>
            </a:r>
            <a:r>
              <a:rPr lang="ru-RU" sz="1800" i="1" dirty="0" smtClean="0">
                <a:solidFill>
                  <a:srgbClr val="FF0000"/>
                </a:solidFill>
              </a:rPr>
              <a:t> у </a:t>
            </a:r>
            <a:r>
              <a:rPr lang="ru-RU" sz="1800" i="1" dirty="0" err="1" smtClean="0">
                <a:solidFill>
                  <a:srgbClr val="FF0000"/>
                </a:solidFill>
              </a:rPr>
              <a:t>сховище</a:t>
            </a:r>
            <a:r>
              <a:rPr lang="ru-RU" sz="1800" i="1" dirty="0" smtClean="0">
                <a:solidFill>
                  <a:srgbClr val="FF0000"/>
                </a:solidFill>
              </a:rPr>
              <a:t> </a:t>
            </a:r>
            <a:r>
              <a:rPr lang="ru-RU" sz="1800" i="1" dirty="0" smtClean="0"/>
              <a:t>– </a:t>
            </a:r>
            <a:r>
              <a:rPr lang="ru-RU" sz="1800" dirty="0" err="1" smtClean="0"/>
              <a:t>ґрунт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розміщається</a:t>
            </a:r>
            <a:r>
              <a:rPr lang="ru-RU" sz="1800" dirty="0" smtClean="0"/>
              <a:t> </a:t>
            </a:r>
            <a:r>
              <a:rPr lang="ru-RU" sz="1800" i="1" dirty="0" smtClean="0"/>
              <a:t>в </a:t>
            </a:r>
            <a:r>
              <a:rPr lang="ru-RU" sz="1800" i="1" dirty="0" err="1" smtClean="0"/>
              <a:t>спеціально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побудованих</a:t>
            </a:r>
            <a:r>
              <a:rPr lang="en-US" sz="1800" i="1" dirty="0" smtClean="0"/>
              <a:t> </a:t>
            </a:r>
            <a:r>
              <a:rPr lang="ru-RU" sz="1800" dirty="0" err="1" smtClean="0"/>
              <a:t>сховищах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ізолюють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забруднюючі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навколишнього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середовища</a:t>
            </a:r>
            <a:r>
              <a:rPr lang="ru-RU" sz="1800" dirty="0" smtClean="0"/>
              <a:t>,</a:t>
            </a:r>
            <a:r>
              <a:rPr lang="en-US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smtClean="0"/>
              <a:t>контролем </a:t>
            </a:r>
            <a:r>
              <a:rPr lang="ru-RU" sz="1800" dirty="0" err="1" smtClean="0"/>
              <a:t>підземних</a:t>
            </a:r>
            <a:r>
              <a:rPr lang="ru-RU" sz="1800" dirty="0" smtClean="0"/>
              <a:t> вод. </a:t>
            </a:r>
            <a:r>
              <a:rPr lang="ru-RU" sz="1800" dirty="0" err="1" smtClean="0"/>
              <a:t>Сховище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бути як </a:t>
            </a:r>
            <a:r>
              <a:rPr lang="ru-RU" sz="1800" dirty="0" err="1" smtClean="0"/>
              <a:t>тимчасове</a:t>
            </a:r>
            <a:r>
              <a:rPr lang="ru-RU" sz="1800" dirty="0" smtClean="0"/>
              <a:t>, так </a:t>
            </a:r>
            <a:r>
              <a:rPr lang="ru-RU" sz="1800" dirty="0" err="1" smtClean="0"/>
              <a:t>і</a:t>
            </a:r>
            <a:r>
              <a:rPr lang="en-US" sz="1800" dirty="0" smtClean="0"/>
              <a:t> </a:t>
            </a:r>
            <a:r>
              <a:rPr lang="ru-RU" sz="1800" dirty="0" err="1" smtClean="0"/>
              <a:t>довгострокове</a:t>
            </a:r>
            <a:r>
              <a:rPr lang="ru-RU" sz="1800" dirty="0" smtClean="0"/>
              <a:t>.</a:t>
            </a:r>
          </a:p>
          <a:p>
            <a:r>
              <a:rPr lang="ru-RU" sz="1800" i="1" dirty="0" err="1" smtClean="0">
                <a:solidFill>
                  <a:srgbClr val="FF0000"/>
                </a:solidFill>
              </a:rPr>
              <a:t>Ізоляція</a:t>
            </a:r>
            <a:r>
              <a:rPr lang="ru-RU" sz="1800" i="1" dirty="0" smtClean="0">
                <a:solidFill>
                  <a:srgbClr val="FF0000"/>
                </a:solidFill>
              </a:rPr>
              <a:t> </a:t>
            </a:r>
            <a:r>
              <a:rPr lang="ru-RU" sz="1800" i="1" dirty="0" err="1" smtClean="0">
                <a:solidFill>
                  <a:srgbClr val="FF0000"/>
                </a:solidFill>
              </a:rPr>
              <a:t>ґрунтів</a:t>
            </a:r>
            <a:r>
              <a:rPr lang="ru-RU" sz="1800" i="1" dirty="0" smtClean="0">
                <a:solidFill>
                  <a:srgbClr val="FF0000"/>
                </a:solidFill>
              </a:rPr>
              <a:t> на </a:t>
            </a:r>
            <a:r>
              <a:rPr lang="ru-RU" sz="1800" i="1" dirty="0" err="1" smtClean="0">
                <a:solidFill>
                  <a:srgbClr val="FF0000"/>
                </a:solidFill>
              </a:rPr>
              <a:t>місці</a:t>
            </a:r>
            <a:r>
              <a:rPr lang="ru-RU" sz="1800" i="1" dirty="0" smtClean="0">
                <a:solidFill>
                  <a:srgbClr val="FF0000"/>
                </a:solidFill>
              </a:rPr>
              <a:t> </a:t>
            </a:r>
            <a:r>
              <a:rPr lang="ru-RU" sz="1800" i="1" dirty="0" smtClean="0"/>
              <a:t>– </a:t>
            </a:r>
            <a:r>
              <a:rPr lang="ru-RU" sz="1800" i="1" dirty="0" err="1" smtClean="0"/>
              <a:t>забруднені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ґрунти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залишаються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на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місці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але</a:t>
            </a:r>
            <a:r>
              <a:rPr lang="en-US" sz="1800" i="1" dirty="0" smtClean="0"/>
              <a:t> </a:t>
            </a:r>
            <a:r>
              <a:rPr lang="ru-RU" sz="1800" dirty="0" err="1" smtClean="0"/>
              <a:t>ізолюються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навколишнього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середовища</a:t>
            </a:r>
            <a:r>
              <a:rPr lang="ru-RU" sz="1800" dirty="0" smtClean="0"/>
              <a:t>,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проведенням</a:t>
            </a:r>
            <a:r>
              <a:rPr lang="ru-RU" sz="1800" dirty="0" smtClean="0"/>
              <a:t> контролю </a:t>
            </a:r>
            <a:r>
              <a:rPr lang="ru-RU" sz="1800" dirty="0" err="1" smtClean="0"/>
              <a:t>фільтрату</a:t>
            </a:r>
            <a:r>
              <a:rPr lang="en-US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міграції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забруднюючих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</a:t>
            </a:r>
            <a:r>
              <a:rPr lang="ru-RU" sz="1800" dirty="0" smtClean="0"/>
              <a:t>. </a:t>
            </a:r>
            <a:r>
              <a:rPr lang="ru-RU" sz="1800" dirty="0" err="1" smtClean="0"/>
              <a:t>Ізоляція</a:t>
            </a:r>
            <a:r>
              <a:rPr lang="ru-RU" sz="1800" dirty="0" smtClean="0"/>
              <a:t> </a:t>
            </a:r>
            <a:r>
              <a:rPr lang="ru-RU" sz="1800" dirty="0" err="1" smtClean="0"/>
              <a:t>досягається</a:t>
            </a:r>
            <a:r>
              <a:rPr lang="ru-RU" sz="1800" dirty="0" smtClean="0"/>
              <a:t> шляхом </a:t>
            </a:r>
            <a:r>
              <a:rPr lang="ru-RU" sz="1800" dirty="0" err="1" smtClean="0"/>
              <a:t>спорудження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покрить</a:t>
            </a:r>
            <a:r>
              <a:rPr lang="ru-RU" sz="1800" dirty="0" smtClean="0"/>
              <a:t>, </a:t>
            </a:r>
            <a:r>
              <a:rPr lang="ru-RU" sz="1800" dirty="0" err="1" smtClean="0"/>
              <a:t>чи</a:t>
            </a:r>
            <a:r>
              <a:rPr lang="ru-RU" sz="1800" dirty="0" smtClean="0"/>
              <a:t> </a:t>
            </a:r>
            <a:r>
              <a:rPr lang="ru-RU" sz="1800" dirty="0" err="1" smtClean="0"/>
              <a:t>стінок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відтинають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забруднювачі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довкілля</a:t>
            </a:r>
            <a:r>
              <a:rPr lang="ru-RU" sz="1800" dirty="0" smtClean="0"/>
              <a:t>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інших</a:t>
            </a:r>
            <a:r>
              <a:rPr lang="ru-RU" sz="1800" dirty="0" smtClean="0"/>
              <a:t> </a:t>
            </a:r>
            <a:r>
              <a:rPr lang="ru-RU" sz="1800" dirty="0" err="1" smtClean="0"/>
              <a:t>інженерних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рішень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Переваги</a:t>
            </a:r>
            <a:r>
              <a:rPr lang="ru-RU" sz="1800" dirty="0" smtClean="0"/>
              <a:t> способу – </a:t>
            </a:r>
            <a:r>
              <a:rPr lang="ru-RU" sz="1800" dirty="0" err="1" smtClean="0"/>
              <a:t>ефективний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більшості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типів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забруднюючих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</a:t>
            </a:r>
            <a:r>
              <a:rPr lang="ru-RU" sz="1800" dirty="0" smtClean="0"/>
              <a:t>, </a:t>
            </a:r>
            <a:r>
              <a:rPr lang="ru-RU" sz="1800" dirty="0" err="1" smtClean="0"/>
              <a:t>включаючи</a:t>
            </a:r>
            <a:r>
              <a:rPr lang="ru-RU" sz="1800" dirty="0" smtClean="0"/>
              <a:t> </a:t>
            </a:r>
            <a:r>
              <a:rPr lang="ru-RU" sz="1800" dirty="0" err="1" smtClean="0"/>
              <a:t>неорганічні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з'єднання</a:t>
            </a:r>
            <a:r>
              <a:rPr lang="ru-RU" sz="1800" dirty="0" smtClean="0"/>
              <a:t>; </a:t>
            </a:r>
            <a:r>
              <a:rPr lang="ru-RU" sz="1800" dirty="0" err="1" smtClean="0"/>
              <a:t>ефективний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забрудненого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устаткування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уламків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Недоліки</a:t>
            </a:r>
            <a:r>
              <a:rPr lang="ru-RU" sz="1800" dirty="0" smtClean="0"/>
              <a:t> – </a:t>
            </a:r>
            <a:r>
              <a:rPr lang="ru-RU" sz="1800" dirty="0" err="1" smtClean="0"/>
              <a:t>ґрунт</a:t>
            </a:r>
            <a:r>
              <a:rPr lang="ru-RU" sz="1800" dirty="0" smtClean="0"/>
              <a:t> </a:t>
            </a:r>
            <a:r>
              <a:rPr lang="ru-RU" sz="1800" dirty="0" err="1" smtClean="0"/>
              <a:t>стабілізований</a:t>
            </a:r>
            <a:r>
              <a:rPr lang="ru-RU" sz="1800" dirty="0" smtClean="0"/>
              <a:t>, </a:t>
            </a:r>
            <a:r>
              <a:rPr lang="ru-RU" sz="1800" dirty="0" err="1" smtClean="0"/>
              <a:t>однак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забруднювачі</a:t>
            </a:r>
            <a:r>
              <a:rPr lang="ru-RU" sz="1800" dirty="0" smtClean="0"/>
              <a:t> не </a:t>
            </a:r>
            <a:r>
              <a:rPr lang="ru-RU" sz="1800" dirty="0" err="1" smtClean="0"/>
              <a:t>зруйновані</a:t>
            </a:r>
            <a:r>
              <a:rPr lang="ru-RU" sz="1800" dirty="0" smtClean="0"/>
              <a:t>, </a:t>
            </a:r>
            <a:r>
              <a:rPr lang="ru-RU" sz="1800" dirty="0" err="1" smtClean="0"/>
              <a:t>високі</a:t>
            </a:r>
            <a:r>
              <a:rPr lang="en-US" sz="1800" dirty="0" smtClean="0"/>
              <a:t> </a:t>
            </a:r>
            <a:r>
              <a:rPr lang="ru-RU" sz="1800" dirty="0" err="1" smtClean="0"/>
              <a:t>капітальні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витрати</a:t>
            </a:r>
            <a:r>
              <a:rPr lang="ru-RU" sz="1800" dirty="0" smtClean="0"/>
              <a:t>, </a:t>
            </a:r>
            <a:r>
              <a:rPr lang="ru-RU" sz="1800" dirty="0" err="1" smtClean="0"/>
              <a:t>фільтрат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</a:t>
            </a:r>
            <a:r>
              <a:rPr lang="ru-RU" sz="1800" dirty="0" err="1" smtClean="0"/>
              <a:t>мати</a:t>
            </a:r>
            <a:r>
              <a:rPr lang="ru-RU" sz="1800" dirty="0" smtClean="0"/>
              <a:t> потребу в </a:t>
            </a:r>
            <a:r>
              <a:rPr lang="ru-RU" sz="1800" dirty="0" err="1" smtClean="0"/>
              <a:t>очищенні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Джерела</a:t>
            </a:r>
            <a:endParaRPr dirty="0"/>
          </a:p>
        </p:txBody>
      </p:sp>
      <p:sp>
        <p:nvSpPr>
          <p:cNvPr id="245" name="Google Shape;245;p34"/>
          <p:cNvSpPr txBox="1">
            <a:spLocks noGrp="1"/>
          </p:cNvSpPr>
          <p:nvPr>
            <p:ph type="body" idx="1"/>
          </p:nvPr>
        </p:nvSpPr>
        <p:spPr>
          <a:xfrm>
            <a:off x="819150" y="1410650"/>
            <a:ext cx="7505700" cy="303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r>
              <a:rPr lang="ru-RU" sz="1400" dirty="0" smtClean="0"/>
              <a:t>1. </a:t>
            </a:r>
            <a:r>
              <a:rPr lang="ru-RU" sz="1400" dirty="0" err="1" smtClean="0"/>
              <a:t>Батлук</a:t>
            </a:r>
            <a:r>
              <a:rPr lang="ru-RU" sz="1400" dirty="0" smtClean="0"/>
              <a:t> В.А. « Основы экологии и охраны окружающей среды. Учебное пособие.» – </a:t>
            </a:r>
            <a:r>
              <a:rPr lang="ru-RU" sz="1400" dirty="0" err="1" smtClean="0"/>
              <a:t>Львів</a:t>
            </a:r>
            <a:r>
              <a:rPr lang="ru-RU" sz="1400" dirty="0" smtClean="0"/>
              <a:t>: </a:t>
            </a:r>
            <a:r>
              <a:rPr lang="ru-RU" sz="1400" dirty="0" err="1" smtClean="0"/>
              <a:t>Афіша</a:t>
            </a:r>
            <a:r>
              <a:rPr lang="ru-RU" sz="1400" dirty="0" smtClean="0"/>
              <a:t>, 2001. – 333 с.</a:t>
            </a:r>
          </a:p>
          <a:p>
            <a:r>
              <a:rPr lang="ru-RU" sz="1400" dirty="0" smtClean="0"/>
              <a:t>2. </a:t>
            </a:r>
            <a:r>
              <a:rPr lang="ru-RU" sz="1400" dirty="0" err="1" smtClean="0"/>
              <a:t>Даценко</a:t>
            </a:r>
            <a:r>
              <a:rPr lang="ru-RU" sz="1400" dirty="0" smtClean="0"/>
              <a:t> І.І. </a:t>
            </a:r>
            <a:r>
              <a:rPr lang="ru-RU" sz="1400" dirty="0" err="1" smtClean="0"/>
              <a:t>Гігієна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екологія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. </a:t>
            </a:r>
            <a:r>
              <a:rPr lang="ru-RU" sz="1400" dirty="0" err="1" smtClean="0"/>
              <a:t>Навч</a:t>
            </a:r>
            <a:r>
              <a:rPr lang="ru-RU" sz="1400" dirty="0" smtClean="0"/>
              <a:t>. </a:t>
            </a:r>
            <a:r>
              <a:rPr lang="ru-RU" sz="1400" dirty="0" err="1" smtClean="0"/>
              <a:t>посібник</a:t>
            </a:r>
            <a:r>
              <a:rPr lang="ru-RU" sz="1400" dirty="0" smtClean="0"/>
              <a:t>. – </a:t>
            </a:r>
            <a:r>
              <a:rPr lang="ru-RU" sz="1400" dirty="0" err="1" smtClean="0"/>
              <a:t>Львів</a:t>
            </a:r>
            <a:r>
              <a:rPr lang="ru-RU" sz="1400" dirty="0" smtClean="0"/>
              <a:t>.: </a:t>
            </a:r>
            <a:r>
              <a:rPr lang="ru-RU" sz="1400" dirty="0" err="1" smtClean="0"/>
              <a:t>Афіша</a:t>
            </a:r>
            <a:r>
              <a:rPr lang="ru-RU" sz="1400" dirty="0" smtClean="0"/>
              <a:t>, 2000. – 248 с.</a:t>
            </a:r>
          </a:p>
          <a:p>
            <a:r>
              <a:rPr lang="ru-RU" sz="1400" dirty="0" smtClean="0"/>
              <a:t>3. </a:t>
            </a:r>
            <a:r>
              <a:rPr lang="ru-RU" sz="1400" dirty="0" err="1" smtClean="0"/>
              <a:t>Джигирей</a:t>
            </a:r>
            <a:r>
              <a:rPr lang="ru-RU" sz="1400" dirty="0" smtClean="0"/>
              <a:t> В.С. </a:t>
            </a:r>
            <a:r>
              <a:rPr lang="ru-RU" sz="1400" dirty="0" err="1" smtClean="0"/>
              <a:t>Екологія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охорона</a:t>
            </a:r>
            <a:r>
              <a:rPr lang="ru-RU" sz="1400" dirty="0" smtClean="0"/>
              <a:t> </a:t>
            </a:r>
            <a:r>
              <a:rPr lang="ru-RU" sz="1400" dirty="0" err="1" smtClean="0"/>
              <a:t>навколишнього</a:t>
            </a:r>
            <a:r>
              <a:rPr lang="ru-RU" sz="1400" dirty="0" smtClean="0"/>
              <a:t> природного </a:t>
            </a:r>
            <a:r>
              <a:rPr lang="ru-RU" sz="1400" dirty="0" err="1" smtClean="0"/>
              <a:t>середовища</a:t>
            </a:r>
            <a:r>
              <a:rPr lang="ru-RU" sz="1400" dirty="0" smtClean="0"/>
              <a:t>: </a:t>
            </a:r>
            <a:r>
              <a:rPr lang="ru-RU" sz="1400" dirty="0" err="1" smtClean="0"/>
              <a:t>Навч</a:t>
            </a:r>
            <a:r>
              <a:rPr lang="ru-RU" sz="1400" dirty="0" smtClean="0"/>
              <a:t>. </a:t>
            </a:r>
            <a:r>
              <a:rPr lang="ru-RU" sz="1400" dirty="0" err="1" smtClean="0"/>
              <a:t>посібник</a:t>
            </a:r>
            <a:r>
              <a:rPr lang="ru-RU" sz="1400" dirty="0" smtClean="0"/>
              <a:t>. – К.: </a:t>
            </a:r>
            <a:r>
              <a:rPr lang="ru-RU" sz="1400" dirty="0" err="1" smtClean="0"/>
              <a:t>Т-во</a:t>
            </a:r>
            <a:r>
              <a:rPr lang="ru-RU" sz="1400" dirty="0" smtClean="0"/>
              <a:t> “</a:t>
            </a:r>
            <a:r>
              <a:rPr lang="ru-RU" sz="1400" dirty="0" err="1" smtClean="0"/>
              <a:t>Знання</a:t>
            </a:r>
            <a:r>
              <a:rPr lang="ru-RU" sz="1400" dirty="0" smtClean="0"/>
              <a:t>”, 2002. – 203 с.</a:t>
            </a:r>
          </a:p>
          <a:p>
            <a:r>
              <a:rPr lang="ru-RU" sz="1400" dirty="0" smtClean="0"/>
              <a:t>4. </a:t>
            </a:r>
            <a:r>
              <a:rPr lang="ru-RU" sz="1400" dirty="0" err="1" smtClean="0"/>
              <a:t>Запольський</a:t>
            </a:r>
            <a:r>
              <a:rPr lang="ru-RU" sz="1400" dirty="0" smtClean="0"/>
              <a:t> А.К., </a:t>
            </a:r>
            <a:r>
              <a:rPr lang="ru-RU" sz="1400" dirty="0" err="1" smtClean="0"/>
              <a:t>Салюк</a:t>
            </a:r>
            <a:r>
              <a:rPr lang="ru-RU" sz="1400" dirty="0" smtClean="0"/>
              <a:t> А.І. </a:t>
            </a:r>
            <a:r>
              <a:rPr lang="ru-RU" sz="1400" dirty="0" err="1" smtClean="0"/>
              <a:t>Основи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екології</a:t>
            </a:r>
            <a:r>
              <a:rPr lang="ru-RU" sz="1400" dirty="0" smtClean="0"/>
              <a:t>: </a:t>
            </a:r>
            <a:r>
              <a:rPr lang="ru-RU" sz="1400" dirty="0" err="1" smtClean="0"/>
              <a:t>Підручник</a:t>
            </a:r>
            <a:r>
              <a:rPr lang="ru-RU" sz="1400" dirty="0" smtClean="0"/>
              <a:t> / За ред.  К.М. Ситника. – 3-тє вид., стер. – К.: </a:t>
            </a:r>
            <a:r>
              <a:rPr lang="ru-RU" sz="1400" dirty="0" err="1" smtClean="0"/>
              <a:t>Вища</a:t>
            </a:r>
            <a:r>
              <a:rPr lang="ru-RU" sz="1400" dirty="0" smtClean="0"/>
              <a:t> </a:t>
            </a:r>
            <a:r>
              <a:rPr lang="ru-RU" sz="1400" dirty="0" err="1" smtClean="0"/>
              <a:t>шк</a:t>
            </a:r>
            <a:r>
              <a:rPr lang="ru-RU" sz="1400" dirty="0" smtClean="0"/>
              <a:t>., 2005. – 285 с.</a:t>
            </a:r>
          </a:p>
          <a:p>
            <a:r>
              <a:rPr lang="ru-RU" sz="1400" dirty="0" smtClean="0"/>
              <a:t>5. </a:t>
            </a:r>
            <a:r>
              <a:rPr lang="ru-RU" sz="1400" dirty="0" err="1" smtClean="0"/>
              <a:t>Корабльова</a:t>
            </a:r>
            <a:r>
              <a:rPr lang="ru-RU" sz="1400" dirty="0" smtClean="0"/>
              <a:t> А.І. </a:t>
            </a:r>
            <a:r>
              <a:rPr lang="ru-RU" sz="1400" dirty="0" err="1" smtClean="0"/>
              <a:t>Екологія</a:t>
            </a:r>
            <a:r>
              <a:rPr lang="ru-RU" sz="1400" dirty="0" smtClean="0"/>
              <a:t>: </a:t>
            </a:r>
            <a:r>
              <a:rPr lang="ru-RU" sz="1400" dirty="0" err="1" smtClean="0"/>
              <a:t>Взаємовідносини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середовища</a:t>
            </a:r>
            <a:r>
              <a:rPr lang="ru-RU" sz="1400" dirty="0" smtClean="0"/>
              <a:t>. – </a:t>
            </a:r>
            <a:r>
              <a:rPr lang="ru-RU" sz="1400" dirty="0" err="1" smtClean="0"/>
              <a:t>Дніпропетровськ</a:t>
            </a:r>
            <a:r>
              <a:rPr lang="ru-RU" sz="1400" dirty="0" smtClean="0"/>
              <a:t>: Центр </a:t>
            </a:r>
            <a:r>
              <a:rPr lang="ru-RU" sz="1400" dirty="0" err="1" smtClean="0"/>
              <a:t>екологічної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освіти</a:t>
            </a:r>
            <a:r>
              <a:rPr lang="ru-RU" sz="1400" dirty="0" smtClean="0"/>
              <a:t>, КОО, 2001. – 291 с.</a:t>
            </a:r>
          </a:p>
          <a:p>
            <a:r>
              <a:rPr lang="ru-RU" sz="1400" dirty="0" smtClean="0"/>
              <a:t>6. </a:t>
            </a:r>
            <a:r>
              <a:rPr lang="ru-RU" sz="1400" dirty="0" err="1" smtClean="0"/>
              <a:t>Промислова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екологія</a:t>
            </a:r>
            <a:r>
              <a:rPr lang="ru-RU" sz="1400" dirty="0" smtClean="0"/>
              <a:t>: </a:t>
            </a:r>
            <a:r>
              <a:rPr lang="ru-RU" sz="1400" dirty="0" err="1" smtClean="0"/>
              <a:t>Навчальний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посібник</a:t>
            </a:r>
            <a:r>
              <a:rPr lang="ru-RU" sz="1400" dirty="0" smtClean="0"/>
              <a:t> / С.О. </a:t>
            </a:r>
            <a:r>
              <a:rPr lang="ru-RU" sz="1400" dirty="0" err="1" smtClean="0"/>
              <a:t>Апостолюк</a:t>
            </a:r>
            <a:r>
              <a:rPr lang="ru-RU" sz="1400" dirty="0" smtClean="0"/>
              <a:t>, В.С. </a:t>
            </a:r>
            <a:r>
              <a:rPr lang="ru-RU" sz="1400" dirty="0" err="1" smtClean="0"/>
              <a:t>Джигирей</a:t>
            </a:r>
            <a:r>
              <a:rPr lang="ru-RU" sz="1400" dirty="0" smtClean="0"/>
              <a:t>, А.С. </a:t>
            </a:r>
            <a:r>
              <a:rPr lang="ru-RU" sz="1400" dirty="0" err="1" smtClean="0"/>
              <a:t>Апостолюк</a:t>
            </a:r>
            <a:r>
              <a:rPr lang="ru-RU" sz="1400" dirty="0" smtClean="0"/>
              <a:t> та </a:t>
            </a:r>
            <a:r>
              <a:rPr lang="ru-RU" sz="1400" dirty="0" err="1" smtClean="0"/>
              <a:t>ін</a:t>
            </a:r>
            <a:r>
              <a:rPr lang="ru-RU" sz="1400" dirty="0" smtClean="0"/>
              <a:t>. – К.: </a:t>
            </a:r>
            <a:r>
              <a:rPr lang="ru-RU" sz="1400" dirty="0" err="1" smtClean="0"/>
              <a:t>Знання</a:t>
            </a:r>
            <a:r>
              <a:rPr lang="ru-RU" sz="1400" dirty="0" smtClean="0"/>
              <a:t>, 2005. – 474 с.</a:t>
            </a:r>
          </a:p>
          <a:p>
            <a:r>
              <a:rPr lang="ru-RU" sz="1400" dirty="0" smtClean="0"/>
              <a:t>7. </a:t>
            </a:r>
            <a:r>
              <a:rPr lang="ru-RU" sz="1400" dirty="0" err="1" smtClean="0"/>
              <a:t>Сторожук</a:t>
            </a:r>
            <a:r>
              <a:rPr lang="ru-RU" sz="1400" dirty="0" smtClean="0"/>
              <a:t> В.М., </a:t>
            </a:r>
            <a:r>
              <a:rPr lang="ru-RU" sz="1400" dirty="0" err="1" smtClean="0"/>
              <a:t>Батлук</a:t>
            </a:r>
            <a:r>
              <a:rPr lang="ru-RU" sz="1400" dirty="0" smtClean="0"/>
              <a:t> В.А., </a:t>
            </a:r>
            <a:r>
              <a:rPr lang="ru-RU" sz="1400" dirty="0" err="1" smtClean="0"/>
              <a:t>Назарук</a:t>
            </a:r>
            <a:r>
              <a:rPr lang="ru-RU" sz="1400" dirty="0" smtClean="0"/>
              <a:t> М.М. </a:t>
            </a:r>
            <a:r>
              <a:rPr lang="ru-RU" sz="1400" dirty="0" err="1" smtClean="0"/>
              <a:t>Промислова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екологія</a:t>
            </a:r>
            <a:r>
              <a:rPr lang="ru-RU" sz="1400" dirty="0" smtClean="0"/>
              <a:t>: </a:t>
            </a:r>
            <a:r>
              <a:rPr lang="ru-RU" sz="1400" dirty="0" err="1" smtClean="0"/>
              <a:t>Підручник</a:t>
            </a:r>
            <a:r>
              <a:rPr lang="ru-RU" sz="1400" dirty="0" smtClean="0"/>
              <a:t>. – </a:t>
            </a:r>
            <a:r>
              <a:rPr lang="ru-RU" sz="1400" dirty="0" err="1" smtClean="0"/>
              <a:t>Львів</a:t>
            </a:r>
            <a:r>
              <a:rPr lang="ru-RU" sz="1400" dirty="0" smtClean="0"/>
              <a:t>: </a:t>
            </a:r>
            <a:r>
              <a:rPr lang="ru-RU" sz="1400" dirty="0" err="1" smtClean="0"/>
              <a:t>Українська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академія</a:t>
            </a:r>
            <a:r>
              <a:rPr lang="ru-RU" sz="1400" dirty="0" smtClean="0"/>
              <a:t> </a:t>
            </a:r>
            <a:r>
              <a:rPr lang="ru-RU" sz="1400" dirty="0" err="1" smtClean="0"/>
              <a:t>друкарства</a:t>
            </a:r>
            <a:r>
              <a:rPr lang="ru-RU" sz="1400" dirty="0" smtClean="0"/>
              <a:t>, 2006. – 574 с.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3536" y="267531"/>
            <a:ext cx="7505700" cy="657379"/>
          </a:xfrm>
        </p:spPr>
        <p:txBody>
          <a:bodyPr>
            <a:normAutofit/>
          </a:bodyPr>
          <a:lstStyle/>
          <a:p>
            <a:r>
              <a:rPr lang="ru-RU" dirty="0" smtClean="0"/>
              <a:t>11.1 </a:t>
            </a:r>
            <a:r>
              <a:rPr lang="ru-RU" dirty="0" err="1" smtClean="0"/>
              <a:t>Грунти</a:t>
            </a:r>
            <a:r>
              <a:rPr lang="ru-RU" dirty="0" smtClean="0"/>
              <a:t> та </a:t>
            </a:r>
            <a:r>
              <a:rPr lang="ru-RU" dirty="0" err="1" smtClean="0"/>
              <a:t>поверхня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1945" y="861848"/>
            <a:ext cx="8366234" cy="3899338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Сьогодні</a:t>
            </a:r>
            <a:r>
              <a:rPr lang="ru-RU" sz="1800" dirty="0" smtClean="0"/>
              <a:t> </a:t>
            </a:r>
            <a:r>
              <a:rPr lang="ru-RU" sz="1800" b="1" i="1" dirty="0" err="1" smtClean="0"/>
              <a:t>охорона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раціональне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використання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земельних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ресурсів</a:t>
            </a:r>
            <a:r>
              <a:rPr lang="ru-RU" sz="1800" b="1" i="1" dirty="0" smtClean="0"/>
              <a:t> </a:t>
            </a:r>
            <a:r>
              <a:rPr lang="ru-RU" sz="1800" i="1" dirty="0" smtClean="0"/>
              <a:t>(</a:t>
            </a:r>
            <a:r>
              <a:rPr lang="ru-RU" sz="1800" i="1" dirty="0" err="1" smtClean="0"/>
              <a:t>оброб</a:t>
            </a:r>
            <a:r>
              <a:rPr lang="ru-RU" sz="1800" dirty="0" err="1" smtClean="0"/>
              <a:t>лювані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землі</a:t>
            </a:r>
            <a:r>
              <a:rPr lang="ru-RU" sz="1800" dirty="0" smtClean="0"/>
              <a:t>, </a:t>
            </a:r>
            <a:r>
              <a:rPr lang="ru-RU" sz="1800" dirty="0" err="1" smtClean="0"/>
              <a:t>пасовища</a:t>
            </a:r>
            <a:r>
              <a:rPr lang="ru-RU" sz="1800" dirty="0" smtClean="0"/>
              <a:t>, </a:t>
            </a:r>
            <a:r>
              <a:rPr lang="ru-RU" sz="1800" dirty="0" err="1" smtClean="0"/>
              <a:t>сінокоси</a:t>
            </a:r>
            <a:r>
              <a:rPr lang="ru-RU" sz="1800" dirty="0" smtClean="0"/>
              <a:t>, </a:t>
            </a:r>
            <a:r>
              <a:rPr lang="ru-RU" sz="1800" dirty="0" err="1" smtClean="0"/>
              <a:t>рекреаційні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землі</a:t>
            </a:r>
            <a:r>
              <a:rPr lang="ru-RU" sz="1800" dirty="0" smtClean="0"/>
              <a:t>) - одна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найактуальніших</a:t>
            </a:r>
            <a:r>
              <a:rPr lang="en-US" sz="1800" dirty="0" smtClean="0"/>
              <a:t> </a:t>
            </a:r>
            <a:r>
              <a:rPr lang="ru-RU" sz="1800" dirty="0" smtClean="0"/>
              <a:t>проблем </a:t>
            </a:r>
            <a:r>
              <a:rPr lang="ru-RU" sz="1800" dirty="0" err="1" smtClean="0"/>
              <a:t>людства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Загальна</a:t>
            </a:r>
            <a:r>
              <a:rPr lang="ru-RU" sz="1800" dirty="0" smtClean="0"/>
              <a:t> </a:t>
            </a:r>
            <a:r>
              <a:rPr lang="ru-RU" sz="1800" dirty="0" err="1" smtClean="0"/>
              <a:t>площа</a:t>
            </a:r>
            <a:r>
              <a:rPr lang="ru-RU" sz="1800" dirty="0" smtClean="0"/>
              <a:t> </a:t>
            </a:r>
            <a:r>
              <a:rPr lang="ru-RU" sz="1800" dirty="0" err="1" smtClean="0"/>
              <a:t>родючих</a:t>
            </a:r>
            <a:r>
              <a:rPr lang="ru-RU" sz="1800" dirty="0" smtClean="0"/>
              <a:t> земель </a:t>
            </a:r>
            <a:r>
              <a:rPr lang="ru-RU" sz="1800" dirty="0" err="1" smtClean="0"/>
              <a:t>суші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складає</a:t>
            </a:r>
            <a:r>
              <a:rPr lang="ru-RU" sz="1800" dirty="0" smtClean="0"/>
              <a:t> </a:t>
            </a:r>
            <a:r>
              <a:rPr lang="ru-RU" sz="1800" dirty="0" err="1" smtClean="0"/>
              <a:t>близько</a:t>
            </a:r>
            <a:r>
              <a:rPr lang="ru-RU" sz="1800" dirty="0" smtClean="0"/>
              <a:t> 1,5 млрд. га (10-11 </a:t>
            </a:r>
            <a:r>
              <a:rPr lang="ru-RU" sz="1800" dirty="0" smtClean="0"/>
              <a:t>%</a:t>
            </a:r>
            <a:r>
              <a:rPr lang="en-US" sz="1800" dirty="0" smtClean="0"/>
              <a:t> </a:t>
            </a:r>
            <a:r>
              <a:rPr lang="ru-RU" sz="1800" dirty="0" err="1" smtClean="0"/>
              <a:t>площі</a:t>
            </a:r>
            <a:r>
              <a:rPr lang="ru-RU" sz="1800" dirty="0" smtClean="0"/>
              <a:t> </a:t>
            </a:r>
            <a:r>
              <a:rPr lang="ru-RU" sz="1800" dirty="0" err="1" smtClean="0"/>
              <a:t>суші</a:t>
            </a:r>
            <a:r>
              <a:rPr lang="ru-RU" sz="1800" dirty="0" smtClean="0"/>
              <a:t>), </a:t>
            </a:r>
            <a:r>
              <a:rPr lang="ru-RU" sz="1800" dirty="0" err="1" smtClean="0"/>
              <a:t>пасовищ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сінокосів</a:t>
            </a:r>
            <a:r>
              <a:rPr lang="ru-RU" sz="1800" dirty="0" smtClean="0"/>
              <a:t> - </a:t>
            </a:r>
            <a:r>
              <a:rPr lang="ru-RU" sz="1800" dirty="0" err="1" smtClean="0"/>
              <a:t>близько</a:t>
            </a:r>
            <a:r>
              <a:rPr lang="ru-RU" sz="1800" dirty="0" smtClean="0"/>
              <a:t> 3 млрд. га (20% </a:t>
            </a:r>
            <a:r>
              <a:rPr lang="ru-RU" sz="1800" dirty="0" err="1" smtClean="0"/>
              <a:t>площі</a:t>
            </a:r>
            <a:r>
              <a:rPr lang="ru-RU" sz="1800" dirty="0" smtClean="0"/>
              <a:t> </a:t>
            </a:r>
            <a:r>
              <a:rPr lang="ru-RU" sz="1800" dirty="0" err="1" smtClean="0"/>
              <a:t>суші</a:t>
            </a:r>
            <a:r>
              <a:rPr lang="ru-RU" sz="1800" dirty="0" smtClean="0"/>
              <a:t>). На </a:t>
            </a:r>
            <a:r>
              <a:rPr lang="ru-RU" sz="1800" dirty="0" smtClean="0"/>
              <a:t>кожного </a:t>
            </a:r>
            <a:r>
              <a:rPr lang="ru-RU" sz="1800" dirty="0" smtClean="0"/>
              <a:t>жителя </a:t>
            </a:r>
            <a:r>
              <a:rPr lang="ru-RU" sz="1800" dirty="0" err="1" smtClean="0"/>
              <a:t>Землі</a:t>
            </a:r>
            <a:r>
              <a:rPr lang="ru-RU" sz="1800" dirty="0" smtClean="0"/>
              <a:t> </a:t>
            </a:r>
            <a:r>
              <a:rPr lang="ru-RU" sz="1800" dirty="0" err="1" smtClean="0"/>
              <a:t>сьогодні</a:t>
            </a:r>
            <a:r>
              <a:rPr lang="ru-RU" sz="1800" dirty="0" smtClean="0"/>
              <a:t> приходиться </a:t>
            </a:r>
            <a:r>
              <a:rPr lang="ru-RU" sz="1800" dirty="0" err="1" smtClean="0"/>
              <a:t>лише</a:t>
            </a:r>
            <a:r>
              <a:rPr lang="ru-RU" sz="1800" dirty="0" smtClean="0"/>
              <a:t> 0,4 га </a:t>
            </a:r>
            <a:r>
              <a:rPr lang="ru-RU" sz="1800" dirty="0" err="1" smtClean="0"/>
              <a:t>родючої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землі</a:t>
            </a:r>
            <a:r>
              <a:rPr lang="ru-RU" sz="1800" dirty="0" smtClean="0"/>
              <a:t>.</a:t>
            </a:r>
            <a:endParaRPr lang="en-US" sz="1800" dirty="0" smtClean="0"/>
          </a:p>
          <a:p>
            <a:r>
              <a:rPr lang="ru-RU" sz="1800" dirty="0" smtClean="0"/>
              <a:t>Не </a:t>
            </a:r>
            <a:r>
              <a:rPr lang="ru-RU" sz="1800" dirty="0" err="1" smtClean="0"/>
              <a:t>дивлячись</a:t>
            </a:r>
            <a:r>
              <a:rPr lang="ru-RU" sz="1800" dirty="0" smtClean="0"/>
              <a:t> на </a:t>
            </a:r>
            <a:r>
              <a:rPr lang="ru-RU" sz="1800" dirty="0" err="1" smtClean="0"/>
              <a:t>освоєння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цілини</a:t>
            </a:r>
            <a:r>
              <a:rPr lang="ru-RU" sz="1800" dirty="0" smtClean="0"/>
              <a:t>, </a:t>
            </a:r>
            <a:r>
              <a:rPr lang="ru-RU" sz="1800" dirty="0" err="1" smtClean="0"/>
              <a:t>меліорацію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іригацію</a:t>
            </a:r>
            <a:r>
              <a:rPr lang="ru-RU" sz="1800" dirty="0" smtClean="0"/>
              <a:t>, </a:t>
            </a:r>
            <a:r>
              <a:rPr lang="ru-RU" sz="1800" dirty="0" err="1" smtClean="0"/>
              <a:t>кількість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придатних</a:t>
            </a:r>
            <a:r>
              <a:rPr lang="ru-RU" sz="1800" dirty="0" smtClean="0"/>
              <a:t> </a:t>
            </a:r>
            <a:r>
              <a:rPr lang="ru-RU" sz="1800" dirty="0" smtClean="0"/>
              <a:t>до </a:t>
            </a:r>
            <a:r>
              <a:rPr lang="ru-RU" sz="1800" dirty="0" err="1" smtClean="0"/>
              <a:t>обробітку</a:t>
            </a:r>
            <a:r>
              <a:rPr lang="ru-RU" sz="1800" dirty="0" smtClean="0"/>
              <a:t> </a:t>
            </a:r>
            <a:r>
              <a:rPr lang="ru-RU" sz="1800" dirty="0" err="1" smtClean="0"/>
              <a:t>сільськогосподарських</a:t>
            </a:r>
            <a:r>
              <a:rPr lang="ru-RU" sz="1800" dirty="0" smtClean="0"/>
              <a:t> земель </a:t>
            </a:r>
            <a:r>
              <a:rPr lang="ru-RU" sz="1800" dirty="0" err="1" smtClean="0"/>
              <a:t>безперервно</a:t>
            </a:r>
            <a:r>
              <a:rPr lang="ru-RU" sz="1800" dirty="0" smtClean="0"/>
              <a:t> </a:t>
            </a:r>
            <a:r>
              <a:rPr lang="ru-RU" sz="1800" dirty="0" err="1" smtClean="0"/>
              <a:t>зменшується</a:t>
            </a:r>
            <a:r>
              <a:rPr lang="ru-RU" sz="1800" dirty="0" smtClean="0"/>
              <a:t>. За </a:t>
            </a:r>
            <a:r>
              <a:rPr lang="ru-RU" sz="1800" dirty="0" err="1" smtClean="0"/>
              <a:t>даними</a:t>
            </a:r>
            <a:r>
              <a:rPr lang="ru-RU" sz="1800" dirty="0" smtClean="0"/>
              <a:t> </a:t>
            </a:r>
            <a:r>
              <a:rPr lang="ru-RU" sz="1800" dirty="0" smtClean="0"/>
              <a:t>ООН, </a:t>
            </a:r>
            <a:r>
              <a:rPr lang="ru-RU" sz="1800" dirty="0" err="1" smtClean="0"/>
              <a:t>щорічно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причин - </a:t>
            </a:r>
            <a:r>
              <a:rPr lang="ru-RU" sz="1800" dirty="0" err="1" smtClean="0"/>
              <a:t>запустинювання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відчуження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ерозії</a:t>
            </a:r>
            <a:r>
              <a:rPr lang="ru-RU" sz="1800" dirty="0" smtClean="0"/>
              <a:t>, </a:t>
            </a:r>
            <a:r>
              <a:rPr lang="ru-RU" sz="1800" dirty="0" err="1" smtClean="0"/>
              <a:t>засолення</a:t>
            </a:r>
            <a:r>
              <a:rPr lang="ru-RU" sz="1800" dirty="0" smtClean="0"/>
              <a:t> </a:t>
            </a:r>
            <a:r>
              <a:rPr lang="ru-RU" sz="1800" dirty="0" smtClean="0"/>
              <a:t>та </a:t>
            </a:r>
            <a:r>
              <a:rPr lang="ru-RU" sz="1800" dirty="0" err="1" smtClean="0"/>
              <a:t>ін</a:t>
            </a:r>
            <a:r>
              <a:rPr lang="ru-RU" sz="1800" dirty="0" smtClean="0"/>
              <a:t>. - </a:t>
            </a:r>
            <a:r>
              <a:rPr lang="ru-RU" sz="1800" dirty="0" err="1" smtClean="0"/>
              <a:t>втрачається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величезна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кількість</a:t>
            </a:r>
            <a:r>
              <a:rPr lang="ru-RU" sz="1800" dirty="0" smtClean="0"/>
              <a:t> земель. </a:t>
            </a:r>
            <a:r>
              <a:rPr lang="ru-RU" sz="1800" dirty="0" err="1" smtClean="0"/>
              <a:t>Причому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втрачені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землі</a:t>
            </a:r>
            <a:r>
              <a:rPr lang="ru-RU" sz="1800" dirty="0" smtClean="0"/>
              <a:t> </a:t>
            </a:r>
            <a:r>
              <a:rPr lang="ru-RU" sz="1800" dirty="0" smtClean="0"/>
              <a:t>не</a:t>
            </a:r>
            <a:r>
              <a:rPr lang="en-US" sz="1800" dirty="0" smtClean="0"/>
              <a:t> </a:t>
            </a:r>
            <a:r>
              <a:rPr lang="ru-RU" sz="1800" dirty="0" err="1" smtClean="0"/>
              <a:t>відновлюються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відновлюються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ціною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величезних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матеріальних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витрат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57352" y="262758"/>
            <a:ext cx="8534400" cy="4235669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Однією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основних</a:t>
            </a:r>
            <a:r>
              <a:rPr lang="ru-RU" sz="1800" dirty="0" smtClean="0"/>
              <a:t> причин </a:t>
            </a:r>
            <a:r>
              <a:rPr lang="ru-RU" sz="1800" dirty="0" err="1" smtClean="0"/>
              <a:t>деградації</a:t>
            </a:r>
            <a:r>
              <a:rPr lang="ru-RU" sz="1800" dirty="0" smtClean="0"/>
              <a:t> земель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запустинювання</a:t>
            </a:r>
            <a:r>
              <a:rPr lang="ru-RU" sz="1800" dirty="0" smtClean="0"/>
              <a:t>. </a:t>
            </a:r>
            <a:r>
              <a:rPr lang="ru-RU" sz="1800" dirty="0" err="1" smtClean="0"/>
              <a:t>Вважається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утворення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більшості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пустель</a:t>
            </a:r>
            <a:r>
              <a:rPr lang="ru-RU" sz="1800" dirty="0" smtClean="0"/>
              <a:t> на </a:t>
            </a:r>
            <a:r>
              <a:rPr lang="ru-RU" sz="1800" dirty="0" err="1" smtClean="0"/>
              <a:t>Землі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пов’язане</a:t>
            </a:r>
            <a:r>
              <a:rPr lang="ru-RU" sz="1800" dirty="0" smtClean="0"/>
              <a:t>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людською</a:t>
            </a:r>
            <a:r>
              <a:rPr lang="ru-RU" sz="1800" dirty="0" smtClean="0"/>
              <a:t> </a:t>
            </a:r>
            <a:r>
              <a:rPr lang="ru-RU" sz="1800" dirty="0" err="1" smtClean="0"/>
              <a:t>діяльністю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en-US" sz="1800" dirty="0" smtClean="0"/>
              <a:t> </a:t>
            </a:r>
            <a:r>
              <a:rPr lang="ru-RU" sz="1800" dirty="0" err="1" smtClean="0"/>
              <a:t>наслідком</a:t>
            </a:r>
            <a:r>
              <a:rPr lang="ru-RU" sz="1800" dirty="0" smtClean="0"/>
              <a:t> </a:t>
            </a:r>
            <a:r>
              <a:rPr lang="ru-RU" sz="1800" dirty="0" err="1" smtClean="0"/>
              <a:t>знищення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лісів</a:t>
            </a:r>
            <a:r>
              <a:rPr lang="ru-RU" sz="1800" dirty="0" smtClean="0"/>
              <a:t>, </a:t>
            </a:r>
            <a:r>
              <a:rPr lang="ru-RU" sz="1800" dirty="0" err="1" smtClean="0"/>
              <a:t>надмірного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використання</a:t>
            </a:r>
            <a:r>
              <a:rPr lang="ru-RU" sz="1800" dirty="0" smtClean="0"/>
              <a:t> </a:t>
            </a:r>
            <a:r>
              <a:rPr lang="en-US" sz="1800" dirty="0" smtClean="0"/>
              <a:t> </a:t>
            </a:r>
            <a:r>
              <a:rPr lang="ru-RU" sz="1800" dirty="0" err="1" smtClean="0"/>
              <a:t>пасовищ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обробки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землі</a:t>
            </a:r>
            <a:r>
              <a:rPr lang="ru-RU" sz="1800" dirty="0" smtClean="0"/>
              <a:t>, </a:t>
            </a:r>
            <a:r>
              <a:rPr lang="ru-RU" sz="1800" dirty="0" err="1" smtClean="0"/>
              <a:t>пе</a:t>
            </a:r>
            <a:r>
              <a:rPr lang="ru-RU" sz="1800" dirty="0" err="1" smtClean="0"/>
              <a:t>ренаселення</a:t>
            </a:r>
            <a:r>
              <a:rPr lang="ru-RU" sz="1800" dirty="0" smtClean="0"/>
              <a:t>. У наш час </a:t>
            </a:r>
            <a:r>
              <a:rPr lang="ru-RU" sz="1800" dirty="0" err="1" smtClean="0"/>
              <a:t>розширення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пустель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продовжується</a:t>
            </a:r>
            <a:r>
              <a:rPr lang="ru-RU" sz="1800" dirty="0" smtClean="0"/>
              <a:t> широким фронтом. </a:t>
            </a:r>
            <a:r>
              <a:rPr lang="ru-RU" sz="1800" dirty="0" smtClean="0"/>
              <a:t>У</a:t>
            </a:r>
            <a:r>
              <a:rPr lang="en-US" sz="1800" dirty="0" smtClean="0"/>
              <a:t> </a:t>
            </a:r>
            <a:r>
              <a:rPr lang="ru-RU" sz="1800" dirty="0" err="1" smtClean="0"/>
              <a:t>результаті</a:t>
            </a:r>
            <a:r>
              <a:rPr lang="ru-RU" sz="1800" dirty="0" smtClean="0"/>
              <a:t> </a:t>
            </a:r>
            <a:r>
              <a:rPr lang="ru-RU" sz="1800" dirty="0" err="1" smtClean="0"/>
              <a:t>сильних</a:t>
            </a:r>
            <a:r>
              <a:rPr lang="ru-RU" sz="1800" dirty="0" smtClean="0"/>
              <a:t>, </a:t>
            </a:r>
            <a:r>
              <a:rPr lang="ru-RU" sz="1800" dirty="0" err="1" smtClean="0"/>
              <a:t>повторюваних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посух</a:t>
            </a:r>
            <a:r>
              <a:rPr lang="ru-RU" sz="1800" dirty="0" smtClean="0"/>
              <a:t> Сахара </a:t>
            </a:r>
            <a:r>
              <a:rPr lang="ru-RU" sz="1800" dirty="0" err="1" smtClean="0"/>
              <a:t>поступово</a:t>
            </a:r>
            <a:r>
              <a:rPr lang="ru-RU" sz="1800" dirty="0" smtClean="0"/>
              <a:t> </a:t>
            </a:r>
            <a:r>
              <a:rPr lang="ru-RU" sz="1800" dirty="0" err="1" smtClean="0"/>
              <a:t>захоплює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великі</a:t>
            </a:r>
            <a:r>
              <a:rPr lang="ru-RU" sz="1800" dirty="0" smtClean="0"/>
              <a:t> </a:t>
            </a:r>
            <a:r>
              <a:rPr lang="ru-RU" sz="1800" dirty="0" err="1" smtClean="0"/>
              <a:t>території</a:t>
            </a:r>
            <a:r>
              <a:rPr lang="ru-RU" sz="1800" dirty="0" smtClean="0"/>
              <a:t> </a:t>
            </a:r>
            <a:r>
              <a:rPr lang="ru-RU" sz="1800" dirty="0" smtClean="0"/>
              <a:t>Судану, </a:t>
            </a:r>
            <a:r>
              <a:rPr lang="ru-RU" sz="1800" dirty="0" err="1" smtClean="0"/>
              <a:t>Ефіопії</a:t>
            </a:r>
            <a:r>
              <a:rPr lang="ru-RU" sz="1800" dirty="0" smtClean="0"/>
              <a:t>, </a:t>
            </a:r>
            <a:r>
              <a:rPr lang="ru-RU" sz="1800" dirty="0" err="1" smtClean="0"/>
              <a:t>Сомалі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Сенегалу. На </a:t>
            </a:r>
            <a:r>
              <a:rPr lang="ru-RU" sz="1800" dirty="0" err="1" smtClean="0"/>
              <a:t>пустелі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перетворюються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величезні</a:t>
            </a:r>
            <a:r>
              <a:rPr lang="en-US" sz="1800" dirty="0" smtClean="0"/>
              <a:t> </a:t>
            </a:r>
            <a:r>
              <a:rPr lang="ru-RU" sz="1800" dirty="0" err="1" smtClean="0"/>
              <a:t>райони</a:t>
            </a:r>
            <a:r>
              <a:rPr lang="ru-RU" sz="1800" dirty="0" smtClean="0"/>
              <a:t> </a:t>
            </a:r>
            <a:r>
              <a:rPr lang="ru-RU" sz="1800" dirty="0" err="1" smtClean="0"/>
              <a:t>Бразилії</a:t>
            </a:r>
            <a:r>
              <a:rPr lang="ru-RU" sz="1800" dirty="0" smtClean="0"/>
              <a:t>, </a:t>
            </a:r>
            <a:r>
              <a:rPr lang="ru-RU" sz="1800" dirty="0" err="1" smtClean="0"/>
              <a:t>Ірану</a:t>
            </a:r>
            <a:r>
              <a:rPr lang="ru-RU" sz="1800" dirty="0" smtClean="0"/>
              <a:t>, Пакистану, Бангладеш, </a:t>
            </a:r>
            <a:r>
              <a:rPr lang="ru-RU" sz="1800" dirty="0" err="1" smtClean="0"/>
              <a:t>Афганістану</a:t>
            </a:r>
            <a:r>
              <a:rPr lang="ru-RU" sz="1800" dirty="0" smtClean="0"/>
              <a:t>. У </a:t>
            </a:r>
            <a:r>
              <a:rPr lang="ru-RU" sz="1800" dirty="0" err="1" smtClean="0"/>
              <a:t>цілому</a:t>
            </a:r>
            <a:r>
              <a:rPr lang="ru-RU" sz="1800" dirty="0" smtClean="0"/>
              <a:t> за </a:t>
            </a:r>
            <a:r>
              <a:rPr lang="en-US" sz="1800" dirty="0" smtClean="0"/>
              <a:t> </a:t>
            </a:r>
            <a:r>
              <a:rPr lang="ru-RU" sz="1800" dirty="0" err="1" smtClean="0"/>
              <a:t>рахунок</a:t>
            </a:r>
            <a:r>
              <a:rPr lang="en-US" sz="1800" dirty="0" smtClean="0"/>
              <a:t> </a:t>
            </a:r>
            <a:r>
              <a:rPr lang="ru-RU" sz="1800" dirty="0" err="1" smtClean="0"/>
              <a:t>запустинювання</a:t>
            </a:r>
            <a:r>
              <a:rPr lang="ru-RU" sz="1800" dirty="0" smtClean="0"/>
              <a:t> </a:t>
            </a:r>
            <a:r>
              <a:rPr lang="ru-RU" sz="1800" dirty="0" smtClean="0"/>
              <a:t>у </a:t>
            </a:r>
            <a:r>
              <a:rPr lang="ru-RU" sz="1800" dirty="0" err="1" smtClean="0"/>
              <a:t>світі</a:t>
            </a:r>
            <a:r>
              <a:rPr lang="ru-RU" sz="1800" dirty="0" smtClean="0"/>
              <a:t> </a:t>
            </a:r>
            <a:r>
              <a:rPr lang="ru-RU" sz="1800" dirty="0" err="1" smtClean="0"/>
              <a:t>втрачається</a:t>
            </a:r>
            <a:r>
              <a:rPr lang="ru-RU" sz="1800" dirty="0" smtClean="0"/>
              <a:t> до 6*106 га </a:t>
            </a:r>
            <a:r>
              <a:rPr lang="ru-RU" sz="1800" dirty="0" err="1" smtClean="0"/>
              <a:t>сільськогосподарських</a:t>
            </a:r>
            <a:r>
              <a:rPr lang="ru-RU" sz="1800" dirty="0" smtClean="0"/>
              <a:t> земель </a:t>
            </a:r>
            <a:r>
              <a:rPr lang="ru-RU" sz="1800" dirty="0" smtClean="0"/>
              <a:t>на</a:t>
            </a:r>
            <a:r>
              <a:rPr lang="en-US" sz="1800" dirty="0" smtClean="0"/>
              <a:t> </a:t>
            </a:r>
            <a:r>
              <a:rPr lang="ru-RU" sz="1800" dirty="0" err="1" smtClean="0"/>
              <a:t>рік</a:t>
            </a:r>
            <a:r>
              <a:rPr lang="ru-RU" sz="1800" dirty="0" smtClean="0"/>
              <a:t>. При </a:t>
            </a:r>
            <a:r>
              <a:rPr lang="ru-RU" sz="1800" dirty="0" err="1" smtClean="0"/>
              <a:t>будівництві</a:t>
            </a:r>
            <a:r>
              <a:rPr lang="ru-RU" sz="1800" dirty="0" smtClean="0"/>
              <a:t> </a:t>
            </a:r>
            <a:r>
              <a:rPr lang="ru-RU" sz="1800" dirty="0" err="1" smtClean="0"/>
              <a:t>трансамазонської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магістралі</a:t>
            </a:r>
            <a:r>
              <a:rPr lang="ru-RU" sz="1800" dirty="0" smtClean="0"/>
              <a:t> в </a:t>
            </a:r>
            <a:r>
              <a:rPr lang="ru-RU" sz="1800" dirty="0" err="1" smtClean="0"/>
              <a:t>Бразилії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були</a:t>
            </a:r>
            <a:r>
              <a:rPr lang="ru-RU" sz="1800" dirty="0" smtClean="0"/>
              <a:t> </a:t>
            </a:r>
            <a:r>
              <a:rPr lang="ru-RU" sz="1800" dirty="0" err="1" smtClean="0"/>
              <a:t>необдумано</a:t>
            </a:r>
            <a:r>
              <a:rPr lang="en-US" sz="1800" dirty="0" smtClean="0"/>
              <a:t> </a:t>
            </a:r>
            <a:r>
              <a:rPr lang="ru-RU" sz="1800" dirty="0" err="1" smtClean="0"/>
              <a:t>знищені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ліси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величезній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території</a:t>
            </a:r>
            <a:r>
              <a:rPr lang="ru-RU" sz="1800" dirty="0" smtClean="0"/>
              <a:t>. </a:t>
            </a:r>
            <a:r>
              <a:rPr lang="ru-RU" sz="1800" dirty="0" err="1" smtClean="0"/>
              <a:t>Обробіток</a:t>
            </a:r>
            <a:r>
              <a:rPr lang="ru-RU" sz="1800" dirty="0" smtClean="0"/>
              <a:t> земель,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звільнилися</a:t>
            </a:r>
            <a:r>
              <a:rPr lang="ru-RU" sz="1800" dirty="0" smtClean="0"/>
              <a:t>,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застосуванням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сучасної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техніки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перетворив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пустелю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навіть</a:t>
            </a:r>
            <a:r>
              <a:rPr lang="ru-RU" sz="1800" dirty="0" smtClean="0"/>
              <a:t> в районах, </a:t>
            </a:r>
            <a:r>
              <a:rPr lang="ru-RU" sz="1800" dirty="0" err="1" smtClean="0"/>
              <a:t>розташованих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близько</a:t>
            </a:r>
            <a:r>
              <a:rPr lang="ru-RU" sz="1800" dirty="0" smtClean="0"/>
              <a:t> до </a:t>
            </a:r>
            <a:r>
              <a:rPr lang="ru-RU" sz="1800" dirty="0" err="1" smtClean="0"/>
              <a:t>річки</a:t>
            </a:r>
            <a:r>
              <a:rPr lang="ru-RU" sz="1800" dirty="0" smtClean="0"/>
              <a:t>.</a:t>
            </a:r>
            <a:endParaRPr lang="ru-RU" sz="1800" i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4496" y="294289"/>
            <a:ext cx="821909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Іншу</a:t>
            </a:r>
            <a:r>
              <a:rPr lang="ru-RU" sz="2000" dirty="0" smtClean="0"/>
              <a:t> </a:t>
            </a:r>
            <a:r>
              <a:rPr lang="ru-RU" sz="2000" dirty="0" err="1" smtClean="0"/>
              <a:t>важливу</a:t>
            </a:r>
            <a:r>
              <a:rPr lang="ru-RU" sz="2000" dirty="0" smtClean="0"/>
              <a:t> причину </a:t>
            </a:r>
            <a:r>
              <a:rPr lang="ru-RU" sz="2000" dirty="0" err="1" smtClean="0"/>
              <a:t>втрати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сільськогосподарських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угідь</a:t>
            </a:r>
            <a:r>
              <a:rPr lang="ru-RU" sz="2000" dirty="0" smtClean="0"/>
              <a:t> становить </a:t>
            </a:r>
            <a:r>
              <a:rPr lang="ru-RU" sz="2000" b="1" i="1" dirty="0" err="1" smtClean="0"/>
              <a:t>відчуження</a:t>
            </a:r>
            <a:r>
              <a:rPr lang="ru-RU" sz="2000" b="1" i="1" dirty="0" smtClean="0"/>
              <a:t> </a:t>
            </a:r>
            <a:r>
              <a:rPr lang="ru-RU" sz="2000" b="1" i="1" dirty="0" smtClean="0"/>
              <a:t>земель </a:t>
            </a:r>
            <a:r>
              <a:rPr lang="ru-RU" sz="2000" i="1" dirty="0" smtClean="0"/>
              <a:t>за </a:t>
            </a:r>
            <a:r>
              <a:rPr lang="ru-RU" sz="2000" i="1" dirty="0" err="1" smtClean="0"/>
              <a:t>рахунок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містобудування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будівництва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доріг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аеродромів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схо</a:t>
            </a:r>
            <a:r>
              <a:rPr lang="ru-RU" sz="2000" dirty="0" err="1" smtClean="0"/>
              <a:t>вищ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промислових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побутових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звалищ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Особливе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 у </a:t>
            </a:r>
            <a:r>
              <a:rPr lang="ru-RU" sz="2000" dirty="0" err="1" smtClean="0"/>
              <a:t>зменшенні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придатних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використання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сільськогосподарських</a:t>
            </a:r>
            <a:r>
              <a:rPr lang="ru-RU" sz="2000" dirty="0" smtClean="0"/>
              <a:t> </a:t>
            </a:r>
            <a:r>
              <a:rPr lang="ru-RU" sz="2000" dirty="0" smtClean="0"/>
              <a:t>земель </a:t>
            </a:r>
            <a:r>
              <a:rPr lang="ru-RU" sz="2000" dirty="0" err="1" smtClean="0"/>
              <a:t>посідає</a:t>
            </a:r>
            <a:r>
              <a:rPr lang="ru-RU" sz="2000" dirty="0" smtClean="0"/>
              <a:t> </a:t>
            </a:r>
            <a:r>
              <a:rPr lang="ru-RU" sz="2000" b="1" i="1" dirty="0" err="1" smtClean="0"/>
              <a:t>деградація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ґрунтів</a:t>
            </a:r>
            <a:r>
              <a:rPr lang="ru-RU" sz="2000" b="1" i="1" dirty="0" smtClean="0"/>
              <a:t> </a:t>
            </a:r>
            <a:r>
              <a:rPr lang="ru-RU" sz="2000" dirty="0" smtClean="0"/>
              <a:t>за </a:t>
            </a:r>
            <a:r>
              <a:rPr lang="ru-RU" sz="2000" dirty="0" err="1" smtClean="0"/>
              <a:t>рахунок</a:t>
            </a:r>
            <a:r>
              <a:rPr lang="ru-RU" sz="2000" dirty="0" smtClean="0"/>
              <a:t> </a:t>
            </a:r>
            <a:r>
              <a:rPr lang="ru-RU" sz="2000" dirty="0" err="1" smtClean="0"/>
              <a:t>ерозії</a:t>
            </a:r>
            <a:r>
              <a:rPr lang="ru-RU" sz="2000" dirty="0" smtClean="0"/>
              <a:t>, </a:t>
            </a:r>
            <a:r>
              <a:rPr lang="ru-RU" sz="2000" dirty="0" err="1" smtClean="0"/>
              <a:t>засолення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хімічної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де</a:t>
            </a:r>
            <a:r>
              <a:rPr lang="ru-RU" sz="2000" i="1" dirty="0" err="1" smtClean="0"/>
              <a:t>градації</a:t>
            </a:r>
            <a:r>
              <a:rPr lang="ru-RU" sz="2000" i="1" dirty="0" smtClean="0"/>
              <a:t>.</a:t>
            </a:r>
          </a:p>
          <a:p>
            <a:r>
              <a:rPr lang="ru-RU" sz="2000" dirty="0" err="1" smtClean="0"/>
              <a:t>Сотні</a:t>
            </a:r>
            <a:r>
              <a:rPr lang="ru-RU" sz="2000" dirty="0" smtClean="0"/>
              <a:t> </a:t>
            </a:r>
            <a:r>
              <a:rPr lang="ru-RU" sz="2000" dirty="0" err="1" smtClean="0"/>
              <a:t>мільйонів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гектарів</a:t>
            </a:r>
            <a:r>
              <a:rPr lang="ru-RU" sz="2000" dirty="0" smtClean="0"/>
              <a:t> земель </a:t>
            </a:r>
            <a:r>
              <a:rPr lang="ru-RU" sz="2000" dirty="0" err="1" smtClean="0"/>
              <a:t>страждають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ерозії</a:t>
            </a:r>
            <a:r>
              <a:rPr lang="ru-RU" sz="2000" dirty="0" smtClean="0"/>
              <a:t>.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в </a:t>
            </a:r>
            <a:r>
              <a:rPr lang="ru-RU" sz="2000" dirty="0" err="1" smtClean="0"/>
              <a:t>Україні</a:t>
            </a:r>
            <a:endParaRPr lang="ru-RU" sz="2000" dirty="0" smtClean="0"/>
          </a:p>
          <a:p>
            <a:r>
              <a:rPr lang="ru-RU" sz="2000" dirty="0" err="1" smtClean="0"/>
              <a:t>щорічно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ерозії</a:t>
            </a:r>
            <a:r>
              <a:rPr lang="ru-RU" sz="2000" dirty="0" smtClean="0"/>
              <a:t> гинуть десятки </a:t>
            </a:r>
            <a:r>
              <a:rPr lang="ru-RU" sz="2000" dirty="0" err="1" smtClean="0"/>
              <a:t>тисяч</a:t>
            </a:r>
            <a:r>
              <a:rPr lang="ru-RU" sz="2000" dirty="0" smtClean="0"/>
              <a:t> </a:t>
            </a:r>
            <a:r>
              <a:rPr lang="ru-RU" sz="2000" dirty="0" err="1" smtClean="0"/>
              <a:t>гектарів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родючої</a:t>
            </a:r>
            <a:r>
              <a:rPr lang="ru-RU" sz="2000" dirty="0" smtClean="0"/>
              <a:t> </a:t>
            </a:r>
            <a:r>
              <a:rPr lang="ru-RU" sz="2000" dirty="0" err="1" smtClean="0"/>
              <a:t>землі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За </a:t>
            </a:r>
            <a:r>
              <a:rPr lang="ru-RU" sz="2000" dirty="0" err="1" smtClean="0"/>
              <a:t>даними</a:t>
            </a:r>
            <a:r>
              <a:rPr lang="ru-RU" sz="2000" dirty="0" smtClean="0"/>
              <a:t> ЮНЕСКО </a:t>
            </a:r>
            <a:r>
              <a:rPr lang="ru-RU" sz="2000" dirty="0" err="1" smtClean="0"/>
              <a:t>щорічно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внаслідок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ґрунти</a:t>
            </a:r>
            <a:r>
              <a:rPr lang="ru-RU" sz="2000" dirty="0" smtClean="0"/>
              <a:t> </a:t>
            </a:r>
            <a:r>
              <a:rPr lang="ru-RU" sz="2000" dirty="0" err="1" smtClean="0"/>
              <a:t>вітрів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ураганів</a:t>
            </a:r>
            <a:r>
              <a:rPr lang="ru-RU" sz="2000" dirty="0" smtClean="0"/>
              <a:t>,</a:t>
            </a:r>
          </a:p>
          <a:p>
            <a:r>
              <a:rPr lang="ru-RU" sz="2000" dirty="0" err="1" smtClean="0"/>
              <a:t>хімізації</a:t>
            </a:r>
            <a:r>
              <a:rPr lang="ru-RU" sz="2000" dirty="0" smtClean="0"/>
              <a:t>, </a:t>
            </a:r>
            <a:r>
              <a:rPr lang="ru-RU" sz="2000" dirty="0" err="1" smtClean="0"/>
              <a:t>будівництва</a:t>
            </a:r>
            <a:r>
              <a:rPr lang="ru-RU" sz="2000" dirty="0" smtClean="0"/>
              <a:t> </a:t>
            </a:r>
            <a:r>
              <a:rPr lang="ru-RU" sz="2000" dirty="0" err="1" smtClean="0"/>
              <a:t>доріг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промислових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об’єктів</a:t>
            </a:r>
            <a:r>
              <a:rPr lang="ru-RU" sz="2000" dirty="0" smtClean="0"/>
              <a:t>, </a:t>
            </a:r>
            <a:r>
              <a:rPr lang="ru-RU" sz="2000" dirty="0" err="1" smtClean="0"/>
              <a:t>аеродромів</a:t>
            </a:r>
            <a:r>
              <a:rPr lang="ru-RU" sz="2000" dirty="0" smtClean="0"/>
              <a:t>, </a:t>
            </a:r>
            <a:r>
              <a:rPr lang="ru-RU" sz="2000" dirty="0" err="1" smtClean="0"/>
              <a:t>розробки</a:t>
            </a:r>
            <a:r>
              <a:rPr lang="ru-RU" sz="2000" dirty="0" smtClean="0"/>
              <a:t> </a:t>
            </a:r>
            <a:r>
              <a:rPr lang="ru-RU" sz="2000" dirty="0" err="1" smtClean="0"/>
              <a:t>кар’єрів</a:t>
            </a:r>
            <a:r>
              <a:rPr lang="en-US" sz="2000" dirty="0" smtClean="0"/>
              <a:t> </a:t>
            </a:r>
            <a:r>
              <a:rPr lang="ru-RU" sz="2000" dirty="0" smtClean="0"/>
              <a:t>у </a:t>
            </a:r>
            <a:r>
              <a:rPr lang="ru-RU" sz="2000" dirty="0" err="1" smtClean="0"/>
              <a:t>світі</a:t>
            </a:r>
            <a:r>
              <a:rPr lang="ru-RU" sz="2000" dirty="0" smtClean="0"/>
              <a:t> </a:t>
            </a:r>
            <a:r>
              <a:rPr lang="ru-RU" sz="2000" dirty="0" err="1" smtClean="0"/>
              <a:t>втрачається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5 до 7 млн. га </a:t>
            </a:r>
            <a:r>
              <a:rPr lang="ru-RU" sz="2000" dirty="0" err="1" smtClean="0"/>
              <a:t>родючих</a:t>
            </a:r>
            <a:r>
              <a:rPr lang="ru-RU" sz="2000" dirty="0" smtClean="0"/>
              <a:t> земель.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351" y="462455"/>
            <a:ext cx="8460827" cy="4372304"/>
          </a:xfrm>
        </p:spPr>
        <p:txBody>
          <a:bodyPr>
            <a:noAutofit/>
          </a:bodyPr>
          <a:lstStyle/>
          <a:p>
            <a:r>
              <a:rPr lang="ru-RU" sz="2000" b="1" i="1" dirty="0" err="1" smtClean="0"/>
              <a:t>Ґрунти</a:t>
            </a:r>
            <a:r>
              <a:rPr lang="ru-RU" sz="2000" i="1" dirty="0" smtClean="0"/>
              <a:t> - </a:t>
            </a:r>
            <a:r>
              <a:rPr lang="ru-RU" sz="2000" i="1" dirty="0" err="1" smtClean="0"/>
              <a:t>органо-мінеральні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утворення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що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виникли</a:t>
            </a:r>
            <a:r>
              <a:rPr lang="ru-RU" sz="2000" i="1" dirty="0" smtClean="0"/>
              <a:t> в </a:t>
            </a:r>
            <a:r>
              <a:rPr lang="ru-RU" sz="2000" i="1" dirty="0" err="1" smtClean="0"/>
              <a:t>результаті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тривалої</a:t>
            </a:r>
            <a:r>
              <a:rPr lang="en-US" sz="2000" i="1" dirty="0" smtClean="0"/>
              <a:t> </a:t>
            </a:r>
            <a:r>
              <a:rPr lang="ru-RU" sz="2000" i="1" dirty="0" err="1" smtClean="0"/>
              <a:t>взаємодії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живих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організмів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порід</a:t>
            </a:r>
            <a:r>
              <a:rPr lang="ru-RU" sz="2000" i="1" dirty="0" smtClean="0"/>
              <a:t> (</a:t>
            </a:r>
            <a:r>
              <a:rPr lang="ru-RU" sz="2000" i="1" dirty="0" err="1" smtClean="0"/>
              <a:t>гранітів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вапняків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базальтів</a:t>
            </a:r>
            <a:r>
              <a:rPr lang="ru-RU" sz="2000" i="1" dirty="0" smtClean="0"/>
              <a:t>, глин, </a:t>
            </a:r>
            <a:r>
              <a:rPr lang="ru-RU" sz="2000" i="1" dirty="0" err="1" smtClean="0"/>
              <a:t>пісків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сланців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т.д.), </a:t>
            </a:r>
            <a:r>
              <a:rPr lang="ru-RU" sz="2000" i="1" dirty="0" err="1" smtClean="0"/>
              <a:t>розкладання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живих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організмів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впливу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природних</a:t>
            </a:r>
            <a:r>
              <a:rPr lang="ru-RU" sz="2000" i="1" dirty="0" smtClean="0"/>
              <a:t> вод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атмосфери</a:t>
            </a:r>
            <a:r>
              <a:rPr lang="ru-RU" sz="2000" i="1" dirty="0" smtClean="0"/>
              <a:t>.</a:t>
            </a:r>
          </a:p>
          <a:p>
            <a:r>
              <a:rPr lang="ru-RU" sz="2000" i="1" dirty="0" err="1" smtClean="0"/>
              <a:t>Ґрунтоутворення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є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важливою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частиною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біологічного</a:t>
            </a:r>
            <a:r>
              <a:rPr lang="ru-RU" sz="2000" i="1" dirty="0" smtClean="0"/>
              <a:t> коловороту </a:t>
            </a:r>
            <a:r>
              <a:rPr lang="ru-RU" sz="2000" i="1" dirty="0" err="1" smtClean="0"/>
              <a:t>речовин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</a:t>
            </a:r>
            <a:r>
              <a:rPr lang="en-US" sz="2000" i="1" dirty="0" smtClean="0"/>
              <a:t> </a:t>
            </a:r>
            <a:r>
              <a:rPr lang="ru-RU" sz="2000" i="1" dirty="0" err="1" smtClean="0"/>
              <a:t>енергії</a:t>
            </a:r>
            <a:r>
              <a:rPr lang="ru-RU" sz="2000" i="1" dirty="0" smtClean="0"/>
              <a:t>. Грунт </a:t>
            </a:r>
            <a:r>
              <a:rPr lang="ru-RU" sz="2000" i="1" dirty="0" err="1" smtClean="0"/>
              <a:t>забезпечує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рослини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калієм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вуглецем</a:t>
            </a:r>
            <a:r>
              <a:rPr lang="ru-RU" sz="2000" i="1" dirty="0" smtClean="0"/>
              <a:t>, азотом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фосфором, </a:t>
            </a:r>
            <a:r>
              <a:rPr lang="ru-RU" sz="2000" i="1" dirty="0" err="1" smtClean="0"/>
              <a:t>бере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активну</a:t>
            </a:r>
            <a:r>
              <a:rPr lang="ru-RU" sz="2000" i="1" dirty="0" smtClean="0"/>
              <a:t> </a:t>
            </a:r>
            <a:r>
              <a:rPr lang="ru-RU" sz="2000" i="1" dirty="0" smtClean="0"/>
              <a:t>участь в </a:t>
            </a:r>
            <a:r>
              <a:rPr lang="ru-RU" sz="2000" i="1" dirty="0" err="1" smtClean="0"/>
              <a:t>очищенні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стічних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природних</a:t>
            </a:r>
            <a:r>
              <a:rPr lang="ru-RU" sz="2000" i="1" dirty="0" smtClean="0"/>
              <a:t> вод (</a:t>
            </a:r>
            <a:r>
              <a:rPr lang="ru-RU" sz="2000" i="1" dirty="0" err="1" smtClean="0"/>
              <a:t>фільтруються</a:t>
            </a:r>
            <a:r>
              <a:rPr lang="ru-RU" sz="2000" i="1" dirty="0" smtClean="0"/>
              <a:t> через грунт), </a:t>
            </a:r>
            <a:r>
              <a:rPr lang="ru-RU" sz="2000" i="1" dirty="0" err="1" smtClean="0"/>
              <a:t>є</a:t>
            </a:r>
            <a:r>
              <a:rPr lang="en-US" sz="2000" i="1" dirty="0" smtClean="0"/>
              <a:t> </a:t>
            </a:r>
            <a:r>
              <a:rPr lang="ru-RU" sz="2000" i="1" dirty="0" err="1" smtClean="0"/>
              <a:t>основним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джерелом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отримання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продуктів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харчування</a:t>
            </a:r>
            <a:r>
              <a:rPr lang="ru-RU" sz="2000" i="1" dirty="0" smtClean="0"/>
              <a:t>, регулятором водного </a:t>
            </a:r>
            <a:r>
              <a:rPr lang="ru-RU" sz="2000" i="1" dirty="0" smtClean="0"/>
              <a:t>балансу </a:t>
            </a:r>
            <a:r>
              <a:rPr lang="ru-RU" sz="2000" i="1" dirty="0" err="1" smtClean="0"/>
              <a:t>суші</a:t>
            </a:r>
            <a:r>
              <a:rPr lang="ru-RU" sz="2000" i="1" dirty="0" smtClean="0"/>
              <a:t> (</a:t>
            </a:r>
            <a:r>
              <a:rPr lang="ru-RU" sz="2000" i="1" dirty="0" err="1" smtClean="0"/>
              <a:t>поглинає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утримує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перерозподіляє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атмосферну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вологу</a:t>
            </a:r>
            <a:r>
              <a:rPr lang="ru-RU" sz="2000" i="1" dirty="0" smtClean="0"/>
              <a:t>), </a:t>
            </a:r>
            <a:r>
              <a:rPr lang="ru-RU" sz="2000" i="1" dirty="0" err="1" smtClean="0"/>
              <a:t>універсальним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біологічним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фільтром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нейтралізатором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антропогенних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забруднень</a:t>
            </a:r>
            <a:r>
              <a:rPr lang="ru-RU" sz="2000" i="1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>
            <a:spLocks noGrp="1"/>
          </p:cNvSpPr>
          <p:nvPr>
            <p:ph type="body" idx="1"/>
          </p:nvPr>
        </p:nvSpPr>
        <p:spPr>
          <a:xfrm>
            <a:off x="283779" y="315310"/>
            <a:ext cx="8534400" cy="41234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800" dirty="0" err="1" smtClean="0"/>
              <a:t>Однією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найбільших</a:t>
            </a:r>
            <a:r>
              <a:rPr lang="ru-RU" sz="1800" dirty="0" smtClean="0"/>
              <a:t> </a:t>
            </a:r>
            <a:r>
              <a:rPr lang="ru-RU" sz="1800" dirty="0" err="1" smtClean="0"/>
              <a:t>бід</a:t>
            </a:r>
            <a:r>
              <a:rPr lang="ru-RU" sz="1800" dirty="0" smtClean="0"/>
              <a:t> </a:t>
            </a:r>
            <a:r>
              <a:rPr lang="ru-RU" sz="1800" dirty="0" err="1" smtClean="0"/>
              <a:t>ґрунтів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b="1" i="1" dirty="0" err="1" smtClean="0"/>
              <a:t>засолення</a:t>
            </a:r>
            <a:r>
              <a:rPr lang="ru-RU" sz="1800" b="1" i="1" dirty="0" smtClean="0"/>
              <a:t> </a:t>
            </a:r>
            <a:r>
              <a:rPr lang="ru-RU" sz="1800" i="1" dirty="0" err="1" smtClean="0"/>
              <a:t>внаслідок</a:t>
            </a:r>
            <a:r>
              <a:rPr lang="ru-RU" sz="1800" i="1" dirty="0" smtClean="0"/>
              <a:t> </a:t>
            </a:r>
            <a:r>
              <a:rPr lang="ru-RU" sz="1800" i="1" dirty="0" smtClean="0"/>
              <a:t>неправильного</a:t>
            </a:r>
            <a:r>
              <a:rPr lang="en-US" sz="1800" i="1" dirty="0" smtClean="0"/>
              <a:t> </a:t>
            </a:r>
            <a:r>
              <a:rPr lang="ru-RU" sz="1800" dirty="0" err="1" smtClean="0"/>
              <a:t>зрошування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Великої</a:t>
            </a:r>
            <a:r>
              <a:rPr lang="ru-RU" sz="1800" dirty="0" smtClean="0"/>
              <a:t> </a:t>
            </a:r>
            <a:r>
              <a:rPr lang="ru-RU" sz="1800" dirty="0" err="1" smtClean="0"/>
              <a:t>шкоди</a:t>
            </a:r>
            <a:r>
              <a:rPr lang="ru-RU" sz="1800" dirty="0" smtClean="0"/>
              <a:t> землям </a:t>
            </a:r>
            <a:r>
              <a:rPr lang="ru-RU" sz="1800" dirty="0" err="1" smtClean="0"/>
              <a:t>завдають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обумовлені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діяльністю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людини</a:t>
            </a:r>
            <a:r>
              <a:rPr lang="ru-RU" sz="1800" dirty="0" smtClean="0"/>
              <a:t> (</a:t>
            </a:r>
            <a:r>
              <a:rPr lang="ru-RU" sz="1800" dirty="0" err="1" smtClean="0"/>
              <a:t>підрізування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ухилів</a:t>
            </a:r>
            <a:r>
              <a:rPr lang="ru-RU" sz="1800" dirty="0" smtClean="0"/>
              <a:t>, </a:t>
            </a:r>
            <a:r>
              <a:rPr lang="ru-RU" sz="1800" dirty="0" err="1" smtClean="0"/>
              <a:t>риття</a:t>
            </a:r>
            <a:r>
              <a:rPr lang="ru-RU" sz="1800" dirty="0" smtClean="0"/>
              <a:t> </a:t>
            </a:r>
            <a:r>
              <a:rPr lang="ru-RU" sz="1800" dirty="0" err="1" smtClean="0"/>
              <a:t>кар’єрів</a:t>
            </a:r>
            <a:r>
              <a:rPr lang="ru-RU" sz="1800" dirty="0" smtClean="0"/>
              <a:t>, </a:t>
            </a:r>
            <a:r>
              <a:rPr lang="ru-RU" sz="1800" dirty="0" err="1" smtClean="0"/>
              <a:t>підтоплення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будівництво</a:t>
            </a:r>
            <a:r>
              <a:rPr lang="ru-RU" sz="1800" dirty="0" smtClean="0"/>
              <a:t> </a:t>
            </a:r>
            <a:r>
              <a:rPr lang="ru-RU" sz="1800" dirty="0" err="1" smtClean="0"/>
              <a:t>водосховищ</a:t>
            </a:r>
            <a:r>
              <a:rPr lang="ru-RU" sz="1800" dirty="0" smtClean="0"/>
              <a:t> та </a:t>
            </a:r>
            <a:r>
              <a:rPr lang="ru-RU" sz="1800" dirty="0" err="1" smtClean="0"/>
              <a:t>ін</a:t>
            </a:r>
            <a:r>
              <a:rPr lang="ru-RU" sz="1800" dirty="0" smtClean="0"/>
              <a:t>.) </a:t>
            </a:r>
            <a:r>
              <a:rPr lang="ru-RU" sz="1800" b="1" i="1" dirty="0" err="1" smtClean="0"/>
              <a:t>зсуви</a:t>
            </a:r>
            <a:r>
              <a:rPr lang="ru-RU" sz="1800" b="1" i="1" dirty="0" smtClean="0"/>
              <a:t>,</a:t>
            </a:r>
            <a:r>
              <a:rPr lang="en-US" sz="1800" b="1" i="1" dirty="0" smtClean="0"/>
              <a:t> </a:t>
            </a:r>
            <a:r>
              <a:rPr lang="ru-RU" sz="1800" b="1" i="1" dirty="0" err="1" smtClean="0"/>
              <a:t>селі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й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осипання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ґрунтів</a:t>
            </a:r>
            <a:r>
              <a:rPr lang="ru-RU" sz="1800" b="1" i="1" dirty="0" smtClean="0"/>
              <a:t>.</a:t>
            </a:r>
          </a:p>
          <a:p>
            <a:r>
              <a:rPr lang="ru-RU" sz="1800" dirty="0" err="1" smtClean="0"/>
              <a:t>Дедалі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відчутними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стають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наслідки</a:t>
            </a:r>
            <a:r>
              <a:rPr lang="ru-RU" sz="1800" dirty="0" smtClean="0"/>
              <a:t> </a:t>
            </a:r>
            <a:r>
              <a:rPr lang="ru-RU" sz="1800" b="1" i="1" dirty="0" err="1" smtClean="0"/>
              <a:t>хімізації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сільського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господарства</a:t>
            </a:r>
            <a:r>
              <a:rPr lang="ru-RU" sz="1800" b="1" i="1" dirty="0" smtClean="0"/>
              <a:t> - </a:t>
            </a:r>
            <a:r>
              <a:rPr lang="ru-RU" sz="1800" i="1" dirty="0" err="1" smtClean="0"/>
              <a:t>по</a:t>
            </a:r>
            <a:r>
              <a:rPr lang="ru-RU" sz="1800" dirty="0" err="1" smtClean="0"/>
              <a:t>гіршення</a:t>
            </a:r>
            <a:r>
              <a:rPr lang="ru-RU" sz="1800" dirty="0" smtClean="0"/>
              <a:t> </a:t>
            </a:r>
            <a:r>
              <a:rPr lang="ru-RU" sz="1800" dirty="0" smtClean="0"/>
              <a:t>стану </a:t>
            </a:r>
            <a:r>
              <a:rPr lang="ru-RU" sz="1800" dirty="0" err="1" smtClean="0"/>
              <a:t>ґрунтів</a:t>
            </a:r>
            <a:r>
              <a:rPr lang="ru-RU" sz="1800" dirty="0" smtClean="0"/>
              <a:t> </a:t>
            </a:r>
            <a:r>
              <a:rPr lang="ru-RU" sz="1800" dirty="0" err="1" smtClean="0"/>
              <a:t>із-за</a:t>
            </a:r>
            <a:r>
              <a:rPr lang="ru-RU" sz="1800" dirty="0" smtClean="0"/>
              <a:t> </a:t>
            </a:r>
            <a:r>
              <a:rPr lang="ru-RU" sz="1800" dirty="0" err="1" smtClean="0"/>
              <a:t>накопичення</a:t>
            </a:r>
            <a:r>
              <a:rPr lang="ru-RU" sz="1800" dirty="0" smtClean="0"/>
              <a:t> в них </a:t>
            </a:r>
            <a:r>
              <a:rPr lang="ru-RU" sz="1800" dirty="0" err="1" smtClean="0"/>
              <a:t>шкідливих</a:t>
            </a:r>
            <a:r>
              <a:rPr lang="ru-RU" sz="1800" dirty="0" smtClean="0"/>
              <a:t> </a:t>
            </a:r>
            <a:r>
              <a:rPr lang="ru-RU" sz="1800" dirty="0" err="1" smtClean="0"/>
              <a:t>хімічних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</a:t>
            </a:r>
            <a:r>
              <a:rPr lang="ru-RU" sz="1800" dirty="0" smtClean="0"/>
              <a:t> </a:t>
            </a:r>
            <a:r>
              <a:rPr lang="ru-RU" sz="1800" dirty="0" err="1" smtClean="0"/>
              <a:t>після</a:t>
            </a:r>
            <a:r>
              <a:rPr lang="ru-RU" sz="1800" dirty="0" smtClean="0"/>
              <a:t> </a:t>
            </a:r>
            <a:r>
              <a:rPr lang="ru-RU" sz="1800" dirty="0" err="1" smtClean="0"/>
              <a:t>тривалих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інтенсивних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внесень</a:t>
            </a:r>
            <a:r>
              <a:rPr lang="ru-RU" sz="1800" dirty="0" smtClean="0"/>
              <a:t> добрив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пестицидів</a:t>
            </a:r>
            <a:r>
              <a:rPr lang="ru-RU" sz="1800" dirty="0" smtClean="0"/>
              <a:t>. </a:t>
            </a:r>
            <a:r>
              <a:rPr lang="ru-RU" sz="1800" dirty="0" err="1" smtClean="0"/>
              <a:t>Адже</a:t>
            </a:r>
            <a:r>
              <a:rPr lang="ru-RU" sz="1800" dirty="0" smtClean="0"/>
              <a:t> внесений до </a:t>
            </a:r>
            <a:r>
              <a:rPr lang="ru-RU" sz="1800" dirty="0" err="1" smtClean="0"/>
              <a:t>ґрунту</a:t>
            </a:r>
            <a:r>
              <a:rPr lang="en-US" sz="1800" dirty="0" smtClean="0"/>
              <a:t> </a:t>
            </a:r>
            <a:r>
              <a:rPr lang="ru-RU" sz="1800" b="1" i="1" dirty="0" smtClean="0"/>
              <a:t>фосфор </a:t>
            </a:r>
            <a:r>
              <a:rPr lang="ru-RU" sz="1800" i="1" dirty="0" smtClean="0"/>
              <a:t>практично не </a:t>
            </a:r>
            <a:r>
              <a:rPr lang="ru-RU" sz="1800" i="1" dirty="0" err="1" smtClean="0"/>
              <a:t>вимивається</a:t>
            </a:r>
            <a:r>
              <a:rPr lang="ru-RU" sz="1800" i="1" dirty="0" smtClean="0"/>
              <a:t> (до </a:t>
            </a:r>
            <a:r>
              <a:rPr lang="ru-RU" sz="1800" i="1" dirty="0" err="1" smtClean="0"/>
              <a:t>речі</a:t>
            </a:r>
            <a:r>
              <a:rPr lang="ru-RU" sz="1800" i="1" dirty="0" smtClean="0"/>
              <a:t>, </a:t>
            </a:r>
            <a:r>
              <a:rPr lang="ru-RU" sz="1800" i="1" dirty="0" err="1" smtClean="0"/>
              <a:t>його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надходження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від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промислових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і</a:t>
            </a:r>
            <a:r>
              <a:rPr lang="en-US" sz="1800" i="1" dirty="0" smtClean="0"/>
              <a:t> </a:t>
            </a:r>
            <a:r>
              <a:rPr lang="ru-RU" sz="1800" dirty="0" err="1" smtClean="0"/>
              <a:t>побутових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стоків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значно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перевищує</a:t>
            </a:r>
            <a:r>
              <a:rPr lang="ru-RU" sz="1800" dirty="0" smtClean="0"/>
              <a:t> </a:t>
            </a:r>
            <a:r>
              <a:rPr lang="ru-RU" sz="1800" dirty="0" err="1" smtClean="0"/>
              <a:t>надходження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сільськогосподарських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угідь</a:t>
            </a:r>
            <a:r>
              <a:rPr lang="ru-RU" sz="1800" dirty="0" smtClean="0"/>
              <a:t>).</a:t>
            </a:r>
          </a:p>
          <a:p>
            <a:r>
              <a:rPr lang="ru-RU" sz="1800" dirty="0" err="1" smtClean="0"/>
              <a:t>Внесені</a:t>
            </a:r>
            <a:r>
              <a:rPr lang="ru-RU" sz="1800" dirty="0" smtClean="0"/>
              <a:t> до </a:t>
            </a:r>
            <a:r>
              <a:rPr lang="ru-RU" sz="1800" dirty="0" err="1" smtClean="0"/>
              <a:t>ґрунту</a:t>
            </a:r>
            <a:r>
              <a:rPr lang="ru-RU" sz="1800" dirty="0" smtClean="0"/>
              <a:t> </a:t>
            </a:r>
            <a:r>
              <a:rPr lang="ru-RU" sz="1800" dirty="0" err="1" smtClean="0"/>
              <a:t>фосфорні</a:t>
            </a:r>
            <a:r>
              <a:rPr lang="ru-RU" sz="1800" dirty="0" smtClean="0"/>
              <a:t> </a:t>
            </a:r>
            <a:r>
              <a:rPr lang="ru-RU" sz="1800" dirty="0" err="1" smtClean="0"/>
              <a:t>добрива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призводять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до</a:t>
            </a:r>
            <a:r>
              <a:rPr lang="ru-RU" sz="1800" dirty="0" smtClean="0"/>
              <a:t> </a:t>
            </a:r>
            <a:r>
              <a:rPr lang="ru-RU" sz="1800" dirty="0" err="1" smtClean="0"/>
              <a:t>накопичення</a:t>
            </a:r>
            <a:r>
              <a:rPr lang="ru-RU" sz="1800" dirty="0" smtClean="0"/>
              <a:t> в </a:t>
            </a:r>
            <a:r>
              <a:rPr lang="ru-RU" sz="1800" dirty="0" err="1" smtClean="0"/>
              <a:t>ґрунтах</a:t>
            </a:r>
            <a:r>
              <a:rPr lang="en-US" sz="1800" dirty="0" smtClean="0"/>
              <a:t> </a:t>
            </a:r>
            <a:r>
              <a:rPr lang="ru-RU" sz="1800" dirty="0" smtClean="0"/>
              <a:t>фтору</a:t>
            </a:r>
            <a:r>
              <a:rPr lang="ru-RU" sz="1800" dirty="0" smtClean="0"/>
              <a:t>, </a:t>
            </a:r>
            <a:r>
              <a:rPr lang="ru-RU" sz="1800" dirty="0" err="1" smtClean="0"/>
              <a:t>стронцію</a:t>
            </a:r>
            <a:r>
              <a:rPr lang="ru-RU" sz="1800" dirty="0" smtClean="0"/>
              <a:t>, урану, </a:t>
            </a:r>
            <a:r>
              <a:rPr lang="ru-RU" sz="1800" dirty="0" err="1" smtClean="0"/>
              <a:t>радію</a:t>
            </a:r>
            <a:r>
              <a:rPr lang="ru-RU" sz="1800" dirty="0" smtClean="0"/>
              <a:t>.</a:t>
            </a:r>
            <a:endParaRPr lang="ru-RU" sz="1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3779" y="252247"/>
            <a:ext cx="8639503" cy="2627587"/>
          </a:xfrm>
        </p:spPr>
        <p:txBody>
          <a:bodyPr>
            <a:noAutofit/>
          </a:bodyPr>
          <a:lstStyle/>
          <a:p>
            <a:r>
              <a:rPr lang="ru-RU" sz="2000" b="1" i="1" dirty="0" smtClean="0"/>
              <a:t>Для </a:t>
            </a:r>
            <a:r>
              <a:rPr lang="ru-RU" sz="2000" b="1" i="1" dirty="0" err="1" smtClean="0"/>
              <a:t>зменшення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побічної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дії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мінеральних</a:t>
            </a:r>
            <a:r>
              <a:rPr lang="ru-RU" sz="2000" b="1" i="1" dirty="0" smtClean="0"/>
              <a:t> добрив </a:t>
            </a:r>
            <a:r>
              <a:rPr lang="ru-RU" sz="2000" b="1" i="1" dirty="0" err="1" smtClean="0"/>
              <a:t>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нітратів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необхідно</a:t>
            </a:r>
            <a:r>
              <a:rPr lang="ru-RU" sz="2000" b="1" i="1" dirty="0" smtClean="0"/>
              <a:t>:</a:t>
            </a:r>
          </a:p>
          <a:p>
            <a:r>
              <a:rPr lang="ru-RU" sz="2000" dirty="0" smtClean="0"/>
              <a:t>- </a:t>
            </a:r>
            <a:r>
              <a:rPr lang="ru-RU" sz="2000" dirty="0" err="1" smtClean="0"/>
              <a:t>користуватися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встановленими</a:t>
            </a:r>
            <a:r>
              <a:rPr lang="ru-RU" sz="2000" dirty="0" smtClean="0"/>
              <a:t> нормами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якості</a:t>
            </a:r>
            <a:r>
              <a:rPr lang="ru-RU" sz="2000" dirty="0" smtClean="0"/>
              <a:t>, типу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кількості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- правильно </a:t>
            </a:r>
            <a:r>
              <a:rPr lang="ru-RU" sz="2000" dirty="0" err="1" smtClean="0"/>
              <a:t>організувати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транспортування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зберігання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використання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- </a:t>
            </a:r>
            <a:r>
              <a:rPr lang="ru-RU" sz="2000" dirty="0" err="1" smtClean="0"/>
              <a:t>організувати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моніторинг</a:t>
            </a:r>
            <a:r>
              <a:rPr lang="ru-RU" sz="2000" dirty="0" smtClean="0"/>
              <a:t> земель - систему </a:t>
            </a:r>
            <a:r>
              <a:rPr lang="ru-RU" sz="2000" dirty="0" err="1" smtClean="0"/>
              <a:t>спостереження</a:t>
            </a:r>
            <a:r>
              <a:rPr lang="ru-RU" sz="2000" dirty="0" smtClean="0"/>
              <a:t> за станом </a:t>
            </a:r>
            <a:r>
              <a:rPr lang="ru-RU" sz="2000" dirty="0" smtClean="0"/>
              <a:t>земельного </a:t>
            </a:r>
            <a:r>
              <a:rPr lang="ru-RU" sz="2000" dirty="0" smtClean="0"/>
              <a:t>фонду;</a:t>
            </a:r>
          </a:p>
          <a:p>
            <a:r>
              <a:rPr lang="ru-RU" sz="2000" dirty="0" smtClean="0"/>
              <a:t>- </a:t>
            </a:r>
            <a:r>
              <a:rPr lang="ru-RU" sz="2000" dirty="0" err="1" smtClean="0"/>
              <a:t>постійно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контролювати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вміст</a:t>
            </a:r>
            <a:r>
              <a:rPr lang="ru-RU" sz="2000" dirty="0" smtClean="0"/>
              <a:t> у </a:t>
            </a:r>
            <a:r>
              <a:rPr lang="ru-RU" sz="2000" dirty="0" err="1" smtClean="0"/>
              <a:t>ґрунтах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ґрунтових</a:t>
            </a:r>
            <a:r>
              <a:rPr lang="ru-RU" sz="2000" dirty="0" smtClean="0"/>
              <a:t> водах </a:t>
            </a:r>
            <a:r>
              <a:rPr lang="ru-RU" sz="2000" dirty="0" err="1" smtClean="0"/>
              <a:t>пестицидів</a:t>
            </a:r>
            <a:r>
              <a:rPr lang="ru-RU" sz="2000" dirty="0" smtClean="0"/>
              <a:t> (</a:t>
            </a:r>
            <a:r>
              <a:rPr lang="ru-RU" sz="2000" dirty="0" err="1" smtClean="0"/>
              <a:t>метафос</a:t>
            </a:r>
            <a:r>
              <a:rPr lang="ru-RU" sz="2000" dirty="0" smtClean="0"/>
              <a:t>, </a:t>
            </a:r>
            <a:r>
              <a:rPr lang="ru-RU" sz="2000" dirty="0" err="1" smtClean="0"/>
              <a:t>карбофос</a:t>
            </a:r>
            <a:r>
              <a:rPr lang="ru-RU" sz="2000" dirty="0" smtClean="0"/>
              <a:t>, </a:t>
            </a:r>
            <a:r>
              <a:rPr lang="ru-RU" sz="2000" dirty="0" err="1" smtClean="0"/>
              <a:t>цирам</a:t>
            </a:r>
            <a:r>
              <a:rPr lang="ru-RU" sz="2000" dirty="0" smtClean="0"/>
              <a:t>, </a:t>
            </a:r>
            <a:r>
              <a:rPr lang="ru-RU" sz="2000" dirty="0" err="1" smtClean="0"/>
              <a:t>гептахлор</a:t>
            </a:r>
            <a:r>
              <a:rPr lang="ru-RU" sz="2000" dirty="0" smtClean="0"/>
              <a:t>, </a:t>
            </a:r>
            <a:r>
              <a:rPr lang="ru-RU" sz="2000" dirty="0" err="1" smtClean="0"/>
              <a:t>карбатіон</a:t>
            </a:r>
            <a:r>
              <a:rPr lang="ru-RU" sz="2000" dirty="0" smtClean="0"/>
              <a:t>, </a:t>
            </a:r>
            <a:r>
              <a:rPr lang="ru-RU" sz="2000" dirty="0" err="1" smtClean="0"/>
              <a:t>поліхлорпропілен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</a:t>
            </a:r>
            <a:r>
              <a:rPr lang="ru-RU" sz="2000" dirty="0" smtClean="0"/>
              <a:t>.) </a:t>
            </a:r>
            <a:r>
              <a:rPr lang="ru-RU" sz="2000" dirty="0" err="1" smtClean="0"/>
              <a:t>і</a:t>
            </a:r>
            <a:r>
              <a:rPr lang="ru-RU" sz="2000" dirty="0" smtClean="0"/>
              <a:t> ДДТ;</a:t>
            </a:r>
          </a:p>
          <a:p>
            <a:r>
              <a:rPr lang="ru-RU" sz="2000" dirty="0" smtClean="0"/>
              <a:t>- </a:t>
            </a:r>
            <a:r>
              <a:rPr lang="ru-RU" sz="2000" dirty="0" err="1" smtClean="0"/>
              <a:t>постійно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контролювати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навколо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міст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центрів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вміст</a:t>
            </a:r>
            <a:r>
              <a:rPr lang="ru-RU" sz="2000" dirty="0" smtClean="0"/>
              <a:t> в </a:t>
            </a:r>
            <a:r>
              <a:rPr lang="ru-RU" sz="2000" dirty="0" err="1" smtClean="0"/>
              <a:t>ґрунтах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водах </a:t>
            </a:r>
            <a:r>
              <a:rPr lang="ru-RU" sz="2000" dirty="0" err="1" smtClean="0"/>
              <a:t>важких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металів</a:t>
            </a:r>
            <a:r>
              <a:rPr lang="ru-RU" sz="2000" dirty="0" smtClean="0"/>
              <a:t>.</a:t>
            </a:r>
            <a:endParaRPr lang="ru-RU" sz="2000" i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6360" y="278627"/>
            <a:ext cx="831368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 err="1" smtClean="0"/>
              <a:t>Величезної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шкоди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земельним</a:t>
            </a:r>
            <a:r>
              <a:rPr lang="ru-RU" sz="1800" dirty="0" smtClean="0"/>
              <a:t> ресурсам </a:t>
            </a:r>
            <a:r>
              <a:rPr lang="ru-RU" sz="1800" dirty="0" err="1" smtClean="0"/>
              <a:t>завдає</a:t>
            </a:r>
            <a:r>
              <a:rPr lang="ru-RU" sz="1800" dirty="0" smtClean="0"/>
              <a:t> </a:t>
            </a:r>
            <a:r>
              <a:rPr lang="ru-RU" sz="1800" b="1" i="1" dirty="0" err="1" smtClean="0"/>
              <a:t>геологічна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гірничодобувна</a:t>
            </a:r>
            <a:r>
              <a:rPr lang="en-US" sz="1800" b="1" i="1" dirty="0" smtClean="0"/>
              <a:t> </a:t>
            </a:r>
            <a:r>
              <a:rPr lang="ru-RU" sz="1800" b="1" i="1" dirty="0" err="1" smtClean="0"/>
              <a:t>промисловість</a:t>
            </a:r>
            <a:r>
              <a:rPr lang="ru-RU" sz="1800" b="1" i="1" dirty="0" smtClean="0"/>
              <a:t>. </a:t>
            </a:r>
            <a:r>
              <a:rPr lang="ru-RU" sz="1800" i="1" dirty="0" smtClean="0"/>
              <a:t>При </a:t>
            </a:r>
            <a:r>
              <a:rPr lang="ru-RU" sz="1800" i="1" dirty="0" err="1" smtClean="0"/>
              <a:t>розвідці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і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пошуках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корисних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копалин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тимчасово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побудова</a:t>
            </a:r>
            <a:r>
              <a:rPr lang="ru-RU" sz="1800" dirty="0" err="1" smtClean="0"/>
              <a:t>ними</a:t>
            </a:r>
            <a:r>
              <a:rPr lang="ru-RU" sz="1800" dirty="0" smtClean="0"/>
              <a:t> </a:t>
            </a:r>
            <a:r>
              <a:rPr lang="ru-RU" sz="1800" dirty="0" smtClean="0"/>
              <a:t>дорогами </a:t>
            </a:r>
            <a:r>
              <a:rPr lang="ru-RU" sz="1800" dirty="0" err="1" smtClean="0"/>
              <a:t>пересувається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величезна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техніки</a:t>
            </a:r>
            <a:r>
              <a:rPr lang="ru-RU" sz="1800" dirty="0" smtClean="0"/>
              <a:t>, </a:t>
            </a:r>
            <a:r>
              <a:rPr lang="ru-RU" sz="1800" dirty="0" err="1" smtClean="0"/>
              <a:t>утворюються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тисячі</a:t>
            </a:r>
            <a:r>
              <a:rPr lang="en-US" sz="1800" dirty="0" smtClean="0"/>
              <a:t> </a:t>
            </a:r>
            <a:r>
              <a:rPr lang="ru-RU" sz="1800" dirty="0" err="1" smtClean="0"/>
              <a:t>свердловин</a:t>
            </a:r>
            <a:r>
              <a:rPr lang="ru-RU" sz="1800" dirty="0" smtClean="0"/>
              <a:t>, </a:t>
            </a:r>
            <a:r>
              <a:rPr lang="ru-RU" sz="1800" dirty="0" err="1" smtClean="0"/>
              <a:t>копаються</a:t>
            </a:r>
            <a:r>
              <a:rPr lang="ru-RU" sz="1800" dirty="0" smtClean="0"/>
              <a:t> десятки </a:t>
            </a:r>
            <a:r>
              <a:rPr lang="ru-RU" sz="1800" dirty="0" err="1" smtClean="0"/>
              <a:t>тисяч</a:t>
            </a:r>
            <a:r>
              <a:rPr lang="ru-RU" sz="1800" dirty="0" smtClean="0"/>
              <a:t> канав, </a:t>
            </a:r>
            <a:r>
              <a:rPr lang="ru-RU" sz="1800" dirty="0" err="1" smtClean="0"/>
              <a:t>шурфів</a:t>
            </a:r>
            <a:r>
              <a:rPr lang="ru-RU" sz="1800" dirty="0" smtClean="0"/>
              <a:t>, </a:t>
            </a:r>
            <a:r>
              <a:rPr lang="ru-RU" sz="1800" dirty="0" err="1" smtClean="0"/>
              <a:t>будуються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тимчасові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бази</a:t>
            </a:r>
            <a:r>
              <a:rPr lang="ru-RU" sz="1800" dirty="0" smtClean="0"/>
              <a:t>,</a:t>
            </a:r>
            <a:r>
              <a:rPr lang="en-US" sz="1800" dirty="0" smtClean="0"/>
              <a:t> </a:t>
            </a:r>
            <a:r>
              <a:rPr lang="ru-RU" sz="1800" dirty="0" err="1" smtClean="0"/>
              <a:t>поселення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аеродроми</a:t>
            </a:r>
            <a:r>
              <a:rPr lang="ru-RU" sz="1800" dirty="0" smtClean="0"/>
              <a:t>, шляхи,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веде</a:t>
            </a:r>
            <a:r>
              <a:rPr lang="ru-RU" sz="1800" dirty="0" smtClean="0"/>
              <a:t> до </a:t>
            </a:r>
            <a:r>
              <a:rPr lang="ru-RU" sz="1800" dirty="0" err="1" smtClean="0"/>
              <a:t>зміни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природних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ландшафтів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місцевості</a:t>
            </a:r>
            <a:r>
              <a:rPr lang="ru-RU" sz="1800" dirty="0" smtClean="0"/>
              <a:t>, </a:t>
            </a:r>
            <a:r>
              <a:rPr lang="ru-RU" sz="1800" dirty="0" err="1" smtClean="0"/>
              <a:t>порушення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грунтово-рослинного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покриву</a:t>
            </a:r>
            <a:r>
              <a:rPr lang="ru-RU" sz="1800" dirty="0" smtClean="0"/>
              <a:t>, </a:t>
            </a:r>
            <a:r>
              <a:rPr lang="ru-RU" sz="1800" dirty="0" err="1" smtClean="0"/>
              <a:t>утворення</a:t>
            </a:r>
            <a:r>
              <a:rPr lang="ru-RU" sz="1800" dirty="0" smtClean="0"/>
              <a:t> западин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опуклостей</a:t>
            </a:r>
            <a:r>
              <a:rPr lang="ru-RU" sz="1800" dirty="0" smtClean="0"/>
              <a:t> </a:t>
            </a:r>
            <a:r>
              <a:rPr lang="ru-RU" sz="1800" dirty="0" smtClean="0"/>
              <a:t>на</a:t>
            </a:r>
            <a:r>
              <a:rPr lang="en-US" sz="1800" dirty="0" smtClean="0"/>
              <a:t> </a:t>
            </a:r>
            <a:r>
              <a:rPr lang="ru-RU" sz="1800" dirty="0" err="1" smtClean="0"/>
              <a:t>поверхні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Для </a:t>
            </a:r>
            <a:r>
              <a:rPr lang="ru-RU" sz="1800" dirty="0" err="1" smtClean="0"/>
              <a:t>зменшення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тимчасової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дії</a:t>
            </a:r>
            <a:r>
              <a:rPr lang="ru-RU" sz="1800" dirty="0" smtClean="0"/>
              <a:t> </a:t>
            </a:r>
            <a:r>
              <a:rPr lang="ru-RU" sz="1800" dirty="0" err="1" smtClean="0"/>
              <a:t>цих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робіт</a:t>
            </a:r>
            <a:r>
              <a:rPr lang="ru-RU" sz="1800" dirty="0" smtClean="0"/>
              <a:t> </a:t>
            </a:r>
            <a:r>
              <a:rPr lang="ru-RU" sz="1800" dirty="0" err="1" smtClean="0"/>
              <a:t>необхідне</a:t>
            </a:r>
            <a:r>
              <a:rPr lang="ru-RU" sz="1800" dirty="0" smtClean="0"/>
              <a:t>:</a:t>
            </a:r>
          </a:p>
          <a:p>
            <a:r>
              <a:rPr lang="ru-RU" sz="1800" dirty="0" smtClean="0"/>
              <a:t>- </a:t>
            </a:r>
            <a:r>
              <a:rPr lang="ru-RU" sz="1800" dirty="0" err="1" smtClean="0">
                <a:solidFill>
                  <a:srgbClr val="0070C0"/>
                </a:solidFill>
              </a:rPr>
              <a:t>використання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техніки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з</a:t>
            </a:r>
            <a:r>
              <a:rPr lang="ru-RU" sz="1800" dirty="0" smtClean="0">
                <a:solidFill>
                  <a:srgbClr val="0070C0"/>
                </a:solidFill>
              </a:rPr>
              <a:t> широкими шинами;</a:t>
            </a:r>
          </a:p>
          <a:p>
            <a:r>
              <a:rPr lang="ru-RU" sz="1800" dirty="0" smtClean="0">
                <a:solidFill>
                  <a:srgbClr val="0070C0"/>
                </a:solidFill>
              </a:rPr>
              <a:t>- </a:t>
            </a:r>
            <a:r>
              <a:rPr lang="ru-RU" sz="1800" dirty="0" err="1" smtClean="0">
                <a:solidFill>
                  <a:srgbClr val="0070C0"/>
                </a:solidFill>
              </a:rPr>
              <a:t>селективна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виїмка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і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складування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ґрунтів</a:t>
            </a:r>
            <a:r>
              <a:rPr lang="ru-RU" sz="1800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sz="1800" dirty="0" smtClean="0">
                <a:solidFill>
                  <a:srgbClr val="0070C0"/>
                </a:solidFill>
              </a:rPr>
              <a:t>- </a:t>
            </a:r>
            <a:r>
              <a:rPr lang="ru-RU" sz="1800" dirty="0" err="1" smtClean="0">
                <a:solidFill>
                  <a:srgbClr val="0070C0"/>
                </a:solidFill>
              </a:rPr>
              <a:t>проведення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робіт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з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відновлення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ґрунтів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і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рекультивації</a:t>
            </a:r>
            <a:r>
              <a:rPr lang="ru-RU" sz="1800" dirty="0" smtClean="0">
                <a:solidFill>
                  <a:srgbClr val="0070C0"/>
                </a:solidFill>
              </a:rPr>
              <a:t> земель;</a:t>
            </a:r>
          </a:p>
          <a:p>
            <a:r>
              <a:rPr lang="ru-RU" sz="1800" dirty="0" smtClean="0">
                <a:solidFill>
                  <a:srgbClr val="0070C0"/>
                </a:solidFill>
              </a:rPr>
              <a:t>- </a:t>
            </a:r>
            <a:r>
              <a:rPr lang="ru-RU" sz="1800" dirty="0" err="1" smtClean="0">
                <a:solidFill>
                  <a:srgbClr val="0070C0"/>
                </a:solidFill>
              </a:rPr>
              <a:t>зменшення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ресурсів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ділянок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свердлення</a:t>
            </a:r>
            <a:r>
              <a:rPr lang="ru-RU" sz="1800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sz="1800" dirty="0" smtClean="0">
                <a:solidFill>
                  <a:srgbClr val="0070C0"/>
                </a:solidFill>
              </a:rPr>
              <a:t>- </a:t>
            </a:r>
            <a:r>
              <a:rPr lang="ru-RU" sz="1800" dirty="0" err="1" smtClean="0">
                <a:solidFill>
                  <a:srgbClr val="0070C0"/>
                </a:solidFill>
              </a:rPr>
              <a:t>виведення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порід</a:t>
            </a:r>
            <a:r>
              <a:rPr lang="ru-RU" sz="1800" dirty="0" smtClean="0">
                <a:solidFill>
                  <a:srgbClr val="0070C0"/>
                </a:solidFill>
              </a:rPr>
              <a:t> в </a:t>
            </a:r>
            <a:r>
              <a:rPr lang="ru-RU" sz="1800" dirty="0" err="1" smtClean="0">
                <a:solidFill>
                  <a:srgbClr val="0070C0"/>
                </a:solidFill>
              </a:rPr>
              <a:t>траншеї</a:t>
            </a:r>
            <a:r>
              <a:rPr lang="ru-RU" sz="1800" dirty="0" smtClean="0">
                <a:solidFill>
                  <a:srgbClr val="0070C0"/>
                </a:solidFill>
              </a:rPr>
              <a:t>;</a:t>
            </a:r>
          </a:p>
          <a:p>
            <a:r>
              <a:rPr lang="ru-RU" sz="1800" dirty="0" smtClean="0">
                <a:solidFill>
                  <a:srgbClr val="0070C0"/>
                </a:solidFill>
              </a:rPr>
              <a:t>- </a:t>
            </a:r>
            <a:r>
              <a:rPr lang="ru-RU" sz="1800" dirty="0" err="1" smtClean="0">
                <a:solidFill>
                  <a:srgbClr val="0070C0"/>
                </a:solidFill>
              </a:rPr>
              <a:t>проведення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екологічної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паспортизації</a:t>
            </a:r>
            <a:r>
              <a:rPr lang="ru-RU" sz="1800" dirty="0" smtClean="0">
                <a:solidFill>
                  <a:srgbClr val="0070C0"/>
                </a:solidFill>
              </a:rPr>
              <a:t> земель, </a:t>
            </a:r>
            <a:r>
              <a:rPr lang="ru-RU" sz="1800" dirty="0" err="1" smtClean="0">
                <a:solidFill>
                  <a:srgbClr val="0070C0"/>
                </a:solidFill>
              </a:rPr>
              <a:t>відведених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під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гірські</a:t>
            </a: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err="1" smtClean="0">
                <a:solidFill>
                  <a:srgbClr val="0070C0"/>
                </a:solidFill>
              </a:rPr>
              <a:t>роботи</a:t>
            </a:r>
            <a:r>
              <a:rPr lang="ru-RU" sz="1800" dirty="0" smtClean="0">
                <a:solidFill>
                  <a:srgbClr val="0070C0"/>
                </a:solidFill>
              </a:rPr>
              <a:t>.</a:t>
            </a:r>
            <a:endParaRPr lang="ru-RU" sz="18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2725</Words>
  <Application>Microsoft Office PowerPoint</Application>
  <PresentationFormat>Экран (16:9)</PresentationFormat>
  <Paragraphs>117</Paragraphs>
  <Slides>23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Nunito</vt:lpstr>
      <vt:lpstr>Times New Roman</vt:lpstr>
      <vt:lpstr>Calibri</vt:lpstr>
      <vt:lpstr>Shift</vt:lpstr>
      <vt:lpstr>Промислова екологія</vt:lpstr>
      <vt:lpstr>План</vt:lpstr>
      <vt:lpstr>11.1 Грунти та поверхня землі</vt:lpstr>
      <vt:lpstr>Слайд 4</vt:lpstr>
      <vt:lpstr>Слайд 5</vt:lpstr>
      <vt:lpstr>Слайд 6</vt:lpstr>
      <vt:lpstr>Слайд 7</vt:lpstr>
      <vt:lpstr>Слайд 8</vt:lpstr>
      <vt:lpstr>Слайд 9</vt:lpstr>
      <vt:lpstr>11.2 Раціональне використання земельних надр</vt:lpstr>
      <vt:lpstr>Слайд 11</vt:lpstr>
      <vt:lpstr>Слайд 12</vt:lpstr>
      <vt:lpstr>Слайд 13</vt:lpstr>
      <vt:lpstr>Слайд 14</vt:lpstr>
      <vt:lpstr>Слайд 15</vt:lpstr>
      <vt:lpstr>11.3 Охорона грунтів</vt:lpstr>
      <vt:lpstr>Слайд 17</vt:lpstr>
      <vt:lpstr>Слайд 18</vt:lpstr>
      <vt:lpstr>Слайд 19</vt:lpstr>
      <vt:lpstr>Слайд 20</vt:lpstr>
      <vt:lpstr>Слайд 21</vt:lpstr>
      <vt:lpstr>Слайд 22</vt:lpstr>
      <vt:lpstr>Джерела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Промислова екологія</dc:title>
  <cp:lastModifiedBy>Пользователь Windows</cp:lastModifiedBy>
  <cp:revision>143</cp:revision>
  <dcterms:modified xsi:type="dcterms:W3CDTF">2021-10-20T17:44:08Z</dcterms:modified>
</cp:coreProperties>
</file>