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80" r:id="rId5"/>
    <p:sldId id="276" r:id="rId6"/>
    <p:sldId id="281" r:id="rId7"/>
    <p:sldId id="258" r:id="rId8"/>
    <p:sldId id="277" r:id="rId9"/>
    <p:sldId id="278" r:id="rId10"/>
    <p:sldId id="260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33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0066-4AE7-492F-9A91-C2C5AB935D8F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4A26-6744-4F0E-9CC0-692F4CBAE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69A7-CD07-468F-9AFE-4A569B1836BE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A8FC-78E4-459B-BE5F-2592C2D1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4A74-3385-4678-8602-E5194A66F94B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BA6B-4752-4283-85A0-8E26E99D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2DA8-3082-4A0F-8684-2131640630F6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5D14-498E-4A32-9087-EA7686B7B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0B97-8793-498C-8186-78180873147B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EB92-6FB3-4853-87FE-A5E9028D0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670A-3CC8-47FB-9030-F714878F9B76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B2C8-36EC-4E3C-A7CA-8556BD2EC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8A59-4837-462E-8528-7BAB56E4A840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6385-891D-499C-AE48-BBB37BF34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C930-C913-4F78-A4B4-AF53C21DB760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E504-A8F7-45F8-AD26-B542975D7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C018-187E-46E3-94EF-697316A39BD3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A0C3-0883-48C6-B24E-68E373B05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184B-9A6A-425D-882B-6079FA9D2A68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24B2-5ACC-424B-AFFB-16335F2F9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985F-A966-4EAE-BB11-B0F5D5F961FD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A159-28C2-4063-BBA6-E75B88A64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375D1D-520F-4FAB-94F9-2B4D6EED7714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E4CF8-F27B-4C4E-AE3B-B9C1E3E44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22968" cy="12001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>
                <a:solidFill>
                  <a:schemeClr val="bg1"/>
                </a:solidFill>
                <a:latin typeface="Book Antiqua" pitchFamily="18" charset="0"/>
              </a:rPr>
              <a:t>ЗАПОРІЗЬКИЙ НАЦІОНАЛЬНИЙ УНІВЕРСИТЕТ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uk-UA" sz="3200" dirty="0">
                <a:solidFill>
                  <a:schemeClr val="bg1"/>
                </a:solidFill>
              </a:rPr>
              <a:t>ПОЛЬСЬКА МОВА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l-PL" sz="3600" b="1" dirty="0">
                <a:solidFill>
                  <a:schemeClr val="bg1"/>
                </a:solidFill>
              </a:rPr>
              <a:t>Język polski</a:t>
            </a:r>
            <a:endParaRPr lang="ru-RU" sz="3600" b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16676"/>
              </p:ext>
            </p:extLst>
          </p:nvPr>
        </p:nvGraphicFramePr>
        <p:xfrm>
          <a:off x="2214563" y="500063"/>
          <a:ext cx="4857784" cy="3422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860"/>
                <a:gridCol w="4354924"/>
              </a:tblGrid>
              <a:tr h="344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1989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Безпека людини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Bezpieczeństwo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człowieka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4479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Дискусія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Dyskusja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39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Інтерв'ю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Wywiad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862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Компроміс.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Kompromis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50" name="Picture 4" descr="http://s.tvp.pl/images2/f/5/7/uid_f57fa6c5bae9c91755d48e6eedb727781390907608650_width_753_play_0_pos_0_gs_0_height_4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786188"/>
            <a:ext cx="40005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6" descr="http://2.bp.blogspot.com/-z6V1qVe8hOs/VMUjPdSaNRI/AAAAAAAADUU/JJya0PWIBOM/s1600/ucze%2Bsie%2Bpolskiego.jpg"/>
          <p:cNvPicPr>
            <a:picLocks noChangeAspect="1" noChangeArrowheads="1"/>
          </p:cNvPicPr>
          <p:nvPr/>
        </p:nvPicPr>
        <p:blipFill>
          <a:blip r:embed="rId4"/>
          <a:srcRect t="3030" b="6061"/>
          <a:stretch>
            <a:fillRect/>
          </a:stretch>
        </p:blipFill>
        <p:spPr bwMode="auto">
          <a:xfrm>
            <a:off x="4643438" y="3786188"/>
            <a:ext cx="40005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500063"/>
            <a:ext cx="4286250" cy="6143625"/>
          </a:xfrm>
        </p:spPr>
        <p:txBody>
          <a:bodyPr/>
          <a:lstStyle/>
          <a:p>
            <a:r>
              <a:rPr lang="uk-UA" sz="2100" smtClean="0">
                <a:solidFill>
                  <a:schemeClr val="bg1"/>
                </a:solidFill>
              </a:rPr>
              <a:t>Основною метою вивчення розвиток комунікативної компетентності</a:t>
            </a:r>
            <a:r>
              <a:rPr lang="ru-RU" sz="2100" smtClean="0">
                <a:solidFill>
                  <a:schemeClr val="bg1"/>
                </a:solidFill>
              </a:rPr>
              <a:t> студентів до рівня усвідомленого вик</a:t>
            </a:r>
            <a:r>
              <a:rPr lang="en-US" sz="2100" smtClean="0">
                <a:solidFill>
                  <a:schemeClr val="bg1"/>
                </a:solidFill>
              </a:rPr>
              <a:t>op</a:t>
            </a:r>
            <a:r>
              <a:rPr lang="ru-RU" sz="2100" smtClean="0">
                <a:solidFill>
                  <a:schemeClr val="bg1"/>
                </a:solidFill>
              </a:rPr>
              <a:t>и</a:t>
            </a:r>
            <a:r>
              <a:rPr lang="en-US" sz="2100" smtClean="0">
                <a:solidFill>
                  <a:schemeClr val="bg1"/>
                </a:solidFill>
              </a:rPr>
              <a:t>c</a:t>
            </a:r>
            <a:r>
              <a:rPr lang="ru-RU" sz="2100" smtClean="0">
                <a:solidFill>
                  <a:schemeClr val="bg1"/>
                </a:solidFill>
              </a:rPr>
              <a:t>т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ння п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льської м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ви н</a:t>
            </a:r>
            <a:r>
              <a:rPr lang="en-US" sz="2100" smtClean="0">
                <a:solidFill>
                  <a:schemeClr val="bg1"/>
                </a:solidFill>
              </a:rPr>
              <a:t>a </a:t>
            </a:r>
            <a:r>
              <a:rPr lang="ru-RU" sz="2100" smtClean="0">
                <a:solidFill>
                  <a:schemeClr val="bg1"/>
                </a:solidFill>
              </a:rPr>
              <a:t>м</a:t>
            </a:r>
            <a:r>
              <a:rPr lang="en-US" sz="2100" smtClean="0">
                <a:solidFill>
                  <a:schemeClr val="bg1"/>
                </a:solidFill>
              </a:rPr>
              <a:t>i</a:t>
            </a:r>
            <a:r>
              <a:rPr lang="ru-RU" sz="2100" smtClean="0">
                <a:solidFill>
                  <a:schemeClr val="bg1"/>
                </a:solidFill>
              </a:rPr>
              <a:t>жлюд</a:t>
            </a:r>
            <a:r>
              <a:rPr lang="en-US" sz="2100" smtClean="0">
                <a:solidFill>
                  <a:schemeClr val="bg1"/>
                </a:solidFill>
              </a:rPr>
              <a:t>c</a:t>
            </a:r>
            <a:r>
              <a:rPr lang="ru-RU" sz="2100" smtClean="0">
                <a:solidFill>
                  <a:schemeClr val="bg1"/>
                </a:solidFill>
              </a:rPr>
              <a:t>ьк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му т</a:t>
            </a:r>
            <a:r>
              <a:rPr lang="en-US" sz="2100" smtClean="0">
                <a:solidFill>
                  <a:schemeClr val="bg1"/>
                </a:solidFill>
              </a:rPr>
              <a:t>a oc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i</a:t>
            </a:r>
            <a:r>
              <a:rPr lang="ru-RU" sz="2100" smtClean="0">
                <a:solidFill>
                  <a:schemeClr val="bg1"/>
                </a:solidFill>
              </a:rPr>
              <a:t>тнь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м</a:t>
            </a:r>
            <a:r>
              <a:rPr lang="en-US" sz="2100" smtClean="0">
                <a:solidFill>
                  <a:schemeClr val="bg1"/>
                </a:solidFill>
              </a:rPr>
              <a:t>y pi</a:t>
            </a:r>
            <a:r>
              <a:rPr lang="ru-RU" sz="2100" smtClean="0">
                <a:solidFill>
                  <a:schemeClr val="bg1"/>
                </a:solidFill>
              </a:rPr>
              <a:t>вня</a:t>
            </a:r>
            <a:r>
              <a:rPr lang="en-US" sz="2100" smtClean="0">
                <a:solidFill>
                  <a:schemeClr val="bg1"/>
                </a:solidFill>
              </a:rPr>
              <a:t>x; o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л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д</a:t>
            </a:r>
            <a:r>
              <a:rPr lang="en-US" sz="2100" smtClean="0">
                <a:solidFill>
                  <a:schemeClr val="bg1"/>
                </a:solidFill>
              </a:rPr>
              <a:t>i</a:t>
            </a:r>
            <a:r>
              <a:rPr lang="ru-RU" sz="2100" smtClean="0">
                <a:solidFill>
                  <a:schemeClr val="bg1"/>
                </a:solidFill>
              </a:rPr>
              <a:t>ння м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ю н</a:t>
            </a:r>
            <a:r>
              <a:rPr lang="en-US" sz="2100" smtClean="0">
                <a:solidFill>
                  <a:schemeClr val="bg1"/>
                </a:solidFill>
              </a:rPr>
              <a:t>a pi</a:t>
            </a:r>
            <a:r>
              <a:rPr lang="ru-RU" sz="2100" smtClean="0">
                <a:solidFill>
                  <a:schemeClr val="bg1"/>
                </a:solidFill>
              </a:rPr>
              <a:t>вн</a:t>
            </a:r>
            <a:r>
              <a:rPr lang="en-US" sz="2100" smtClean="0">
                <a:solidFill>
                  <a:schemeClr val="bg1"/>
                </a:solidFill>
              </a:rPr>
              <a:t>i c</a:t>
            </a:r>
            <a:r>
              <a:rPr lang="ru-RU" sz="2100" smtClean="0">
                <a:solidFill>
                  <a:schemeClr val="bg1"/>
                </a:solidFill>
              </a:rPr>
              <a:t>п</a:t>
            </a:r>
            <a:r>
              <a:rPr lang="en-US" sz="2100" smtClean="0">
                <a:solidFill>
                  <a:schemeClr val="bg1"/>
                </a:solidFill>
              </a:rPr>
              <a:t>i</a:t>
            </a:r>
            <a:r>
              <a:rPr lang="ru-RU" sz="2100" smtClean="0">
                <a:solidFill>
                  <a:schemeClr val="bg1"/>
                </a:solidFill>
              </a:rPr>
              <a:t>лк</a:t>
            </a:r>
            <a:r>
              <a:rPr lang="en-US" sz="2100" smtClean="0">
                <a:solidFill>
                  <a:schemeClr val="bg1"/>
                </a:solidFill>
              </a:rPr>
              <a:t>y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ння, з</a:t>
            </a:r>
            <a:r>
              <a:rPr lang="en-US" sz="2100" smtClean="0">
                <a:solidFill>
                  <a:schemeClr val="bg1"/>
                </a:solidFill>
              </a:rPr>
              <a:t>ac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єння студент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ми </a:t>
            </a:r>
            <a:r>
              <a:rPr lang="en-US" sz="2100" smtClean="0">
                <a:solidFill>
                  <a:schemeClr val="bg1"/>
                </a:solidFill>
              </a:rPr>
              <a:t>oc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вни</a:t>
            </a:r>
            <a:r>
              <a:rPr lang="en-US" sz="2100" smtClean="0">
                <a:solidFill>
                  <a:schemeClr val="bg1"/>
                </a:solidFill>
              </a:rPr>
              <a:t>x </a:t>
            </a:r>
            <a:r>
              <a:rPr lang="ru-RU" sz="2100" smtClean="0">
                <a:solidFill>
                  <a:schemeClr val="bg1"/>
                </a:solidFill>
              </a:rPr>
              <a:t>м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вни</a:t>
            </a:r>
            <a:r>
              <a:rPr lang="en-US" sz="2100" smtClean="0">
                <a:solidFill>
                  <a:schemeClr val="bg1"/>
                </a:solidFill>
              </a:rPr>
              <a:t>x 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вич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к (чит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ння, пи</a:t>
            </a:r>
            <a:r>
              <a:rPr lang="en-US" sz="2100" smtClean="0">
                <a:solidFill>
                  <a:schemeClr val="bg1"/>
                </a:solidFill>
              </a:rPr>
              <a:t>c</a:t>
            </a:r>
            <a:r>
              <a:rPr lang="ru-RU" sz="2100" smtClean="0">
                <a:solidFill>
                  <a:schemeClr val="bg1"/>
                </a:solidFill>
              </a:rPr>
              <a:t>ьм</a:t>
            </a:r>
            <a:r>
              <a:rPr lang="en-US" sz="2100" smtClean="0">
                <a:solidFill>
                  <a:schemeClr val="bg1"/>
                </a:solidFill>
              </a:rPr>
              <a:t>o, yc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e </a:t>
            </a:r>
            <a:r>
              <a:rPr lang="ru-RU" sz="2100" smtClean="0">
                <a:solidFill>
                  <a:schemeClr val="bg1"/>
                </a:solidFill>
              </a:rPr>
              <a:t>м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вл</a:t>
            </a:r>
            <a:r>
              <a:rPr lang="en-US" sz="2100" smtClean="0">
                <a:solidFill>
                  <a:schemeClr val="bg1"/>
                </a:solidFill>
              </a:rPr>
              <a:t>e</a:t>
            </a:r>
            <a:r>
              <a:rPr lang="ru-RU" sz="2100" smtClean="0">
                <a:solidFill>
                  <a:schemeClr val="bg1"/>
                </a:solidFill>
              </a:rPr>
              <a:t>ння, </a:t>
            </a:r>
            <a:r>
              <a:rPr lang="en-US" sz="2100" smtClean="0">
                <a:solidFill>
                  <a:schemeClr val="bg1"/>
                </a:solidFill>
              </a:rPr>
              <a:t>oc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ви г</a:t>
            </a:r>
            <a:r>
              <a:rPr lang="en-US" sz="2100" smtClean="0">
                <a:solidFill>
                  <a:schemeClr val="bg1"/>
                </a:solidFill>
              </a:rPr>
              <a:t>pa</a:t>
            </a:r>
            <a:r>
              <a:rPr lang="ru-RU" sz="2100" smtClean="0">
                <a:solidFill>
                  <a:schemeClr val="bg1"/>
                </a:solidFill>
              </a:rPr>
              <a:t>м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тики та 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п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y</a:t>
            </a:r>
            <a:r>
              <a:rPr lang="ru-RU" sz="2100" smtClean="0">
                <a:solidFill>
                  <a:schemeClr val="bg1"/>
                </a:solidFill>
              </a:rPr>
              <a:t>в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ння </a:t>
            </a:r>
            <a:r>
              <a:rPr lang="en-US" sz="2100" smtClean="0">
                <a:solidFill>
                  <a:schemeClr val="bg1"/>
                </a:solidFill>
              </a:rPr>
              <a:t>c</a:t>
            </a:r>
            <a:r>
              <a:rPr lang="ru-RU" sz="2100" smtClean="0">
                <a:solidFill>
                  <a:schemeClr val="bg1"/>
                </a:solidFill>
              </a:rPr>
              <a:t>пілкув</a:t>
            </a:r>
            <a:r>
              <a:rPr lang="en-US" sz="2100" smtClean="0">
                <a:solidFill>
                  <a:schemeClr val="bg1"/>
                </a:solidFill>
              </a:rPr>
              <a:t>a</a:t>
            </a:r>
            <a:r>
              <a:rPr lang="ru-RU" sz="2100" smtClean="0">
                <a:solidFill>
                  <a:schemeClr val="bg1"/>
                </a:solidFill>
              </a:rPr>
              <a:t>ння н</a:t>
            </a:r>
            <a:r>
              <a:rPr lang="en-US" sz="2100" smtClean="0">
                <a:solidFill>
                  <a:schemeClr val="bg1"/>
                </a:solidFill>
              </a:rPr>
              <a:t>a oc</a:t>
            </a:r>
            <a:r>
              <a:rPr lang="ru-RU" sz="2100" smtClean="0">
                <a:solidFill>
                  <a:schemeClr val="bg1"/>
                </a:solidFill>
              </a:rPr>
              <a:t>н</a:t>
            </a:r>
            <a:r>
              <a:rPr lang="en-US" sz="2100" smtClean="0">
                <a:solidFill>
                  <a:schemeClr val="bg1"/>
                </a:solidFill>
              </a:rPr>
              <a:t>o</a:t>
            </a:r>
            <a:r>
              <a:rPr lang="ru-RU" sz="2100" smtClean="0">
                <a:solidFill>
                  <a:schemeClr val="bg1"/>
                </a:solidFill>
              </a:rPr>
              <a:t>ві базових побутових тем); розвинути розуміння польської культури та бажання дослідження різних аспектів суспільного та культурного життя використовуючи мову як засіб.</a:t>
            </a:r>
          </a:p>
        </p:txBody>
      </p:sp>
      <p:pic>
        <p:nvPicPr>
          <p:cNvPr id="23555" name="Picture 2" descr="http://www.syl.ru/misc/i/ai/212167/980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571500"/>
            <a:ext cx="37274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2" descr="http://d.infomisto.com/logo/i/128/3/1/31489533-802a-4edc-9ddd-95ad21eb29d7.png"/>
          <p:cNvPicPr>
            <a:picLocks noChangeAspect="1" noChangeArrowheads="1"/>
          </p:cNvPicPr>
          <p:nvPr/>
        </p:nvPicPr>
        <p:blipFill>
          <a:blip r:embed="rId4"/>
          <a:srcRect b="33035"/>
          <a:stretch>
            <a:fillRect/>
          </a:stretch>
        </p:blipFill>
        <p:spPr bwMode="auto">
          <a:xfrm>
            <a:off x="5643563" y="4714875"/>
            <a:ext cx="300037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017.radikal.ru/i407/1111/3a/406d293e890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338" y="4000500"/>
            <a:ext cx="37766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29600" cy="7000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Методи навчання: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357313"/>
            <a:ext cx="6215062" cy="385762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Комплексне використання різноманітних методів організації та здійснення навчально-пізнавальної діяльності студентів і методів стимулювання й мотивації їхнього навчання, що сприяють розвитку творчих засад особистості майбутнього фахівця, з урахуванням індивідуальних особливостей учасників навчального процесу й спілкування.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 fontAlgn="t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З метою формування професійних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компетенцій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широко впроваджуються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аудіо-лінгвальний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метод,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аудіо-візуальний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метод, мовчазний метод,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метод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соціалізованого навчання, метод проектів, ситуативний підхід.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500" y="428625"/>
            <a:ext cx="85725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Наприкінці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курсу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студенти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повинні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набути таких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навичок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000" b="1" dirty="0" err="1">
                <a:solidFill>
                  <a:schemeClr val="bg1"/>
                </a:solidFill>
                <a:latin typeface="+mn-lt"/>
              </a:rPr>
              <a:t>грамотно</a:t>
            </a:r>
            <a:r>
              <a:rPr lang="uk-UA" sz="2000" b="1" dirty="0">
                <a:solidFill>
                  <a:schemeClr val="bg1"/>
                </a:solidFill>
                <a:latin typeface="+mn-lt"/>
              </a:rPr>
              <a:t> здійснювати комунікацію польською мовою, виходячи з мети і ситуації спілкування; </a:t>
            </a:r>
            <a:r>
              <a:rPr lang="uk-UA" sz="2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uk-UA" sz="2000" b="1" dirty="0">
                <a:solidFill>
                  <a:schemeClr val="bg1"/>
                </a:solidFill>
                <a:latin typeface="+mn-lt"/>
              </a:rPr>
              <a:t>здійснювати опис і репрезентацію інформації, наявної в тексті польською </a:t>
            </a:r>
            <a:r>
              <a:rPr lang="uk-UA" sz="2000" b="1" dirty="0" smtClean="0">
                <a:solidFill>
                  <a:schemeClr val="bg1"/>
                </a:solidFill>
                <a:latin typeface="+mn-lt"/>
              </a:rPr>
              <a:t>мовою;</a:t>
            </a:r>
            <a:r>
              <a:rPr lang="ru-RU" sz="2000" b="1" i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1668463"/>
            <a:ext cx="7786687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аудіювати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різностильові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тексти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в межах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програмної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тематики та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рівня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складності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аналізувати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коментувати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прослуханий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матеріал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• вести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бесіду-діалог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проблемного характеру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відповідно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до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програмної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тематики та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комунікативної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функції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робити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самостійні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усні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монологічні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повідомлення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згідно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з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тематикою 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курсу,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5604" name="Picture 4" descr="http://www.nude-webdesign.com/wp-content/uploads/2012/04/16-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85762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6" descr="Картинки по запросу навич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pic>
        <p:nvPicPr>
          <p:cNvPr id="25606" name="Picture 8" descr="http://poradu.pp.ua/uploads/posts/2015-07/klyuchov-navichki-v-rezyume-priklad-pravilno-zaznachenih-navichok_38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143375"/>
            <a:ext cx="35718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428625"/>
            <a:ext cx="6858000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написати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план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прочитаного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тексту,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зробити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невелике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повідомлення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згідно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тематикою курсу;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виконувати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адекватний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письмовий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переклад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текстів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польської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мови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українською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навпаки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які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відповідають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тематиці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рівню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складності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курсу.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розпізнавати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диференціювати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складні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граматичні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явища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моделі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за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формальними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ознаками</a:t>
            </a:r>
            <a:endParaRPr lang="ru-RU" sz="20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627" name="Picture 2" descr="http://cs306315.vk.me/v306315751/f0ca/PRAaaiJsgG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928938"/>
            <a:ext cx="4786313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086724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1"/>
                </a:solidFill>
                <a:latin typeface="+mn-lt"/>
              </a:rPr>
              <a:t>Рівні знання польської мови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072494" cy="414340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А1 – початковий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А2 – початковий досвідчений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В1 – середній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В2 – вище середнього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С1</a:t>
            </a:r>
            <a:r>
              <a:rPr lang="en-US" dirty="0" smtClean="0">
                <a:solidFill>
                  <a:schemeClr val="bg1"/>
                </a:solidFill>
              </a:rPr>
              <a:t>/C2</a:t>
            </a:r>
            <a:r>
              <a:rPr lang="uk-UA" dirty="0" smtClean="0">
                <a:solidFill>
                  <a:schemeClr val="bg1"/>
                </a:solidFill>
              </a:rPr>
              <a:t> – досвідчений</a:t>
            </a:r>
          </a:p>
        </p:txBody>
      </p:sp>
      <p:pic>
        <p:nvPicPr>
          <p:cNvPr id="14342" name="Picture 2" descr="http://opolshe.com/uploads/posts/2015-02/1425069937_polsky.png"/>
          <p:cNvPicPr>
            <a:picLocks noChangeAspect="1" noChangeArrowheads="1"/>
          </p:cNvPicPr>
          <p:nvPr/>
        </p:nvPicPr>
        <p:blipFill>
          <a:blip r:embed="rId3"/>
          <a:srcRect r="19708"/>
          <a:stretch>
            <a:fillRect/>
          </a:stretch>
        </p:blipFill>
        <p:spPr bwMode="auto">
          <a:xfrm>
            <a:off x="4143375" y="4081463"/>
            <a:ext cx="4786313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1828784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А1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4186237" cy="49291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700" b="1" u="sng" smtClean="0">
                <a:solidFill>
                  <a:srgbClr val="0070C0"/>
                </a:solidFill>
              </a:rPr>
              <a:t>На цьому рівні польської мови студенти: </a:t>
            </a:r>
            <a:r>
              <a:rPr lang="ru-RU" sz="1700" smtClean="0">
                <a:solidFill>
                  <a:srgbClr val="0070C0"/>
                </a:solidFill>
              </a:rPr>
              <a:t/>
            </a:r>
            <a:br>
              <a:rPr lang="ru-RU" sz="1700" smtClean="0">
                <a:solidFill>
                  <a:srgbClr val="0070C0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одержують загальне уявлення про польську мову, її структуру та фонетичну систему;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вивчають алфавіт, правила читання;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опановують більше 900 найбільш поширених слів (слів, фраз, виразів, кліше);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розвивають навички сприйняття польскої мови на слух;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опановують найбільш вживані й необхідні для повсякденного спілкування граматичні структури;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долають психологічний бар’єр;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вчаться будувати прості речення й питання.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15074" y="428604"/>
            <a:ext cx="1828784" cy="93978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1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А2</a:t>
            </a:r>
            <a:endParaRPr lang="ru-RU" sz="41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43438" y="1357313"/>
            <a:ext cx="4186237" cy="4429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Студенти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цьому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польської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мови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 (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додаток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до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вмінь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та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навичок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опанованих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попередньому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):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  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будують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прості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речення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питання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листівку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e-mail,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невеликий запит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повідомлення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грамотно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почати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телефонну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розмову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 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коротко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охарактеризувати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себе;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відпрацьовують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практиці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спілкуватися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польською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мовою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різних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побутових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ситуаціях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. </a:t>
            </a:r>
            <a:endParaRPr lang="ru-RU" sz="17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366" name="Picture 2" descr="http://godlo.pl/symbole/polska-pola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42925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1828784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В1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857884" y="214290"/>
            <a:ext cx="1828784" cy="93978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1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В2</a:t>
            </a:r>
            <a:endParaRPr lang="ru-RU" sz="41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4500563" y="1000125"/>
            <a:ext cx="4429125" cy="55006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600" b="1" u="sng" smtClean="0">
                <a:solidFill>
                  <a:srgbClr val="0070C0"/>
                </a:solidFill>
              </a:rPr>
              <a:t>Студенти на цьому рівні польської мови (на додаток до вмінь та навичок опанованих на попередньому рівні):</a:t>
            </a:r>
            <a:r>
              <a:rPr lang="ru-RU" sz="1600" smtClean="0">
                <a:solidFill>
                  <a:schemeClr val="bg1"/>
                </a:solidFill>
              </a:rPr>
              <a:t/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  • опановують 2200 слів та фраз, частина з яких являє собою стійкі вислови, ідіоми, фразові дієслова. Крім того, слухачі опановують різні варіанти вживання того самого слова, а також синоніми та антоніми різних лексичних одиниць;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опановують складні граматичні структури;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створюють складні речення, діалоги й тексти;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підтримувати тривалу бесіду;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вміють правильно зрозуміти загальний зміст інформації з контексту й реагувати відповідним чином;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доповнювати виклад тої або іншої ситуації особистими коментарями;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скласти характеристику себе й інших.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000125"/>
            <a:ext cx="4429125" cy="5500688"/>
          </a:xfrm>
          <a:prstGeom prst="rect">
            <a:avLst/>
          </a:prstGeom>
        </p:spPr>
        <p:txBody>
          <a:bodyPr/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Студенти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цьому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польської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мови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(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додаток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до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вмінь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та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навичок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опанованих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попередніх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рівнях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):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  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опановують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2000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поширених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слів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та фраз (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включаючи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слова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попередніх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рівнів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),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частина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яких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є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стійкими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висловами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ідіомами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фразовими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дієсловами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.;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засвоюють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досить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складні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граматичні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структури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надають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інформацію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особистого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неособистого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характеру;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ситуацію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місце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людину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формулювати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своє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ставлення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до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предметів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проблем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людей;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листівку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офіційне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/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неофіційний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лист,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e-mail,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запит,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вибачення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прохання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грамотно вести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телефонну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розмову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 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охарактеризувати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себе.м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Курс вивчення польської мови </a:t>
            </a:r>
            <a:r>
              <a:rPr lang="uk-UA" dirty="0" smtClean="0">
                <a:solidFill>
                  <a:srgbClr val="002060"/>
                </a:solidFill>
              </a:rPr>
              <a:t>– В 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uk-UA" b="1" dirty="0">
                <a:solidFill>
                  <a:schemeClr val="bg1"/>
                </a:solidFill>
              </a:rPr>
              <a:t>Мета курсу </a:t>
            </a:r>
            <a:r>
              <a:rPr lang="uk-UA" dirty="0">
                <a:solidFill>
                  <a:schemeClr val="bg1"/>
                </a:solidFill>
              </a:rPr>
              <a:t>–  засвоєння студентами відомостей з граматики та синтаксису польської мови; формування в студентів навичок використання теоретичного граматичного матеріалу у мовленнєвій практиці; накопичення лексики  польської мови за тематичними групами; розвиток </a:t>
            </a:r>
            <a:r>
              <a:rPr lang="uk-UA" dirty="0" err="1">
                <a:solidFill>
                  <a:schemeClr val="bg1"/>
                </a:solidFill>
              </a:rPr>
              <a:t>мовного</a:t>
            </a:r>
            <a:r>
              <a:rPr lang="uk-UA" dirty="0">
                <a:solidFill>
                  <a:schemeClr val="bg1"/>
                </a:solidFill>
              </a:rPr>
              <a:t> досвіду у застосуванні лексичного матеріалу в конкретних комунікативних ситуаціях; формування навичок писемного мовлення; у кінцевому підсумку -забезпечення </a:t>
            </a:r>
            <a:r>
              <a:rPr lang="uk-UA" dirty="0" err="1">
                <a:solidFill>
                  <a:schemeClr val="bg1"/>
                </a:solidFill>
              </a:rPr>
              <a:t>мовної</a:t>
            </a:r>
            <a:r>
              <a:rPr lang="uk-UA" dirty="0">
                <a:solidFill>
                  <a:schemeClr val="bg1"/>
                </a:solidFill>
              </a:rPr>
              <a:t> підготовки майбутніх філологів-славістів, перекладачів.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38" y="500063"/>
            <a:ext cx="65960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Методичне забезпечення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1571625"/>
            <a:ext cx="700087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Gałyga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2002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196 s.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l-PL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Jasińska 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Hurrra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polsku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Prolog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Madeja A., Marcinek B. Polski mniej obcy. Część 1. Katowice: śląsk, 2007. </a:t>
            </a:r>
            <a:endParaRPr lang="uk-UA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 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Pyzik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Przygoda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gramatyką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 462 s.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Ліпкевич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І.Г. Основи орфографії та пунктуації польської мови. Запоріжжя: ЗДУ, 2001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c.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Ліпкевич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І.Г. Польська мова. Практикум для студентів-філологів. Запоріжжя: ЗДУ, 2001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с.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AutoShape 5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8437" name="AutoShape 7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8438" name="AutoShape 9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pic>
        <p:nvPicPr>
          <p:cNvPr id="18440" name="Picture 13" descr="http://www.lenagold.ru/fon/clipart/k/knig/kniga1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643313"/>
            <a:ext cx="27622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s147.www.ex.ua/show/68684493/68684493.jpg?1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500063"/>
            <a:ext cx="40719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www.ppl.dp.ua/assets/images/books/51Ql5uuT1hL.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28625"/>
            <a:ext cx="4191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l="49786" b="49586"/>
          <a:stretch>
            <a:fillRect/>
          </a:stretch>
        </p:blipFill>
        <p:spPr bwMode="auto">
          <a:xfrm>
            <a:off x="214313" y="214313"/>
            <a:ext cx="22336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8" descr="http://chtyvo.org.ua/content/covers/90ef0551004768fa227a444ccddd3a0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71475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t="50414" r="50214"/>
          <a:stretch>
            <a:fillRect/>
          </a:stretch>
        </p:blipFill>
        <p:spPr bwMode="auto">
          <a:xfrm>
            <a:off x="2428875" y="714375"/>
            <a:ext cx="22145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l="52998" t="50414"/>
          <a:stretch>
            <a:fillRect/>
          </a:stretch>
        </p:blipFill>
        <p:spPr bwMode="auto">
          <a:xfrm>
            <a:off x="4643438" y="285750"/>
            <a:ext cx="2090737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 descr="http://www.buchhaus.ch/annot/4B56696D677C7C31333235333734307C7C434F50.jpg?sq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714750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https://encrypted-tbn2.gstatic.com/images?q=tbn:ANd9GcTJPSYb06FVXx5IMXQ4xv9XvEgUZtdjdU1OQGItsOUNC37DVk_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285750"/>
            <a:ext cx="23336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714375" y="285750"/>
            <a:ext cx="82153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  <a:latin typeface="Times New Roman" pitchFamily="18" charset="0"/>
              </a:rPr>
              <a:t>Навчально-тематичний план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</a:rPr>
              <a:t>дисципліни: вузлові теми</a:t>
            </a:r>
            <a:endParaRPr lang="pl-PL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uk-UA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pl-PL" sz="36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pl-PL" sz="3600" dirty="0" smtClean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</a:rPr>
              <a:t>ос</a:t>
            </a:r>
            <a:endParaRPr lang="ru-RU" sz="36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34382"/>
              </p:ext>
            </p:extLst>
          </p:nvPr>
        </p:nvGraphicFramePr>
        <p:xfrm>
          <a:off x="500063" y="928688"/>
          <a:ext cx="340233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Презентація осіб. Анкета</a:t>
                      </a:r>
                      <a:endParaRPr lang="uk-UA" dirty="0" smtClean="0"/>
                    </a:p>
                    <a:p>
                      <a:pPr algn="ctr"/>
                      <a:r>
                        <a:rPr lang="pl-PL" dirty="0" smtClean="0"/>
                        <a:t>(Prezentacja</a:t>
                      </a:r>
                      <a:r>
                        <a:rPr lang="pl-PL" baseline="0" dirty="0" smtClean="0"/>
                        <a:t> osób</a:t>
                      </a:r>
                      <a:r>
                        <a:rPr lang="pl-PL" dirty="0" smtClean="0"/>
                        <a:t>. Ankieta 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Культурно-історичні пам’ятки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відомих польських міст </a:t>
                      </a:r>
                      <a:r>
                        <a:rPr lang="ru-RU" dirty="0" smtClean="0"/>
                        <a:t>(</a:t>
                      </a:r>
                      <a:r>
                        <a:rPr lang="pl-PL" dirty="0" smtClean="0"/>
                        <a:t>Zabytki</a:t>
                      </a:r>
                      <a:r>
                        <a:rPr lang="pl-PL" baseline="0" dirty="0" smtClean="0"/>
                        <a:t> sławnych polskich miast</a:t>
                      </a:r>
                      <a:r>
                        <a:rPr lang="en-US" dirty="0" smtClean="0"/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Листування</a:t>
                      </a:r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Korespondencja</a:t>
                      </a:r>
                      <a:r>
                        <a:rPr lang="en-US" dirty="0" smtClean="0"/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Туристичне бюро</a:t>
                      </a:r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Biuro</a:t>
                      </a:r>
                      <a:r>
                        <a:rPr lang="pl-PL" baseline="0" dirty="0" smtClean="0"/>
                        <a:t> podróży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Екзамени.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Egzaminy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Мода. </a:t>
                      </a:r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Moda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Праця.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Praca</a:t>
                      </a:r>
                      <a:r>
                        <a:rPr lang="en-US" dirty="0" smtClean="0"/>
                        <a:t>) 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Вечірка </a:t>
                      </a:r>
                      <a:r>
                        <a:rPr lang="ru-RU" dirty="0" smtClean="0"/>
                        <a:t> (</a:t>
                      </a:r>
                      <a:r>
                        <a:rPr lang="pl-PL" dirty="0" smtClean="0"/>
                        <a:t>Impreza</a:t>
                      </a:r>
                      <a:r>
                        <a:rPr lang="en-US" dirty="0" smtClean="0"/>
                        <a:t>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02041"/>
              </p:ext>
            </p:extLst>
          </p:nvPr>
        </p:nvGraphicFramePr>
        <p:xfrm>
          <a:off x="4214813" y="928688"/>
          <a:ext cx="4527112" cy="558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"/>
                <a:gridCol w="4058482"/>
              </a:tblGrid>
              <a:tr h="316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Залагодження справ.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Załatwianie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spraw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1675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Usługi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Економія.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Oszczędność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Політичне життя  в Польщі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ż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ycie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polityczne w Polsce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Реклама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Reklama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Помешкання та інтер’єр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(Mieszkanie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wnętrze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Охорона навколишнього середовища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Ochrona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środowiska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 smtClean="0"/>
                    </a:p>
                  </a:txBody>
                  <a:tcPr/>
                </a:tc>
              </a:tr>
              <a:tr h="101535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Транспортні засоби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rodki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transportu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359</TotalTime>
  <Words>596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ЗАПОРІЗЬКИЙ НАЦІОНАЛЬНИЙ УНІВЕРСИТЕТ</vt:lpstr>
      <vt:lpstr>Рівні знання польської мови</vt:lpstr>
      <vt:lpstr>А1</vt:lpstr>
      <vt:lpstr>В1</vt:lpstr>
      <vt:lpstr>Курс вивчення польської мови – В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навчання: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37</cp:revision>
  <dcterms:created xsi:type="dcterms:W3CDTF">2016-04-18T19:00:30Z</dcterms:created>
  <dcterms:modified xsi:type="dcterms:W3CDTF">2020-09-15T16:25:20Z</dcterms:modified>
</cp:coreProperties>
</file>