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Helvetica"/>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Helvetica"/>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Helvetica"/>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Helvetica"/>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Helvetica"/>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Helvetica"/>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Helvetica"/>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Helvetica"/>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Helvetica"/>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3D5FD"/>
          </a:solidFill>
        </a:fill>
      </a:tcStyle>
    </a:wholeTbl>
    <a:band2H>
      <a:tcTxStyle/>
      <a:tcStyle>
        <a:tcBdr/>
        <a:fill>
          <a:solidFill>
            <a:srgbClr val="EAEBFE"/>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EAD1"/>
          </a:solidFill>
        </a:fill>
      </a:tcStyle>
    </a:wholeTbl>
    <a:band2H>
      <a:tcTxStyle/>
      <a:tcStyle>
        <a:tcBdr/>
        <a:fill>
          <a:solidFill>
            <a:srgbClr val="FFF5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9E8E2"/>
          </a:solidFill>
        </a:fill>
      </a:tcStyle>
    </a:wholeTbl>
    <a:band2H>
      <a:tcTxStyle/>
      <a:tcStyle>
        <a:tcBdr/>
        <a:fill>
          <a:solidFill>
            <a:srgbClr val="FCF4F1"/>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56" d="100"/>
          <a:sy n="156" d="100"/>
        </p:scale>
        <p:origin x="-78" y="1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6" name="Shape 86"/>
          <p:cNvSpPr>
            <a:spLocks noGrp="1" noRot="1" noChangeAspect="1"/>
          </p:cNvSpPr>
          <p:nvPr>
            <p:ph type="sldImg"/>
          </p:nvPr>
        </p:nvSpPr>
        <p:spPr>
          <a:xfrm>
            <a:off x="1143000" y="685800"/>
            <a:ext cx="4572000" cy="3429000"/>
          </a:xfrm>
          <a:prstGeom prst="rect">
            <a:avLst/>
          </a:prstGeom>
        </p:spPr>
        <p:txBody>
          <a:bodyPr/>
          <a:lstStyle/>
          <a:p>
            <a:endParaRPr/>
          </a:p>
        </p:txBody>
      </p:sp>
      <p:sp>
        <p:nvSpPr>
          <p:cNvPr id="87" name="Shape 8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626483728"/>
      </p:ext>
    </p:extLst>
  </p:cSld>
  <p:clrMap bg1="lt1" tx1="dk1" bg2="lt2" tx2="dk2" accent1="accent1" accent2="accent2" accent3="accent3" accent4="accent4" accent5="accent5" accent6="accent6" hlink="hlink" folHlink="folHlink"/>
  <p:notesStyle>
    <a:lvl1pPr latinLnBrk="0">
      <a:defRPr sz="1400">
        <a:latin typeface="+mn-lt"/>
        <a:ea typeface="+mn-ea"/>
        <a:cs typeface="+mn-cs"/>
        <a:sym typeface="Arial"/>
      </a:defRPr>
    </a:lvl1pPr>
    <a:lvl2pPr indent="228600" latinLnBrk="0">
      <a:defRPr sz="1400">
        <a:latin typeface="+mn-lt"/>
        <a:ea typeface="+mn-ea"/>
        <a:cs typeface="+mn-cs"/>
        <a:sym typeface="Arial"/>
      </a:defRPr>
    </a:lvl2pPr>
    <a:lvl3pPr indent="457200" latinLnBrk="0">
      <a:defRPr sz="1400">
        <a:latin typeface="+mn-lt"/>
        <a:ea typeface="+mn-ea"/>
        <a:cs typeface="+mn-cs"/>
        <a:sym typeface="Arial"/>
      </a:defRPr>
    </a:lvl3pPr>
    <a:lvl4pPr indent="685800" latinLnBrk="0">
      <a:defRPr sz="1400">
        <a:latin typeface="+mn-lt"/>
        <a:ea typeface="+mn-ea"/>
        <a:cs typeface="+mn-cs"/>
        <a:sym typeface="Arial"/>
      </a:defRPr>
    </a:lvl4pPr>
    <a:lvl5pPr indent="914400" latinLnBrk="0">
      <a:defRPr sz="1400">
        <a:latin typeface="+mn-lt"/>
        <a:ea typeface="+mn-ea"/>
        <a:cs typeface="+mn-cs"/>
        <a:sym typeface="Arial"/>
      </a:defRPr>
    </a:lvl5pPr>
    <a:lvl6pPr indent="1143000" latinLnBrk="0">
      <a:defRPr sz="1400">
        <a:latin typeface="+mn-lt"/>
        <a:ea typeface="+mn-ea"/>
        <a:cs typeface="+mn-cs"/>
        <a:sym typeface="Arial"/>
      </a:defRPr>
    </a:lvl6pPr>
    <a:lvl7pPr indent="1371600" latinLnBrk="0">
      <a:defRPr sz="1400">
        <a:latin typeface="+mn-lt"/>
        <a:ea typeface="+mn-ea"/>
        <a:cs typeface="+mn-cs"/>
        <a:sym typeface="Arial"/>
      </a:defRPr>
    </a:lvl7pPr>
    <a:lvl8pPr indent="1600200" latinLnBrk="0">
      <a:defRPr sz="1400">
        <a:latin typeface="+mn-lt"/>
        <a:ea typeface="+mn-ea"/>
        <a:cs typeface="+mn-cs"/>
        <a:sym typeface="Arial"/>
      </a:defRPr>
    </a:lvl8pPr>
    <a:lvl9pPr indent="1828800" latinLnBrk="0">
      <a:defRPr sz="1400">
        <a:latin typeface="+mn-lt"/>
        <a:ea typeface="+mn-ea"/>
        <a:cs typeface="+mn-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Shape 245"/>
          <p:cNvSpPr>
            <a:spLocks noGrp="1" noRot="1" noChangeAspect="1"/>
          </p:cNvSpPr>
          <p:nvPr>
            <p:ph type="sldImg"/>
          </p:nvPr>
        </p:nvSpPr>
        <p:spPr>
          <a:xfrm>
            <a:off x="381000" y="685800"/>
            <a:ext cx="6096000" cy="3429000"/>
          </a:xfrm>
          <a:prstGeom prst="rect">
            <a:avLst/>
          </a:prstGeom>
        </p:spPr>
        <p:txBody>
          <a:bodyPr/>
          <a:lstStyle/>
          <a:p>
            <a:endParaRPr/>
          </a:p>
        </p:txBody>
      </p:sp>
      <p:sp>
        <p:nvSpPr>
          <p:cNvPr id="246" name="Shape 246"/>
          <p:cNvSpPr>
            <a:spLocks noGrp="1"/>
          </p:cNvSpPr>
          <p:nvPr>
            <p:ph type="body" sz="quarter" idx="1"/>
          </p:nvPr>
        </p:nvSpPr>
        <p:spPr>
          <a:prstGeom prst="rect">
            <a:avLst/>
          </a:prstGeom>
        </p:spPr>
        <p:txBody>
          <a:bodyPr/>
          <a:lstStyle/>
          <a:p>
            <a:r>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MAIN_POINT">
    <p:spTree>
      <p:nvGrpSpPr>
        <p:cNvPr id="1" name=""/>
        <p:cNvGrpSpPr/>
        <p:nvPr/>
      </p:nvGrpSpPr>
      <p:grpSpPr>
        <a:xfrm>
          <a:off x="0" y="0"/>
          <a:ext cx="0" cy="0"/>
          <a:chOff x="0" y="0"/>
          <a:chExt cx="0" cy="0"/>
        </a:xfrm>
      </p:grpSpPr>
      <p:sp>
        <p:nvSpPr>
          <p:cNvPr id="11" name="Google Shape;98;p8"/>
          <p:cNvSpPr/>
          <p:nvPr/>
        </p:nvSpPr>
        <p:spPr>
          <a:xfrm>
            <a:off x="-9201" y="-2"/>
            <a:ext cx="9153302" cy="1498504"/>
          </a:xfrm>
          <a:prstGeom prst="rect">
            <a:avLst/>
          </a:prstGeom>
          <a:solidFill>
            <a:schemeClr val="accent4"/>
          </a:solidFill>
          <a:ln w="12700">
            <a:miter lim="400000"/>
          </a:ln>
        </p:spPr>
        <p:txBody>
          <a:bodyPr lIns="45718" tIns="45718" rIns="45718" bIns="45718" anchor="ctr"/>
          <a:lstStyle/>
          <a:p>
            <a:pPr>
              <a:defRPr>
                <a:latin typeface="+mn-lt"/>
                <a:ea typeface="+mn-ea"/>
                <a:cs typeface="+mn-cs"/>
                <a:sym typeface="Arial"/>
              </a:defRPr>
            </a:pPr>
            <a:endParaRPr/>
          </a:p>
        </p:txBody>
      </p:sp>
      <p:sp>
        <p:nvSpPr>
          <p:cNvPr id="12" name="Google Shape;99;p8"/>
          <p:cNvSpPr/>
          <p:nvPr/>
        </p:nvSpPr>
        <p:spPr>
          <a:xfrm>
            <a:off x="-631962" y="-403676"/>
            <a:ext cx="6729677" cy="271885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75" y="20190"/>
                  <a:pt x="3004" y="14052"/>
                  <a:pt x="4648" y="13140"/>
                </a:cubicBezTo>
                <a:cubicBezTo>
                  <a:pt x="6292" y="12229"/>
                  <a:pt x="8385" y="17079"/>
                  <a:pt x="9866" y="16129"/>
                </a:cubicBezTo>
                <a:cubicBezTo>
                  <a:pt x="11347" y="15180"/>
                  <a:pt x="12065" y="8845"/>
                  <a:pt x="13534" y="7444"/>
                </a:cubicBezTo>
                <a:cubicBezTo>
                  <a:pt x="15004" y="6044"/>
                  <a:pt x="17339" y="8967"/>
                  <a:pt x="18684" y="7726"/>
                </a:cubicBezTo>
                <a:cubicBezTo>
                  <a:pt x="20028" y="6486"/>
                  <a:pt x="21114" y="1288"/>
                  <a:pt x="21600" y="0"/>
                </a:cubicBezTo>
              </a:path>
            </a:pathLst>
          </a:custGeom>
          <a:ln w="19050">
            <a:solidFill>
              <a:schemeClr val="accent6"/>
            </a:solidFill>
            <a:prstDash val="dot"/>
          </a:ln>
        </p:spPr>
        <p:txBody>
          <a:bodyPr lIns="45718" tIns="45718" rIns="45718" bIns="45718"/>
          <a:lstStyle/>
          <a:p>
            <a:pPr>
              <a:defRPr>
                <a:latin typeface="+mn-lt"/>
                <a:ea typeface="+mn-ea"/>
                <a:cs typeface="+mn-cs"/>
                <a:sym typeface="Arial"/>
              </a:defRPr>
            </a:pPr>
            <a:endParaRPr/>
          </a:p>
        </p:txBody>
      </p:sp>
      <p:sp>
        <p:nvSpPr>
          <p:cNvPr id="13" name="Title Text"/>
          <p:cNvSpPr txBox="1">
            <a:spLocks noGrp="1"/>
          </p:cNvSpPr>
          <p:nvPr>
            <p:ph type="title"/>
          </p:nvPr>
        </p:nvSpPr>
        <p:spPr>
          <a:xfrm>
            <a:off x="1021875" y="539999"/>
            <a:ext cx="7100400" cy="1836001"/>
          </a:xfrm>
          <a:prstGeom prst="rect">
            <a:avLst/>
          </a:prstGeom>
        </p:spPr>
        <p:txBody>
          <a:bodyPr anchor="ctr">
            <a:normAutofit/>
          </a:bodyPr>
          <a:lstStyle>
            <a:lvl1pPr algn="ctr">
              <a:defRPr sz="6600">
                <a:solidFill>
                  <a:srgbClr val="FFFFFF"/>
                </a:solidFill>
              </a:defRPr>
            </a:lvl1pPr>
          </a:lstStyle>
          <a:p>
            <a:r>
              <a:t>Title Text</a:t>
            </a:r>
          </a:p>
        </p:txBody>
      </p:sp>
      <p:sp>
        <p:nvSpPr>
          <p:cNvPr id="14" name="Google Shape;101;p8"/>
          <p:cNvSpPr/>
          <p:nvPr/>
        </p:nvSpPr>
        <p:spPr>
          <a:xfrm>
            <a:off x="3868663" y="3052900"/>
            <a:ext cx="6729677" cy="271885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75" y="20190"/>
                  <a:pt x="3004" y="14052"/>
                  <a:pt x="4648" y="13140"/>
                </a:cubicBezTo>
                <a:cubicBezTo>
                  <a:pt x="6292" y="12229"/>
                  <a:pt x="8385" y="17079"/>
                  <a:pt x="9866" y="16129"/>
                </a:cubicBezTo>
                <a:cubicBezTo>
                  <a:pt x="11347" y="15180"/>
                  <a:pt x="12065" y="8845"/>
                  <a:pt x="13534" y="7444"/>
                </a:cubicBezTo>
                <a:cubicBezTo>
                  <a:pt x="15004" y="6044"/>
                  <a:pt x="17339" y="8967"/>
                  <a:pt x="18684" y="7726"/>
                </a:cubicBezTo>
                <a:cubicBezTo>
                  <a:pt x="20028" y="6486"/>
                  <a:pt x="21114" y="1288"/>
                  <a:pt x="21600" y="0"/>
                </a:cubicBezTo>
              </a:path>
            </a:pathLst>
          </a:custGeom>
          <a:ln w="19050">
            <a:solidFill>
              <a:schemeClr val="accent6"/>
            </a:solidFill>
            <a:prstDash val="dot"/>
          </a:ln>
        </p:spPr>
        <p:txBody>
          <a:bodyPr lIns="45718" tIns="45718" rIns="45718" bIns="45718"/>
          <a:lstStyle/>
          <a:p>
            <a:pPr>
              <a:defRPr>
                <a:latin typeface="+mn-lt"/>
                <a:ea typeface="+mn-ea"/>
                <a:cs typeface="+mn-cs"/>
                <a:sym typeface="Arial"/>
              </a:defRPr>
            </a:pPr>
            <a:endParaRPr/>
          </a:p>
        </p:txBody>
      </p:sp>
      <p:grpSp>
        <p:nvGrpSpPr>
          <p:cNvPr id="19" name="Google Shape;102;p8"/>
          <p:cNvGrpSpPr/>
          <p:nvPr/>
        </p:nvGrpSpPr>
        <p:grpSpPr>
          <a:xfrm>
            <a:off x="7165449" y="450973"/>
            <a:ext cx="1173377" cy="88204"/>
            <a:chOff x="-1" y="-1"/>
            <a:chExt cx="1173376" cy="88203"/>
          </a:xfrm>
        </p:grpSpPr>
        <p:sp>
          <p:nvSpPr>
            <p:cNvPr id="15" name="Google Shape;103;p8"/>
            <p:cNvSpPr/>
            <p:nvPr/>
          </p:nvSpPr>
          <p:spPr>
            <a:xfrm>
              <a:off x="410774" y="-2"/>
              <a:ext cx="762602" cy="88205"/>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16" name="Google Shape;104;p8"/>
            <p:cNvSpPr/>
            <p:nvPr/>
          </p:nvSpPr>
          <p:spPr>
            <a:xfrm>
              <a:off x="-2" y="-2"/>
              <a:ext cx="86402" cy="88205"/>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17" name="Google Shape;105;p8"/>
            <p:cNvSpPr/>
            <p:nvPr/>
          </p:nvSpPr>
          <p:spPr>
            <a:xfrm>
              <a:off x="136924" y="-2"/>
              <a:ext cx="86402" cy="88205"/>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18" name="Google Shape;106;p8"/>
            <p:cNvSpPr/>
            <p:nvPr/>
          </p:nvSpPr>
          <p:spPr>
            <a:xfrm>
              <a:off x="273849" y="-2"/>
              <a:ext cx="86402" cy="88205"/>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grpSp>
      <p:grpSp>
        <p:nvGrpSpPr>
          <p:cNvPr id="24" name="Google Shape;107;p8"/>
          <p:cNvGrpSpPr/>
          <p:nvPr/>
        </p:nvGrpSpPr>
        <p:grpSpPr>
          <a:xfrm>
            <a:off x="822824" y="4603500"/>
            <a:ext cx="1173377" cy="88202"/>
            <a:chOff x="0" y="0"/>
            <a:chExt cx="1173376" cy="88200"/>
          </a:xfrm>
        </p:grpSpPr>
        <p:sp>
          <p:nvSpPr>
            <p:cNvPr id="20" name="Google Shape;108;p8"/>
            <p:cNvSpPr/>
            <p:nvPr/>
          </p:nvSpPr>
          <p:spPr>
            <a:xfrm flipH="1">
              <a:off x="0" y="0"/>
              <a:ext cx="762602" cy="88202"/>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21" name="Google Shape;109;p8"/>
            <p:cNvSpPr/>
            <p:nvPr/>
          </p:nvSpPr>
          <p:spPr>
            <a:xfrm flipH="1">
              <a:off x="1086975" y="0"/>
              <a:ext cx="86402" cy="88202"/>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22" name="Google Shape;110;p8"/>
            <p:cNvSpPr/>
            <p:nvPr/>
          </p:nvSpPr>
          <p:spPr>
            <a:xfrm flipH="1">
              <a:off x="950050" y="0"/>
              <a:ext cx="86402" cy="88202"/>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23" name="Google Shape;111;p8"/>
            <p:cNvSpPr/>
            <p:nvPr/>
          </p:nvSpPr>
          <p:spPr>
            <a:xfrm flipH="1">
              <a:off x="813125" y="0"/>
              <a:ext cx="86402" cy="88202"/>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grpSp>
      <p:sp>
        <p:nvSpPr>
          <p:cNvPr id="25" name="Google Shape;112;p8"/>
          <p:cNvSpPr/>
          <p:nvPr/>
        </p:nvSpPr>
        <p:spPr>
          <a:xfrm>
            <a:off x="249105" y="792558"/>
            <a:ext cx="756771" cy="274785"/>
          </a:xfrm>
          <a:custGeom>
            <a:avLst/>
            <a:gdLst/>
            <a:ahLst/>
            <a:cxnLst>
              <a:cxn ang="0">
                <a:pos x="wd2" y="hd2"/>
              </a:cxn>
              <a:cxn ang="5400000">
                <a:pos x="wd2" y="hd2"/>
              </a:cxn>
              <a:cxn ang="10800000">
                <a:pos x="wd2" y="hd2"/>
              </a:cxn>
              <a:cxn ang="16200000">
                <a:pos x="wd2" y="hd2"/>
              </a:cxn>
            </a:cxnLst>
            <a:rect l="0" t="0" r="r" b="b"/>
            <a:pathLst>
              <a:path w="21600" h="21600" extrusionOk="0">
                <a:moveTo>
                  <a:pt x="8187" y="0"/>
                </a:moveTo>
                <a:cubicBezTo>
                  <a:pt x="6655" y="0"/>
                  <a:pt x="5401" y="3453"/>
                  <a:pt x="5401" y="7779"/>
                </a:cubicBezTo>
                <a:cubicBezTo>
                  <a:pt x="5401" y="8926"/>
                  <a:pt x="5504" y="10084"/>
                  <a:pt x="5680" y="11137"/>
                </a:cubicBezTo>
                <a:cubicBezTo>
                  <a:pt x="5542" y="11042"/>
                  <a:pt x="5401" y="11042"/>
                  <a:pt x="5263" y="11042"/>
                </a:cubicBezTo>
                <a:cubicBezTo>
                  <a:pt x="4109" y="11042"/>
                  <a:pt x="3172" y="13347"/>
                  <a:pt x="2997" y="16316"/>
                </a:cubicBezTo>
                <a:cubicBezTo>
                  <a:pt x="2683" y="15842"/>
                  <a:pt x="2335" y="15548"/>
                  <a:pt x="1950" y="15548"/>
                </a:cubicBezTo>
                <a:cubicBezTo>
                  <a:pt x="871" y="15548"/>
                  <a:pt x="0" y="17948"/>
                  <a:pt x="0" y="20926"/>
                </a:cubicBezTo>
                <a:lnTo>
                  <a:pt x="0" y="21600"/>
                </a:lnTo>
                <a:lnTo>
                  <a:pt x="21600" y="21600"/>
                </a:lnTo>
                <a:cubicBezTo>
                  <a:pt x="21600" y="19191"/>
                  <a:pt x="20904" y="17274"/>
                  <a:pt x="20067" y="17274"/>
                </a:cubicBezTo>
                <a:cubicBezTo>
                  <a:pt x="19929" y="17274"/>
                  <a:pt x="19788" y="17379"/>
                  <a:pt x="19688" y="17464"/>
                </a:cubicBezTo>
                <a:cubicBezTo>
                  <a:pt x="19513" y="14590"/>
                  <a:pt x="18641" y="12389"/>
                  <a:pt x="17560" y="12095"/>
                </a:cubicBezTo>
                <a:cubicBezTo>
                  <a:pt x="17560" y="8168"/>
                  <a:pt x="16413" y="4990"/>
                  <a:pt x="15018" y="4990"/>
                </a:cubicBezTo>
                <a:cubicBezTo>
                  <a:pt x="14181" y="4990"/>
                  <a:pt x="13416" y="6147"/>
                  <a:pt x="12961" y="7874"/>
                </a:cubicBezTo>
                <a:cubicBezTo>
                  <a:pt x="12648" y="7010"/>
                  <a:pt x="12231" y="6526"/>
                  <a:pt x="11776" y="6526"/>
                </a:cubicBezTo>
                <a:cubicBezTo>
                  <a:pt x="11497" y="6526"/>
                  <a:pt x="11256" y="6716"/>
                  <a:pt x="11008" y="7105"/>
                </a:cubicBezTo>
                <a:cubicBezTo>
                  <a:pt x="10871" y="3074"/>
                  <a:pt x="9686" y="0"/>
                  <a:pt x="8187" y="0"/>
                </a:cubicBezTo>
                <a:close/>
              </a:path>
            </a:pathLst>
          </a:custGeom>
          <a:solidFill>
            <a:schemeClr val="accent5"/>
          </a:solidFill>
          <a:ln w="12700">
            <a:miter lim="400000"/>
          </a:ln>
        </p:spPr>
        <p:txBody>
          <a:bodyPr lIns="45718" tIns="45718" rIns="45718" bIns="45718" anchor="ctr"/>
          <a:lstStyle/>
          <a:p>
            <a:pPr>
              <a:defRPr>
                <a:latin typeface="+mn-lt"/>
                <a:ea typeface="+mn-ea"/>
                <a:cs typeface="+mn-cs"/>
                <a:sym typeface="Arial"/>
              </a:defRPr>
            </a:pPr>
            <a:endParaRPr/>
          </a:p>
        </p:txBody>
      </p:sp>
      <p:sp>
        <p:nvSpPr>
          <p:cNvPr id="26" name="Google Shape;113;p8"/>
          <p:cNvSpPr/>
          <p:nvPr/>
        </p:nvSpPr>
        <p:spPr>
          <a:xfrm>
            <a:off x="2162637" y="279264"/>
            <a:ext cx="628611" cy="227115"/>
          </a:xfrm>
          <a:custGeom>
            <a:avLst/>
            <a:gdLst/>
            <a:ahLst/>
            <a:cxnLst>
              <a:cxn ang="0">
                <a:pos x="wd2" y="hd2"/>
              </a:cxn>
              <a:cxn ang="5400000">
                <a:pos x="wd2" y="hd2"/>
              </a:cxn>
              <a:cxn ang="10800000">
                <a:pos x="wd2" y="hd2"/>
              </a:cxn>
              <a:cxn ang="16200000">
                <a:pos x="wd2" y="hd2"/>
              </a:cxn>
            </a:cxnLst>
            <a:rect l="0" t="0" r="r" b="b"/>
            <a:pathLst>
              <a:path w="21600" h="21600" extrusionOk="0">
                <a:moveTo>
                  <a:pt x="13377" y="0"/>
                </a:moveTo>
                <a:cubicBezTo>
                  <a:pt x="11913" y="0"/>
                  <a:pt x="10694" y="3145"/>
                  <a:pt x="10570" y="7093"/>
                </a:cubicBezTo>
                <a:cubicBezTo>
                  <a:pt x="10358" y="6737"/>
                  <a:pt x="10068" y="6508"/>
                  <a:pt x="9815" y="6508"/>
                </a:cubicBezTo>
                <a:cubicBezTo>
                  <a:pt x="9351" y="6508"/>
                  <a:pt x="8932" y="7093"/>
                  <a:pt x="8642" y="7896"/>
                </a:cubicBezTo>
                <a:cubicBezTo>
                  <a:pt x="8177" y="6163"/>
                  <a:pt x="7423" y="4993"/>
                  <a:pt x="6585" y="4993"/>
                </a:cubicBezTo>
                <a:cubicBezTo>
                  <a:pt x="5158" y="4993"/>
                  <a:pt x="4026" y="8252"/>
                  <a:pt x="4026" y="12074"/>
                </a:cubicBezTo>
                <a:lnTo>
                  <a:pt x="4026" y="12200"/>
                </a:lnTo>
                <a:cubicBezTo>
                  <a:pt x="2936" y="12430"/>
                  <a:pt x="2098" y="14633"/>
                  <a:pt x="1928" y="17537"/>
                </a:cubicBezTo>
                <a:cubicBezTo>
                  <a:pt x="1804" y="17411"/>
                  <a:pt x="1679" y="17411"/>
                  <a:pt x="1551" y="17411"/>
                </a:cubicBezTo>
                <a:cubicBezTo>
                  <a:pt x="672" y="17411"/>
                  <a:pt x="0" y="19270"/>
                  <a:pt x="0" y="21600"/>
                </a:cubicBezTo>
                <a:lnTo>
                  <a:pt x="21559" y="21600"/>
                </a:lnTo>
                <a:cubicBezTo>
                  <a:pt x="21559" y="21485"/>
                  <a:pt x="21600" y="21256"/>
                  <a:pt x="21600" y="21015"/>
                </a:cubicBezTo>
                <a:cubicBezTo>
                  <a:pt x="21600" y="17996"/>
                  <a:pt x="20721" y="15563"/>
                  <a:pt x="19630" y="15563"/>
                </a:cubicBezTo>
                <a:cubicBezTo>
                  <a:pt x="19253" y="15563"/>
                  <a:pt x="18876" y="15907"/>
                  <a:pt x="18581" y="16378"/>
                </a:cubicBezTo>
                <a:cubicBezTo>
                  <a:pt x="18411" y="13359"/>
                  <a:pt x="17491" y="11030"/>
                  <a:pt x="16317" y="11030"/>
                </a:cubicBezTo>
                <a:cubicBezTo>
                  <a:pt x="16193" y="11030"/>
                  <a:pt x="16064" y="11144"/>
                  <a:pt x="15940" y="11144"/>
                </a:cubicBezTo>
                <a:cubicBezTo>
                  <a:pt x="16106" y="10111"/>
                  <a:pt x="16193" y="8941"/>
                  <a:pt x="16193" y="7782"/>
                </a:cubicBezTo>
                <a:cubicBezTo>
                  <a:pt x="16193" y="3489"/>
                  <a:pt x="14932" y="0"/>
                  <a:pt x="13377" y="0"/>
                </a:cubicBezTo>
                <a:close/>
              </a:path>
            </a:pathLst>
          </a:custGeom>
          <a:solidFill>
            <a:schemeClr val="accent5"/>
          </a:solidFill>
          <a:ln w="12700">
            <a:miter lim="400000"/>
          </a:ln>
        </p:spPr>
        <p:txBody>
          <a:bodyPr lIns="45718" tIns="45718" rIns="45718" bIns="45718" anchor="ctr"/>
          <a:lstStyle/>
          <a:p>
            <a:pPr>
              <a:defRPr>
                <a:latin typeface="+mn-lt"/>
                <a:ea typeface="+mn-ea"/>
                <a:cs typeface="+mn-cs"/>
                <a:sym typeface="Arial"/>
              </a:defRPr>
            </a:pPr>
            <a:endParaRPr/>
          </a:p>
        </p:txBody>
      </p:sp>
      <p:sp>
        <p:nvSpPr>
          <p:cNvPr id="27" name="Google Shape;114;p8"/>
          <p:cNvSpPr/>
          <p:nvPr/>
        </p:nvSpPr>
        <p:spPr>
          <a:xfrm>
            <a:off x="507844" y="429504"/>
            <a:ext cx="24379" cy="2317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5453" y="0"/>
                  <a:pt x="0" y="4500"/>
                  <a:pt x="0" y="10238"/>
                </a:cubicBezTo>
                <a:cubicBezTo>
                  <a:pt x="0" y="16987"/>
                  <a:pt x="5453" y="21600"/>
                  <a:pt x="10800" y="21600"/>
                </a:cubicBezTo>
                <a:cubicBezTo>
                  <a:pt x="17323" y="21600"/>
                  <a:pt x="21600" y="16987"/>
                  <a:pt x="21600" y="10238"/>
                </a:cubicBezTo>
                <a:cubicBezTo>
                  <a:pt x="21600" y="4500"/>
                  <a:pt x="17323" y="0"/>
                  <a:pt x="10800" y="0"/>
                </a:cubicBezTo>
                <a:close/>
              </a:path>
            </a:pathLst>
          </a:custGeom>
          <a:solidFill>
            <a:schemeClr val="accent5"/>
          </a:solidFill>
          <a:ln w="12700">
            <a:miter lim="400000"/>
          </a:ln>
        </p:spPr>
        <p:txBody>
          <a:bodyPr lIns="45718" tIns="45718" rIns="45718" bIns="45718" anchor="ctr"/>
          <a:lstStyle/>
          <a:p>
            <a:pPr>
              <a:defRPr>
                <a:latin typeface="+mn-lt"/>
                <a:ea typeface="+mn-ea"/>
                <a:cs typeface="+mn-cs"/>
                <a:sym typeface="Arial"/>
              </a:defRPr>
            </a:pPr>
            <a:endParaRPr/>
          </a:p>
        </p:txBody>
      </p:sp>
      <p:sp>
        <p:nvSpPr>
          <p:cNvPr id="28" name="Google Shape;115;p8"/>
          <p:cNvSpPr/>
          <p:nvPr/>
        </p:nvSpPr>
        <p:spPr>
          <a:xfrm>
            <a:off x="1425836" y="1180239"/>
            <a:ext cx="41516" cy="41516"/>
          </a:xfrm>
          <a:custGeom>
            <a:avLst/>
            <a:gdLst/>
            <a:ahLst/>
            <a:cxnLst>
              <a:cxn ang="0">
                <a:pos x="wd2" y="hd2"/>
              </a:cxn>
              <a:cxn ang="5400000">
                <a:pos x="wd2" y="hd2"/>
              </a:cxn>
              <a:cxn ang="10800000">
                <a:pos x="wd2" y="hd2"/>
              </a:cxn>
              <a:cxn ang="16200000">
                <a:pos x="wd2" y="hd2"/>
              </a:cxn>
            </a:cxnLst>
            <a:rect l="0" t="0" r="r" b="b"/>
            <a:pathLst>
              <a:path w="21600" h="21600" extrusionOk="0">
                <a:moveTo>
                  <a:pt x="10863" y="0"/>
                </a:moveTo>
                <a:lnTo>
                  <a:pt x="7033" y="6970"/>
                </a:lnTo>
                <a:lnTo>
                  <a:pt x="0" y="10800"/>
                </a:lnTo>
                <a:lnTo>
                  <a:pt x="7033" y="14630"/>
                </a:lnTo>
                <a:lnTo>
                  <a:pt x="10863" y="21600"/>
                </a:lnTo>
                <a:lnTo>
                  <a:pt x="14630" y="14630"/>
                </a:lnTo>
                <a:lnTo>
                  <a:pt x="21600" y="10800"/>
                </a:lnTo>
                <a:lnTo>
                  <a:pt x="14630" y="6970"/>
                </a:lnTo>
                <a:lnTo>
                  <a:pt x="10863" y="0"/>
                </a:lnTo>
                <a:close/>
              </a:path>
            </a:pathLst>
          </a:custGeom>
          <a:solidFill>
            <a:schemeClr val="accent5"/>
          </a:solidFill>
          <a:ln w="12700">
            <a:miter lim="400000"/>
          </a:ln>
        </p:spPr>
        <p:txBody>
          <a:bodyPr lIns="45718" tIns="45718" rIns="45718" bIns="45718" anchor="ctr"/>
          <a:lstStyle/>
          <a:p>
            <a:pPr>
              <a:defRPr>
                <a:latin typeface="+mn-lt"/>
                <a:ea typeface="+mn-ea"/>
                <a:cs typeface="+mn-cs"/>
                <a:sym typeface="Arial"/>
              </a:defRPr>
            </a:pPr>
            <a:endParaRPr/>
          </a:p>
        </p:txBody>
      </p:sp>
      <p:sp>
        <p:nvSpPr>
          <p:cNvPr id="29" name="Google Shape;116;p8"/>
          <p:cNvSpPr/>
          <p:nvPr/>
        </p:nvSpPr>
        <p:spPr>
          <a:xfrm>
            <a:off x="1080457" y="372062"/>
            <a:ext cx="41516" cy="41515"/>
          </a:xfrm>
          <a:custGeom>
            <a:avLst/>
            <a:gdLst/>
            <a:ahLst/>
            <a:cxnLst>
              <a:cxn ang="0">
                <a:pos x="wd2" y="hd2"/>
              </a:cxn>
              <a:cxn ang="5400000">
                <a:pos x="wd2" y="hd2"/>
              </a:cxn>
              <a:cxn ang="10800000">
                <a:pos x="wd2" y="hd2"/>
              </a:cxn>
              <a:cxn ang="16200000">
                <a:pos x="wd2" y="hd2"/>
              </a:cxn>
            </a:cxnLst>
            <a:rect l="0" t="0" r="r" b="b"/>
            <a:pathLst>
              <a:path w="21600" h="21600" extrusionOk="0">
                <a:moveTo>
                  <a:pt x="10737" y="0"/>
                </a:moveTo>
                <a:lnTo>
                  <a:pt x="6970" y="7033"/>
                </a:lnTo>
                <a:lnTo>
                  <a:pt x="0" y="10800"/>
                </a:lnTo>
                <a:lnTo>
                  <a:pt x="6970" y="14630"/>
                </a:lnTo>
                <a:lnTo>
                  <a:pt x="10737" y="21600"/>
                </a:lnTo>
                <a:lnTo>
                  <a:pt x="14567" y="14630"/>
                </a:lnTo>
                <a:lnTo>
                  <a:pt x="21600" y="10800"/>
                </a:lnTo>
                <a:lnTo>
                  <a:pt x="14567" y="7033"/>
                </a:lnTo>
                <a:lnTo>
                  <a:pt x="10737" y="0"/>
                </a:lnTo>
                <a:close/>
              </a:path>
            </a:pathLst>
          </a:custGeom>
          <a:solidFill>
            <a:schemeClr val="accent5"/>
          </a:solidFill>
          <a:ln w="12700">
            <a:miter lim="400000"/>
          </a:ln>
        </p:spPr>
        <p:txBody>
          <a:bodyPr lIns="45718" tIns="45718" rIns="45718" bIns="45718" anchor="ctr"/>
          <a:lstStyle/>
          <a:p>
            <a:pPr>
              <a:defRPr>
                <a:latin typeface="+mn-lt"/>
                <a:ea typeface="+mn-ea"/>
                <a:cs typeface="+mn-cs"/>
                <a:sym typeface="Arial"/>
              </a:defRPr>
            </a:pPr>
            <a:endParaRPr/>
          </a:p>
        </p:txBody>
      </p:sp>
      <p:sp>
        <p:nvSpPr>
          <p:cNvPr id="30" name="Google Shape;117;p8"/>
          <p:cNvSpPr/>
          <p:nvPr/>
        </p:nvSpPr>
        <p:spPr>
          <a:xfrm>
            <a:off x="1766509" y="429504"/>
            <a:ext cx="49963" cy="48876"/>
          </a:xfrm>
          <a:custGeom>
            <a:avLst/>
            <a:gdLst/>
            <a:ahLst/>
            <a:cxnLst>
              <a:cxn ang="0">
                <a:pos x="wd2" y="hd2"/>
              </a:cxn>
              <a:cxn ang="5400000">
                <a:pos x="wd2" y="hd2"/>
              </a:cxn>
              <a:cxn ang="10800000">
                <a:pos x="wd2" y="hd2"/>
              </a:cxn>
              <a:cxn ang="16200000">
                <a:pos x="wd2" y="hd2"/>
              </a:cxn>
            </a:cxnLst>
            <a:rect l="0" t="0" r="r" b="b"/>
            <a:pathLst>
              <a:path w="21600" h="21600" extrusionOk="0">
                <a:moveTo>
                  <a:pt x="10539" y="0"/>
                </a:moveTo>
                <a:lnTo>
                  <a:pt x="6835" y="6987"/>
                </a:lnTo>
                <a:lnTo>
                  <a:pt x="0" y="10773"/>
                </a:lnTo>
                <a:lnTo>
                  <a:pt x="6835" y="14560"/>
                </a:lnTo>
                <a:lnTo>
                  <a:pt x="10539" y="21600"/>
                </a:lnTo>
                <a:lnTo>
                  <a:pt x="14765" y="14560"/>
                </a:lnTo>
                <a:lnTo>
                  <a:pt x="21600" y="10773"/>
                </a:lnTo>
                <a:lnTo>
                  <a:pt x="14765" y="6987"/>
                </a:lnTo>
                <a:lnTo>
                  <a:pt x="10539" y="0"/>
                </a:lnTo>
                <a:close/>
              </a:path>
            </a:pathLst>
          </a:custGeom>
          <a:solidFill>
            <a:schemeClr val="accent5"/>
          </a:solidFill>
          <a:ln w="12700">
            <a:miter lim="400000"/>
          </a:ln>
        </p:spPr>
        <p:txBody>
          <a:bodyPr lIns="45718" tIns="45718" rIns="45718" bIns="45718" anchor="ctr"/>
          <a:lstStyle/>
          <a:p>
            <a:pPr>
              <a:defRPr>
                <a:latin typeface="+mn-lt"/>
                <a:ea typeface="+mn-ea"/>
                <a:cs typeface="+mn-cs"/>
                <a:sym typeface="Arial"/>
              </a:defRPr>
            </a:pPr>
            <a:endParaRPr/>
          </a:p>
        </p:txBody>
      </p:sp>
      <p:sp>
        <p:nvSpPr>
          <p:cNvPr id="31" name="Google Shape;118;p8"/>
          <p:cNvSpPr/>
          <p:nvPr/>
        </p:nvSpPr>
        <p:spPr>
          <a:xfrm>
            <a:off x="2452560" y="1065474"/>
            <a:ext cx="48756" cy="50084"/>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7004" y="6870"/>
                </a:lnTo>
                <a:lnTo>
                  <a:pt x="0" y="11086"/>
                </a:lnTo>
                <a:lnTo>
                  <a:pt x="7004" y="14730"/>
                </a:lnTo>
                <a:lnTo>
                  <a:pt x="10800" y="21600"/>
                </a:lnTo>
                <a:lnTo>
                  <a:pt x="14596" y="14730"/>
                </a:lnTo>
                <a:lnTo>
                  <a:pt x="21600" y="11086"/>
                </a:lnTo>
                <a:lnTo>
                  <a:pt x="14596" y="6870"/>
                </a:lnTo>
                <a:lnTo>
                  <a:pt x="10800" y="0"/>
                </a:lnTo>
                <a:close/>
              </a:path>
            </a:pathLst>
          </a:custGeom>
          <a:solidFill>
            <a:schemeClr val="accent5"/>
          </a:solidFill>
          <a:ln w="12700">
            <a:miter lim="400000"/>
          </a:ln>
        </p:spPr>
        <p:txBody>
          <a:bodyPr lIns="45718" tIns="45718" rIns="45718" bIns="45718" anchor="ctr"/>
          <a:lstStyle/>
          <a:p>
            <a:pPr>
              <a:defRPr>
                <a:latin typeface="+mn-lt"/>
                <a:ea typeface="+mn-ea"/>
                <a:cs typeface="+mn-cs"/>
                <a:sym typeface="Arial"/>
              </a:defRPr>
            </a:pPr>
            <a:endParaRPr/>
          </a:p>
        </p:txBody>
      </p:sp>
      <p:sp>
        <p:nvSpPr>
          <p:cNvPr id="3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3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CUSTOM_2">
    <p:spTree>
      <p:nvGrpSpPr>
        <p:cNvPr id="1" name=""/>
        <p:cNvGrpSpPr/>
        <p:nvPr/>
      </p:nvGrpSpPr>
      <p:grpSpPr>
        <a:xfrm>
          <a:off x="0" y="0"/>
          <a:ext cx="0" cy="0"/>
          <a:chOff x="0" y="0"/>
          <a:chExt cx="0" cy="0"/>
        </a:xfrm>
      </p:grpSpPr>
      <p:sp>
        <p:nvSpPr>
          <p:cNvPr id="46" name="Google Shape;386;p22"/>
          <p:cNvSpPr/>
          <p:nvPr/>
        </p:nvSpPr>
        <p:spPr>
          <a:xfrm>
            <a:off x="-9201" y="-2"/>
            <a:ext cx="9153302" cy="798904"/>
          </a:xfrm>
          <a:prstGeom prst="rect">
            <a:avLst/>
          </a:prstGeom>
          <a:solidFill>
            <a:schemeClr val="accent4"/>
          </a:solidFill>
          <a:ln w="12700">
            <a:miter lim="400000"/>
          </a:ln>
        </p:spPr>
        <p:txBody>
          <a:bodyPr lIns="45718" tIns="45718" rIns="45718" bIns="45718" anchor="ctr"/>
          <a:lstStyle/>
          <a:p>
            <a:pPr>
              <a:defRPr>
                <a:latin typeface="+mn-lt"/>
                <a:ea typeface="+mn-ea"/>
                <a:cs typeface="+mn-cs"/>
                <a:sym typeface="Arial"/>
              </a:defRPr>
            </a:pPr>
            <a:endParaRPr/>
          </a:p>
        </p:txBody>
      </p:sp>
      <p:sp>
        <p:nvSpPr>
          <p:cNvPr id="47" name="Google Shape;387;p22"/>
          <p:cNvSpPr/>
          <p:nvPr/>
        </p:nvSpPr>
        <p:spPr>
          <a:xfrm>
            <a:off x="-2700851" y="-698876"/>
            <a:ext cx="6729678" cy="271885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75" y="20190"/>
                  <a:pt x="3004" y="14052"/>
                  <a:pt x="4648" y="13140"/>
                </a:cubicBezTo>
                <a:cubicBezTo>
                  <a:pt x="6292" y="12229"/>
                  <a:pt x="8385" y="17079"/>
                  <a:pt x="9866" y="16129"/>
                </a:cubicBezTo>
                <a:cubicBezTo>
                  <a:pt x="11347" y="15180"/>
                  <a:pt x="12065" y="8845"/>
                  <a:pt x="13534" y="7444"/>
                </a:cubicBezTo>
                <a:cubicBezTo>
                  <a:pt x="15004" y="6044"/>
                  <a:pt x="17339" y="8967"/>
                  <a:pt x="18684" y="7726"/>
                </a:cubicBezTo>
                <a:cubicBezTo>
                  <a:pt x="20028" y="6486"/>
                  <a:pt x="21114" y="1288"/>
                  <a:pt x="21600" y="0"/>
                </a:cubicBezTo>
              </a:path>
            </a:pathLst>
          </a:custGeom>
          <a:ln w="19050">
            <a:solidFill>
              <a:schemeClr val="accent6"/>
            </a:solidFill>
            <a:prstDash val="dot"/>
          </a:ln>
        </p:spPr>
        <p:txBody>
          <a:bodyPr lIns="45718" tIns="45718" rIns="45718" bIns="45718"/>
          <a:lstStyle/>
          <a:p>
            <a:pPr>
              <a:defRPr>
                <a:latin typeface="+mn-lt"/>
                <a:ea typeface="+mn-ea"/>
                <a:cs typeface="+mn-cs"/>
                <a:sym typeface="Arial"/>
              </a:defRPr>
            </a:pPr>
            <a:endParaRPr/>
          </a:p>
        </p:txBody>
      </p:sp>
      <p:grpSp>
        <p:nvGrpSpPr>
          <p:cNvPr id="52" name="Google Shape;388;p22"/>
          <p:cNvGrpSpPr/>
          <p:nvPr/>
        </p:nvGrpSpPr>
        <p:grpSpPr>
          <a:xfrm>
            <a:off x="7165449" y="450973"/>
            <a:ext cx="1173377" cy="88204"/>
            <a:chOff x="-1" y="-1"/>
            <a:chExt cx="1173376" cy="88203"/>
          </a:xfrm>
        </p:grpSpPr>
        <p:sp>
          <p:nvSpPr>
            <p:cNvPr id="48" name="Google Shape;389;p22"/>
            <p:cNvSpPr/>
            <p:nvPr/>
          </p:nvSpPr>
          <p:spPr>
            <a:xfrm>
              <a:off x="410774" y="-2"/>
              <a:ext cx="762602" cy="88205"/>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49" name="Google Shape;390;p22"/>
            <p:cNvSpPr/>
            <p:nvPr/>
          </p:nvSpPr>
          <p:spPr>
            <a:xfrm>
              <a:off x="-2" y="-2"/>
              <a:ext cx="86402" cy="88205"/>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50" name="Google Shape;391;p22"/>
            <p:cNvSpPr/>
            <p:nvPr/>
          </p:nvSpPr>
          <p:spPr>
            <a:xfrm>
              <a:off x="136924" y="-2"/>
              <a:ext cx="86402" cy="88205"/>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51" name="Google Shape;392;p22"/>
            <p:cNvSpPr/>
            <p:nvPr/>
          </p:nvSpPr>
          <p:spPr>
            <a:xfrm>
              <a:off x="273849" y="-2"/>
              <a:ext cx="86402" cy="88205"/>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grpSp>
      <p:grpSp>
        <p:nvGrpSpPr>
          <p:cNvPr id="57" name="Google Shape;393;p22"/>
          <p:cNvGrpSpPr/>
          <p:nvPr/>
        </p:nvGrpSpPr>
        <p:grpSpPr>
          <a:xfrm>
            <a:off x="822824" y="4603500"/>
            <a:ext cx="1173377" cy="88202"/>
            <a:chOff x="0" y="0"/>
            <a:chExt cx="1173376" cy="88200"/>
          </a:xfrm>
        </p:grpSpPr>
        <p:sp>
          <p:nvSpPr>
            <p:cNvPr id="53" name="Google Shape;394;p22"/>
            <p:cNvSpPr/>
            <p:nvPr/>
          </p:nvSpPr>
          <p:spPr>
            <a:xfrm flipH="1">
              <a:off x="0" y="0"/>
              <a:ext cx="762602" cy="88202"/>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54" name="Google Shape;395;p22"/>
            <p:cNvSpPr/>
            <p:nvPr/>
          </p:nvSpPr>
          <p:spPr>
            <a:xfrm flipH="1">
              <a:off x="1086975" y="0"/>
              <a:ext cx="86402" cy="88202"/>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55" name="Google Shape;396;p22"/>
            <p:cNvSpPr/>
            <p:nvPr/>
          </p:nvSpPr>
          <p:spPr>
            <a:xfrm flipH="1">
              <a:off x="950050" y="0"/>
              <a:ext cx="86402" cy="88202"/>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56" name="Google Shape;397;p22"/>
            <p:cNvSpPr/>
            <p:nvPr/>
          </p:nvSpPr>
          <p:spPr>
            <a:xfrm flipH="1">
              <a:off x="813125" y="0"/>
              <a:ext cx="86402" cy="88202"/>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gr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65" name="Google Shape;9;p2"/>
          <p:cNvSpPr/>
          <p:nvPr/>
        </p:nvSpPr>
        <p:spPr>
          <a:xfrm>
            <a:off x="-9201" y="2613025"/>
            <a:ext cx="9153302" cy="2530500"/>
          </a:xfrm>
          <a:prstGeom prst="rect">
            <a:avLst/>
          </a:prstGeom>
          <a:solidFill>
            <a:schemeClr val="accent4"/>
          </a:solidFill>
          <a:ln w="12700">
            <a:miter lim="400000"/>
          </a:ln>
        </p:spPr>
        <p:txBody>
          <a:bodyPr lIns="45718" tIns="45718" rIns="45718" bIns="45718" anchor="ctr"/>
          <a:lstStyle/>
          <a:p>
            <a:pPr>
              <a:defRPr>
                <a:latin typeface="+mn-lt"/>
                <a:ea typeface="+mn-ea"/>
                <a:cs typeface="+mn-cs"/>
                <a:sym typeface="Arial"/>
              </a:defRPr>
            </a:pPr>
            <a:endParaRPr/>
          </a:p>
        </p:txBody>
      </p:sp>
      <p:sp>
        <p:nvSpPr>
          <p:cNvPr id="66" name="Google Shape;10;p2"/>
          <p:cNvSpPr/>
          <p:nvPr/>
        </p:nvSpPr>
        <p:spPr>
          <a:xfrm>
            <a:off x="2729775" y="2509774"/>
            <a:ext cx="6729677" cy="271885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75" y="20190"/>
                  <a:pt x="3004" y="14052"/>
                  <a:pt x="4648" y="13140"/>
                </a:cubicBezTo>
                <a:cubicBezTo>
                  <a:pt x="6292" y="12229"/>
                  <a:pt x="8385" y="17079"/>
                  <a:pt x="9866" y="16129"/>
                </a:cubicBezTo>
                <a:cubicBezTo>
                  <a:pt x="11347" y="15180"/>
                  <a:pt x="12065" y="8845"/>
                  <a:pt x="13534" y="7444"/>
                </a:cubicBezTo>
                <a:cubicBezTo>
                  <a:pt x="15004" y="6044"/>
                  <a:pt x="17339" y="8967"/>
                  <a:pt x="18684" y="7726"/>
                </a:cubicBezTo>
                <a:cubicBezTo>
                  <a:pt x="20028" y="6486"/>
                  <a:pt x="21114" y="1288"/>
                  <a:pt x="21600" y="0"/>
                </a:cubicBezTo>
              </a:path>
            </a:pathLst>
          </a:custGeom>
          <a:ln w="19050">
            <a:solidFill>
              <a:schemeClr val="accent6"/>
            </a:solidFill>
            <a:prstDash val="dot"/>
          </a:ln>
        </p:spPr>
        <p:txBody>
          <a:bodyPr lIns="45718" tIns="45718" rIns="45718" bIns="45718"/>
          <a:lstStyle/>
          <a:p>
            <a:pPr>
              <a:defRPr>
                <a:latin typeface="+mn-lt"/>
                <a:ea typeface="+mn-ea"/>
                <a:cs typeface="+mn-cs"/>
                <a:sym typeface="Arial"/>
              </a:defRPr>
            </a:pPr>
            <a:endParaRPr/>
          </a:p>
        </p:txBody>
      </p:sp>
      <p:grpSp>
        <p:nvGrpSpPr>
          <p:cNvPr id="71" name="Google Shape;11;p2"/>
          <p:cNvGrpSpPr/>
          <p:nvPr/>
        </p:nvGrpSpPr>
        <p:grpSpPr>
          <a:xfrm>
            <a:off x="822822" y="450973"/>
            <a:ext cx="1173378" cy="88204"/>
            <a:chOff x="-1" y="-1"/>
            <a:chExt cx="1173376" cy="88203"/>
          </a:xfrm>
        </p:grpSpPr>
        <p:sp>
          <p:nvSpPr>
            <p:cNvPr id="67" name="Google Shape;12;p2"/>
            <p:cNvSpPr/>
            <p:nvPr/>
          </p:nvSpPr>
          <p:spPr>
            <a:xfrm>
              <a:off x="410774" y="-2"/>
              <a:ext cx="762602" cy="88205"/>
            </a:xfrm>
            <a:prstGeom prst="rect">
              <a:avLst/>
            </a:prstGeom>
            <a:solidFill>
              <a:schemeClr val="accent1"/>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68" name="Google Shape;13;p2"/>
            <p:cNvSpPr/>
            <p:nvPr/>
          </p:nvSpPr>
          <p:spPr>
            <a:xfrm>
              <a:off x="-2" y="-2"/>
              <a:ext cx="86402" cy="88205"/>
            </a:xfrm>
            <a:prstGeom prst="rect">
              <a:avLst/>
            </a:prstGeom>
            <a:solidFill>
              <a:schemeClr val="accent1"/>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69" name="Google Shape;14;p2"/>
            <p:cNvSpPr/>
            <p:nvPr/>
          </p:nvSpPr>
          <p:spPr>
            <a:xfrm>
              <a:off x="136924" y="-2"/>
              <a:ext cx="86402" cy="88205"/>
            </a:xfrm>
            <a:prstGeom prst="rect">
              <a:avLst/>
            </a:prstGeom>
            <a:solidFill>
              <a:schemeClr val="accent1"/>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70" name="Google Shape;15;p2"/>
            <p:cNvSpPr/>
            <p:nvPr/>
          </p:nvSpPr>
          <p:spPr>
            <a:xfrm>
              <a:off x="273849" y="-2"/>
              <a:ext cx="86402" cy="88205"/>
            </a:xfrm>
            <a:prstGeom prst="rect">
              <a:avLst/>
            </a:prstGeom>
            <a:solidFill>
              <a:schemeClr val="accent1"/>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grpSp>
      <p:grpSp>
        <p:nvGrpSpPr>
          <p:cNvPr id="76" name="Google Shape;16;p2"/>
          <p:cNvGrpSpPr/>
          <p:nvPr/>
        </p:nvGrpSpPr>
        <p:grpSpPr>
          <a:xfrm>
            <a:off x="822824" y="4603500"/>
            <a:ext cx="1173377" cy="88202"/>
            <a:chOff x="0" y="0"/>
            <a:chExt cx="1173376" cy="88200"/>
          </a:xfrm>
        </p:grpSpPr>
        <p:sp>
          <p:nvSpPr>
            <p:cNvPr id="72" name="Google Shape;17;p2"/>
            <p:cNvSpPr/>
            <p:nvPr/>
          </p:nvSpPr>
          <p:spPr>
            <a:xfrm flipH="1">
              <a:off x="0" y="0"/>
              <a:ext cx="762602" cy="88202"/>
            </a:xfrm>
            <a:prstGeom prst="rect">
              <a:avLst/>
            </a:prstGeom>
            <a:solidFill>
              <a:schemeClr val="accent1"/>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73" name="Google Shape;18;p2"/>
            <p:cNvSpPr/>
            <p:nvPr/>
          </p:nvSpPr>
          <p:spPr>
            <a:xfrm flipH="1">
              <a:off x="1086975" y="0"/>
              <a:ext cx="86402" cy="88202"/>
            </a:xfrm>
            <a:prstGeom prst="rect">
              <a:avLst/>
            </a:prstGeom>
            <a:solidFill>
              <a:schemeClr val="accent1"/>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74" name="Google Shape;19;p2"/>
            <p:cNvSpPr/>
            <p:nvPr/>
          </p:nvSpPr>
          <p:spPr>
            <a:xfrm flipH="1">
              <a:off x="950050" y="0"/>
              <a:ext cx="86402" cy="88202"/>
            </a:xfrm>
            <a:prstGeom prst="rect">
              <a:avLst/>
            </a:prstGeom>
            <a:solidFill>
              <a:schemeClr val="accent1"/>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sp>
          <p:nvSpPr>
            <p:cNvPr id="75" name="Google Shape;20;p2"/>
            <p:cNvSpPr/>
            <p:nvPr/>
          </p:nvSpPr>
          <p:spPr>
            <a:xfrm flipH="1">
              <a:off x="813125" y="0"/>
              <a:ext cx="86402" cy="88202"/>
            </a:xfrm>
            <a:prstGeom prst="rect">
              <a:avLst/>
            </a:prstGeom>
            <a:solidFill>
              <a:schemeClr val="accent1"/>
            </a:solidFill>
            <a:ln w="12700" cap="flat">
              <a:noFill/>
              <a:miter lim="400000"/>
            </a:ln>
            <a:effectLst/>
          </p:spPr>
          <p:txBody>
            <a:bodyPr wrap="square" lIns="45718" tIns="45718" rIns="45718" bIns="45718" numCol="1" anchor="ctr">
              <a:noAutofit/>
            </a:bodyPr>
            <a:lstStyle/>
            <a:p>
              <a:pPr>
                <a:defRPr>
                  <a:latin typeface="+mn-lt"/>
                  <a:ea typeface="+mn-ea"/>
                  <a:cs typeface="+mn-cs"/>
                  <a:sym typeface="Arial"/>
                </a:defRPr>
              </a:pPr>
              <a:endParaRPr/>
            </a:p>
          </p:txBody>
        </p:sp>
      </p:grpSp>
      <p:sp>
        <p:nvSpPr>
          <p:cNvPr id="77" name="Google Shape;21;p2"/>
          <p:cNvSpPr/>
          <p:nvPr/>
        </p:nvSpPr>
        <p:spPr>
          <a:xfrm>
            <a:off x="-507300" y="-748576"/>
            <a:ext cx="6729677" cy="271885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75" y="20190"/>
                  <a:pt x="3004" y="14052"/>
                  <a:pt x="4648" y="13140"/>
                </a:cubicBezTo>
                <a:cubicBezTo>
                  <a:pt x="6292" y="12229"/>
                  <a:pt x="8385" y="17079"/>
                  <a:pt x="9866" y="16129"/>
                </a:cubicBezTo>
                <a:cubicBezTo>
                  <a:pt x="11347" y="15180"/>
                  <a:pt x="12065" y="8845"/>
                  <a:pt x="13534" y="7444"/>
                </a:cubicBezTo>
                <a:cubicBezTo>
                  <a:pt x="15004" y="6044"/>
                  <a:pt x="17339" y="8967"/>
                  <a:pt x="18684" y="7726"/>
                </a:cubicBezTo>
                <a:cubicBezTo>
                  <a:pt x="20028" y="6486"/>
                  <a:pt x="21114" y="1288"/>
                  <a:pt x="21600" y="0"/>
                </a:cubicBezTo>
              </a:path>
            </a:pathLst>
          </a:custGeom>
          <a:ln w="19050">
            <a:solidFill>
              <a:schemeClr val="accent6"/>
            </a:solidFill>
            <a:prstDash val="dot"/>
          </a:ln>
        </p:spPr>
        <p:txBody>
          <a:bodyPr lIns="45718" tIns="45718" rIns="45718" bIns="45718"/>
          <a:lstStyle/>
          <a:p>
            <a:pPr>
              <a:defRPr>
                <a:latin typeface="+mn-lt"/>
                <a:ea typeface="+mn-ea"/>
                <a:cs typeface="+mn-cs"/>
                <a:sym typeface="Arial"/>
              </a:defRPr>
            </a:pPr>
            <a:endParaRPr/>
          </a:p>
        </p:txBody>
      </p:sp>
      <p:sp>
        <p:nvSpPr>
          <p:cNvPr id="78" name="Title Text"/>
          <p:cNvSpPr txBox="1">
            <a:spLocks noGrp="1"/>
          </p:cNvSpPr>
          <p:nvPr>
            <p:ph type="title"/>
          </p:nvPr>
        </p:nvSpPr>
        <p:spPr>
          <a:xfrm>
            <a:off x="731661" y="1119923"/>
            <a:ext cx="6369003" cy="2052603"/>
          </a:xfrm>
          <a:prstGeom prst="rect">
            <a:avLst/>
          </a:prstGeom>
        </p:spPr>
        <p:txBody>
          <a:bodyPr anchor="b">
            <a:normAutofit/>
          </a:bodyPr>
          <a:lstStyle>
            <a:lvl1pPr>
              <a:defRPr sz="6000"/>
            </a:lvl1pPr>
          </a:lstStyle>
          <a:p>
            <a:r>
              <a:t>Title Text</a:t>
            </a:r>
          </a:p>
        </p:txBody>
      </p:sp>
      <p:sp>
        <p:nvSpPr>
          <p:cNvPr id="79" name="Body Level One…"/>
          <p:cNvSpPr txBox="1">
            <a:spLocks noGrp="1"/>
          </p:cNvSpPr>
          <p:nvPr>
            <p:ph type="body" sz="quarter" idx="1"/>
          </p:nvPr>
        </p:nvSpPr>
        <p:spPr>
          <a:xfrm>
            <a:off x="731661" y="3209475"/>
            <a:ext cx="6369003" cy="465902"/>
          </a:xfrm>
          <a:prstGeom prst="rect">
            <a:avLst/>
          </a:prstGeom>
        </p:spPr>
        <p:txBody>
          <a:bodyPr>
            <a:normAutofit/>
          </a:bodyPr>
          <a:lstStyle>
            <a:lvl1pPr marL="203200" indent="-76200">
              <a:buClrTx/>
              <a:buSzTx/>
              <a:buFontTx/>
              <a:buNone/>
            </a:lvl1pPr>
            <a:lvl2pPr marL="203200" indent="127000">
              <a:buClrTx/>
              <a:buSzTx/>
              <a:buFontTx/>
              <a:buNone/>
            </a:lvl2pPr>
            <a:lvl3pPr marL="203200" indent="127000">
              <a:buClrTx/>
              <a:buSzTx/>
              <a:buFontTx/>
              <a:buNone/>
            </a:lvl3pPr>
            <a:lvl4pPr marL="203200" indent="127000">
              <a:buClrTx/>
              <a:buSzTx/>
              <a:buFontTx/>
              <a:buNone/>
            </a:lvl4pPr>
            <a:lvl5pPr marL="203200" indent="127000">
              <a:buClrTx/>
              <a:buSzTx/>
              <a:buFontTx/>
              <a:buNone/>
            </a:lvl5pPr>
          </a:lstStyle>
          <a:p>
            <a:r>
              <a:t>Body Level One</a:t>
            </a:r>
          </a:p>
          <a:p>
            <a:pPr lvl="1"/>
            <a:r>
              <a:t>Body Level Two</a:t>
            </a:r>
          </a:p>
          <a:p>
            <a:pPr lvl="2"/>
            <a:r>
              <a:t>Body Level Three</a:t>
            </a:r>
          </a:p>
          <a:p>
            <a:pPr lvl="3"/>
            <a:r>
              <a:t>Body Level Four</a:t>
            </a:r>
          </a:p>
          <a:p>
            <a:pPr lvl="4"/>
            <a:r>
              <a:t>Body Level Five</a:t>
            </a:r>
          </a:p>
        </p:txBody>
      </p:sp>
      <p:sp>
        <p:nvSpPr>
          <p:cNvPr id="8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Number"/>
          <p:cNvSpPr txBox="1">
            <a:spLocks noGrp="1"/>
          </p:cNvSpPr>
          <p:nvPr>
            <p:ph type="sldNum" sz="quarter" idx="2"/>
          </p:nvPr>
        </p:nvSpPr>
        <p:spPr>
          <a:xfrm>
            <a:off x="6279546" y="4635136"/>
            <a:ext cx="273654" cy="264253"/>
          </a:xfrm>
          <a:prstGeom prst="rect">
            <a:avLst/>
          </a:prstGeom>
          <a:ln w="12700">
            <a:miter lim="400000"/>
          </a:ln>
        </p:spPr>
        <p:txBody>
          <a:bodyPr wrap="none" lIns="45718" tIns="45718" rIns="45718" bIns="45718" anchor="ctr">
            <a:spAutoFit/>
          </a:bodyPr>
          <a:lstStyle>
            <a:lvl1pPr algn="r">
              <a:defRPr sz="1200">
                <a:latin typeface="+mn-lt"/>
                <a:ea typeface="+mn-ea"/>
                <a:cs typeface="+mn-cs"/>
                <a:sym typeface="Arial"/>
              </a:defRPr>
            </a:lvl1pPr>
          </a:lstStyle>
          <a:p>
            <a:fld id="{86CB4B4D-7CA3-9044-876B-883B54F8677D}" type="slidenum">
              <a:t>‹#›</a:t>
            </a:fld>
            <a:endParaRPr/>
          </a:p>
        </p:txBody>
      </p:sp>
      <p:sp>
        <p:nvSpPr>
          <p:cNvPr id="3" name="Title Text"/>
          <p:cNvSpPr txBox="1">
            <a:spLocks noGrp="1"/>
          </p:cNvSpPr>
          <p:nvPr>
            <p:ph type="title"/>
          </p:nvPr>
        </p:nvSpPr>
        <p:spPr>
          <a:xfrm>
            <a:off x="1370012" y="1028700"/>
            <a:ext cx="7315201" cy="8001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3" tIns="91423" rIns="91423" bIns="91423"/>
          <a:lstStyle/>
          <a:p>
            <a:r>
              <a:t>Title Text</a:t>
            </a:r>
          </a:p>
        </p:txBody>
      </p:sp>
      <p:sp>
        <p:nvSpPr>
          <p:cNvPr id="4" name="Body Level One…"/>
          <p:cNvSpPr txBox="1">
            <a:spLocks noGrp="1"/>
          </p:cNvSpPr>
          <p:nvPr>
            <p:ph type="body" idx="1"/>
          </p:nvPr>
        </p:nvSpPr>
        <p:spPr>
          <a:xfrm>
            <a:off x="5103812" y="1828800"/>
            <a:ext cx="3581401" cy="33147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3" tIns="91423" rIns="91423" bIns="91423"/>
          <a:lstStyle/>
          <a:p>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med"/>
  <p:txStyles>
    <p:titleStyle>
      <a:lvl1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1pPr>
      <a:lvl2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2pPr>
      <a:lvl3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3pPr>
      <a:lvl4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4pPr>
      <a:lvl5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5pPr>
      <a:lvl6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6pPr>
      <a:lvl7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7pPr>
      <a:lvl8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8pPr>
      <a:lvl9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9pPr>
    </p:titleStyle>
    <p:bodyStyle>
      <a:lvl1pPr marL="4572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1pPr>
      <a:lvl2pPr marL="9144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2pPr>
      <a:lvl3pPr marL="13716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3pPr>
      <a:lvl4pPr marL="18288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4pPr>
      <a:lvl5pPr marL="22860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5pPr>
      <a:lvl6pPr marL="27432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6pPr>
      <a:lvl7pPr marL="32004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7pPr>
      <a:lvl8pPr marL="36576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8pPr>
      <a:lvl9pPr marL="41148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Google Shape;429;p26"/>
          <p:cNvSpPr txBox="1">
            <a:spLocks noGrp="1"/>
          </p:cNvSpPr>
          <p:nvPr>
            <p:ph type="title"/>
          </p:nvPr>
        </p:nvSpPr>
        <p:spPr>
          <a:xfrm>
            <a:off x="358688" y="2661610"/>
            <a:ext cx="8426624" cy="793317"/>
          </a:xfrm>
          <a:prstGeom prst="rect">
            <a:avLst/>
          </a:prstGeom>
        </p:spPr>
        <p:txBody>
          <a:bodyPr/>
          <a:lstStyle/>
          <a:p>
            <a:pPr algn="ctr" defTabSz="351129">
              <a:defRPr sz="1056">
                <a:latin typeface="Tahoma"/>
                <a:ea typeface="Tahoma"/>
                <a:cs typeface="Tahoma"/>
                <a:sym typeface="Tahoma"/>
              </a:defRPr>
            </a:pPr>
            <a:r>
              <a:t>Модуль 1 «Європейські кейси формування толерантності та гуманістичної візії в управлінні людськими ресурсами»</a:t>
            </a:r>
            <a:br/>
            <a:r>
              <a:t/>
            </a:r>
            <a:br/>
            <a:r>
              <a:t>Лекція 1 «ЕВОЛЮЦІЙНИЙ РОЗВИТОК ГУМАНІСТИЧНОЇ ВІЗІЇ В ЄВРОПІ»</a:t>
            </a:r>
          </a:p>
        </p:txBody>
      </p:sp>
      <p:grpSp>
        <p:nvGrpSpPr>
          <p:cNvPr id="94" name="Группа 1"/>
          <p:cNvGrpSpPr/>
          <p:nvPr/>
        </p:nvGrpSpPr>
        <p:grpSpPr>
          <a:xfrm>
            <a:off x="282598" y="-249949"/>
            <a:ext cx="8492812" cy="1887706"/>
            <a:chOff x="-1" y="0"/>
            <a:chExt cx="8492810" cy="1887704"/>
          </a:xfrm>
        </p:grpSpPr>
        <p:pic>
          <p:nvPicPr>
            <p:cNvPr id="90" name="Picture 4" descr="Picture 4"/>
            <p:cNvPicPr>
              <a:picLocks noChangeAspect="1"/>
            </p:cNvPicPr>
            <p:nvPr/>
          </p:nvPicPr>
          <p:blipFill>
            <a:blip r:embed="rId2">
              <a:extLst/>
            </a:blip>
            <a:stretch>
              <a:fillRect/>
            </a:stretch>
          </p:blipFill>
          <p:spPr>
            <a:xfrm>
              <a:off x="7301001" y="496925"/>
              <a:ext cx="1191809" cy="893858"/>
            </a:xfrm>
            <a:prstGeom prst="rect">
              <a:avLst/>
            </a:prstGeom>
            <a:ln w="12700" cap="flat">
              <a:noFill/>
              <a:miter lim="400000"/>
            </a:ln>
            <a:effectLst/>
          </p:spPr>
        </p:pic>
        <p:pic>
          <p:nvPicPr>
            <p:cNvPr id="91" name="Рисунок 9" descr="Рисунок 9"/>
            <p:cNvPicPr>
              <a:picLocks noChangeAspect="1"/>
            </p:cNvPicPr>
            <p:nvPr/>
          </p:nvPicPr>
          <p:blipFill>
            <a:blip r:embed="rId3">
              <a:extLst/>
            </a:blip>
            <a:srcRect l="51241" t="23530" b="19743"/>
            <a:stretch>
              <a:fillRect/>
            </a:stretch>
          </p:blipFill>
          <p:spPr>
            <a:xfrm>
              <a:off x="5227099" y="496924"/>
              <a:ext cx="1649289" cy="899448"/>
            </a:xfrm>
            <a:prstGeom prst="rect">
              <a:avLst/>
            </a:prstGeom>
            <a:ln w="12700" cap="flat">
              <a:noFill/>
              <a:miter lim="400000"/>
            </a:ln>
            <a:effectLst/>
          </p:spPr>
        </p:pic>
        <p:pic>
          <p:nvPicPr>
            <p:cNvPr id="92" name="Рисунок 10" descr="Рисунок 10"/>
            <p:cNvPicPr>
              <a:picLocks noChangeAspect="1"/>
            </p:cNvPicPr>
            <p:nvPr/>
          </p:nvPicPr>
          <p:blipFill>
            <a:blip r:embed="rId4">
              <a:extLst/>
            </a:blip>
            <a:stretch>
              <a:fillRect/>
            </a:stretch>
          </p:blipFill>
          <p:spPr>
            <a:xfrm>
              <a:off x="-2" y="496922"/>
              <a:ext cx="3056020" cy="893858"/>
            </a:xfrm>
            <a:prstGeom prst="rect">
              <a:avLst/>
            </a:prstGeom>
            <a:ln w="12700" cap="flat">
              <a:noFill/>
              <a:miter lim="400000"/>
            </a:ln>
            <a:effectLst/>
          </p:spPr>
        </p:pic>
        <p:pic>
          <p:nvPicPr>
            <p:cNvPr id="93" name="Рисунок 3" descr="Рисунок 3"/>
            <p:cNvPicPr>
              <a:picLocks noChangeAspect="1"/>
            </p:cNvPicPr>
            <p:nvPr/>
          </p:nvPicPr>
          <p:blipFill>
            <a:blip r:embed="rId5">
              <a:extLst/>
            </a:blip>
            <a:stretch>
              <a:fillRect/>
            </a:stretch>
          </p:blipFill>
          <p:spPr>
            <a:xfrm>
              <a:off x="3056015" y="-1"/>
              <a:ext cx="1887704" cy="1887706"/>
            </a:xfrm>
            <a:prstGeom prst="rect">
              <a:avLst/>
            </a:prstGeom>
            <a:ln w="12700" cap="flat">
              <a:noFill/>
              <a:miter lim="400000"/>
            </a:ln>
            <a:effectLst/>
          </p:spPr>
        </p:pic>
      </p:grpSp>
      <p:sp>
        <p:nvSpPr>
          <p:cNvPr id="95" name="Подзаголовок 2"/>
          <p:cNvSpPr txBox="1">
            <a:spLocks noGrp="1"/>
          </p:cNvSpPr>
          <p:nvPr>
            <p:ph type="body" sz="quarter" idx="1"/>
          </p:nvPr>
        </p:nvSpPr>
        <p:spPr>
          <a:xfrm>
            <a:off x="348457" y="3758578"/>
            <a:ext cx="4264907" cy="541270"/>
          </a:xfrm>
          <a:prstGeom prst="rect">
            <a:avLst/>
          </a:prstGeom>
        </p:spPr>
        <p:txBody>
          <a:bodyPr/>
          <a:lstStyle>
            <a:lvl1pPr marL="178815" indent="-67055" defTabSz="804672">
              <a:lnSpc>
                <a:spcPct val="90000"/>
              </a:lnSpc>
              <a:defRPr sz="1200" b="1">
                <a:latin typeface="Montserrat"/>
                <a:ea typeface="Montserrat"/>
                <a:cs typeface="Montserrat"/>
                <a:sym typeface="Montserrat"/>
              </a:defRPr>
            </a:lvl1pPr>
          </a:lstStyle>
          <a:p>
            <a:r>
              <a:t>Викладач: Воронкова Валентина Григорівна, доктор філософських наук, професор</a:t>
            </a:r>
          </a:p>
        </p:txBody>
      </p:sp>
      <p:sp>
        <p:nvSpPr>
          <p:cNvPr id="96" name="TextBox 11"/>
          <p:cNvSpPr txBox="1"/>
          <p:nvPr/>
        </p:nvSpPr>
        <p:spPr>
          <a:xfrm>
            <a:off x="106231" y="4752786"/>
            <a:ext cx="9059283" cy="3073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b="1">
                <a:solidFill>
                  <a:schemeClr val="accent1"/>
                </a:solidFill>
                <a:latin typeface="Montserrat"/>
                <a:ea typeface="Montserrat"/>
                <a:cs typeface="Montserrat"/>
                <a:sym typeface="Montserrat"/>
              </a:defRPr>
            </a:lvl1pPr>
          </a:lstStyle>
          <a:p>
            <a:r>
              <a:t>Спецкурс «Європейська гуманістична візія в управлінні людськими ресурсами» (HumEU)</a:t>
            </a: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Заголовок 1"/>
          <p:cNvSpPr txBox="1"/>
          <p:nvPr/>
        </p:nvSpPr>
        <p:spPr>
          <a:xfrm>
            <a:off x="2009957" y="103262"/>
            <a:ext cx="5124086" cy="59237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700" b="1">
                <a:solidFill>
                  <a:srgbClr val="FF0000"/>
                </a:solidFill>
                <a:latin typeface="+mn-lt"/>
                <a:ea typeface="+mn-ea"/>
                <a:cs typeface="+mn-cs"/>
                <a:sym typeface="Arial"/>
              </a:defRPr>
            </a:lvl1pPr>
          </a:lstStyle>
          <a:p>
            <a:r>
              <a:t>Античний гуманізм. Гуманістичний класицизм. Гуманістичний реалізм.</a:t>
            </a:r>
          </a:p>
        </p:txBody>
      </p:sp>
      <p:pic>
        <p:nvPicPr>
          <p:cNvPr id="141" name="Рисунок 3" descr="Рисунок 3"/>
          <p:cNvPicPr>
            <a:picLocks noChangeAspect="1"/>
          </p:cNvPicPr>
          <p:nvPr/>
        </p:nvPicPr>
        <p:blipFill>
          <a:blip r:embed="rId2">
            <a:extLst/>
          </a:blip>
          <a:stretch>
            <a:fillRect/>
          </a:stretch>
        </p:blipFill>
        <p:spPr>
          <a:xfrm>
            <a:off x="-320695" y="-133885"/>
            <a:ext cx="1590043" cy="1590042"/>
          </a:xfrm>
          <a:prstGeom prst="rect">
            <a:avLst/>
          </a:prstGeom>
          <a:ln w="12700">
            <a:miter lim="400000"/>
          </a:ln>
        </p:spPr>
      </p:pic>
      <p:sp>
        <p:nvSpPr>
          <p:cNvPr id="142" name="Прямоугольник 1"/>
          <p:cNvSpPr txBox="1"/>
          <p:nvPr/>
        </p:nvSpPr>
        <p:spPr>
          <a:xfrm>
            <a:off x="1269348" y="1235988"/>
            <a:ext cx="6605304" cy="29304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b="1">
                <a:latin typeface="+mn-lt"/>
                <a:ea typeface="+mn-ea"/>
                <a:cs typeface="+mn-cs"/>
                <a:sym typeface="Arial"/>
              </a:defRPr>
            </a:pPr>
            <a:r>
              <a:t>Гуманізм - це міжнародне явище, течія і рух, що розвивається в Італії, Великобританії,  Нідердандах, Швейцарії, Франції, Німеччині, Польщі, Угорщині, Україні. Італійський гуманізм – це переворот у всій культурі і  світогляді людини, носив літературний характер, нідердандський - суворий характер, у загальному вигляді виступав як устремління до людяності, створення умов для гідного життя людини Гуманізм відрізняється яскраво вираженим антропоцентризмом, в основі якого   людина як центральна ланка всього космічного буття, сприяв ототождненню бога і природи, природи і людини, у результаті чого була створена пантеїстична картина світу. У філософії Відродження видиляються три періоди: </a:t>
            </a:r>
          </a:p>
          <a:p>
            <a:pPr marL="342900" indent="-342900" algn="just">
              <a:buSzPct val="100000"/>
              <a:buAutoNum type="arabicParenR"/>
              <a:defRPr b="1">
                <a:latin typeface="+mn-lt"/>
                <a:ea typeface="+mn-ea"/>
                <a:cs typeface="+mn-cs"/>
                <a:sym typeface="Arial"/>
              </a:defRPr>
            </a:pPr>
            <a:r>
              <a:t>гуманістичний, чи антропоцентрчиний; </a:t>
            </a:r>
          </a:p>
          <a:p>
            <a:pPr marL="342900" indent="-342900" algn="just">
              <a:buSzPct val="100000"/>
              <a:buAutoNum type="arabicParenR"/>
              <a:defRPr b="1">
                <a:latin typeface="+mn-lt"/>
                <a:ea typeface="+mn-ea"/>
                <a:cs typeface="+mn-cs"/>
                <a:sym typeface="Arial"/>
              </a:defRPr>
            </a:pPr>
            <a:r>
              <a:t>неоплатонівський, пов'язаний з онтологічними питаннями; </a:t>
            </a:r>
          </a:p>
          <a:p>
            <a:pPr marL="342900" indent="-342900" algn="just">
              <a:buSzPct val="100000"/>
              <a:buAutoNum type="arabicParenR"/>
              <a:defRPr b="1">
                <a:latin typeface="+mn-lt"/>
                <a:ea typeface="+mn-ea"/>
                <a:cs typeface="+mn-cs"/>
                <a:sym typeface="Arial"/>
              </a:defRPr>
            </a:pPr>
            <a:r>
              <a:t>натурфілософський, чи нове природознавство.</a:t>
            </a:r>
          </a:p>
        </p:txBody>
      </p:sp>
      <p:sp>
        <p:nvSpPr>
          <p:cNvPr id="143"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10</a:t>
            </a:fld>
            <a:endParaRPr/>
          </a:p>
        </p:txBody>
      </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Заголовок 1"/>
          <p:cNvSpPr txBox="1"/>
          <p:nvPr/>
        </p:nvSpPr>
        <p:spPr>
          <a:xfrm>
            <a:off x="2061829" y="103262"/>
            <a:ext cx="5020342" cy="59237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lgn="ctr">
              <a:defRPr sz="1700" b="1">
                <a:solidFill>
                  <a:srgbClr val="FF0000"/>
                </a:solidFill>
                <a:latin typeface="+mn-lt"/>
                <a:ea typeface="+mn-ea"/>
                <a:cs typeface="+mn-cs"/>
                <a:sym typeface="Arial"/>
              </a:defRPr>
            </a:pPr>
            <a:r>
              <a:t>Визначення гуманізму у вузькому і широкому</a:t>
            </a:r>
          </a:p>
          <a:p>
            <a:pPr algn="ctr">
              <a:defRPr sz="1700" b="1">
                <a:solidFill>
                  <a:srgbClr val="FF0000"/>
                </a:solidFill>
                <a:latin typeface="+mn-lt"/>
                <a:ea typeface="+mn-ea"/>
                <a:cs typeface="+mn-cs"/>
                <a:sym typeface="Arial"/>
              </a:defRPr>
            </a:pPr>
            <a:r>
              <a:t>смислі</a:t>
            </a:r>
          </a:p>
        </p:txBody>
      </p:sp>
      <p:sp>
        <p:nvSpPr>
          <p:cNvPr id="146" name="Прямоугольник 2"/>
          <p:cNvSpPr txBox="1"/>
          <p:nvPr/>
        </p:nvSpPr>
        <p:spPr>
          <a:xfrm>
            <a:off x="1197340" y="944065"/>
            <a:ext cx="6749320" cy="354002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b="1">
                <a:solidFill>
                  <a:srgbClr val="FF0000"/>
                </a:solidFill>
                <a:latin typeface="+mn-lt"/>
                <a:ea typeface="+mn-ea"/>
                <a:cs typeface="+mn-cs"/>
                <a:sym typeface="Arial"/>
              </a:defRPr>
            </a:pPr>
            <a:r>
              <a:t>У вузькому смислі гуманізм </a:t>
            </a:r>
            <a:r>
              <a:rPr>
                <a:solidFill>
                  <a:srgbClr val="000000"/>
                </a:solidFill>
              </a:rPr>
              <a:t>– це ідейна течія, яка сформувалася у період Ренесансу і змістом якого є вивчення і розповсюдження античних мов, мистецтв і культур. </a:t>
            </a:r>
          </a:p>
          <a:p>
            <a:pPr>
              <a:defRPr b="1">
                <a:solidFill>
                  <a:srgbClr val="FF0000"/>
                </a:solidFill>
                <a:latin typeface="+mn-lt"/>
                <a:ea typeface="+mn-ea"/>
                <a:cs typeface="+mn-cs"/>
                <a:sym typeface="Arial"/>
              </a:defRPr>
            </a:pPr>
            <a:r>
              <a:t>У широкому </a:t>
            </a:r>
            <a:r>
              <a:rPr>
                <a:solidFill>
                  <a:srgbClr val="000000"/>
                </a:solidFill>
              </a:rPr>
              <a:t>виступав як цілісна система поглядів і широка течія суспільної думки, яка викликала дійсний переворот у світогляді і культурі. Гуманізм розпочався тоді, коли людина почала розмірковувати про саму себе,  свою роль у світі, свою сутність і призначення, смисл і цілі буття, пошук нових життєвих орієнтирів.  </a:t>
            </a:r>
          </a:p>
          <a:p>
            <a:pPr>
              <a:defRPr b="1">
                <a:latin typeface="+mn-lt"/>
                <a:ea typeface="+mn-ea"/>
                <a:cs typeface="+mn-cs"/>
                <a:sym typeface="Arial"/>
              </a:defRPr>
            </a:pPr>
            <a:r>
              <a:t>Епоха Відродження – це зміна у системі цінностей і відношенні до людини як найвищої цінності на Землі, це коли дух піднався до пред’явлення вимоги до самої себе, пробудження «самості духу», перехід від теоцентризму до антропоцентризму. </a:t>
            </a:r>
          </a:p>
          <a:p>
            <a:pPr>
              <a:defRPr b="1">
                <a:latin typeface="+mn-lt"/>
                <a:ea typeface="+mn-ea"/>
                <a:cs typeface="+mn-cs"/>
                <a:sym typeface="Arial"/>
              </a:defRPr>
            </a:pPr>
            <a:r>
              <a:t>Гуманізм пов'язаний з відродженням античності, класичної давнини, оригінальної переробки спадщини античного світу для вирішення нових проблем, виникнепння нового мистецтва, нових концецпій, перекладом античної літератури,  відродили дійсного Платона, Цицерона, стоїків, грецької і римської літератури.  </a:t>
            </a:r>
          </a:p>
        </p:txBody>
      </p:sp>
      <p:pic>
        <p:nvPicPr>
          <p:cNvPr id="147"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48" name="Slide Number"/>
          <p:cNvSpPr txBox="1">
            <a:spLocks noGrp="1"/>
          </p:cNvSpPr>
          <p:nvPr>
            <p:ph type="sldNum" sz="quarter" idx="2"/>
          </p:nvPr>
        </p:nvSpPr>
        <p:spPr>
          <a:xfrm>
            <a:off x="6290857" y="4635136"/>
            <a:ext cx="262344" cy="264253"/>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11</a:t>
            </a:fld>
            <a:endParaRPr/>
          </a:p>
        </p:txBody>
      </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Заголовок 1"/>
          <p:cNvSpPr txBox="1"/>
          <p:nvPr/>
        </p:nvSpPr>
        <p:spPr>
          <a:xfrm>
            <a:off x="1526742" y="224120"/>
            <a:ext cx="6090514" cy="3506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800" b="1">
                <a:solidFill>
                  <a:srgbClr val="FF0000"/>
                </a:solidFill>
                <a:latin typeface="+mn-lt"/>
                <a:ea typeface="+mn-ea"/>
                <a:cs typeface="+mn-cs"/>
                <a:sym typeface="Arial"/>
              </a:defRPr>
            </a:lvl1pPr>
          </a:lstStyle>
          <a:p>
            <a:r>
              <a:t>Характерні риси гуманізму</a:t>
            </a:r>
          </a:p>
        </p:txBody>
      </p:sp>
      <p:sp>
        <p:nvSpPr>
          <p:cNvPr id="151" name="Прямоугольник 1"/>
          <p:cNvSpPr txBox="1"/>
          <p:nvPr/>
        </p:nvSpPr>
        <p:spPr>
          <a:xfrm>
            <a:off x="856677" y="928322"/>
            <a:ext cx="7430645" cy="34646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1200" b="1">
                <a:latin typeface="+mn-lt"/>
                <a:ea typeface="+mn-ea"/>
                <a:cs typeface="+mn-cs"/>
                <a:sym typeface="Arial"/>
              </a:defRPr>
            </a:pPr>
            <a:r>
              <a:t>1) шлях до нової онтології через антропоцентризм, у центрі якого людина, яка намагається знайти своє місце у житті;</a:t>
            </a:r>
          </a:p>
          <a:p>
            <a:pPr>
              <a:defRPr sz="1200" b="1">
                <a:latin typeface="+mn-lt"/>
                <a:ea typeface="+mn-ea"/>
                <a:cs typeface="+mn-cs"/>
                <a:sym typeface="Arial"/>
              </a:defRPr>
            </a:pPr>
            <a:r>
              <a:t>2) естетичне розуміння дійсності, формування нового рівня самосвідомості, у центрі якої гордість людини за своє самоствердження;</a:t>
            </a:r>
          </a:p>
          <a:p>
            <a:pPr>
              <a:defRPr sz="1200" b="1">
                <a:latin typeface="+mn-lt"/>
                <a:ea typeface="+mn-ea"/>
                <a:cs typeface="+mn-cs"/>
                <a:sym typeface="Arial"/>
              </a:defRPr>
            </a:pPr>
            <a:r>
              <a:t>3) антисхоластика та її устремління розвінчувати  фальшиві авторитети науки; </a:t>
            </a:r>
          </a:p>
          <a:p>
            <a:pPr>
              <a:defRPr sz="1200" b="1">
                <a:latin typeface="+mn-lt"/>
                <a:ea typeface="+mn-ea"/>
                <a:cs typeface="+mn-cs"/>
                <a:sym typeface="Arial"/>
              </a:defRPr>
            </a:pPr>
            <a:r>
              <a:t>4) пантеїзм з ототожненням Бога і природи, природи і людини;</a:t>
            </a:r>
          </a:p>
          <a:p>
            <a:pPr>
              <a:defRPr sz="1200" b="1">
                <a:latin typeface="+mn-lt"/>
                <a:ea typeface="+mn-ea"/>
                <a:cs typeface="+mn-cs"/>
                <a:sym typeface="Arial"/>
              </a:defRPr>
            </a:pPr>
            <a:r>
              <a:t>5) культ світського нецерковного життя;</a:t>
            </a:r>
          </a:p>
          <a:p>
            <a:pPr>
              <a:defRPr sz="1200" b="1">
                <a:latin typeface="+mn-lt"/>
                <a:ea typeface="+mn-ea"/>
                <a:cs typeface="+mn-cs"/>
                <a:sym typeface="Arial"/>
              </a:defRPr>
            </a:pPr>
            <a:r>
              <a:t>6) особливе відношення до античності давнини, минулому;</a:t>
            </a:r>
          </a:p>
          <a:p>
            <a:pPr>
              <a:defRPr sz="1200" b="1">
                <a:latin typeface="+mn-lt"/>
                <a:ea typeface="+mn-ea"/>
                <a:cs typeface="+mn-cs"/>
                <a:sym typeface="Arial"/>
              </a:defRPr>
            </a:pPr>
            <a:r>
              <a:t>7) реабілітація людського тіла, гармонізація людської душі,  людина як «мікроскосм», в який включається «макрокосм» - малий світ, </a:t>
            </a:r>
          </a:p>
          <a:p>
            <a:pPr>
              <a:defRPr sz="1200" b="1">
                <a:latin typeface="+mn-lt"/>
                <a:ea typeface="+mn-ea"/>
                <a:cs typeface="+mn-cs"/>
                <a:sym typeface="Arial"/>
              </a:defRPr>
            </a:pPr>
            <a:r>
              <a:t>8) культ творчої діяльності, що сприяє реалізації можливостей удосконалення людини, культ цивілізованої людини, достойностей і краси людини;</a:t>
            </a:r>
          </a:p>
          <a:p>
            <a:pPr>
              <a:defRPr sz="1200" b="1">
                <a:latin typeface="+mn-lt"/>
                <a:ea typeface="+mn-ea"/>
                <a:cs typeface="+mn-cs"/>
                <a:sym typeface="Arial"/>
              </a:defRPr>
            </a:pPr>
            <a:r>
              <a:t>9) звелечення людського розуму, діалог і вільне осмислення творів античності, що було відкриттям людської індивідуальності, перспектива безмежних можливостей людини;</a:t>
            </a:r>
          </a:p>
          <a:p>
            <a:pPr>
              <a:defRPr sz="1200" b="1">
                <a:latin typeface="+mn-lt"/>
                <a:ea typeface="+mn-ea"/>
                <a:cs typeface="+mn-cs"/>
                <a:sym typeface="Arial"/>
              </a:defRPr>
            </a:pPr>
            <a:r>
              <a:t>10) самореалізація людини як художньо-етична проблема, духовна творчість як шлях до творення людиною самої себе, свого буття, особистісного самоствердження; обєктом творчості є людське тіло.</a:t>
            </a:r>
          </a:p>
          <a:p>
            <a:pPr>
              <a:defRPr sz="1200" b="1">
                <a:latin typeface="+mn-lt"/>
                <a:ea typeface="+mn-ea"/>
                <a:cs typeface="+mn-cs"/>
                <a:sym typeface="Arial"/>
              </a:defRPr>
            </a:pPr>
            <a:r>
              <a:t>11) практична спрямованість, через яку розглядаються всі питання – від соціально-етичних до релігійних.</a:t>
            </a:r>
          </a:p>
        </p:txBody>
      </p:sp>
      <p:pic>
        <p:nvPicPr>
          <p:cNvPr id="152"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53"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12</a:t>
            </a:fld>
            <a:endParaRPr/>
          </a:p>
        </p:txBody>
      </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Заголовок 1"/>
          <p:cNvSpPr txBox="1"/>
          <p:nvPr/>
        </p:nvSpPr>
        <p:spPr>
          <a:xfrm>
            <a:off x="1526742" y="224120"/>
            <a:ext cx="6090514" cy="3506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800" b="1">
                <a:solidFill>
                  <a:srgbClr val="FF0000"/>
                </a:solidFill>
                <a:latin typeface="+mn-lt"/>
                <a:ea typeface="+mn-ea"/>
                <a:cs typeface="+mn-cs"/>
                <a:sym typeface="Arial"/>
              </a:defRPr>
            </a:lvl1pPr>
          </a:lstStyle>
          <a:p>
            <a:r>
              <a:t>2. Реалізм гуманістів</a:t>
            </a:r>
          </a:p>
        </p:txBody>
      </p:sp>
      <p:sp>
        <p:nvSpPr>
          <p:cNvPr id="156" name="Прямоугольник 2"/>
          <p:cNvSpPr txBox="1"/>
          <p:nvPr/>
        </p:nvSpPr>
        <p:spPr>
          <a:xfrm>
            <a:off x="945311" y="1337588"/>
            <a:ext cx="7253378" cy="27272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b="1">
                <a:latin typeface="+mn-lt"/>
                <a:ea typeface="+mn-ea"/>
                <a:cs typeface="+mn-cs"/>
                <a:sym typeface="Arial"/>
              </a:defRPr>
            </a:pPr>
            <a:r>
              <a:t>Петрарка  (1304-1374); Джовані Бокаччо (1313-1575);  Лоренца Валла (1407-1457); Піко дела Мірандола (1463-1495);  Пєтро Помпонацці (1462-1524); Мішель Монтень (1533-1592);  Еразм Роттердамський (1469-1536). Флоренція 15-го століття була найактивнішим інтелектуальним і мистецьким центром Європи. У 15 столітті з'явилася Платонівська академія у Флоренції та великі гуманістичні двори. Humanitas виступив об’єднуючим принципом багатьох мистецтв. Трьома фігурами, найбільш критичними для піднесення гуманістичного руху, були Петрарка, Боккаччо та Салютаті. Ранні гуманісти значною мірою поділяли реалізм, який відкидав припущення та ставив натомість об’єктивний аналіз досвіду. Гуманізм мав на меті реформувати соціальний порядок, який в основі своїй повинен був стати невід’ємно людським.</a:t>
            </a:r>
          </a:p>
          <a:p>
            <a:pPr algn="just">
              <a:defRPr b="1">
                <a:latin typeface="+mn-lt"/>
                <a:ea typeface="+mn-ea"/>
                <a:cs typeface="+mn-cs"/>
                <a:sym typeface="Arial"/>
              </a:defRPr>
            </a:pPr>
            <a:r>
              <a:t>Гуманістичний реалізм виявляв всебічну критичність. Твори раннього гуманізму - маніфест незалежності, перевагу віддавали розуму.  </a:t>
            </a:r>
          </a:p>
        </p:txBody>
      </p:sp>
      <p:pic>
        <p:nvPicPr>
          <p:cNvPr id="157"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58"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13</a:t>
            </a:fld>
            <a:endParaRPr/>
          </a:p>
        </p:txBody>
      </p:sp>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Заголовок 1"/>
          <p:cNvSpPr txBox="1"/>
          <p:nvPr/>
        </p:nvSpPr>
        <p:spPr>
          <a:xfrm>
            <a:off x="2184137" y="90770"/>
            <a:ext cx="4775726" cy="6173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800" b="1">
                <a:solidFill>
                  <a:srgbClr val="FF0000"/>
                </a:solidFill>
                <a:latin typeface="+mn-lt"/>
                <a:ea typeface="+mn-ea"/>
                <a:cs typeface="+mn-cs"/>
                <a:sym typeface="Arial"/>
              </a:defRPr>
            </a:lvl1pPr>
          </a:lstStyle>
          <a:p>
            <a:r>
              <a:t>Брунетто Латіні як основоположник гуманістичної революції</a:t>
            </a:r>
          </a:p>
        </p:txBody>
      </p:sp>
      <p:sp>
        <p:nvSpPr>
          <p:cNvPr id="161" name="Прямоугольник 1"/>
          <p:cNvSpPr txBox="1"/>
          <p:nvPr/>
        </p:nvSpPr>
        <p:spPr>
          <a:xfrm>
            <a:off x="981315" y="1032788"/>
            <a:ext cx="7181370" cy="33368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just">
              <a:defRPr b="1">
                <a:latin typeface="+mn-lt"/>
                <a:ea typeface="+mn-ea"/>
                <a:cs typeface="+mn-cs"/>
                <a:sym typeface="Arial"/>
              </a:defRPr>
            </a:lvl1pPr>
          </a:lstStyle>
          <a:p>
            <a:r>
              <a:t>Флорентійський канцлер Брунетто Латіні як державний діяч і дипломат виступав за встановлення і збереження громадянських свобод,  у його творчості вперше можна знайти сукупність поглядів і стратегій гуманізму: 1) цицеронівський дискурс на службі громадянській свободі; 3) особиста активність і лідерство; 3) соціальний реалізм у дусі Цицерона; 4) схвалення індивідуального генія;  5) сильний акцент на політичній освіті.  Брунетто започаткував філологічну динаміку, яка дала гуманізму культурну силу: поєднання класичного навчання з народною мовою. Брунетто мав великий вплив на Данте, шанував його як вчителя,  впли в на флорентійське керівництво від Салютаті до Макіавеллі. Індивідуалізм Петрарки та реалізм Боккаччо виросли на ґрунті, який розробив Брунетто. Новаторська підтримка Брунетто Арістотеля та Цицерона оживила гуманістичний дискурс аж до часів Томаса Джефферсона, який назвав цих двох мислителів джерелами Декларації незалежності. З цих причин Брунетто можна вважати основоположником гуманістичної революції, яка дала поштовх Відродженню, Просвітництву та сучасній демократичній державі.</a:t>
            </a:r>
          </a:p>
        </p:txBody>
      </p:sp>
      <p:pic>
        <p:nvPicPr>
          <p:cNvPr id="162"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63"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14</a:t>
            </a:fld>
            <a:endParaRPr/>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Заголовок 1"/>
          <p:cNvSpPr txBox="1"/>
          <p:nvPr/>
        </p:nvSpPr>
        <p:spPr>
          <a:xfrm>
            <a:off x="2654826" y="90770"/>
            <a:ext cx="3834348" cy="6173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800" b="1">
                <a:solidFill>
                  <a:srgbClr val="FF0000"/>
                </a:solidFill>
                <a:latin typeface="+mn-lt"/>
                <a:ea typeface="+mn-ea"/>
                <a:cs typeface="+mn-cs"/>
                <a:sym typeface="Arial"/>
              </a:defRPr>
            </a:lvl1pPr>
          </a:lstStyle>
          <a:p>
            <a:r>
              <a:t>Італійський вчений і поет Франческо Петрарка  (1304-1374) </a:t>
            </a:r>
          </a:p>
        </p:txBody>
      </p:sp>
      <p:pic>
        <p:nvPicPr>
          <p:cNvPr id="166"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67" name="Прямоугольник 1"/>
          <p:cNvSpPr txBox="1"/>
          <p:nvPr/>
        </p:nvSpPr>
        <p:spPr>
          <a:xfrm>
            <a:off x="1053323" y="1134388"/>
            <a:ext cx="7037354" cy="31336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b="1">
                <a:latin typeface="+mn-lt"/>
                <a:ea typeface="+mn-ea"/>
                <a:cs typeface="+mn-cs"/>
                <a:sym typeface="Arial"/>
              </a:defRPr>
            </a:pPr>
            <a:r>
              <a:t>Петрарка як поет, вчений, мислитель вважав, що гуманізмом мають бути науки про людину, що заклало основи особистісної самосвідомості. Петрарка найбільше вплинув на історію гуманізму як промовець філософії, з його творів розпочалася епоха петраркізму, він намагався піднятися до вершин античної культури, переосмислити її, навіть перевершити. Його творчість утвердила світську поезію як серйозне і благородне заняття. Він допоміг відновити сократівську традицію в Європі, визначивши самопізнання як головну мету філософії Його уявлення про поета як  вчителя філософії, а отже борця за культуру надихнуло гуманістів. Античність була багата на приклади активної самореалізації людини, що вимагала максимального включення її у творчу діяльність. До земних радостей він відносив любов,  віру у красу людини, природи, подорожей,  можливостей відкривати для себе нове. Класична риторика впроваджувала просвітницьку політику, класична поетика несла просвітлення душі. Класична думка пропонувала проникнути в суть речей. Гуманісти пов'язували класицизм з майбутнім.</a:t>
            </a:r>
          </a:p>
        </p:txBody>
      </p:sp>
      <p:sp>
        <p:nvSpPr>
          <p:cNvPr id="168"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15</a:t>
            </a:fld>
            <a:endParaRPr/>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Заголовок 1"/>
          <p:cNvSpPr txBox="1"/>
          <p:nvPr/>
        </p:nvSpPr>
        <p:spPr>
          <a:xfrm>
            <a:off x="2753521" y="224120"/>
            <a:ext cx="3636958" cy="3506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1800" b="1">
                <a:solidFill>
                  <a:srgbClr val="FF0000"/>
                </a:solidFill>
                <a:latin typeface="+mn-lt"/>
                <a:ea typeface="+mn-ea"/>
                <a:cs typeface="+mn-cs"/>
                <a:sym typeface="Arial"/>
              </a:defRPr>
            </a:lvl1pPr>
          </a:lstStyle>
          <a:p>
            <a:r>
              <a:t>Джованні Боккаччо (1304-1374)</a:t>
            </a:r>
          </a:p>
        </p:txBody>
      </p:sp>
      <p:sp>
        <p:nvSpPr>
          <p:cNvPr id="171" name="Прямоугольник 3"/>
          <p:cNvSpPr txBox="1"/>
          <p:nvPr/>
        </p:nvSpPr>
        <p:spPr>
          <a:xfrm>
            <a:off x="1007670" y="1106538"/>
            <a:ext cx="7128660" cy="293042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just">
              <a:defRPr b="1">
                <a:latin typeface="+mn-lt"/>
                <a:ea typeface="+mn-ea"/>
                <a:cs typeface="+mn-cs"/>
                <a:sym typeface="Arial"/>
              </a:defRPr>
            </a:lvl1pPr>
          </a:lstStyle>
          <a:p>
            <a:r>
              <a:t>Як батько флорентійської новели сприяв створенню нових гуманістичних традицій в італійській культурі, є засновником західного реалізму. Він був моралістом, істориком, блискучим кореспондентом, його довга кар’єра включала служіння як церкві, так і державі. У роботі  «Декамерон» (1353) здійснив енциклопедичний огляд людських пороків, висміяв духовенство, звеличив розум, енергію, гармонію краси душевної і тілесної, цінності особистості. Стиль прози Джованні Боккаччо  став еталоном для італійського виразу, найбільшим внеском у гуманізм є знаменитий «Декамерон» - збірка зі 100 оповідань. Неодноразово звертаючись до розуму та природи, він оголошує війну інституційним тираніям церкви та держави, закликав  до морального порядку. Його творчість  вважається джерелом західного реалізму, а «Декамерон» пам'ятником гуманізму Цицерону. Боккаччо був філологом, відіграв важливу роль у встановленні принципів текстуальної критики, які стали ключовими елементами гуманістичного методу.  </a:t>
            </a:r>
          </a:p>
        </p:txBody>
      </p:sp>
      <p:pic>
        <p:nvPicPr>
          <p:cNvPr id="172"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73"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16</a:t>
            </a:fld>
            <a:endParaRPr/>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Заголовок 1"/>
          <p:cNvSpPr txBox="1"/>
          <p:nvPr/>
        </p:nvSpPr>
        <p:spPr>
          <a:xfrm>
            <a:off x="2657429" y="90770"/>
            <a:ext cx="3829142" cy="6173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lgn="ctr">
              <a:defRPr sz="1800" b="1">
                <a:solidFill>
                  <a:srgbClr val="FF0000"/>
                </a:solidFill>
                <a:latin typeface="+mn-lt"/>
                <a:ea typeface="+mn-ea"/>
                <a:cs typeface="+mn-cs"/>
                <a:sym typeface="Arial"/>
              </a:defRPr>
            </a:pPr>
            <a:r>
              <a:t>Лоренца Валла (1407-1457)</a:t>
            </a:r>
          </a:p>
          <a:p>
            <a:pPr algn="ctr">
              <a:defRPr sz="1800" b="1">
                <a:solidFill>
                  <a:srgbClr val="FF0000"/>
                </a:solidFill>
                <a:latin typeface="+mn-lt"/>
                <a:ea typeface="+mn-ea"/>
                <a:cs typeface="+mn-cs"/>
                <a:sym typeface="Arial"/>
              </a:defRPr>
            </a:pPr>
            <a:r>
              <a:t>Піко дела Мірандола (1463-1495)</a:t>
            </a:r>
          </a:p>
        </p:txBody>
      </p:sp>
      <p:sp>
        <p:nvSpPr>
          <p:cNvPr id="176" name="Прямоугольник 1"/>
          <p:cNvSpPr txBox="1"/>
          <p:nvPr/>
        </p:nvSpPr>
        <p:spPr>
          <a:xfrm>
            <a:off x="909307" y="1032788"/>
            <a:ext cx="7325386" cy="33368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b="1">
                <a:solidFill>
                  <a:srgbClr val="FF0000"/>
                </a:solidFill>
                <a:latin typeface="+mn-lt"/>
                <a:ea typeface="+mn-ea"/>
                <a:cs typeface="+mn-cs"/>
                <a:sym typeface="Arial"/>
              </a:defRPr>
            </a:pPr>
            <a:r>
              <a:t>Лоренца Валла </a:t>
            </a:r>
            <a:r>
              <a:rPr>
                <a:solidFill>
                  <a:srgbClr val="000000"/>
                </a:solidFill>
              </a:rPr>
              <a:t>-</a:t>
            </a:r>
            <a:r>
              <a:t> </a:t>
            </a:r>
            <a:r>
              <a:rPr>
                <a:solidFill>
                  <a:srgbClr val="000000"/>
                </a:solidFill>
              </a:rPr>
              <a:t>італійський гуманіст, вчитель риторики, боровся з вульгарною латинню, познайомив Західну Європу з Геродотом і Фукідідом, виступав проти схоластичної логіки і діалектики, піддав існуванню всемогутність Бога, його філософію можна назвати «філософією задоволень», у якій мірою всього виступає особисте Благо.</a:t>
            </a:r>
          </a:p>
          <a:p>
            <a:pPr algn="just">
              <a:defRPr b="1">
                <a:solidFill>
                  <a:srgbClr val="FF0000"/>
                </a:solidFill>
                <a:latin typeface="+mn-lt"/>
                <a:ea typeface="+mn-ea"/>
                <a:cs typeface="+mn-cs"/>
                <a:sym typeface="Arial"/>
              </a:defRPr>
            </a:pPr>
            <a:endParaRPr>
              <a:solidFill>
                <a:srgbClr val="000000"/>
              </a:solidFill>
            </a:endParaRPr>
          </a:p>
          <a:p>
            <a:pPr algn="just">
              <a:defRPr b="1">
                <a:solidFill>
                  <a:srgbClr val="FF0000"/>
                </a:solidFill>
                <a:latin typeface="+mn-lt"/>
                <a:ea typeface="+mn-ea"/>
                <a:cs typeface="+mn-cs"/>
                <a:sym typeface="Arial"/>
              </a:defRPr>
            </a:pPr>
            <a:r>
              <a:t>Піко дела Мірандола </a:t>
            </a:r>
            <a:r>
              <a:rPr>
                <a:solidFill>
                  <a:srgbClr val="000000"/>
                </a:solidFill>
              </a:rPr>
              <a:t>- італійський філософ і гуманіст, по-новому прочитав Платона, заснував  Платонівську академію, тим самим відроджував античну філософію,  виступав за науку та істину нової епохи, мріяв виступити на Римських зборах з трактатом «Вчених всього світу», який включав 900 тез «про все, що було пізнано». Він стверджував, що людина повинна бути вільною творити свою особистість, шукати власний рівень, створювати власне майбутнє своєю «божественною натурою». Людина – це істота, яка  мріє про «божественне удосконалення», так як  має космічну незавершеність, творчу здатність самовизначатися,  в її основі – ідеал свободи і гідності людини, що тим самим сприяло ідеї зближення людини з Богом.</a:t>
            </a:r>
          </a:p>
        </p:txBody>
      </p:sp>
      <p:pic>
        <p:nvPicPr>
          <p:cNvPr id="177"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78"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17</a:t>
            </a:fld>
            <a:endParaRPr/>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Заголовок 1"/>
          <p:cNvSpPr txBox="1"/>
          <p:nvPr/>
        </p:nvSpPr>
        <p:spPr>
          <a:xfrm>
            <a:off x="2723897" y="224120"/>
            <a:ext cx="3696206" cy="3506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800" b="1">
                <a:solidFill>
                  <a:srgbClr val="FF0000"/>
                </a:solidFill>
                <a:latin typeface="+mn-lt"/>
                <a:ea typeface="+mn-ea"/>
                <a:cs typeface="+mn-cs"/>
                <a:sym typeface="Arial"/>
              </a:defRPr>
            </a:lvl1pPr>
          </a:lstStyle>
          <a:p>
            <a:r>
              <a:t>Мішель Монтень (1533-1592)</a:t>
            </a:r>
          </a:p>
        </p:txBody>
      </p:sp>
      <p:sp>
        <p:nvSpPr>
          <p:cNvPr id="181" name="Прямоугольник 3"/>
          <p:cNvSpPr txBox="1"/>
          <p:nvPr/>
        </p:nvSpPr>
        <p:spPr>
          <a:xfrm>
            <a:off x="729287" y="1470398"/>
            <a:ext cx="7685426" cy="232082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b="1">
                <a:latin typeface="+mn-lt"/>
                <a:ea typeface="+mn-ea"/>
                <a:cs typeface="+mn-cs"/>
                <a:sym typeface="Arial"/>
              </a:defRPr>
            </a:lvl1pPr>
          </a:lstStyle>
          <a:p>
            <a:r>
              <a:t>Гуманіст другого періоду Відродження, прихильник скептицизму будь-якого роду, намагався поставити розум вище авторитету. Гуманіст другого періоду Відродження, прихильник скептицизму будь-якого роду, він намагався поставити розум вище авторитетту. «Нариси» Мішеля де Монтеня (1580) - це не лише розгорнуте повторне формулювання та переоцінка гуманістичних мотивів, але й віха в гуманістичному проекті самопізнання, який схвалив Петрарка. Учений, мандрівник, військовий і державний діяч, Монтень сприймав у людських подіях суму типових гуманістичних модальностей - інтерпретація класики, звернення до безпосереднього досвіду, виключний наголос на людському царстві та універсальна цікавість привели його до спростування типової гуманістичної передумови: знання про інтелектуальне мистецтво може навчити суверенного мистецтва життя. </a:t>
            </a:r>
          </a:p>
        </p:txBody>
      </p:sp>
      <p:pic>
        <p:nvPicPr>
          <p:cNvPr id="182"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83"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18</a:t>
            </a:fld>
            <a:endParaRPr/>
          </a:p>
        </p:txBody>
      </p:sp>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Заголовок 1"/>
          <p:cNvSpPr txBox="1"/>
          <p:nvPr/>
        </p:nvSpPr>
        <p:spPr>
          <a:xfrm>
            <a:off x="2500769" y="224120"/>
            <a:ext cx="4142462" cy="3506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800" b="1">
                <a:solidFill>
                  <a:srgbClr val="FF0000"/>
                </a:solidFill>
                <a:latin typeface="+mn-lt"/>
                <a:ea typeface="+mn-ea"/>
                <a:cs typeface="+mn-cs"/>
                <a:sym typeface="Arial"/>
              </a:defRPr>
            </a:lvl1pPr>
          </a:lstStyle>
          <a:p>
            <a:r>
              <a:rPr dirty="0" err="1"/>
              <a:t>Еразм</a:t>
            </a:r>
            <a:r>
              <a:rPr dirty="0"/>
              <a:t> </a:t>
            </a:r>
            <a:r>
              <a:rPr dirty="0" err="1"/>
              <a:t>Роттердамський</a:t>
            </a:r>
            <a:r>
              <a:rPr dirty="0"/>
              <a:t> (1469-1536)</a:t>
            </a:r>
          </a:p>
        </p:txBody>
      </p:sp>
      <p:pic>
        <p:nvPicPr>
          <p:cNvPr id="186"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87" name="Прямоугольник 1"/>
          <p:cNvSpPr txBox="1"/>
          <p:nvPr/>
        </p:nvSpPr>
        <p:spPr>
          <a:xfrm>
            <a:off x="179512" y="1923678"/>
            <a:ext cx="8333498" cy="26776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lgn="just">
              <a:defRPr b="1">
                <a:latin typeface="+mn-lt"/>
                <a:ea typeface="+mn-ea"/>
                <a:cs typeface="+mn-cs"/>
                <a:sym typeface="Arial"/>
              </a:defRPr>
            </a:lvl1pPr>
          </a:lstStyle>
          <a:p>
            <a:r>
              <a:rPr dirty="0" err="1"/>
              <a:t>Красномовний</a:t>
            </a:r>
            <a:r>
              <a:rPr dirty="0"/>
              <a:t>, </a:t>
            </a:r>
            <a:r>
              <a:rPr dirty="0" err="1"/>
              <a:t>людяний</a:t>
            </a:r>
            <a:r>
              <a:rPr dirty="0"/>
              <a:t> і </a:t>
            </a:r>
            <a:r>
              <a:rPr dirty="0" err="1"/>
              <a:t>глибоко</a:t>
            </a:r>
            <a:r>
              <a:rPr dirty="0"/>
              <a:t> </a:t>
            </a:r>
            <a:r>
              <a:rPr dirty="0" err="1"/>
              <a:t>розсудливий</a:t>
            </a:r>
            <a:r>
              <a:rPr dirty="0"/>
              <a:t>, </a:t>
            </a:r>
            <a:r>
              <a:rPr dirty="0" err="1"/>
              <a:t>Еразм</a:t>
            </a:r>
            <a:r>
              <a:rPr dirty="0"/>
              <a:t> </a:t>
            </a:r>
            <a:r>
              <a:rPr dirty="0" err="1"/>
              <a:t>заслужив</a:t>
            </a:r>
            <a:r>
              <a:rPr dirty="0"/>
              <a:t> </a:t>
            </a:r>
            <a:r>
              <a:rPr dirty="0" err="1"/>
              <a:t>золоту</a:t>
            </a:r>
            <a:r>
              <a:rPr dirty="0"/>
              <a:t> </a:t>
            </a:r>
            <a:r>
              <a:rPr dirty="0" err="1" smtClean="0"/>
              <a:t>репутацію</a:t>
            </a:r>
            <a:r>
              <a:rPr lang="uk-UA" dirty="0" smtClean="0"/>
              <a:t>, по його підручникам з латинської мови вчилася вся освічена Європа,</a:t>
            </a:r>
            <a:r>
              <a:rPr dirty="0" smtClean="0"/>
              <a:t>  </a:t>
            </a:r>
            <a:r>
              <a:rPr dirty="0" err="1"/>
              <a:t>багато</a:t>
            </a:r>
            <a:r>
              <a:rPr dirty="0"/>
              <a:t> в </a:t>
            </a:r>
            <a:r>
              <a:rPr dirty="0" err="1"/>
              <a:t>чому</a:t>
            </a:r>
            <a:r>
              <a:rPr dirty="0"/>
              <a:t> </a:t>
            </a:r>
            <a:r>
              <a:rPr lang="uk-UA" dirty="0" smtClean="0"/>
              <a:t>він </a:t>
            </a:r>
            <a:r>
              <a:rPr dirty="0" err="1" smtClean="0"/>
              <a:t>зобов’язаний</a:t>
            </a:r>
            <a:r>
              <a:rPr dirty="0" smtClean="0"/>
              <a:t> </a:t>
            </a:r>
            <a:r>
              <a:rPr dirty="0" err="1"/>
              <a:t>своєму</a:t>
            </a:r>
            <a:r>
              <a:rPr dirty="0"/>
              <a:t> </a:t>
            </a:r>
            <a:r>
              <a:rPr dirty="0" err="1"/>
              <a:t>магістерському</a:t>
            </a:r>
            <a:r>
              <a:rPr dirty="0"/>
              <a:t> </a:t>
            </a:r>
            <a:r>
              <a:rPr dirty="0" err="1"/>
              <a:t>стилю</a:t>
            </a:r>
            <a:r>
              <a:rPr dirty="0"/>
              <a:t> </a:t>
            </a:r>
            <a:r>
              <a:rPr dirty="0" err="1"/>
              <a:t>прози</a:t>
            </a:r>
            <a:r>
              <a:rPr dirty="0"/>
              <a:t>. </a:t>
            </a:r>
            <a:r>
              <a:rPr lang="uk-UA" dirty="0" smtClean="0"/>
              <a:t>Залишилося епістолярне мистецтво 3 тис. листів. Проголосив нове розуміння філософствування, «філософія повинна зійти з небес на землю» і вирішувати конкретні проблеми людини. Свою філософію він звів до гри, бесід, дискусій. «Забави християн повинні носити смак філософії». «</a:t>
            </a:r>
            <a:r>
              <a:rPr dirty="0" err="1" smtClean="0"/>
              <a:t>Похвала</a:t>
            </a:r>
            <a:r>
              <a:rPr dirty="0" smtClean="0"/>
              <a:t> </a:t>
            </a:r>
            <a:r>
              <a:rPr dirty="0" err="1" smtClean="0"/>
              <a:t>дурост</a:t>
            </a:r>
            <a:r>
              <a:rPr lang="uk-UA" dirty="0" smtClean="0"/>
              <a:t>і"</a:t>
            </a:r>
            <a:r>
              <a:rPr dirty="0" smtClean="0"/>
              <a:t> </a:t>
            </a:r>
            <a:r>
              <a:rPr lang="uk-UA" dirty="0" smtClean="0"/>
              <a:t>– це книга століття, є </a:t>
            </a:r>
            <a:r>
              <a:rPr dirty="0" err="1" smtClean="0"/>
              <a:t>яскравим</a:t>
            </a:r>
            <a:r>
              <a:rPr dirty="0" smtClean="0"/>
              <a:t> </a:t>
            </a:r>
            <a:r>
              <a:rPr dirty="0" err="1" smtClean="0"/>
              <a:t>прикладом</a:t>
            </a:r>
            <a:r>
              <a:rPr lang="uk-UA" dirty="0" smtClean="0"/>
              <a:t> вирішення проблем людського існування. </a:t>
            </a:r>
            <a:r>
              <a:rPr lang="ru-RU" dirty="0"/>
              <a:t>«Похвала </a:t>
            </a:r>
            <a:r>
              <a:rPr lang="ru-RU" dirty="0" err="1" smtClean="0"/>
              <a:t>дурості</a:t>
            </a:r>
            <a:r>
              <a:rPr lang="ru-RU" dirty="0" smtClean="0"/>
              <a:t>» - </a:t>
            </a:r>
            <a:r>
              <a:rPr lang="ru-RU" dirty="0" err="1" smtClean="0"/>
              <a:t>це</a:t>
            </a:r>
            <a:r>
              <a:rPr lang="ru-RU" dirty="0" smtClean="0"/>
              <a:t> </a:t>
            </a:r>
            <a:r>
              <a:rPr lang="ru-RU" dirty="0" err="1" smtClean="0"/>
              <a:t>парадоксальне</a:t>
            </a:r>
            <a:r>
              <a:rPr lang="ru-RU" dirty="0" smtClean="0"/>
              <a:t>, </a:t>
            </a:r>
            <a:r>
              <a:rPr lang="ru-RU" dirty="0" err="1" smtClean="0"/>
              <a:t>діалектичне</a:t>
            </a:r>
            <a:r>
              <a:rPr lang="ru-RU" dirty="0" smtClean="0"/>
              <a:t> </a:t>
            </a:r>
            <a:r>
              <a:rPr lang="ru-RU" dirty="0" err="1" smtClean="0"/>
              <a:t>виявлення</a:t>
            </a:r>
            <a:r>
              <a:rPr lang="ru-RU" dirty="0" smtClean="0"/>
              <a:t> </a:t>
            </a:r>
            <a:r>
              <a:rPr lang="ru-RU" dirty="0" err="1" smtClean="0"/>
              <a:t>всіх</a:t>
            </a:r>
            <a:r>
              <a:rPr lang="ru-RU" dirty="0" smtClean="0"/>
              <a:t> </a:t>
            </a:r>
            <a:r>
              <a:rPr lang="ru-RU" dirty="0" err="1" smtClean="0"/>
              <a:t>явищ</a:t>
            </a:r>
            <a:r>
              <a:rPr lang="ru-RU" dirty="0" smtClean="0"/>
              <a:t> </a:t>
            </a:r>
            <a:r>
              <a:rPr lang="ru-RU" dirty="0" err="1" smtClean="0"/>
              <a:t>буття</a:t>
            </a:r>
            <a:r>
              <a:rPr lang="ru-RU" dirty="0" smtClean="0"/>
              <a:t>, </a:t>
            </a:r>
            <a:r>
              <a:rPr dirty="0" err="1" smtClean="0"/>
              <a:t>набір</a:t>
            </a:r>
            <a:r>
              <a:rPr dirty="0" smtClean="0"/>
              <a:t> </a:t>
            </a:r>
            <a:r>
              <a:rPr dirty="0" err="1"/>
              <a:t>варіацій</a:t>
            </a:r>
            <a:r>
              <a:rPr dirty="0"/>
              <a:t> </a:t>
            </a:r>
            <a:r>
              <a:rPr dirty="0" err="1" smtClean="0"/>
              <a:t>дурості</a:t>
            </a:r>
            <a:r>
              <a:rPr dirty="0" smtClean="0"/>
              <a:t> </a:t>
            </a:r>
            <a:r>
              <a:rPr dirty="0" err="1"/>
              <a:t>довжиною</a:t>
            </a:r>
            <a:r>
              <a:rPr dirty="0"/>
              <a:t> в </a:t>
            </a:r>
            <a:r>
              <a:rPr dirty="0" err="1"/>
              <a:t>книгу</a:t>
            </a:r>
            <a:r>
              <a:rPr dirty="0"/>
              <a:t>. </a:t>
            </a:r>
            <a:r>
              <a:rPr dirty="0" smtClean="0"/>
              <a:t>«</a:t>
            </a:r>
            <a:r>
              <a:rPr dirty="0" err="1"/>
              <a:t>Хвала</a:t>
            </a:r>
            <a:r>
              <a:rPr dirty="0"/>
              <a:t> </a:t>
            </a:r>
            <a:r>
              <a:rPr lang="uk-UA" dirty="0" err="1" smtClean="0"/>
              <a:t>глупості</a:t>
            </a:r>
            <a:r>
              <a:rPr dirty="0" smtClean="0"/>
              <a:t>» </a:t>
            </a:r>
            <a:r>
              <a:rPr dirty="0"/>
              <a:t>- </a:t>
            </a:r>
            <a:r>
              <a:rPr dirty="0" err="1"/>
              <a:t>це</a:t>
            </a:r>
            <a:r>
              <a:rPr dirty="0"/>
              <a:t> </a:t>
            </a:r>
            <a:r>
              <a:rPr dirty="0" err="1"/>
              <a:t>справжній</a:t>
            </a:r>
            <a:r>
              <a:rPr dirty="0"/>
              <a:t> </a:t>
            </a:r>
            <a:r>
              <a:rPr dirty="0" err="1"/>
              <a:t>політ</a:t>
            </a:r>
            <a:r>
              <a:rPr dirty="0"/>
              <a:t> </a:t>
            </a:r>
            <a:r>
              <a:rPr dirty="0" err="1"/>
              <a:t>фантазії</a:t>
            </a:r>
            <a:r>
              <a:rPr dirty="0"/>
              <a:t>, </a:t>
            </a:r>
            <a:r>
              <a:rPr dirty="0" err="1"/>
              <a:t>розгул</a:t>
            </a:r>
            <a:r>
              <a:rPr dirty="0"/>
              <a:t> </a:t>
            </a:r>
            <a:r>
              <a:rPr dirty="0" err="1"/>
              <a:t>уяви</a:t>
            </a:r>
            <a:r>
              <a:rPr dirty="0"/>
              <a:t>, </a:t>
            </a:r>
            <a:r>
              <a:rPr dirty="0" err="1"/>
              <a:t>який</a:t>
            </a:r>
            <a:r>
              <a:rPr dirty="0"/>
              <a:t> </a:t>
            </a:r>
            <a:r>
              <a:rPr dirty="0" err="1"/>
              <a:t>досліджує</a:t>
            </a:r>
            <a:r>
              <a:rPr dirty="0"/>
              <a:t> </a:t>
            </a:r>
            <a:r>
              <a:rPr dirty="0" err="1"/>
              <a:t>неконтрольовану</a:t>
            </a:r>
            <a:r>
              <a:rPr dirty="0"/>
              <a:t> </a:t>
            </a:r>
            <a:r>
              <a:rPr dirty="0" err="1"/>
              <a:t>сферу</a:t>
            </a:r>
            <a:r>
              <a:rPr dirty="0"/>
              <a:t> </a:t>
            </a:r>
            <a:r>
              <a:rPr dirty="0" err="1"/>
              <a:t>тем</a:t>
            </a:r>
            <a:r>
              <a:rPr dirty="0"/>
              <a:t>, </a:t>
            </a:r>
            <a:r>
              <a:rPr dirty="0" err="1"/>
              <a:t>атакуючи</a:t>
            </a:r>
            <a:r>
              <a:rPr dirty="0"/>
              <a:t> </a:t>
            </a:r>
            <a:r>
              <a:rPr dirty="0" err="1"/>
              <a:t>різноманітні</a:t>
            </a:r>
            <a:r>
              <a:rPr dirty="0"/>
              <a:t> </a:t>
            </a:r>
            <a:r>
              <a:rPr dirty="0" err="1"/>
              <a:t>соціальні</a:t>
            </a:r>
            <a:r>
              <a:rPr dirty="0"/>
              <a:t> </a:t>
            </a:r>
            <a:r>
              <a:rPr dirty="0" err="1"/>
              <a:t>інституції</a:t>
            </a:r>
            <a:r>
              <a:rPr dirty="0"/>
              <a:t> </a:t>
            </a:r>
            <a:r>
              <a:rPr dirty="0" err="1"/>
              <a:t>та</a:t>
            </a:r>
            <a:r>
              <a:rPr dirty="0"/>
              <a:t> </a:t>
            </a:r>
            <a:r>
              <a:rPr dirty="0" err="1"/>
              <a:t>інколи</a:t>
            </a:r>
            <a:r>
              <a:rPr dirty="0"/>
              <a:t> </a:t>
            </a:r>
            <a:r>
              <a:rPr dirty="0" err="1"/>
              <a:t>розширюючи</a:t>
            </a:r>
            <a:r>
              <a:rPr dirty="0"/>
              <a:t> </a:t>
            </a:r>
            <a:r>
              <a:rPr dirty="0" err="1"/>
              <a:t>межі</a:t>
            </a:r>
            <a:r>
              <a:rPr dirty="0"/>
              <a:t> </a:t>
            </a:r>
            <a:r>
              <a:rPr dirty="0" err="1" smtClean="0"/>
              <a:t>дозволеного</a:t>
            </a:r>
            <a:r>
              <a:rPr lang="uk-UA" dirty="0" smtClean="0"/>
              <a:t>. Вихваляючи дурість, він висміяв суспільні установи того часу, яка обернулася звеличенням мудрості.       </a:t>
            </a:r>
            <a:endParaRPr dirty="0"/>
          </a:p>
        </p:txBody>
      </p:sp>
      <p:sp>
        <p:nvSpPr>
          <p:cNvPr id="188"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19</a:t>
            </a:fld>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0" name="Заголовок 1"/>
          <p:cNvGrpSpPr/>
          <p:nvPr/>
        </p:nvGrpSpPr>
        <p:grpSpPr>
          <a:xfrm>
            <a:off x="1481021" y="207292"/>
            <a:ext cx="6181957" cy="572704"/>
            <a:chOff x="0" y="0"/>
            <a:chExt cx="6181956" cy="572703"/>
          </a:xfrm>
        </p:grpSpPr>
        <p:sp>
          <p:nvSpPr>
            <p:cNvPr id="98" name="Rectangle"/>
            <p:cNvSpPr/>
            <p:nvPr/>
          </p:nvSpPr>
          <p:spPr>
            <a:xfrm>
              <a:off x="-1" y="-1"/>
              <a:ext cx="6181957" cy="572705"/>
            </a:xfrm>
            <a:prstGeom prst="rect">
              <a:avLst/>
            </a:prstGeom>
            <a:solidFill>
              <a:srgbClr val="FFFFFF"/>
            </a:solidFill>
            <a:ln w="25400" cap="flat">
              <a:solidFill>
                <a:schemeClr val="accent2"/>
              </a:solidFill>
              <a:prstDash val="solid"/>
              <a:round/>
            </a:ln>
            <a:effectLst/>
          </p:spPr>
          <p:txBody>
            <a:bodyPr wrap="square" lIns="45718" tIns="45718" rIns="45718" bIns="45718" numCol="1" anchor="t">
              <a:noAutofit/>
            </a:bodyPr>
            <a:lstStyle/>
            <a:p>
              <a:pPr algn="ctr">
                <a:defRPr sz="3000" b="1">
                  <a:ln w="12700" cap="flat">
                    <a:solidFill>
                      <a:srgbClr val="FF4F4E"/>
                    </a:solidFill>
                    <a:prstDash val="solid"/>
                    <a:round/>
                  </a:ln>
                  <a:solidFill>
                    <a:srgbClr val="FF6F6F"/>
                  </a:solidFill>
                  <a:effectLst>
                    <a:outerShdw blurRad="38100" dist="20320" dir="1800000" rotWithShape="0">
                      <a:srgbClr val="000000">
                        <a:alpha val="40000"/>
                      </a:srgbClr>
                    </a:outerShdw>
                  </a:effectLst>
                  <a:latin typeface="+mn-lt"/>
                  <a:ea typeface="+mn-ea"/>
                  <a:cs typeface="+mn-cs"/>
                  <a:sym typeface="Arial"/>
                </a:defRPr>
              </a:pPr>
              <a:endParaRPr/>
            </a:p>
          </p:txBody>
        </p:sp>
        <p:sp>
          <p:nvSpPr>
            <p:cNvPr id="99" name="ПЛАН ЛЕКЦІЇ"/>
            <p:cNvSpPr txBox="1"/>
            <p:nvPr/>
          </p:nvSpPr>
          <p:spPr>
            <a:xfrm>
              <a:off x="58418" y="12699"/>
              <a:ext cx="6065118" cy="51077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t">
              <a:spAutoFit/>
            </a:bodyPr>
            <a:lstStyle>
              <a:lvl1pPr algn="ctr">
                <a:defRPr sz="3000" b="1">
                  <a:ln w="12700" cap="flat">
                    <a:solidFill>
                      <a:srgbClr val="FF4F4E"/>
                    </a:solidFill>
                    <a:prstDash val="solid"/>
                    <a:round/>
                  </a:ln>
                  <a:solidFill>
                    <a:srgbClr val="FF6F6F"/>
                  </a:solidFill>
                  <a:effectLst>
                    <a:outerShdw blurRad="38100" dist="20320" dir="1800000" rotWithShape="0">
                      <a:srgbClr val="000000">
                        <a:alpha val="40000"/>
                      </a:srgbClr>
                    </a:outerShdw>
                  </a:effectLst>
                  <a:latin typeface="+mn-lt"/>
                  <a:ea typeface="+mn-ea"/>
                  <a:cs typeface="+mn-cs"/>
                  <a:sym typeface="Arial"/>
                </a:defRPr>
              </a:lvl1pPr>
            </a:lstStyle>
            <a:p>
              <a:r>
                <a:t>ПЛАН ЛЕКЦІЇ</a:t>
              </a:r>
            </a:p>
          </p:txBody>
        </p:sp>
      </p:grpSp>
      <p:sp>
        <p:nvSpPr>
          <p:cNvPr id="101" name="TextBox 2"/>
          <p:cNvSpPr txBox="1"/>
          <p:nvPr/>
        </p:nvSpPr>
        <p:spPr>
          <a:xfrm>
            <a:off x="707880" y="1064819"/>
            <a:ext cx="7728240" cy="37117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lnSpc>
                <a:spcPct val="120000"/>
              </a:lnSpc>
              <a:defRPr b="1">
                <a:latin typeface="Tahoma"/>
                <a:ea typeface="Tahoma"/>
                <a:cs typeface="Tahoma"/>
                <a:sym typeface="Tahoma"/>
              </a:defRPr>
            </a:pPr>
            <a:r>
              <a:rPr dirty="0"/>
              <a:t>1. </a:t>
            </a:r>
            <a:r>
              <a:rPr dirty="0" err="1"/>
              <a:t>Актуальність</a:t>
            </a:r>
            <a:r>
              <a:rPr dirty="0"/>
              <a:t> </a:t>
            </a:r>
            <a:r>
              <a:rPr dirty="0" err="1"/>
              <a:t>дослідження</a:t>
            </a:r>
            <a:r>
              <a:rPr dirty="0"/>
              <a:t> </a:t>
            </a:r>
            <a:r>
              <a:rPr dirty="0" err="1"/>
              <a:t>європейської</a:t>
            </a:r>
            <a:r>
              <a:rPr dirty="0"/>
              <a:t> </a:t>
            </a:r>
            <a:r>
              <a:rPr dirty="0" err="1"/>
              <a:t>гуманістичної</a:t>
            </a:r>
            <a:r>
              <a:rPr dirty="0"/>
              <a:t> </a:t>
            </a:r>
            <a:r>
              <a:rPr dirty="0" err="1" smtClean="0"/>
              <a:t>візії</a:t>
            </a:r>
            <a:r>
              <a:rPr lang="uk-UA" dirty="0" smtClean="0"/>
              <a:t>.</a:t>
            </a:r>
            <a:r>
              <a:rPr dirty="0" smtClean="0"/>
              <a:t> </a:t>
            </a:r>
            <a:endParaRPr dirty="0"/>
          </a:p>
          <a:p>
            <a:pPr>
              <a:lnSpc>
                <a:spcPct val="120000"/>
              </a:lnSpc>
              <a:defRPr b="1">
                <a:latin typeface="Tahoma"/>
                <a:ea typeface="Tahoma"/>
                <a:cs typeface="Tahoma"/>
                <a:sym typeface="Tahoma"/>
              </a:defRPr>
            </a:pPr>
            <a:r>
              <a:rPr dirty="0"/>
              <a:t>2. </a:t>
            </a:r>
            <a:r>
              <a:rPr dirty="0" err="1"/>
              <a:t>Античний</a:t>
            </a:r>
            <a:r>
              <a:rPr dirty="0"/>
              <a:t> </a:t>
            </a:r>
            <a:r>
              <a:rPr dirty="0" err="1"/>
              <a:t>гуманізм</a:t>
            </a:r>
            <a:r>
              <a:rPr dirty="0"/>
              <a:t>. </a:t>
            </a:r>
            <a:r>
              <a:rPr dirty="0" err="1"/>
              <a:t>Гуманістичний</a:t>
            </a:r>
            <a:r>
              <a:rPr dirty="0"/>
              <a:t> </a:t>
            </a:r>
            <a:r>
              <a:rPr dirty="0" err="1"/>
              <a:t>класицизм</a:t>
            </a:r>
            <a:r>
              <a:rPr dirty="0"/>
              <a:t>. </a:t>
            </a:r>
            <a:r>
              <a:rPr dirty="0" err="1"/>
              <a:t>Гуманістичний</a:t>
            </a:r>
            <a:r>
              <a:rPr dirty="0"/>
              <a:t> </a:t>
            </a:r>
            <a:r>
              <a:rPr dirty="0" err="1"/>
              <a:t>реалізм</a:t>
            </a:r>
            <a:r>
              <a:rPr dirty="0"/>
              <a:t>. </a:t>
            </a:r>
          </a:p>
          <a:p>
            <a:pPr>
              <a:lnSpc>
                <a:spcPct val="120000"/>
              </a:lnSpc>
              <a:defRPr b="1">
                <a:latin typeface="Tahoma"/>
                <a:ea typeface="Tahoma"/>
                <a:cs typeface="Tahoma"/>
                <a:sym typeface="Tahoma"/>
              </a:defRPr>
            </a:pPr>
            <a:r>
              <a:rPr dirty="0"/>
              <a:t>3. </a:t>
            </a:r>
            <a:r>
              <a:rPr dirty="0" err="1"/>
              <a:t>Виникнення</a:t>
            </a:r>
            <a:r>
              <a:rPr dirty="0"/>
              <a:t> </a:t>
            </a:r>
            <a:r>
              <a:rPr dirty="0" err="1"/>
              <a:t>особистості</a:t>
            </a:r>
            <a:r>
              <a:rPr dirty="0"/>
              <a:t> </a:t>
            </a:r>
            <a:r>
              <a:rPr dirty="0" err="1"/>
              <a:t>та</a:t>
            </a:r>
            <a:r>
              <a:rPr dirty="0"/>
              <a:t> </a:t>
            </a:r>
            <a:r>
              <a:rPr dirty="0" err="1"/>
              <a:t>ідея</a:t>
            </a:r>
            <a:r>
              <a:rPr dirty="0"/>
              <a:t> </a:t>
            </a:r>
            <a:r>
              <a:rPr dirty="0" err="1"/>
              <a:t>людської</a:t>
            </a:r>
            <a:r>
              <a:rPr dirty="0"/>
              <a:t> </a:t>
            </a:r>
            <a:r>
              <a:rPr dirty="0" err="1"/>
              <a:t>гідності</a:t>
            </a:r>
            <a:r>
              <a:rPr dirty="0"/>
              <a:t>. </a:t>
            </a:r>
            <a:r>
              <a:rPr dirty="0" err="1"/>
              <a:t>Розквіт</a:t>
            </a:r>
            <a:r>
              <a:rPr dirty="0"/>
              <a:t> </a:t>
            </a:r>
            <a:r>
              <a:rPr dirty="0" err="1"/>
              <a:t>гуманістичної</a:t>
            </a:r>
            <a:r>
              <a:rPr dirty="0"/>
              <a:t> </a:t>
            </a:r>
            <a:r>
              <a:rPr dirty="0" err="1"/>
              <a:t>думки</a:t>
            </a:r>
            <a:r>
              <a:rPr dirty="0"/>
              <a:t> в </a:t>
            </a:r>
            <a:r>
              <a:rPr dirty="0" err="1"/>
              <a:t>епоху</a:t>
            </a:r>
            <a:r>
              <a:rPr dirty="0"/>
              <a:t> </a:t>
            </a:r>
            <a:r>
              <a:rPr dirty="0" err="1"/>
              <a:t>Ренесансу</a:t>
            </a:r>
            <a:r>
              <a:rPr dirty="0"/>
              <a:t>. </a:t>
            </a:r>
          </a:p>
          <a:p>
            <a:pPr>
              <a:lnSpc>
                <a:spcPct val="120000"/>
              </a:lnSpc>
              <a:defRPr b="1">
                <a:latin typeface="Tahoma"/>
                <a:ea typeface="Tahoma"/>
                <a:cs typeface="Tahoma"/>
                <a:sym typeface="Tahoma"/>
              </a:defRPr>
            </a:pPr>
            <a:r>
              <a:rPr dirty="0"/>
              <a:t>4. </a:t>
            </a:r>
            <a:r>
              <a:rPr dirty="0" err="1"/>
              <a:t>Пізній</a:t>
            </a:r>
            <a:r>
              <a:rPr dirty="0"/>
              <a:t> </a:t>
            </a:r>
            <a:r>
              <a:rPr dirty="0" err="1"/>
              <a:t>італійський</a:t>
            </a:r>
            <a:r>
              <a:rPr dirty="0"/>
              <a:t> </a:t>
            </a:r>
            <a:r>
              <a:rPr dirty="0" err="1"/>
              <a:t>гуманізм</a:t>
            </a:r>
            <a:r>
              <a:rPr dirty="0"/>
              <a:t>. </a:t>
            </a:r>
            <a:r>
              <a:rPr dirty="0" err="1"/>
              <a:t>Північний</a:t>
            </a:r>
            <a:r>
              <a:rPr dirty="0"/>
              <a:t> </a:t>
            </a:r>
            <a:r>
              <a:rPr dirty="0" err="1"/>
              <a:t>гуманізм</a:t>
            </a:r>
            <a:r>
              <a:rPr dirty="0"/>
              <a:t>.  </a:t>
            </a:r>
            <a:r>
              <a:rPr dirty="0" err="1"/>
              <a:t>Французький</a:t>
            </a:r>
            <a:r>
              <a:rPr dirty="0"/>
              <a:t> </a:t>
            </a:r>
            <a:r>
              <a:rPr dirty="0" err="1"/>
              <a:t>гуманізм</a:t>
            </a:r>
            <a:r>
              <a:rPr dirty="0"/>
              <a:t>. </a:t>
            </a:r>
            <a:r>
              <a:rPr dirty="0" err="1"/>
              <a:t>Англійський</a:t>
            </a:r>
            <a:r>
              <a:rPr dirty="0"/>
              <a:t> </a:t>
            </a:r>
            <a:r>
              <a:rPr dirty="0" err="1"/>
              <a:t>гуманізм</a:t>
            </a:r>
            <a:r>
              <a:rPr dirty="0"/>
              <a:t>.</a:t>
            </a:r>
          </a:p>
          <a:p>
            <a:pPr>
              <a:lnSpc>
                <a:spcPct val="120000"/>
              </a:lnSpc>
              <a:defRPr b="1">
                <a:latin typeface="Tahoma"/>
                <a:ea typeface="Tahoma"/>
                <a:cs typeface="Tahoma"/>
                <a:sym typeface="Tahoma"/>
              </a:defRPr>
            </a:pPr>
            <a:r>
              <a:rPr dirty="0"/>
              <a:t>5. </a:t>
            </a:r>
            <a:r>
              <a:rPr dirty="0" err="1"/>
              <a:t>Сучасна</a:t>
            </a:r>
            <a:r>
              <a:rPr dirty="0"/>
              <a:t> </a:t>
            </a:r>
            <a:r>
              <a:rPr dirty="0" err="1"/>
              <a:t>епоха</a:t>
            </a:r>
            <a:r>
              <a:rPr dirty="0"/>
              <a:t> </a:t>
            </a:r>
            <a:r>
              <a:rPr dirty="0" err="1"/>
              <a:t>гуманізму</a:t>
            </a:r>
            <a:r>
              <a:rPr dirty="0"/>
              <a:t>. </a:t>
            </a:r>
            <a:r>
              <a:rPr lang="ru-RU" dirty="0" err="1"/>
              <a:t>Еволюція</a:t>
            </a:r>
            <a:r>
              <a:rPr lang="ru-RU" dirty="0"/>
              <a:t> </a:t>
            </a:r>
            <a:r>
              <a:rPr lang="ru-RU" dirty="0" err="1"/>
              <a:t>гуманістичних</a:t>
            </a:r>
            <a:r>
              <a:rPr lang="ru-RU" dirty="0"/>
              <a:t> </a:t>
            </a:r>
            <a:r>
              <a:rPr lang="ru-RU" dirty="0" err="1"/>
              <a:t>товариств</a:t>
            </a:r>
            <a:r>
              <a:rPr lang="ru-RU" dirty="0"/>
              <a:t> та </a:t>
            </a:r>
            <a:r>
              <a:rPr lang="ru-RU" dirty="0" err="1"/>
              <a:t>організація</a:t>
            </a:r>
            <a:r>
              <a:rPr lang="ru-RU" dirty="0"/>
              <a:t> </a:t>
            </a:r>
            <a:r>
              <a:rPr lang="ru-RU" dirty="0" err="1"/>
              <a:t>Гуманістичного</a:t>
            </a:r>
            <a:r>
              <a:rPr lang="ru-RU" dirty="0"/>
              <a:t> </a:t>
            </a:r>
            <a:r>
              <a:rPr lang="ru-RU" dirty="0" err="1" smtClean="0"/>
              <a:t>інституту</a:t>
            </a:r>
            <a:r>
              <a:rPr lang="ru-RU" dirty="0" smtClean="0"/>
              <a:t>. </a:t>
            </a:r>
            <a:r>
              <a:rPr dirty="0" err="1" smtClean="0"/>
              <a:t>Гуманістичний</a:t>
            </a:r>
            <a:r>
              <a:rPr dirty="0" smtClean="0"/>
              <a:t> </a:t>
            </a:r>
            <a:r>
              <a:rPr dirty="0" err="1"/>
              <a:t>маніфест</a:t>
            </a:r>
            <a:r>
              <a:rPr dirty="0"/>
              <a:t> (1933 р.). </a:t>
            </a:r>
            <a:endParaRPr lang="uk-UA" dirty="0" smtClean="0"/>
          </a:p>
          <a:p>
            <a:pPr>
              <a:lnSpc>
                <a:spcPct val="120000"/>
              </a:lnSpc>
              <a:defRPr b="1">
                <a:latin typeface="Tahoma"/>
                <a:ea typeface="Tahoma"/>
                <a:cs typeface="Tahoma"/>
                <a:sym typeface="Tahoma"/>
              </a:defRPr>
            </a:pPr>
            <a:r>
              <a:rPr dirty="0" smtClean="0"/>
              <a:t>6</a:t>
            </a:r>
            <a:r>
              <a:rPr dirty="0"/>
              <a:t>. </a:t>
            </a:r>
            <a:r>
              <a:rPr dirty="0" err="1"/>
              <a:t>Гуманізм</a:t>
            </a:r>
            <a:r>
              <a:rPr dirty="0"/>
              <a:t> Ф.К.С. </a:t>
            </a:r>
            <a:r>
              <a:rPr dirty="0" err="1"/>
              <a:t>Шиллера</a:t>
            </a:r>
            <a:r>
              <a:rPr dirty="0"/>
              <a:t> і </a:t>
            </a:r>
            <a:r>
              <a:rPr dirty="0" err="1"/>
              <a:t>прагматизм</a:t>
            </a:r>
            <a:r>
              <a:rPr dirty="0"/>
              <a:t> У. </a:t>
            </a:r>
            <a:r>
              <a:rPr dirty="0" err="1"/>
              <a:t>Джеймса</a:t>
            </a:r>
            <a:r>
              <a:rPr dirty="0"/>
              <a:t>. </a:t>
            </a:r>
            <a:r>
              <a:rPr dirty="0" err="1"/>
              <a:t>Гуманістичні</a:t>
            </a:r>
            <a:r>
              <a:rPr dirty="0"/>
              <a:t> </a:t>
            </a:r>
            <a:r>
              <a:rPr dirty="0" err="1"/>
              <a:t>ідеї</a:t>
            </a:r>
            <a:r>
              <a:rPr dirty="0"/>
              <a:t> і </a:t>
            </a:r>
            <a:r>
              <a:rPr dirty="0" err="1"/>
              <a:t>соціальна</a:t>
            </a:r>
            <a:r>
              <a:rPr dirty="0"/>
              <a:t> </a:t>
            </a:r>
            <a:r>
              <a:rPr dirty="0" err="1"/>
              <a:t>діяльність</a:t>
            </a:r>
            <a:r>
              <a:rPr dirty="0"/>
              <a:t> Ч. Ф. </a:t>
            </a:r>
            <a:r>
              <a:rPr dirty="0" err="1"/>
              <a:t>Поттера</a:t>
            </a:r>
            <a:endParaRPr dirty="0"/>
          </a:p>
          <a:p>
            <a:pPr>
              <a:lnSpc>
                <a:spcPct val="120000"/>
              </a:lnSpc>
              <a:defRPr b="1">
                <a:latin typeface="Tahoma"/>
                <a:ea typeface="Tahoma"/>
                <a:cs typeface="Tahoma"/>
                <a:sym typeface="Tahoma"/>
              </a:defRPr>
            </a:pPr>
            <a:r>
              <a:rPr dirty="0"/>
              <a:t>7. </a:t>
            </a:r>
            <a:r>
              <a:rPr dirty="0" err="1"/>
              <a:t>Сучасна</a:t>
            </a:r>
            <a:r>
              <a:rPr dirty="0"/>
              <a:t> </a:t>
            </a:r>
            <a:r>
              <a:rPr dirty="0" err="1"/>
              <a:t>гуманістична</a:t>
            </a:r>
            <a:r>
              <a:rPr dirty="0"/>
              <a:t> </a:t>
            </a:r>
            <a:r>
              <a:rPr dirty="0" err="1"/>
              <a:t>філософія</a:t>
            </a:r>
            <a:r>
              <a:rPr dirty="0"/>
              <a:t>. </a:t>
            </a:r>
            <a:r>
              <a:rPr dirty="0" err="1"/>
              <a:t>Світський</a:t>
            </a:r>
            <a:r>
              <a:rPr dirty="0"/>
              <a:t> </a:t>
            </a:r>
            <a:r>
              <a:rPr dirty="0" err="1"/>
              <a:t>гуманізм</a:t>
            </a:r>
            <a:r>
              <a:rPr dirty="0"/>
              <a:t>. </a:t>
            </a:r>
            <a:r>
              <a:rPr dirty="0" err="1"/>
              <a:t>Релігійний</a:t>
            </a:r>
            <a:r>
              <a:rPr dirty="0"/>
              <a:t> </a:t>
            </a:r>
            <a:r>
              <a:rPr dirty="0" err="1"/>
              <a:t>гуманізм</a:t>
            </a:r>
            <a:r>
              <a:rPr dirty="0"/>
              <a:t>. </a:t>
            </a:r>
            <a:r>
              <a:rPr dirty="0" err="1"/>
              <a:t>Освітній</a:t>
            </a:r>
            <a:r>
              <a:rPr dirty="0"/>
              <a:t> </a:t>
            </a:r>
            <a:r>
              <a:rPr dirty="0" err="1"/>
              <a:t>гуманізм</a:t>
            </a:r>
            <a:r>
              <a:rPr dirty="0"/>
              <a:t>. </a:t>
            </a:r>
            <a:r>
              <a:rPr dirty="0" err="1"/>
              <a:t>Сучасна</a:t>
            </a:r>
            <a:r>
              <a:rPr dirty="0"/>
              <a:t> </a:t>
            </a:r>
            <a:r>
              <a:rPr dirty="0" err="1"/>
              <a:t>гуманістична</a:t>
            </a:r>
            <a:r>
              <a:rPr dirty="0"/>
              <a:t> </a:t>
            </a:r>
            <a:r>
              <a:rPr dirty="0" err="1"/>
              <a:t>психологія</a:t>
            </a:r>
            <a:r>
              <a:rPr dirty="0"/>
              <a:t>.</a:t>
            </a:r>
          </a:p>
          <a:p>
            <a:pPr>
              <a:lnSpc>
                <a:spcPct val="120000"/>
              </a:lnSpc>
              <a:defRPr b="1">
                <a:latin typeface="Tahoma"/>
                <a:ea typeface="Tahoma"/>
                <a:cs typeface="Tahoma"/>
                <a:sym typeface="Tahoma"/>
              </a:defRPr>
            </a:pPr>
            <a:r>
              <a:rPr dirty="0" err="1" smtClean="0"/>
              <a:t>Висновки</a:t>
            </a:r>
            <a:endParaRPr lang="ru-RU" dirty="0"/>
          </a:p>
          <a:p>
            <a:pPr>
              <a:lnSpc>
                <a:spcPct val="120000"/>
              </a:lnSpc>
              <a:defRPr b="1">
                <a:latin typeface="Tahoma"/>
                <a:ea typeface="Tahoma"/>
                <a:cs typeface="Tahoma"/>
                <a:sym typeface="Tahoma"/>
              </a:defRPr>
            </a:pPr>
            <a:endParaRPr dirty="0"/>
          </a:p>
        </p:txBody>
      </p:sp>
      <p:pic>
        <p:nvPicPr>
          <p:cNvPr id="102"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03" name="Slide Number"/>
          <p:cNvSpPr txBox="1">
            <a:spLocks noGrp="1"/>
          </p:cNvSpPr>
          <p:nvPr>
            <p:ph type="sldNum" sz="quarter" idx="2"/>
          </p:nvPr>
        </p:nvSpPr>
        <p:spPr>
          <a:xfrm>
            <a:off x="6364304" y="4635136"/>
            <a:ext cx="188897" cy="264253"/>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a:t>
            </a:fld>
            <a:endParaRP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Заголовок 1"/>
          <p:cNvSpPr txBox="1"/>
          <p:nvPr/>
        </p:nvSpPr>
        <p:spPr>
          <a:xfrm>
            <a:off x="1736927" y="14154"/>
            <a:ext cx="5670146" cy="77059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600" b="1">
                <a:solidFill>
                  <a:srgbClr val="FF0000"/>
                </a:solidFill>
                <a:latin typeface="+mn-lt"/>
                <a:ea typeface="+mn-ea"/>
                <a:cs typeface="+mn-cs"/>
                <a:sym typeface="Arial"/>
              </a:defRPr>
            </a:lvl1pPr>
          </a:lstStyle>
          <a:p>
            <a:r>
              <a:t>3.  Розквіт гуманістичної думки в епоху Ренесансу. Ідея людської гідності та самоствердження особистості.</a:t>
            </a:r>
          </a:p>
        </p:txBody>
      </p:sp>
      <p:sp>
        <p:nvSpPr>
          <p:cNvPr id="191" name="Прямоугольник 1"/>
          <p:cNvSpPr txBox="1"/>
          <p:nvPr/>
        </p:nvSpPr>
        <p:spPr>
          <a:xfrm>
            <a:off x="540393" y="1134388"/>
            <a:ext cx="7839096" cy="33239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p>
            <a:pPr algn="just">
              <a:defRPr b="1">
                <a:latin typeface="+mn-lt"/>
                <a:ea typeface="+mn-ea"/>
                <a:cs typeface="+mn-cs"/>
                <a:sym typeface="Arial"/>
              </a:defRPr>
            </a:pPr>
            <a:r>
              <a:rPr dirty="0" err="1"/>
              <a:t>Філософи</a:t>
            </a:r>
            <a:r>
              <a:rPr dirty="0"/>
              <a:t> </a:t>
            </a:r>
            <a:r>
              <a:rPr dirty="0" err="1"/>
              <a:t>Відродження</a:t>
            </a:r>
            <a:r>
              <a:rPr dirty="0"/>
              <a:t> </a:t>
            </a:r>
            <a:r>
              <a:rPr dirty="0" err="1"/>
              <a:t>робили</a:t>
            </a:r>
            <a:r>
              <a:rPr dirty="0"/>
              <a:t> </a:t>
            </a:r>
            <a:r>
              <a:rPr dirty="0" err="1"/>
              <a:t>наголос</a:t>
            </a:r>
            <a:r>
              <a:rPr dirty="0"/>
              <a:t> </a:t>
            </a:r>
            <a:r>
              <a:rPr dirty="0" err="1"/>
              <a:t>на</a:t>
            </a:r>
            <a:r>
              <a:rPr dirty="0"/>
              <a:t> </a:t>
            </a:r>
            <a:r>
              <a:rPr dirty="0" err="1"/>
              <a:t>доброчесних</a:t>
            </a:r>
            <a:r>
              <a:rPr dirty="0"/>
              <a:t> </a:t>
            </a:r>
            <a:r>
              <a:rPr dirty="0" err="1"/>
              <a:t>діях</a:t>
            </a:r>
            <a:r>
              <a:rPr dirty="0"/>
              <a:t> </a:t>
            </a:r>
            <a:r>
              <a:rPr dirty="0" err="1"/>
              <a:t>як</a:t>
            </a:r>
            <a:r>
              <a:rPr dirty="0"/>
              <a:t> </a:t>
            </a:r>
            <a:r>
              <a:rPr dirty="0" err="1"/>
              <a:t>меті</a:t>
            </a:r>
            <a:r>
              <a:rPr dirty="0"/>
              <a:t> </a:t>
            </a:r>
            <a:r>
              <a:rPr dirty="0" err="1"/>
              <a:t>та</a:t>
            </a:r>
            <a:r>
              <a:rPr dirty="0"/>
              <a:t> </a:t>
            </a:r>
            <a:r>
              <a:rPr dirty="0" err="1"/>
              <a:t>ідеї</a:t>
            </a:r>
            <a:r>
              <a:rPr dirty="0"/>
              <a:t> </a:t>
            </a:r>
            <a:r>
              <a:rPr dirty="0" err="1"/>
              <a:t>людської</a:t>
            </a:r>
            <a:r>
              <a:rPr dirty="0"/>
              <a:t> </a:t>
            </a:r>
            <a:r>
              <a:rPr dirty="0" err="1"/>
              <a:t>гідності</a:t>
            </a:r>
            <a:r>
              <a:rPr dirty="0"/>
              <a:t>,  </a:t>
            </a:r>
            <a:r>
              <a:rPr dirty="0" err="1"/>
              <a:t>що</a:t>
            </a:r>
            <a:r>
              <a:rPr dirty="0"/>
              <a:t> </a:t>
            </a:r>
            <a:r>
              <a:rPr dirty="0" err="1"/>
              <a:t>здійснило</a:t>
            </a:r>
            <a:r>
              <a:rPr dirty="0"/>
              <a:t> </a:t>
            </a:r>
            <a:r>
              <a:rPr dirty="0" err="1"/>
              <a:t>сильний</a:t>
            </a:r>
            <a:r>
              <a:rPr dirty="0"/>
              <a:t> </a:t>
            </a:r>
            <a:r>
              <a:rPr dirty="0" err="1"/>
              <a:t>вплив</a:t>
            </a:r>
            <a:r>
              <a:rPr dirty="0"/>
              <a:t> </a:t>
            </a:r>
            <a:r>
              <a:rPr dirty="0" err="1"/>
              <a:t>на</a:t>
            </a:r>
            <a:r>
              <a:rPr dirty="0"/>
              <a:t> </a:t>
            </a:r>
            <a:r>
              <a:rPr dirty="0" err="1"/>
              <a:t>гуманістичний</a:t>
            </a:r>
            <a:r>
              <a:rPr dirty="0"/>
              <a:t> </a:t>
            </a:r>
            <a:r>
              <a:rPr dirty="0" err="1"/>
              <a:t>ідеал</a:t>
            </a:r>
            <a:r>
              <a:rPr dirty="0"/>
              <a:t> </a:t>
            </a:r>
            <a:r>
              <a:rPr dirty="0" err="1"/>
              <a:t>мудрості</a:t>
            </a:r>
            <a:r>
              <a:rPr dirty="0"/>
              <a:t>. </a:t>
            </a:r>
            <a:r>
              <a:rPr dirty="0" err="1"/>
              <a:t>Cправжня</a:t>
            </a:r>
            <a:r>
              <a:rPr dirty="0"/>
              <a:t> </a:t>
            </a:r>
            <a:r>
              <a:rPr dirty="0" err="1"/>
              <a:t>перевага</a:t>
            </a:r>
            <a:r>
              <a:rPr dirty="0"/>
              <a:t> </a:t>
            </a:r>
            <a:r>
              <a:rPr dirty="0" err="1"/>
              <a:t>доброчесності</a:t>
            </a:r>
            <a:r>
              <a:rPr dirty="0"/>
              <a:t> </a:t>
            </a:r>
            <a:r>
              <a:rPr dirty="0" err="1"/>
              <a:t>полягала</a:t>
            </a:r>
            <a:r>
              <a:rPr dirty="0"/>
              <a:t> в </a:t>
            </a:r>
            <a:r>
              <a:rPr dirty="0" err="1"/>
              <a:t>ефективній</a:t>
            </a:r>
            <a:r>
              <a:rPr dirty="0"/>
              <a:t> </a:t>
            </a:r>
            <a:r>
              <a:rPr dirty="0" err="1"/>
              <a:t>дії</a:t>
            </a:r>
            <a:r>
              <a:rPr dirty="0"/>
              <a:t>, </a:t>
            </a:r>
            <a:r>
              <a:rPr dirty="0" err="1"/>
              <a:t>яка</a:t>
            </a:r>
            <a:r>
              <a:rPr dirty="0"/>
              <a:t> </a:t>
            </a:r>
            <a:r>
              <a:rPr dirty="0" err="1"/>
              <a:t>неможлива</a:t>
            </a:r>
            <a:r>
              <a:rPr dirty="0"/>
              <a:t> </a:t>
            </a:r>
            <a:r>
              <a:rPr dirty="0" err="1"/>
              <a:t>без</a:t>
            </a:r>
            <a:r>
              <a:rPr dirty="0"/>
              <a:t> </a:t>
            </a:r>
            <a:r>
              <a:rPr dirty="0" err="1"/>
              <a:t>здібностей</a:t>
            </a:r>
            <a:r>
              <a:rPr dirty="0"/>
              <a:t>, </a:t>
            </a:r>
            <a:r>
              <a:rPr dirty="0" err="1"/>
              <a:t>необхідних</a:t>
            </a:r>
            <a:r>
              <a:rPr dirty="0"/>
              <a:t> </a:t>
            </a:r>
            <a:r>
              <a:rPr dirty="0" err="1"/>
              <a:t>для</a:t>
            </a:r>
            <a:r>
              <a:rPr dirty="0"/>
              <a:t> </a:t>
            </a:r>
            <a:r>
              <a:rPr dirty="0" err="1"/>
              <a:t>цього</a:t>
            </a:r>
            <a:r>
              <a:rPr dirty="0"/>
              <a:t>, </a:t>
            </a:r>
            <a:r>
              <a:rPr dirty="0" err="1"/>
              <a:t>прзвиваючи</a:t>
            </a:r>
            <a:r>
              <a:rPr dirty="0"/>
              <a:t> </a:t>
            </a:r>
            <a:r>
              <a:rPr dirty="0" err="1"/>
              <a:t>ідею</a:t>
            </a:r>
            <a:r>
              <a:rPr dirty="0"/>
              <a:t> </a:t>
            </a:r>
            <a:r>
              <a:rPr dirty="0" err="1"/>
              <a:t>людської</a:t>
            </a:r>
            <a:r>
              <a:rPr dirty="0"/>
              <a:t> </a:t>
            </a:r>
            <a:r>
              <a:rPr dirty="0" err="1"/>
              <a:t>гідностці</a:t>
            </a:r>
            <a:r>
              <a:rPr dirty="0"/>
              <a:t> </a:t>
            </a:r>
            <a:r>
              <a:rPr dirty="0" err="1"/>
              <a:t>та</a:t>
            </a:r>
            <a:r>
              <a:rPr dirty="0"/>
              <a:t> </a:t>
            </a:r>
            <a:r>
              <a:rPr dirty="0" err="1"/>
              <a:t>самоствердження</a:t>
            </a:r>
            <a:r>
              <a:rPr dirty="0"/>
              <a:t> </a:t>
            </a:r>
            <a:r>
              <a:rPr dirty="0" err="1"/>
              <a:t>особистості</a:t>
            </a:r>
            <a:r>
              <a:rPr dirty="0"/>
              <a:t>.  У </a:t>
            </a:r>
            <a:r>
              <a:rPr dirty="0" err="1"/>
              <a:t>філософській</a:t>
            </a:r>
            <a:r>
              <a:rPr dirty="0"/>
              <a:t> </a:t>
            </a:r>
            <a:r>
              <a:rPr dirty="0" err="1"/>
              <a:t>поемі</a:t>
            </a:r>
            <a:r>
              <a:rPr dirty="0"/>
              <a:t> </a:t>
            </a:r>
            <a:r>
              <a:rPr dirty="0" err="1"/>
              <a:t>Пальмієрі</a:t>
            </a:r>
            <a:r>
              <a:rPr dirty="0"/>
              <a:t> «</a:t>
            </a:r>
            <a:r>
              <a:rPr dirty="0" err="1"/>
              <a:t>Місто</a:t>
            </a:r>
            <a:r>
              <a:rPr dirty="0"/>
              <a:t> </a:t>
            </a:r>
            <a:r>
              <a:rPr dirty="0" err="1"/>
              <a:t>життя</a:t>
            </a:r>
            <a:r>
              <a:rPr dirty="0"/>
              <a:t>» (1464 р.)  </a:t>
            </a:r>
            <a:r>
              <a:rPr dirty="0" err="1"/>
              <a:t>розвивається</a:t>
            </a:r>
            <a:r>
              <a:rPr dirty="0"/>
              <a:t> </a:t>
            </a:r>
            <a:r>
              <a:rPr dirty="0" err="1"/>
              <a:t>ідея</a:t>
            </a:r>
            <a:r>
              <a:rPr dirty="0"/>
              <a:t> </a:t>
            </a:r>
            <a:r>
              <a:rPr dirty="0" err="1"/>
              <a:t>про</a:t>
            </a:r>
            <a:r>
              <a:rPr dirty="0"/>
              <a:t> </a:t>
            </a:r>
            <a:r>
              <a:rPr dirty="0" err="1"/>
              <a:t>те</a:t>
            </a:r>
            <a:r>
              <a:rPr dirty="0"/>
              <a:t>, </a:t>
            </a:r>
            <a:r>
              <a:rPr dirty="0" err="1"/>
              <a:t>що</a:t>
            </a:r>
            <a:r>
              <a:rPr dirty="0"/>
              <a:t> </a:t>
            </a:r>
            <a:r>
              <a:rPr dirty="0" err="1"/>
              <a:t>світ</a:t>
            </a:r>
            <a:r>
              <a:rPr dirty="0"/>
              <a:t> </a:t>
            </a:r>
            <a:r>
              <a:rPr dirty="0" err="1"/>
              <a:t>призначений</a:t>
            </a:r>
            <a:r>
              <a:rPr dirty="0"/>
              <a:t> </a:t>
            </a:r>
            <a:r>
              <a:rPr dirty="0" err="1"/>
              <a:t>для</a:t>
            </a:r>
            <a:r>
              <a:rPr dirty="0"/>
              <a:t> </a:t>
            </a:r>
            <a:r>
              <a:rPr dirty="0" err="1"/>
              <a:t>перевірки</a:t>
            </a:r>
            <a:r>
              <a:rPr dirty="0"/>
              <a:t> </a:t>
            </a:r>
            <a:r>
              <a:rPr dirty="0" err="1"/>
              <a:t>людських</a:t>
            </a:r>
            <a:r>
              <a:rPr dirty="0"/>
              <a:t> </a:t>
            </a:r>
            <a:r>
              <a:rPr dirty="0" err="1"/>
              <a:t>чеснот</a:t>
            </a:r>
            <a:r>
              <a:rPr dirty="0"/>
              <a:t> </a:t>
            </a:r>
            <a:r>
              <a:rPr dirty="0" err="1"/>
              <a:t>на</a:t>
            </a:r>
            <a:r>
              <a:rPr dirty="0"/>
              <a:t> </a:t>
            </a:r>
            <a:r>
              <a:rPr dirty="0" err="1"/>
              <a:t>ділі</a:t>
            </a:r>
            <a:r>
              <a:rPr dirty="0"/>
              <a:t>. </a:t>
            </a:r>
            <a:endParaRPr lang="uk-UA" dirty="0" smtClean="0"/>
          </a:p>
          <a:p>
            <a:pPr algn="just">
              <a:defRPr b="1">
                <a:latin typeface="+mn-lt"/>
                <a:ea typeface="+mn-ea"/>
                <a:cs typeface="+mn-cs"/>
                <a:sym typeface="Arial"/>
              </a:defRPr>
            </a:pPr>
            <a:r>
              <a:rPr dirty="0" err="1" smtClean="0"/>
              <a:t>Пізній</a:t>
            </a:r>
            <a:r>
              <a:rPr dirty="0" smtClean="0"/>
              <a:t> </a:t>
            </a:r>
            <a:r>
              <a:rPr dirty="0" err="1"/>
              <a:t>гуманізм</a:t>
            </a:r>
            <a:r>
              <a:rPr dirty="0"/>
              <a:t> </a:t>
            </a:r>
            <a:r>
              <a:rPr dirty="0" err="1"/>
              <a:t>розвивав</a:t>
            </a:r>
            <a:r>
              <a:rPr dirty="0"/>
              <a:t>  </a:t>
            </a:r>
            <a:r>
              <a:rPr dirty="0" err="1"/>
              <a:t>тему</a:t>
            </a:r>
            <a:r>
              <a:rPr dirty="0"/>
              <a:t> </a:t>
            </a:r>
            <a:r>
              <a:rPr dirty="0" err="1"/>
              <a:t>активної</a:t>
            </a:r>
            <a:r>
              <a:rPr dirty="0"/>
              <a:t> </a:t>
            </a:r>
            <a:r>
              <a:rPr dirty="0" err="1"/>
              <a:t>чесноти</a:t>
            </a:r>
            <a:r>
              <a:rPr dirty="0"/>
              <a:t>. </a:t>
            </a:r>
            <a:r>
              <a:rPr dirty="0" err="1"/>
              <a:t>Макіавеллі</a:t>
            </a:r>
            <a:r>
              <a:rPr dirty="0"/>
              <a:t> </a:t>
            </a:r>
            <a:r>
              <a:rPr dirty="0" err="1"/>
              <a:t>бачив</a:t>
            </a:r>
            <a:r>
              <a:rPr dirty="0"/>
              <a:t> </a:t>
            </a:r>
            <a:r>
              <a:rPr dirty="0" err="1"/>
              <a:t>дію</a:t>
            </a:r>
            <a:r>
              <a:rPr dirty="0"/>
              <a:t> </a:t>
            </a:r>
            <a:r>
              <a:rPr dirty="0" err="1"/>
              <a:t>не</a:t>
            </a:r>
            <a:r>
              <a:rPr dirty="0"/>
              <a:t> </a:t>
            </a:r>
            <a:r>
              <a:rPr dirty="0" err="1"/>
              <a:t>лише</a:t>
            </a:r>
            <a:r>
              <a:rPr dirty="0"/>
              <a:t> </a:t>
            </a:r>
            <a:r>
              <a:rPr dirty="0" err="1"/>
              <a:t>як</a:t>
            </a:r>
            <a:r>
              <a:rPr dirty="0"/>
              <a:t> </a:t>
            </a:r>
            <a:r>
              <a:rPr dirty="0" err="1"/>
              <a:t>мету</a:t>
            </a:r>
            <a:r>
              <a:rPr dirty="0"/>
              <a:t> </a:t>
            </a:r>
            <a:r>
              <a:rPr dirty="0" err="1"/>
              <a:t>чесноти</a:t>
            </a:r>
            <a:r>
              <a:rPr dirty="0"/>
              <a:t>, </a:t>
            </a:r>
            <a:r>
              <a:rPr dirty="0" err="1"/>
              <a:t>але</a:t>
            </a:r>
            <a:r>
              <a:rPr dirty="0"/>
              <a:t>  </a:t>
            </a:r>
            <a:r>
              <a:rPr dirty="0" err="1"/>
              <a:t>як</a:t>
            </a:r>
            <a:r>
              <a:rPr dirty="0"/>
              <a:t> </a:t>
            </a:r>
            <a:r>
              <a:rPr dirty="0" err="1"/>
              <a:t>основу</a:t>
            </a:r>
            <a:r>
              <a:rPr dirty="0"/>
              <a:t> </a:t>
            </a:r>
            <a:r>
              <a:rPr dirty="0" err="1"/>
              <a:t>мудрості</a:t>
            </a:r>
            <a:r>
              <a:rPr dirty="0"/>
              <a:t>. </a:t>
            </a:r>
            <a:r>
              <a:rPr dirty="0" err="1"/>
              <a:t>Кастільоне</a:t>
            </a:r>
            <a:r>
              <a:rPr dirty="0"/>
              <a:t> у </a:t>
            </a:r>
            <a:r>
              <a:rPr dirty="0" err="1"/>
              <a:t>своїй</a:t>
            </a:r>
            <a:r>
              <a:rPr dirty="0"/>
              <a:t> </a:t>
            </a:r>
            <a:r>
              <a:rPr dirty="0" err="1"/>
              <a:t>книзі</a:t>
            </a:r>
            <a:r>
              <a:rPr dirty="0"/>
              <a:t> «</a:t>
            </a:r>
            <a:r>
              <a:rPr dirty="0" err="1"/>
              <a:t>Книга</a:t>
            </a:r>
            <a:r>
              <a:rPr dirty="0"/>
              <a:t> </a:t>
            </a:r>
            <a:r>
              <a:rPr dirty="0" err="1"/>
              <a:t>придворного</a:t>
            </a:r>
            <a:r>
              <a:rPr dirty="0"/>
              <a:t>» (1528) </a:t>
            </a:r>
            <a:r>
              <a:rPr dirty="0" err="1"/>
              <a:t>розвинув</a:t>
            </a:r>
            <a:r>
              <a:rPr dirty="0"/>
              <a:t>  </a:t>
            </a:r>
            <a:r>
              <a:rPr dirty="0" err="1"/>
              <a:t>психологічну</a:t>
            </a:r>
            <a:r>
              <a:rPr dirty="0"/>
              <a:t> </a:t>
            </a:r>
            <a:r>
              <a:rPr dirty="0" err="1"/>
              <a:t>модель</a:t>
            </a:r>
            <a:r>
              <a:rPr dirty="0"/>
              <a:t> </a:t>
            </a:r>
            <a:r>
              <a:rPr dirty="0" err="1"/>
              <a:t>активної</a:t>
            </a:r>
            <a:r>
              <a:rPr dirty="0"/>
              <a:t> </a:t>
            </a:r>
            <a:r>
              <a:rPr dirty="0" err="1"/>
              <a:t>чесноти</a:t>
            </a:r>
            <a:r>
              <a:rPr dirty="0"/>
              <a:t>, </a:t>
            </a:r>
            <a:r>
              <a:rPr dirty="0" err="1"/>
              <a:t>підкреслюючи</a:t>
            </a:r>
            <a:r>
              <a:rPr dirty="0"/>
              <a:t> </a:t>
            </a:r>
            <a:r>
              <a:rPr dirty="0" err="1"/>
              <a:t>моральне</a:t>
            </a:r>
            <a:r>
              <a:rPr dirty="0"/>
              <a:t> </a:t>
            </a:r>
            <a:r>
              <a:rPr dirty="0" err="1"/>
              <a:t>усвідомлення</a:t>
            </a:r>
            <a:r>
              <a:rPr dirty="0"/>
              <a:t> </a:t>
            </a:r>
            <a:r>
              <a:rPr dirty="0" err="1"/>
              <a:t>як</a:t>
            </a:r>
            <a:r>
              <a:rPr dirty="0"/>
              <a:t> </a:t>
            </a:r>
            <a:r>
              <a:rPr dirty="0" err="1"/>
              <a:t>ключовий</a:t>
            </a:r>
            <a:r>
              <a:rPr dirty="0"/>
              <a:t> </a:t>
            </a:r>
            <a:r>
              <a:rPr dirty="0" err="1"/>
              <a:t>елемент</a:t>
            </a:r>
            <a:r>
              <a:rPr dirty="0"/>
              <a:t> </a:t>
            </a:r>
            <a:r>
              <a:rPr dirty="0" err="1"/>
              <a:t>справедливої</a:t>
            </a:r>
            <a:r>
              <a:rPr dirty="0"/>
              <a:t> </a:t>
            </a:r>
            <a:r>
              <a:rPr dirty="0" err="1"/>
              <a:t>дії</a:t>
            </a:r>
            <a:r>
              <a:rPr dirty="0"/>
              <a:t>. </a:t>
            </a:r>
            <a:r>
              <a:rPr dirty="0" err="1"/>
              <a:t>Ідею</a:t>
            </a:r>
            <a:r>
              <a:rPr dirty="0"/>
              <a:t> </a:t>
            </a:r>
            <a:r>
              <a:rPr dirty="0" err="1"/>
              <a:t>діяльної</a:t>
            </a:r>
            <a:r>
              <a:rPr dirty="0"/>
              <a:t> </a:t>
            </a:r>
            <a:r>
              <a:rPr dirty="0" err="1"/>
              <a:t>чесноти</a:t>
            </a:r>
            <a:r>
              <a:rPr dirty="0"/>
              <a:t> </a:t>
            </a:r>
            <a:r>
              <a:rPr dirty="0" err="1"/>
              <a:t>Рабле</a:t>
            </a:r>
            <a:r>
              <a:rPr dirty="0"/>
              <a:t> </a:t>
            </a:r>
            <a:r>
              <a:rPr dirty="0" err="1"/>
              <a:t>поклав</a:t>
            </a:r>
            <a:r>
              <a:rPr dirty="0"/>
              <a:t> в </a:t>
            </a:r>
            <a:r>
              <a:rPr dirty="0" err="1"/>
              <a:t>основу</a:t>
            </a:r>
            <a:r>
              <a:rPr dirty="0"/>
              <a:t> </a:t>
            </a:r>
            <a:r>
              <a:rPr dirty="0" err="1"/>
              <a:t>антиклерикальної</a:t>
            </a:r>
            <a:r>
              <a:rPr dirty="0"/>
              <a:t> </a:t>
            </a:r>
            <a:r>
              <a:rPr dirty="0" err="1"/>
              <a:t>сатири</a:t>
            </a:r>
            <a:r>
              <a:rPr dirty="0"/>
              <a:t>. </a:t>
            </a:r>
            <a:endParaRPr lang="uk-UA" dirty="0" smtClean="0"/>
          </a:p>
          <a:p>
            <a:pPr algn="just">
              <a:defRPr b="1">
                <a:latin typeface="+mn-lt"/>
                <a:ea typeface="+mn-ea"/>
                <a:cs typeface="+mn-cs"/>
                <a:sym typeface="Arial"/>
              </a:defRPr>
            </a:pPr>
            <a:r>
              <a:rPr dirty="0" err="1" smtClean="0"/>
              <a:t>Схвалення</a:t>
            </a:r>
            <a:r>
              <a:rPr dirty="0" smtClean="0"/>
              <a:t> </a:t>
            </a:r>
            <a:r>
              <a:rPr dirty="0" err="1"/>
              <a:t>активної</a:t>
            </a:r>
            <a:r>
              <a:rPr dirty="0"/>
              <a:t> </a:t>
            </a:r>
            <a:r>
              <a:rPr dirty="0" err="1"/>
              <a:t>чесноти</a:t>
            </a:r>
            <a:r>
              <a:rPr dirty="0"/>
              <a:t> </a:t>
            </a:r>
            <a:r>
              <a:rPr dirty="0" err="1"/>
              <a:t>характеризує</a:t>
            </a:r>
            <a:r>
              <a:rPr dirty="0"/>
              <a:t> </a:t>
            </a:r>
            <a:r>
              <a:rPr dirty="0" err="1"/>
              <a:t>творчість</a:t>
            </a:r>
            <a:r>
              <a:rPr dirty="0"/>
              <a:t> </a:t>
            </a:r>
            <a:r>
              <a:rPr dirty="0" err="1"/>
              <a:t>англійських</a:t>
            </a:r>
            <a:r>
              <a:rPr dirty="0"/>
              <a:t> </a:t>
            </a:r>
            <a:r>
              <a:rPr dirty="0" err="1"/>
              <a:t>гуманістів</a:t>
            </a:r>
            <a:r>
              <a:rPr dirty="0"/>
              <a:t> </a:t>
            </a:r>
            <a:r>
              <a:rPr dirty="0" err="1"/>
              <a:t>від</a:t>
            </a:r>
            <a:r>
              <a:rPr dirty="0"/>
              <a:t> </a:t>
            </a:r>
            <a:r>
              <a:rPr dirty="0" err="1"/>
              <a:t>Томаса</a:t>
            </a:r>
            <a:r>
              <a:rPr dirty="0"/>
              <a:t> </a:t>
            </a:r>
            <a:r>
              <a:rPr dirty="0" err="1"/>
              <a:t>Еліота</a:t>
            </a:r>
            <a:r>
              <a:rPr dirty="0"/>
              <a:t> </a:t>
            </a:r>
            <a:r>
              <a:rPr dirty="0" err="1"/>
              <a:t>до</a:t>
            </a:r>
            <a:r>
              <a:rPr dirty="0"/>
              <a:t> </a:t>
            </a:r>
            <a:r>
              <a:rPr dirty="0" err="1"/>
              <a:t>Джона</a:t>
            </a:r>
            <a:r>
              <a:rPr dirty="0"/>
              <a:t> </a:t>
            </a:r>
            <a:r>
              <a:rPr dirty="0" err="1"/>
              <a:t>Мільтона</a:t>
            </a:r>
            <a:r>
              <a:rPr dirty="0"/>
              <a:t>. </a:t>
            </a:r>
            <a:r>
              <a:rPr dirty="0" err="1"/>
              <a:t>Вони</a:t>
            </a:r>
            <a:r>
              <a:rPr dirty="0"/>
              <a:t> </a:t>
            </a:r>
            <a:r>
              <a:rPr dirty="0" err="1"/>
              <a:t>символізують</a:t>
            </a:r>
            <a:r>
              <a:rPr dirty="0"/>
              <a:t> </a:t>
            </a:r>
            <a:r>
              <a:rPr dirty="0" err="1"/>
              <a:t>почуття</a:t>
            </a:r>
            <a:r>
              <a:rPr dirty="0"/>
              <a:t> </a:t>
            </a:r>
            <a:r>
              <a:rPr dirty="0" err="1"/>
              <a:t>соціальної</a:t>
            </a:r>
            <a:r>
              <a:rPr dirty="0"/>
              <a:t> </a:t>
            </a:r>
            <a:r>
              <a:rPr dirty="0" err="1"/>
              <a:t>відповідальності</a:t>
            </a:r>
            <a:r>
              <a:rPr dirty="0"/>
              <a:t> </a:t>
            </a:r>
            <a:r>
              <a:rPr dirty="0" err="1"/>
              <a:t>яке</a:t>
            </a:r>
            <a:r>
              <a:rPr dirty="0"/>
              <a:t> </a:t>
            </a:r>
            <a:r>
              <a:rPr dirty="0" err="1"/>
              <a:t>лежало</a:t>
            </a:r>
            <a:r>
              <a:rPr dirty="0"/>
              <a:t> в </a:t>
            </a:r>
            <a:r>
              <a:rPr dirty="0" err="1"/>
              <a:t>основі</a:t>
            </a:r>
            <a:r>
              <a:rPr dirty="0"/>
              <a:t> </a:t>
            </a:r>
            <a:r>
              <a:rPr dirty="0" err="1"/>
              <a:t>руху</a:t>
            </a:r>
            <a:r>
              <a:rPr dirty="0"/>
              <a:t>. </a:t>
            </a:r>
            <a:r>
              <a:rPr dirty="0" err="1"/>
              <a:t>Як</a:t>
            </a:r>
            <a:r>
              <a:rPr dirty="0"/>
              <a:t> </a:t>
            </a:r>
            <a:r>
              <a:rPr dirty="0" err="1"/>
              <a:t>сказав</a:t>
            </a:r>
            <a:r>
              <a:rPr dirty="0"/>
              <a:t> </a:t>
            </a:r>
            <a:r>
              <a:rPr dirty="0" err="1"/>
              <a:t>Салутаті</a:t>
            </a:r>
            <a:r>
              <a:rPr dirty="0"/>
              <a:t>, «</a:t>
            </a:r>
            <a:r>
              <a:rPr dirty="0" err="1"/>
              <a:t>треба</a:t>
            </a:r>
            <a:r>
              <a:rPr dirty="0"/>
              <a:t> </a:t>
            </a:r>
            <a:r>
              <a:rPr dirty="0" err="1"/>
              <a:t>боротися</a:t>
            </a:r>
            <a:r>
              <a:rPr dirty="0"/>
              <a:t> </a:t>
            </a:r>
            <a:r>
              <a:rPr dirty="0" err="1"/>
              <a:t>за</a:t>
            </a:r>
            <a:r>
              <a:rPr dirty="0"/>
              <a:t> </a:t>
            </a:r>
            <a:r>
              <a:rPr dirty="0" err="1"/>
              <a:t>справедливість</a:t>
            </a:r>
            <a:r>
              <a:rPr dirty="0"/>
              <a:t>, </a:t>
            </a:r>
            <a:r>
              <a:rPr dirty="0" err="1"/>
              <a:t>правду</a:t>
            </a:r>
            <a:r>
              <a:rPr dirty="0"/>
              <a:t>, </a:t>
            </a:r>
            <a:r>
              <a:rPr dirty="0" err="1"/>
              <a:t>честь</a:t>
            </a:r>
            <a:r>
              <a:rPr b="0" dirty="0"/>
              <a:t>».</a:t>
            </a:r>
          </a:p>
        </p:txBody>
      </p:sp>
      <p:pic>
        <p:nvPicPr>
          <p:cNvPr id="192"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93"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20</a:t>
            </a:fld>
            <a:endParaRPr/>
          </a:p>
        </p:txBody>
      </p:sp>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Заголовок 1"/>
          <p:cNvSpPr txBox="1"/>
          <p:nvPr/>
        </p:nvSpPr>
        <p:spPr>
          <a:xfrm>
            <a:off x="1848310" y="103262"/>
            <a:ext cx="5447379" cy="59237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700" b="1">
                <a:solidFill>
                  <a:srgbClr val="FF0000"/>
                </a:solidFill>
                <a:latin typeface="+mn-lt"/>
                <a:ea typeface="+mn-ea"/>
                <a:cs typeface="+mn-cs"/>
                <a:sym typeface="Arial"/>
              </a:defRPr>
            </a:lvl1pPr>
          </a:lstStyle>
          <a:p>
            <a:r>
              <a:t>Розвиток гідності людини та особистої автономії як вираження гуманізму епохи Відродження </a:t>
            </a:r>
          </a:p>
        </p:txBody>
      </p:sp>
      <p:sp>
        <p:nvSpPr>
          <p:cNvPr id="196" name="Прямоугольник 1"/>
          <p:cNvSpPr txBox="1"/>
          <p:nvPr/>
        </p:nvSpPr>
        <p:spPr>
          <a:xfrm>
            <a:off x="909307" y="1082757"/>
            <a:ext cx="7325386" cy="33239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b="1">
                <a:latin typeface="+mn-lt"/>
                <a:ea typeface="+mn-ea"/>
                <a:cs typeface="+mn-cs"/>
                <a:sym typeface="Arial"/>
              </a:defRPr>
            </a:lvl1pPr>
          </a:lstStyle>
          <a:p>
            <a:pPr algn="just"/>
            <a:r>
              <a:rPr dirty="0" err="1"/>
              <a:t>П’єтро</a:t>
            </a:r>
            <a:r>
              <a:rPr dirty="0"/>
              <a:t> </a:t>
            </a:r>
            <a:r>
              <a:rPr dirty="0" err="1"/>
              <a:t>Помпонацці</a:t>
            </a:r>
            <a:r>
              <a:rPr dirty="0"/>
              <a:t> (1462-1524) </a:t>
            </a:r>
            <a:r>
              <a:rPr dirty="0" err="1"/>
              <a:t>італійський</a:t>
            </a:r>
            <a:r>
              <a:rPr dirty="0"/>
              <a:t> </a:t>
            </a:r>
            <a:r>
              <a:rPr dirty="0" err="1"/>
              <a:t>філософ</a:t>
            </a:r>
            <a:r>
              <a:rPr dirty="0"/>
              <a:t>, </a:t>
            </a:r>
            <a:r>
              <a:rPr dirty="0" err="1"/>
              <a:t>найвизначнійший</a:t>
            </a:r>
            <a:r>
              <a:rPr dirty="0"/>
              <a:t> </a:t>
            </a:r>
            <a:r>
              <a:rPr dirty="0" err="1"/>
              <a:t>представник</a:t>
            </a:r>
            <a:r>
              <a:rPr dirty="0"/>
              <a:t> </a:t>
            </a:r>
            <a:r>
              <a:rPr dirty="0" err="1"/>
              <a:t>аристотелізму</a:t>
            </a:r>
            <a:r>
              <a:rPr dirty="0"/>
              <a:t>, </a:t>
            </a:r>
            <a:r>
              <a:rPr dirty="0" err="1"/>
              <a:t>типовий</a:t>
            </a:r>
            <a:r>
              <a:rPr dirty="0"/>
              <a:t> </a:t>
            </a:r>
            <a:r>
              <a:rPr dirty="0" err="1"/>
              <a:t>професор</a:t>
            </a:r>
            <a:r>
              <a:rPr dirty="0"/>
              <a:t> </a:t>
            </a:r>
            <a:r>
              <a:rPr dirty="0" err="1"/>
              <a:t>філософії</a:t>
            </a:r>
            <a:r>
              <a:rPr dirty="0"/>
              <a:t>, </a:t>
            </a:r>
            <a:r>
              <a:rPr dirty="0" err="1"/>
              <a:t>один</a:t>
            </a:r>
            <a:r>
              <a:rPr dirty="0"/>
              <a:t> </a:t>
            </a:r>
            <a:r>
              <a:rPr dirty="0" err="1"/>
              <a:t>із</a:t>
            </a:r>
            <a:r>
              <a:rPr dirty="0"/>
              <a:t> </a:t>
            </a:r>
            <a:r>
              <a:rPr dirty="0" err="1"/>
              <a:t>титанів</a:t>
            </a:r>
            <a:r>
              <a:rPr dirty="0"/>
              <a:t> </a:t>
            </a:r>
            <a:r>
              <a:rPr dirty="0" err="1"/>
              <a:t>Відродження</a:t>
            </a:r>
            <a:r>
              <a:rPr dirty="0"/>
              <a:t>, </a:t>
            </a:r>
            <a:r>
              <a:rPr dirty="0" err="1"/>
              <a:t>заклав</a:t>
            </a:r>
            <a:r>
              <a:rPr dirty="0"/>
              <a:t> </a:t>
            </a:r>
            <a:r>
              <a:rPr dirty="0" err="1"/>
              <a:t>основи</a:t>
            </a:r>
            <a:r>
              <a:rPr dirty="0"/>
              <a:t> «</a:t>
            </a:r>
            <a:r>
              <a:rPr dirty="0" err="1"/>
              <a:t>педуанського</a:t>
            </a:r>
            <a:r>
              <a:rPr dirty="0"/>
              <a:t> </a:t>
            </a:r>
            <a:r>
              <a:rPr dirty="0" err="1"/>
              <a:t>вільнодумства</a:t>
            </a:r>
            <a:r>
              <a:rPr dirty="0"/>
              <a:t>». У </a:t>
            </a:r>
            <a:r>
              <a:rPr dirty="0" err="1"/>
              <a:t>своїх</a:t>
            </a:r>
            <a:r>
              <a:rPr dirty="0"/>
              <a:t> </a:t>
            </a:r>
            <a:r>
              <a:rPr dirty="0" err="1"/>
              <a:t>роботах</a:t>
            </a:r>
            <a:r>
              <a:rPr dirty="0"/>
              <a:t> «</a:t>
            </a:r>
            <a:r>
              <a:rPr dirty="0" err="1"/>
              <a:t>Праця</a:t>
            </a:r>
            <a:r>
              <a:rPr dirty="0"/>
              <a:t> </a:t>
            </a:r>
            <a:r>
              <a:rPr dirty="0" err="1"/>
              <a:t>про</a:t>
            </a:r>
            <a:r>
              <a:rPr dirty="0"/>
              <a:t> </a:t>
            </a:r>
            <a:r>
              <a:rPr dirty="0" err="1"/>
              <a:t>гідність</a:t>
            </a:r>
            <a:r>
              <a:rPr dirty="0"/>
              <a:t> </a:t>
            </a:r>
            <a:r>
              <a:rPr dirty="0" err="1"/>
              <a:t>людини</a:t>
            </a:r>
            <a:r>
              <a:rPr dirty="0"/>
              <a:t>», «</a:t>
            </a:r>
            <a:r>
              <a:rPr dirty="0" err="1"/>
              <a:t>Про</a:t>
            </a:r>
            <a:r>
              <a:rPr dirty="0"/>
              <a:t> </a:t>
            </a:r>
            <a:r>
              <a:rPr dirty="0" err="1"/>
              <a:t>фатум</a:t>
            </a:r>
            <a:r>
              <a:rPr dirty="0"/>
              <a:t>, </a:t>
            </a:r>
            <a:r>
              <a:rPr dirty="0" err="1"/>
              <a:t>свободу</a:t>
            </a:r>
            <a:r>
              <a:rPr dirty="0"/>
              <a:t> </a:t>
            </a:r>
            <a:r>
              <a:rPr dirty="0" err="1"/>
              <a:t>волі</a:t>
            </a:r>
            <a:r>
              <a:rPr dirty="0"/>
              <a:t> і </a:t>
            </a:r>
            <a:r>
              <a:rPr dirty="0" err="1"/>
              <a:t>передвизначення</a:t>
            </a:r>
            <a:r>
              <a:rPr dirty="0"/>
              <a:t>», «</a:t>
            </a:r>
            <a:r>
              <a:rPr dirty="0" err="1"/>
              <a:t>Трактат</a:t>
            </a:r>
            <a:r>
              <a:rPr dirty="0"/>
              <a:t> </a:t>
            </a:r>
            <a:r>
              <a:rPr dirty="0" err="1"/>
              <a:t>про</a:t>
            </a:r>
            <a:r>
              <a:rPr dirty="0"/>
              <a:t> </a:t>
            </a:r>
            <a:r>
              <a:rPr dirty="0" err="1"/>
              <a:t>відродження</a:t>
            </a:r>
            <a:r>
              <a:rPr dirty="0"/>
              <a:t> </a:t>
            </a:r>
            <a:r>
              <a:rPr dirty="0" err="1"/>
              <a:t>душі</a:t>
            </a:r>
            <a:r>
              <a:rPr dirty="0"/>
              <a:t>» </a:t>
            </a:r>
            <a:r>
              <a:rPr dirty="0" err="1"/>
              <a:t>розробив</a:t>
            </a:r>
            <a:r>
              <a:rPr dirty="0"/>
              <a:t> </a:t>
            </a:r>
            <a:r>
              <a:rPr dirty="0" err="1"/>
              <a:t>риси</a:t>
            </a:r>
            <a:r>
              <a:rPr dirty="0"/>
              <a:t> </a:t>
            </a:r>
            <a:r>
              <a:rPr dirty="0" err="1"/>
              <a:t>антропологічної</a:t>
            </a:r>
            <a:r>
              <a:rPr dirty="0"/>
              <a:t> </a:t>
            </a:r>
            <a:r>
              <a:rPr dirty="0" err="1"/>
              <a:t>філософії</a:t>
            </a:r>
            <a:r>
              <a:rPr dirty="0"/>
              <a:t> </a:t>
            </a:r>
            <a:r>
              <a:rPr dirty="0" err="1"/>
              <a:t>та</a:t>
            </a:r>
            <a:r>
              <a:rPr dirty="0"/>
              <a:t> </a:t>
            </a:r>
            <a:r>
              <a:rPr dirty="0" err="1"/>
              <a:t>етики</a:t>
            </a:r>
            <a:r>
              <a:rPr dirty="0"/>
              <a:t>. </a:t>
            </a:r>
            <a:endParaRPr lang="uk-UA" dirty="0" smtClean="0"/>
          </a:p>
          <a:p>
            <a:pPr algn="just"/>
            <a:r>
              <a:rPr dirty="0" err="1" smtClean="0"/>
              <a:t>Розвивав</a:t>
            </a:r>
            <a:r>
              <a:rPr dirty="0" smtClean="0"/>
              <a:t> </a:t>
            </a:r>
            <a:r>
              <a:rPr dirty="0"/>
              <a:t>у </a:t>
            </a:r>
            <a:r>
              <a:rPr dirty="0" err="1"/>
              <a:t>нових</a:t>
            </a:r>
            <a:r>
              <a:rPr dirty="0"/>
              <a:t> </a:t>
            </a:r>
            <a:r>
              <a:rPr dirty="0" err="1"/>
              <a:t>умовах</a:t>
            </a:r>
            <a:r>
              <a:rPr dirty="0"/>
              <a:t> </a:t>
            </a:r>
            <a:r>
              <a:rPr dirty="0" err="1"/>
              <a:t>розвивав</a:t>
            </a:r>
            <a:r>
              <a:rPr dirty="0"/>
              <a:t> </a:t>
            </a:r>
            <a:r>
              <a:rPr dirty="0" err="1"/>
              <a:t>вчення</a:t>
            </a:r>
            <a:r>
              <a:rPr dirty="0"/>
              <a:t> </a:t>
            </a:r>
            <a:r>
              <a:rPr dirty="0" err="1"/>
              <a:t>Аристотеля</a:t>
            </a:r>
            <a:r>
              <a:rPr dirty="0"/>
              <a:t>, </a:t>
            </a:r>
            <a:r>
              <a:rPr dirty="0" err="1"/>
              <a:t>говорив</a:t>
            </a:r>
            <a:r>
              <a:rPr dirty="0"/>
              <a:t>, </a:t>
            </a:r>
            <a:r>
              <a:rPr dirty="0" err="1"/>
              <a:t>що</a:t>
            </a:r>
            <a:r>
              <a:rPr dirty="0"/>
              <a:t> </a:t>
            </a:r>
            <a:r>
              <a:rPr dirty="0" err="1"/>
              <a:t>він</a:t>
            </a:r>
            <a:r>
              <a:rPr dirty="0"/>
              <a:t> </a:t>
            </a:r>
            <a:r>
              <a:rPr dirty="0" err="1"/>
              <a:t>помилявся</a:t>
            </a:r>
            <a:r>
              <a:rPr dirty="0"/>
              <a:t>, </a:t>
            </a:r>
            <a:r>
              <a:rPr dirty="0" err="1"/>
              <a:t>тепер</a:t>
            </a:r>
            <a:r>
              <a:rPr dirty="0"/>
              <a:t> </a:t>
            </a:r>
            <a:r>
              <a:rPr dirty="0" err="1"/>
              <a:t>його</a:t>
            </a:r>
            <a:r>
              <a:rPr dirty="0"/>
              <a:t> </a:t>
            </a:r>
            <a:r>
              <a:rPr dirty="0" err="1"/>
              <a:t>треба</a:t>
            </a:r>
            <a:r>
              <a:rPr dirty="0"/>
              <a:t> </a:t>
            </a:r>
            <a:r>
              <a:rPr dirty="0" err="1"/>
              <a:t>виправити</a:t>
            </a:r>
            <a:r>
              <a:rPr dirty="0"/>
              <a:t>. </a:t>
            </a:r>
            <a:r>
              <a:rPr dirty="0" err="1"/>
              <a:t>Релігію</a:t>
            </a:r>
            <a:r>
              <a:rPr dirty="0"/>
              <a:t> </a:t>
            </a:r>
            <a:r>
              <a:rPr dirty="0" err="1"/>
              <a:t>вважав</a:t>
            </a:r>
            <a:r>
              <a:rPr dirty="0"/>
              <a:t> </a:t>
            </a:r>
            <a:r>
              <a:rPr dirty="0" err="1"/>
              <a:t>помилкою</a:t>
            </a:r>
            <a:r>
              <a:rPr dirty="0"/>
              <a:t>, а </a:t>
            </a:r>
            <a:r>
              <a:rPr dirty="0" err="1"/>
              <a:t>тим</a:t>
            </a:r>
            <a:r>
              <a:rPr dirty="0"/>
              <a:t> </a:t>
            </a:r>
            <a:r>
              <a:rPr dirty="0" err="1"/>
              <a:t>самим</a:t>
            </a:r>
            <a:r>
              <a:rPr dirty="0"/>
              <a:t> </a:t>
            </a:r>
            <a:r>
              <a:rPr dirty="0" err="1"/>
              <a:t>вважав</a:t>
            </a:r>
            <a:r>
              <a:rPr dirty="0"/>
              <a:t>, </a:t>
            </a:r>
            <a:r>
              <a:rPr dirty="0" err="1"/>
              <a:t>що</a:t>
            </a:r>
            <a:r>
              <a:rPr dirty="0"/>
              <a:t> </a:t>
            </a:r>
            <a:r>
              <a:rPr dirty="0" err="1"/>
              <a:t>її</a:t>
            </a:r>
            <a:r>
              <a:rPr dirty="0"/>
              <a:t> </a:t>
            </a:r>
            <a:r>
              <a:rPr dirty="0" err="1"/>
              <a:t>треба</a:t>
            </a:r>
            <a:r>
              <a:rPr dirty="0"/>
              <a:t> </a:t>
            </a:r>
            <a:r>
              <a:rPr dirty="0" err="1"/>
              <a:t>залишити</a:t>
            </a:r>
            <a:r>
              <a:rPr dirty="0"/>
              <a:t> </a:t>
            </a:r>
            <a:r>
              <a:rPr dirty="0" err="1"/>
              <a:t>для</a:t>
            </a:r>
            <a:r>
              <a:rPr dirty="0"/>
              <a:t> </a:t>
            </a:r>
            <a:r>
              <a:rPr dirty="0" err="1"/>
              <a:t>виховання</a:t>
            </a:r>
            <a:r>
              <a:rPr dirty="0"/>
              <a:t> </a:t>
            </a:r>
            <a:r>
              <a:rPr dirty="0" err="1"/>
              <a:t>народу</a:t>
            </a:r>
            <a:r>
              <a:rPr dirty="0"/>
              <a:t>, </a:t>
            </a:r>
            <a:r>
              <a:rPr dirty="0" err="1"/>
              <a:t>послідовно</a:t>
            </a:r>
            <a:r>
              <a:rPr dirty="0"/>
              <a:t> </a:t>
            </a:r>
            <a:r>
              <a:rPr dirty="0" err="1"/>
              <a:t>захищав</a:t>
            </a:r>
            <a:r>
              <a:rPr dirty="0"/>
              <a:t> </a:t>
            </a:r>
            <a:r>
              <a:rPr dirty="0" err="1"/>
              <a:t>концепцію</a:t>
            </a:r>
            <a:r>
              <a:rPr dirty="0"/>
              <a:t> </a:t>
            </a:r>
            <a:r>
              <a:rPr dirty="0" err="1"/>
              <a:t>долі</a:t>
            </a:r>
            <a:r>
              <a:rPr dirty="0"/>
              <a:t>, </a:t>
            </a:r>
            <a:r>
              <a:rPr dirty="0" err="1"/>
              <a:t>високо</a:t>
            </a:r>
            <a:r>
              <a:rPr dirty="0"/>
              <a:t> </a:t>
            </a:r>
            <a:r>
              <a:rPr dirty="0" err="1"/>
              <a:t>цінував</a:t>
            </a:r>
            <a:r>
              <a:rPr dirty="0"/>
              <a:t> </a:t>
            </a:r>
            <a:r>
              <a:rPr dirty="0" err="1"/>
              <a:t>людську</a:t>
            </a:r>
            <a:r>
              <a:rPr dirty="0"/>
              <a:t> </a:t>
            </a:r>
            <a:r>
              <a:rPr dirty="0" err="1"/>
              <a:t>гідність</a:t>
            </a:r>
            <a:r>
              <a:rPr dirty="0"/>
              <a:t>. </a:t>
            </a:r>
            <a:r>
              <a:rPr dirty="0" err="1"/>
              <a:t>Істину</a:t>
            </a:r>
            <a:r>
              <a:rPr dirty="0"/>
              <a:t> </a:t>
            </a:r>
            <a:r>
              <a:rPr dirty="0" err="1"/>
              <a:t>вважав</a:t>
            </a:r>
            <a:r>
              <a:rPr dirty="0"/>
              <a:t> </a:t>
            </a:r>
            <a:r>
              <a:rPr dirty="0" err="1"/>
              <a:t>результатом</a:t>
            </a:r>
            <a:r>
              <a:rPr dirty="0"/>
              <a:t> </a:t>
            </a:r>
            <a:r>
              <a:rPr dirty="0" err="1"/>
              <a:t>раціонального</a:t>
            </a:r>
            <a:r>
              <a:rPr dirty="0"/>
              <a:t> </a:t>
            </a:r>
            <a:r>
              <a:rPr dirty="0" err="1"/>
              <a:t>пізнання</a:t>
            </a:r>
            <a:r>
              <a:rPr dirty="0"/>
              <a:t>, </a:t>
            </a:r>
            <a:r>
              <a:rPr dirty="0" err="1"/>
              <a:t>Ідея</a:t>
            </a:r>
            <a:r>
              <a:rPr dirty="0"/>
              <a:t> </a:t>
            </a:r>
            <a:r>
              <a:rPr dirty="0" err="1"/>
              <a:t>людської</a:t>
            </a:r>
            <a:r>
              <a:rPr dirty="0"/>
              <a:t> </a:t>
            </a:r>
            <a:r>
              <a:rPr dirty="0" err="1"/>
              <a:t>гідності</a:t>
            </a:r>
            <a:r>
              <a:rPr dirty="0"/>
              <a:t> </a:t>
            </a:r>
            <a:r>
              <a:rPr dirty="0" err="1"/>
              <a:t>сформувалися</a:t>
            </a:r>
            <a:r>
              <a:rPr dirty="0"/>
              <a:t> </a:t>
            </a:r>
            <a:r>
              <a:rPr dirty="0" err="1"/>
              <a:t>відповідно</a:t>
            </a:r>
            <a:r>
              <a:rPr dirty="0"/>
              <a:t> </a:t>
            </a:r>
            <a:r>
              <a:rPr dirty="0" err="1"/>
              <a:t>до</a:t>
            </a:r>
            <a:r>
              <a:rPr dirty="0"/>
              <a:t> </a:t>
            </a:r>
            <a:r>
              <a:rPr dirty="0" err="1"/>
              <a:t>почуття</a:t>
            </a:r>
            <a:r>
              <a:rPr dirty="0"/>
              <a:t> </a:t>
            </a:r>
            <a:r>
              <a:rPr dirty="0" err="1"/>
              <a:t>особистої</a:t>
            </a:r>
            <a:r>
              <a:rPr dirty="0"/>
              <a:t> </a:t>
            </a:r>
            <a:r>
              <a:rPr dirty="0" err="1"/>
              <a:t>автономії</a:t>
            </a:r>
            <a:r>
              <a:rPr dirty="0"/>
              <a:t>, </a:t>
            </a:r>
            <a:r>
              <a:rPr dirty="0" err="1"/>
              <a:t>яке</a:t>
            </a:r>
            <a:r>
              <a:rPr dirty="0"/>
              <a:t>  </a:t>
            </a:r>
            <a:r>
              <a:rPr dirty="0" err="1"/>
              <a:t>згодом</a:t>
            </a:r>
            <a:r>
              <a:rPr dirty="0"/>
              <a:t> </a:t>
            </a:r>
            <a:r>
              <a:rPr dirty="0" err="1"/>
              <a:t>характеризувало</a:t>
            </a:r>
            <a:r>
              <a:rPr dirty="0"/>
              <a:t> </a:t>
            </a:r>
            <a:r>
              <a:rPr dirty="0" err="1"/>
              <a:t>гуманізм</a:t>
            </a:r>
            <a:r>
              <a:rPr dirty="0"/>
              <a:t> у </a:t>
            </a:r>
            <a:r>
              <a:rPr dirty="0" err="1"/>
              <a:t>цілому</a:t>
            </a:r>
            <a:r>
              <a:rPr dirty="0"/>
              <a:t>. </a:t>
            </a:r>
            <a:r>
              <a:rPr dirty="0" err="1"/>
              <a:t>Інтелект</a:t>
            </a:r>
            <a:r>
              <a:rPr dirty="0"/>
              <a:t>, </a:t>
            </a:r>
            <a:r>
              <a:rPr dirty="0" err="1"/>
              <a:t>здатний</a:t>
            </a:r>
            <a:r>
              <a:rPr dirty="0"/>
              <a:t> </a:t>
            </a:r>
            <a:r>
              <a:rPr dirty="0" err="1"/>
              <a:t>до</a:t>
            </a:r>
            <a:r>
              <a:rPr dirty="0"/>
              <a:t> </a:t>
            </a:r>
            <a:r>
              <a:rPr dirty="0" err="1"/>
              <a:t>критичного</a:t>
            </a:r>
            <a:r>
              <a:rPr dirty="0"/>
              <a:t> </a:t>
            </a:r>
            <a:r>
              <a:rPr dirty="0" err="1"/>
              <a:t>аналізу</a:t>
            </a:r>
            <a:r>
              <a:rPr dirty="0"/>
              <a:t> </a:t>
            </a:r>
            <a:r>
              <a:rPr dirty="0" err="1"/>
              <a:t>та</a:t>
            </a:r>
            <a:r>
              <a:rPr dirty="0"/>
              <a:t> </a:t>
            </a:r>
            <a:r>
              <a:rPr dirty="0" err="1"/>
              <a:t>самодослідження</a:t>
            </a:r>
            <a:r>
              <a:rPr dirty="0"/>
              <a:t>, </a:t>
            </a:r>
            <a:r>
              <a:rPr dirty="0" err="1"/>
              <a:t>був</a:t>
            </a:r>
            <a:r>
              <a:rPr dirty="0"/>
              <a:t> </a:t>
            </a:r>
            <a:r>
              <a:rPr dirty="0" err="1"/>
              <a:t>за</a:t>
            </a:r>
            <a:r>
              <a:rPr dirty="0"/>
              <a:t> </a:t>
            </a:r>
            <a:r>
              <a:rPr dirty="0" err="1"/>
              <a:t>визначенням</a:t>
            </a:r>
            <a:r>
              <a:rPr dirty="0"/>
              <a:t> </a:t>
            </a:r>
            <a:r>
              <a:rPr dirty="0" err="1"/>
              <a:t>вільним</a:t>
            </a:r>
            <a:r>
              <a:rPr dirty="0"/>
              <a:t> </a:t>
            </a:r>
            <a:r>
              <a:rPr dirty="0" err="1"/>
              <a:t>інтелектом</a:t>
            </a:r>
            <a:r>
              <a:rPr dirty="0"/>
              <a:t>; </a:t>
            </a:r>
            <a:r>
              <a:rPr dirty="0" err="1"/>
              <a:t>інтелектуальна</a:t>
            </a:r>
            <a:r>
              <a:rPr dirty="0"/>
              <a:t> </a:t>
            </a:r>
            <a:r>
              <a:rPr dirty="0" err="1"/>
              <a:t>чеснота</a:t>
            </a:r>
            <a:r>
              <a:rPr dirty="0"/>
              <a:t> </a:t>
            </a:r>
            <a:r>
              <a:rPr dirty="0" err="1"/>
              <a:t>була</a:t>
            </a:r>
            <a:r>
              <a:rPr dirty="0"/>
              <a:t> </a:t>
            </a:r>
            <a:r>
              <a:rPr dirty="0" err="1"/>
              <a:t>невід’ємною</a:t>
            </a:r>
            <a:r>
              <a:rPr dirty="0"/>
              <a:t> </a:t>
            </a:r>
            <a:r>
              <a:rPr dirty="0" err="1"/>
              <a:t>частиною</a:t>
            </a:r>
            <a:r>
              <a:rPr dirty="0"/>
              <a:t> </a:t>
            </a:r>
            <a:r>
              <a:rPr dirty="0" err="1"/>
              <a:t>тієї</a:t>
            </a:r>
            <a:r>
              <a:rPr dirty="0"/>
              <a:t> </a:t>
            </a:r>
            <a:r>
              <a:rPr dirty="0" err="1"/>
              <a:t>ширшої</a:t>
            </a:r>
            <a:r>
              <a:rPr dirty="0"/>
              <a:t> </a:t>
            </a:r>
            <a:r>
              <a:rPr dirty="0" err="1"/>
              <a:t>чесноти</a:t>
            </a:r>
            <a:r>
              <a:rPr dirty="0"/>
              <a:t>, </a:t>
            </a:r>
            <a:r>
              <a:rPr dirty="0" err="1"/>
              <a:t>яка</a:t>
            </a:r>
            <a:r>
              <a:rPr dirty="0"/>
              <a:t> </a:t>
            </a:r>
            <a:r>
              <a:rPr dirty="0" err="1"/>
              <a:t>могла</a:t>
            </a:r>
            <a:r>
              <a:rPr dirty="0"/>
              <a:t> </a:t>
            </a:r>
            <a:r>
              <a:rPr dirty="0" err="1"/>
              <a:t>далеко</a:t>
            </a:r>
            <a:r>
              <a:rPr dirty="0"/>
              <a:t> </a:t>
            </a:r>
            <a:r>
              <a:rPr dirty="0" err="1"/>
              <a:t>зайти</a:t>
            </a:r>
            <a:r>
              <a:rPr dirty="0"/>
              <a:t> </a:t>
            </a:r>
            <a:r>
              <a:rPr dirty="0" err="1"/>
              <a:t>до</a:t>
            </a:r>
            <a:r>
              <a:rPr dirty="0"/>
              <a:t> </a:t>
            </a:r>
            <a:r>
              <a:rPr dirty="0" err="1"/>
              <a:t>завоювання</a:t>
            </a:r>
            <a:r>
              <a:rPr dirty="0"/>
              <a:t> </a:t>
            </a:r>
            <a:r>
              <a:rPr dirty="0" err="1"/>
              <a:t>долі</a:t>
            </a:r>
            <a:r>
              <a:rPr dirty="0"/>
              <a:t>. </a:t>
            </a:r>
          </a:p>
        </p:txBody>
      </p:sp>
      <p:pic>
        <p:nvPicPr>
          <p:cNvPr id="197"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98"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21</a:t>
            </a:fld>
            <a:endParaRPr/>
          </a:p>
        </p:txBody>
      </p:sp>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Заголовок 1"/>
          <p:cNvSpPr txBox="1"/>
          <p:nvPr/>
        </p:nvSpPr>
        <p:spPr>
          <a:xfrm>
            <a:off x="1794323" y="103262"/>
            <a:ext cx="5555354" cy="59237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700" b="1">
                <a:solidFill>
                  <a:srgbClr val="FF0000"/>
                </a:solidFill>
                <a:latin typeface="+mn-lt"/>
                <a:ea typeface="+mn-ea"/>
                <a:cs typeface="+mn-cs"/>
                <a:sym typeface="Arial"/>
              </a:defRPr>
            </a:lvl1pPr>
          </a:lstStyle>
          <a:p>
            <a:r>
              <a:t>4. Пізній італійський гуманізм. Північний гуманізм.  Французький гуманізм. Англійський гуманізм.</a:t>
            </a:r>
          </a:p>
        </p:txBody>
      </p:sp>
      <p:pic>
        <p:nvPicPr>
          <p:cNvPr id="201" name="Рисунок 3" descr="Рисунок 3"/>
          <p:cNvPicPr>
            <a:picLocks noChangeAspect="1"/>
          </p:cNvPicPr>
          <p:nvPr/>
        </p:nvPicPr>
        <p:blipFill>
          <a:blip r:embed="rId2">
            <a:extLst/>
          </a:blip>
          <a:stretch>
            <a:fillRect/>
          </a:stretch>
        </p:blipFill>
        <p:spPr>
          <a:xfrm>
            <a:off x="-254630" y="-133885"/>
            <a:ext cx="1590043" cy="1590042"/>
          </a:xfrm>
          <a:prstGeom prst="rect">
            <a:avLst/>
          </a:prstGeom>
          <a:ln w="12700">
            <a:miter lim="400000"/>
          </a:ln>
        </p:spPr>
      </p:pic>
      <p:sp>
        <p:nvSpPr>
          <p:cNvPr id="202" name="Прямоугольник 1"/>
          <p:cNvSpPr txBox="1"/>
          <p:nvPr/>
        </p:nvSpPr>
        <p:spPr>
          <a:xfrm>
            <a:off x="801295" y="1032788"/>
            <a:ext cx="7541410" cy="33368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b="1">
                <a:latin typeface="+mn-lt"/>
                <a:ea typeface="+mn-ea"/>
                <a:cs typeface="+mn-cs"/>
                <a:sym typeface="Arial"/>
              </a:defRPr>
            </a:pPr>
            <a:r>
              <a:t>Існувало 4 напрямки теоретичних пошуків пізнього італійського гуманізму: </a:t>
            </a:r>
            <a:r>
              <a:rPr>
                <a:solidFill>
                  <a:srgbClr val="FF0000"/>
                </a:solidFill>
              </a:rPr>
              <a:t>Перший</a:t>
            </a:r>
            <a:r>
              <a:t> пов'язаний з діяльністю вчених-гуманістів -  Генріх Бебель, Йоганн Рейхлін, Еразм Роттердамський. </a:t>
            </a:r>
            <a:r>
              <a:rPr>
                <a:solidFill>
                  <a:srgbClr val="FF0000"/>
                </a:solidFill>
              </a:rPr>
              <a:t>Другий - </a:t>
            </a:r>
            <a:r>
              <a:t>з діяльністю письменників та рухом реформації - Мартін Лютер, Ульріх фон Гуттен. </a:t>
            </a:r>
            <a:r>
              <a:rPr>
                <a:solidFill>
                  <a:srgbClr val="FF0000"/>
                </a:solidFill>
              </a:rPr>
              <a:t>Третій </a:t>
            </a:r>
            <a:r>
              <a:t>- бюргерська література (міська): Себастіан Брант («Корабель дурнів»), майстерзінгери -- Ганс Сакс, лірик, відомий поет. </a:t>
            </a:r>
            <a:r>
              <a:rPr>
                <a:solidFill>
                  <a:srgbClr val="FF0000"/>
                </a:solidFill>
              </a:rPr>
              <a:t>Четвертий</a:t>
            </a:r>
            <a:r>
              <a:t> пов'язаний з народною творчістю - німецькі народні книги «Про Тіля Ойленшпігеля», «Про рогового Зиґфріда», «Про доктора Фауста», «Книги про Шільдбюргерів». Ці твори виражають сатиричну складову німецького Відродження</a:t>
            </a:r>
            <a:r>
              <a:rPr b="0"/>
              <a:t>. </a:t>
            </a:r>
            <a:r>
              <a:rPr>
                <a:solidFill>
                  <a:srgbClr val="FF0000"/>
                </a:solidFill>
              </a:rPr>
              <a:t>Доба Відродження в літературі Англії </a:t>
            </a:r>
            <a:r>
              <a:t>представлена такими періодами: 1) раннє відродження (перша половина XVI ст.); 2) зріле відродження (друга половина XVI ст.); 3) пізнє відродження (рубіж XVI—XVII ст.). Найвидатнішим представником раннього Відродження був письменник і мислитель Томас Мор, автор славетної книги «Утопія» (повна назва твору — «Золота книга, така ж корисна, як і забавна, про найкращий устрій держави і про новий острів Утопія»). Північний гуманізм прежставлений Еразмом Роттердамським, французький – Мішель Монтенем.</a:t>
            </a:r>
          </a:p>
        </p:txBody>
      </p:sp>
      <p:sp>
        <p:nvSpPr>
          <p:cNvPr id="203"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22</a:t>
            </a:fld>
            <a:endParaRPr/>
          </a:p>
        </p:txBody>
      </p:sp>
    </p:spTree>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Заголовок 1"/>
          <p:cNvSpPr txBox="1"/>
          <p:nvPr/>
        </p:nvSpPr>
        <p:spPr>
          <a:xfrm>
            <a:off x="2214548" y="224120"/>
            <a:ext cx="4714904" cy="3506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800" b="1">
                <a:solidFill>
                  <a:srgbClr val="FF0000"/>
                </a:solidFill>
                <a:latin typeface="+mn-lt"/>
                <a:ea typeface="+mn-ea"/>
                <a:cs typeface="+mn-cs"/>
                <a:sym typeface="Arial"/>
              </a:defRPr>
            </a:lvl1pPr>
          </a:lstStyle>
          <a:p>
            <a:r>
              <a:t>Лондонська релігійна організація (1896)</a:t>
            </a:r>
          </a:p>
        </p:txBody>
      </p:sp>
      <p:sp>
        <p:nvSpPr>
          <p:cNvPr id="206" name="Прямоугольник 2"/>
          <p:cNvSpPr txBox="1"/>
          <p:nvPr/>
        </p:nvSpPr>
        <p:spPr>
          <a:xfrm>
            <a:off x="945311" y="931188"/>
            <a:ext cx="7253378" cy="35400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b="1">
                <a:latin typeface="+mn-lt"/>
                <a:ea typeface="+mn-ea"/>
                <a:cs typeface="+mn-cs"/>
                <a:sym typeface="Arial"/>
              </a:defRPr>
            </a:pPr>
            <a:r>
              <a:t>Організація, яка діє на території Великобританії і представляє інтереси людей, які будують своє життя без опори на релігійні вірування.. У 2014 році до складу ЛГО Лондонська увійшла 31 регіональна група із загальною чисельністю членів і сторонників близько 28 000 осіб. ЛГО є членом Міжнародного гуманістичного та етичного союзу та Європейської гуманістичної федерації. ЛГО ставить перед собою наступні цілі: </a:t>
            </a:r>
          </a:p>
          <a:p>
            <a:pPr>
              <a:defRPr b="1">
                <a:latin typeface="+mn-lt"/>
                <a:ea typeface="+mn-ea"/>
                <a:cs typeface="+mn-cs"/>
                <a:sym typeface="Arial"/>
              </a:defRPr>
            </a:pPr>
            <a:r>
              <a:t>1. Розвиток і розвиток гуманізму як не релігійної, етичної життєвої позиції, ключовими елементами якої є приверженність людського благополуччя та опора на розум, досвід і натуралістичний погляд на світ.</a:t>
            </a:r>
          </a:p>
          <a:p>
            <a:pPr>
              <a:defRPr b="1">
                <a:latin typeface="+mn-lt"/>
                <a:ea typeface="+mn-ea"/>
                <a:cs typeface="+mn-cs"/>
                <a:sym typeface="Arial"/>
              </a:defRPr>
            </a:pPr>
            <a:r>
              <a:t>2. Підтримка та розвиток у частині дослідження та формування ідей гуманізму, а також науки та мистецтва в їх зв’язку з ідеями гуманізму.</a:t>
            </a:r>
          </a:p>
          <a:p>
            <a:pPr>
              <a:defRPr b="1">
                <a:latin typeface="+mn-lt"/>
                <a:ea typeface="+mn-ea"/>
                <a:cs typeface="+mn-cs"/>
                <a:sym typeface="Arial"/>
              </a:defRPr>
            </a:pPr>
            <a:r>
              <a:t>3. Просування ідей рівності, боротьби з дискримінацією, захисту прав людини згідно з міжнародними правовими документами, прийнятими у Великій Британії, у тих випадках, коли це пов’язано з релігією та релігійними переконаннями.</a:t>
            </a:r>
          </a:p>
          <a:p>
            <a:pPr>
              <a:defRPr b="1">
                <a:latin typeface="+mn-lt"/>
                <a:ea typeface="+mn-ea"/>
                <a:cs typeface="+mn-cs"/>
                <a:sym typeface="Arial"/>
              </a:defRPr>
            </a:pPr>
            <a:r>
              <a:t>4. Розвиток взаєморозуміння людей між релігійними і нерелігійними поглядами з метою забезпечення гармонійного співробітництва в суспільстві</a:t>
            </a:r>
            <a:r>
              <a:rPr sz="1200"/>
              <a:t>. </a:t>
            </a:r>
          </a:p>
        </p:txBody>
      </p:sp>
      <p:pic>
        <p:nvPicPr>
          <p:cNvPr id="207"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208"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23</a:t>
            </a:fld>
            <a:endParaRPr/>
          </a:p>
        </p:txBody>
      </p:sp>
    </p:spTree>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Заголовок 1"/>
          <p:cNvSpPr txBox="1"/>
          <p:nvPr/>
        </p:nvSpPr>
        <p:spPr>
          <a:xfrm>
            <a:off x="2099309" y="156347"/>
            <a:ext cx="4945382" cy="70788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2800" b="1">
                <a:solidFill>
                  <a:srgbClr val="3366FF"/>
                </a:solidFill>
                <a:latin typeface="+mn-lt"/>
                <a:ea typeface="+mn-ea"/>
                <a:cs typeface="+mn-cs"/>
                <a:sym typeface="Arial"/>
              </a:defRPr>
            </a:lvl1pPr>
          </a:lstStyle>
          <a:p>
            <a:r>
              <a:rPr lang="uk-UA" sz="2000" dirty="0" smtClean="0">
                <a:solidFill>
                  <a:srgbClr val="FF0000"/>
                </a:solidFill>
              </a:rPr>
              <a:t>Ево</a:t>
            </a:r>
            <a:r>
              <a:rPr sz="2000" dirty="0" err="1" smtClean="0">
                <a:solidFill>
                  <a:srgbClr val="FF0000"/>
                </a:solidFill>
              </a:rPr>
              <a:t>люція</a:t>
            </a:r>
            <a:r>
              <a:rPr sz="2000" dirty="0" smtClean="0">
                <a:solidFill>
                  <a:srgbClr val="FF0000"/>
                </a:solidFill>
              </a:rPr>
              <a:t> </a:t>
            </a:r>
            <a:r>
              <a:rPr sz="2000" dirty="0" err="1">
                <a:solidFill>
                  <a:srgbClr val="FF0000"/>
                </a:solidFill>
              </a:rPr>
              <a:t>діяльності</a:t>
            </a:r>
            <a:r>
              <a:rPr sz="2000" dirty="0">
                <a:solidFill>
                  <a:srgbClr val="FF0000"/>
                </a:solidFill>
              </a:rPr>
              <a:t> </a:t>
            </a:r>
            <a:r>
              <a:rPr sz="2000" dirty="0" smtClean="0">
                <a:solidFill>
                  <a:srgbClr val="FF0000"/>
                </a:solidFill>
              </a:rPr>
              <a:t>Л</a:t>
            </a:r>
            <a:r>
              <a:rPr lang="uk-UA" sz="2000" dirty="0" err="1" smtClean="0">
                <a:solidFill>
                  <a:srgbClr val="FF0000"/>
                </a:solidFill>
              </a:rPr>
              <a:t>ондонської</a:t>
            </a:r>
            <a:r>
              <a:rPr lang="uk-UA" sz="2000" dirty="0" smtClean="0">
                <a:solidFill>
                  <a:srgbClr val="FF0000"/>
                </a:solidFill>
              </a:rPr>
              <a:t> релігійної організації (ЛРО)</a:t>
            </a:r>
            <a:endParaRPr sz="2000" dirty="0">
              <a:solidFill>
                <a:srgbClr val="FF0000"/>
              </a:solidFill>
            </a:endParaRPr>
          </a:p>
        </p:txBody>
      </p:sp>
      <p:pic>
        <p:nvPicPr>
          <p:cNvPr id="211"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212" name="Прямоугольник 2"/>
          <p:cNvSpPr txBox="1"/>
          <p:nvPr/>
        </p:nvSpPr>
        <p:spPr>
          <a:xfrm>
            <a:off x="860197" y="903338"/>
            <a:ext cx="7423606" cy="35394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a:latin typeface="+mn-lt"/>
                <a:ea typeface="+mn-ea"/>
                <a:cs typeface="+mn-cs"/>
                <a:sym typeface="Arial"/>
              </a:defRPr>
            </a:pPr>
            <a:endParaRPr dirty="0"/>
          </a:p>
          <a:p>
            <a:pPr algn="just">
              <a:defRPr b="1">
                <a:latin typeface="+mn-lt"/>
                <a:ea typeface="+mn-ea"/>
                <a:cs typeface="+mn-cs"/>
                <a:sym typeface="Arial"/>
              </a:defRPr>
            </a:pPr>
            <a:r>
              <a:rPr dirty="0"/>
              <a:t>ЛРО </a:t>
            </a:r>
            <a:r>
              <a:rPr dirty="0" err="1"/>
              <a:t>позиціонує</a:t>
            </a:r>
            <a:r>
              <a:rPr dirty="0"/>
              <a:t> </a:t>
            </a:r>
            <a:r>
              <a:rPr dirty="0" err="1"/>
              <a:t>себе</a:t>
            </a:r>
            <a:r>
              <a:rPr dirty="0"/>
              <a:t> </a:t>
            </a:r>
            <a:r>
              <a:rPr dirty="0" err="1"/>
              <a:t>як</a:t>
            </a:r>
            <a:r>
              <a:rPr dirty="0"/>
              <a:t> </a:t>
            </a:r>
            <a:r>
              <a:rPr dirty="0" err="1"/>
              <a:t>стабільну</a:t>
            </a:r>
            <a:r>
              <a:rPr dirty="0"/>
              <a:t> </a:t>
            </a:r>
            <a:r>
              <a:rPr dirty="0" err="1"/>
              <a:t>та</a:t>
            </a:r>
            <a:r>
              <a:rPr dirty="0"/>
              <a:t> </a:t>
            </a:r>
            <a:r>
              <a:rPr dirty="0" err="1"/>
              <a:t>національно</a:t>
            </a:r>
            <a:r>
              <a:rPr dirty="0"/>
              <a:t> </a:t>
            </a:r>
            <a:r>
              <a:rPr dirty="0" err="1"/>
              <a:t>загальновизнану</a:t>
            </a:r>
            <a:r>
              <a:rPr dirty="0"/>
              <a:t> </a:t>
            </a:r>
            <a:r>
              <a:rPr dirty="0" err="1"/>
              <a:t>організацію</a:t>
            </a:r>
            <a:r>
              <a:rPr dirty="0"/>
              <a:t>, </a:t>
            </a:r>
            <a:r>
              <a:rPr dirty="0" err="1"/>
              <a:t>що</a:t>
            </a:r>
            <a:r>
              <a:rPr dirty="0"/>
              <a:t> </a:t>
            </a:r>
            <a:r>
              <a:rPr dirty="0" err="1"/>
              <a:t>виражає</a:t>
            </a:r>
            <a:r>
              <a:rPr dirty="0"/>
              <a:t> </a:t>
            </a:r>
            <a:r>
              <a:rPr dirty="0" err="1"/>
              <a:t>думку</a:t>
            </a:r>
            <a:r>
              <a:rPr dirty="0"/>
              <a:t> </a:t>
            </a:r>
            <a:r>
              <a:rPr dirty="0" err="1"/>
              <a:t>нерелігійної</a:t>
            </a:r>
            <a:r>
              <a:rPr dirty="0"/>
              <a:t> </a:t>
            </a:r>
            <a:r>
              <a:rPr dirty="0" err="1"/>
              <a:t>частини</a:t>
            </a:r>
            <a:r>
              <a:rPr dirty="0"/>
              <a:t> </a:t>
            </a:r>
            <a:r>
              <a:rPr dirty="0" err="1"/>
              <a:t>суспільства</a:t>
            </a:r>
            <a:r>
              <a:rPr dirty="0"/>
              <a:t>. </a:t>
            </a:r>
            <a:r>
              <a:rPr dirty="0" err="1"/>
              <a:t>Вона</a:t>
            </a:r>
            <a:r>
              <a:rPr dirty="0"/>
              <a:t>  </a:t>
            </a:r>
            <a:r>
              <a:rPr dirty="0" err="1"/>
              <a:t>була</a:t>
            </a:r>
            <a:r>
              <a:rPr dirty="0"/>
              <a:t> </a:t>
            </a:r>
            <a:r>
              <a:rPr dirty="0" err="1"/>
              <a:t>заснована</a:t>
            </a:r>
            <a:r>
              <a:rPr dirty="0"/>
              <a:t> в 1896 </a:t>
            </a:r>
            <a:r>
              <a:rPr dirty="0" err="1"/>
              <a:t>році</a:t>
            </a:r>
            <a:r>
              <a:rPr dirty="0"/>
              <a:t> </a:t>
            </a:r>
            <a:r>
              <a:rPr dirty="0" err="1"/>
              <a:t>американцем</a:t>
            </a:r>
            <a:r>
              <a:rPr dirty="0"/>
              <a:t> </a:t>
            </a:r>
            <a:r>
              <a:rPr dirty="0" err="1"/>
              <a:t>Стентоном</a:t>
            </a:r>
            <a:r>
              <a:rPr dirty="0"/>
              <a:t> </a:t>
            </a:r>
            <a:r>
              <a:rPr dirty="0" err="1"/>
              <a:t>Койтом</a:t>
            </a:r>
            <a:r>
              <a:rPr dirty="0"/>
              <a:t> (</a:t>
            </a:r>
            <a:r>
              <a:rPr dirty="0" err="1"/>
              <a:t>англ</a:t>
            </a:r>
            <a:r>
              <a:rPr dirty="0"/>
              <a:t>. Stanton </a:t>
            </a:r>
            <a:r>
              <a:rPr dirty="0" err="1"/>
              <a:t>Coit</a:t>
            </a:r>
            <a:r>
              <a:rPr dirty="0"/>
              <a:t>) </a:t>
            </a:r>
            <a:r>
              <a:rPr dirty="0" err="1"/>
              <a:t>як</a:t>
            </a:r>
            <a:r>
              <a:rPr dirty="0"/>
              <a:t> </a:t>
            </a:r>
            <a:r>
              <a:rPr dirty="0" err="1"/>
              <a:t>Союз</a:t>
            </a:r>
            <a:r>
              <a:rPr dirty="0"/>
              <a:t> </a:t>
            </a:r>
            <a:r>
              <a:rPr dirty="0" err="1"/>
              <a:t>Етичних</a:t>
            </a:r>
            <a:r>
              <a:rPr dirty="0"/>
              <a:t>, </a:t>
            </a:r>
            <a:r>
              <a:rPr dirty="0" err="1"/>
              <a:t>який</a:t>
            </a:r>
            <a:r>
              <a:rPr dirty="0"/>
              <a:t> </a:t>
            </a:r>
            <a:r>
              <a:rPr dirty="0" err="1"/>
              <a:t>об'єднав</a:t>
            </a:r>
            <a:r>
              <a:rPr dirty="0"/>
              <a:t> </a:t>
            </a:r>
            <a:r>
              <a:rPr dirty="0" err="1"/>
              <a:t>існуючі</a:t>
            </a:r>
            <a:r>
              <a:rPr dirty="0"/>
              <a:t> </a:t>
            </a:r>
            <a:r>
              <a:rPr dirty="0" err="1"/>
              <a:t>спільноти</a:t>
            </a:r>
            <a:r>
              <a:rPr dirty="0"/>
              <a:t> </a:t>
            </a:r>
            <a:r>
              <a:rPr dirty="0" err="1"/>
              <a:t>етичних</a:t>
            </a:r>
            <a:r>
              <a:rPr dirty="0"/>
              <a:t> </a:t>
            </a:r>
            <a:r>
              <a:rPr dirty="0" err="1"/>
              <a:t>товариств</a:t>
            </a:r>
            <a:r>
              <a:rPr dirty="0"/>
              <a:t> у </a:t>
            </a:r>
            <a:r>
              <a:rPr dirty="0" err="1"/>
              <a:t>Великобританії</a:t>
            </a:r>
            <a:r>
              <a:rPr dirty="0"/>
              <a:t>. В 1963 Х. </a:t>
            </a:r>
            <a:r>
              <a:rPr dirty="0" err="1"/>
              <a:t>Дж</a:t>
            </a:r>
            <a:r>
              <a:rPr dirty="0"/>
              <a:t>. </a:t>
            </a:r>
            <a:r>
              <a:rPr dirty="0" err="1"/>
              <a:t>Блехем</a:t>
            </a:r>
            <a:r>
              <a:rPr dirty="0"/>
              <a:t> </a:t>
            </a:r>
            <a:r>
              <a:rPr dirty="0" err="1"/>
              <a:t>став</a:t>
            </a:r>
            <a:r>
              <a:rPr dirty="0"/>
              <a:t> </a:t>
            </a:r>
            <a:r>
              <a:rPr dirty="0" err="1"/>
              <a:t>першим</a:t>
            </a:r>
            <a:r>
              <a:rPr dirty="0"/>
              <a:t> </a:t>
            </a:r>
            <a:r>
              <a:rPr dirty="0" err="1"/>
              <a:t>Виконавчим</a:t>
            </a:r>
            <a:r>
              <a:rPr dirty="0"/>
              <a:t> </a:t>
            </a:r>
            <a:r>
              <a:rPr dirty="0" err="1"/>
              <a:t>Директором</a:t>
            </a:r>
            <a:r>
              <a:rPr dirty="0"/>
              <a:t>], а в 1967 </a:t>
            </a:r>
            <a:r>
              <a:rPr dirty="0" err="1"/>
              <a:t>році</a:t>
            </a:r>
            <a:r>
              <a:rPr dirty="0"/>
              <a:t> </a:t>
            </a:r>
            <a:r>
              <a:rPr dirty="0" err="1"/>
              <a:t>під</a:t>
            </a:r>
            <a:r>
              <a:rPr dirty="0"/>
              <a:t> </a:t>
            </a:r>
            <a:r>
              <a:rPr dirty="0" err="1"/>
              <a:t>час</a:t>
            </a:r>
            <a:r>
              <a:rPr dirty="0"/>
              <a:t> </a:t>
            </a:r>
            <a:r>
              <a:rPr dirty="0" err="1"/>
              <a:t>президентства</a:t>
            </a:r>
            <a:r>
              <a:rPr dirty="0"/>
              <a:t> </a:t>
            </a:r>
            <a:r>
              <a:rPr dirty="0" err="1"/>
              <a:t>філософа</a:t>
            </a:r>
            <a:r>
              <a:rPr dirty="0"/>
              <a:t> </a:t>
            </a:r>
            <a:r>
              <a:rPr dirty="0" err="1"/>
              <a:t>А.Дж</a:t>
            </a:r>
            <a:r>
              <a:rPr dirty="0"/>
              <a:t>. </a:t>
            </a:r>
            <a:r>
              <a:rPr dirty="0" err="1"/>
              <a:t>Айера</a:t>
            </a:r>
            <a:r>
              <a:rPr dirty="0"/>
              <a:t> </a:t>
            </a:r>
            <a:r>
              <a:rPr dirty="0" err="1"/>
              <a:t>суспільства</a:t>
            </a:r>
            <a:r>
              <a:rPr dirty="0"/>
              <a:t> </a:t>
            </a:r>
            <a:r>
              <a:rPr dirty="0" err="1"/>
              <a:t>стало</a:t>
            </a:r>
            <a:r>
              <a:rPr dirty="0"/>
              <a:t> </a:t>
            </a:r>
            <a:r>
              <a:rPr dirty="0" err="1"/>
              <a:t>іменуватися</a:t>
            </a:r>
            <a:r>
              <a:rPr dirty="0"/>
              <a:t> </a:t>
            </a:r>
            <a:r>
              <a:rPr dirty="0" err="1"/>
              <a:t>Британською</a:t>
            </a:r>
            <a:r>
              <a:rPr dirty="0"/>
              <a:t> </a:t>
            </a:r>
            <a:r>
              <a:rPr dirty="0" err="1"/>
              <a:t>Асоціацією</a:t>
            </a:r>
            <a:r>
              <a:rPr dirty="0"/>
              <a:t> </a:t>
            </a:r>
            <a:r>
              <a:rPr dirty="0" err="1"/>
              <a:t>Гуманістів</a:t>
            </a:r>
            <a:r>
              <a:rPr dirty="0"/>
              <a:t>. У 1967 </a:t>
            </a:r>
            <a:r>
              <a:rPr dirty="0" err="1"/>
              <a:t>році</a:t>
            </a:r>
            <a:r>
              <a:rPr dirty="0"/>
              <a:t> </a:t>
            </a:r>
            <a:r>
              <a:rPr dirty="0" err="1"/>
              <a:t>Союз</a:t>
            </a:r>
            <a:r>
              <a:rPr dirty="0"/>
              <a:t> </a:t>
            </a:r>
            <a:r>
              <a:rPr dirty="0" err="1"/>
              <a:t>Етичних</a:t>
            </a:r>
            <a:r>
              <a:rPr dirty="0"/>
              <a:t> </a:t>
            </a:r>
            <a:r>
              <a:rPr dirty="0" err="1"/>
              <a:t>Обществ</a:t>
            </a:r>
            <a:r>
              <a:rPr dirty="0"/>
              <a:t> </a:t>
            </a:r>
            <a:r>
              <a:rPr dirty="0" err="1"/>
              <a:t>був</a:t>
            </a:r>
            <a:r>
              <a:rPr dirty="0"/>
              <a:t> </a:t>
            </a:r>
            <a:r>
              <a:rPr dirty="0" err="1"/>
              <a:t>перейменований</a:t>
            </a:r>
            <a:r>
              <a:rPr dirty="0"/>
              <a:t> в </a:t>
            </a:r>
            <a:r>
              <a:rPr dirty="0" err="1"/>
              <a:t>Британську</a:t>
            </a:r>
            <a:r>
              <a:rPr dirty="0"/>
              <a:t> </a:t>
            </a:r>
            <a:r>
              <a:rPr dirty="0" err="1"/>
              <a:t>Асоціацію</a:t>
            </a:r>
            <a:r>
              <a:rPr dirty="0"/>
              <a:t> </a:t>
            </a:r>
            <a:r>
              <a:rPr dirty="0" err="1"/>
              <a:t>Гуманістів</a:t>
            </a:r>
            <a:r>
              <a:rPr dirty="0"/>
              <a:t>. У 1977 </a:t>
            </a:r>
            <a:r>
              <a:rPr dirty="0" err="1"/>
              <a:t>році</a:t>
            </a:r>
            <a:r>
              <a:rPr dirty="0"/>
              <a:t> </a:t>
            </a:r>
            <a:r>
              <a:rPr dirty="0" err="1"/>
              <a:t>було</a:t>
            </a:r>
            <a:r>
              <a:rPr dirty="0"/>
              <a:t> </a:t>
            </a:r>
            <a:r>
              <a:rPr dirty="0" err="1"/>
              <a:t>заявлено</a:t>
            </a:r>
            <a:r>
              <a:rPr dirty="0"/>
              <a:t>, </a:t>
            </a:r>
            <a:r>
              <a:rPr dirty="0" err="1"/>
              <a:t>що</a:t>
            </a:r>
            <a:r>
              <a:rPr dirty="0"/>
              <a:t> </a:t>
            </a:r>
            <a:r>
              <a:rPr dirty="0" err="1"/>
              <a:t>цілі</a:t>
            </a:r>
            <a:r>
              <a:rPr dirty="0"/>
              <a:t> </a:t>
            </a:r>
            <a:r>
              <a:rPr dirty="0" err="1"/>
              <a:t>та</a:t>
            </a:r>
            <a:r>
              <a:rPr dirty="0"/>
              <a:t> </a:t>
            </a:r>
            <a:r>
              <a:rPr dirty="0" err="1"/>
              <a:t>устремлення</a:t>
            </a:r>
            <a:r>
              <a:rPr dirty="0"/>
              <a:t> BGA </a:t>
            </a:r>
            <a:r>
              <a:rPr dirty="0" err="1"/>
              <a:t>спрямовані</a:t>
            </a:r>
            <a:r>
              <a:rPr dirty="0"/>
              <a:t>  </a:t>
            </a:r>
            <a:r>
              <a:rPr dirty="0" err="1"/>
              <a:t>на</a:t>
            </a:r>
            <a:r>
              <a:rPr dirty="0"/>
              <a:t> </a:t>
            </a:r>
            <a:r>
              <a:rPr dirty="0" err="1"/>
              <a:t>те</a:t>
            </a:r>
            <a:r>
              <a:rPr dirty="0"/>
              <a:t>, </a:t>
            </a:r>
            <a:r>
              <a:rPr dirty="0" err="1"/>
              <a:t>щоб</a:t>
            </a:r>
            <a:r>
              <a:rPr dirty="0"/>
              <a:t> </a:t>
            </a:r>
            <a:r>
              <a:rPr dirty="0" err="1"/>
              <a:t>зробити</a:t>
            </a:r>
            <a:r>
              <a:rPr dirty="0"/>
              <a:t> </a:t>
            </a:r>
            <a:r>
              <a:rPr dirty="0" err="1"/>
              <a:t>гуманізм</a:t>
            </a:r>
            <a:r>
              <a:rPr dirty="0"/>
              <a:t> </a:t>
            </a:r>
            <a:r>
              <a:rPr dirty="0" err="1"/>
              <a:t>доступним</a:t>
            </a:r>
            <a:r>
              <a:rPr dirty="0"/>
              <a:t> і </a:t>
            </a:r>
            <a:r>
              <a:rPr dirty="0" err="1"/>
              <a:t>значущим</a:t>
            </a:r>
            <a:r>
              <a:rPr dirty="0"/>
              <a:t> </a:t>
            </a:r>
            <a:r>
              <a:rPr dirty="0" err="1"/>
              <a:t>для</a:t>
            </a:r>
            <a:r>
              <a:rPr dirty="0"/>
              <a:t> </a:t>
            </a:r>
            <a:r>
              <a:rPr dirty="0" err="1"/>
              <a:t>мільйонів</a:t>
            </a:r>
            <a:r>
              <a:rPr dirty="0"/>
              <a:t> </a:t>
            </a:r>
            <a:r>
              <a:rPr dirty="0" err="1"/>
              <a:t>людей</a:t>
            </a:r>
            <a:r>
              <a:rPr dirty="0"/>
              <a:t>, </a:t>
            </a:r>
            <a:r>
              <a:rPr dirty="0" err="1"/>
              <a:t>які</a:t>
            </a:r>
            <a:r>
              <a:rPr dirty="0"/>
              <a:t> </a:t>
            </a:r>
            <a:r>
              <a:rPr dirty="0" err="1"/>
              <a:t>не</a:t>
            </a:r>
            <a:r>
              <a:rPr dirty="0"/>
              <a:t> </a:t>
            </a:r>
            <a:r>
              <a:rPr dirty="0" err="1"/>
              <a:t>мають</a:t>
            </a:r>
            <a:r>
              <a:rPr dirty="0"/>
              <a:t> </a:t>
            </a:r>
            <a:r>
              <a:rPr dirty="0" err="1"/>
              <a:t>жодної</a:t>
            </a:r>
            <a:r>
              <a:rPr dirty="0"/>
              <a:t> </a:t>
            </a:r>
            <a:r>
              <a:rPr dirty="0" err="1"/>
              <a:t>релігії</a:t>
            </a:r>
            <a:r>
              <a:rPr dirty="0"/>
              <a:t>. ЛГО </a:t>
            </a:r>
            <a:r>
              <a:rPr dirty="0" err="1"/>
              <a:t>підтримує</a:t>
            </a:r>
            <a:r>
              <a:rPr dirty="0"/>
              <a:t> і </a:t>
            </a:r>
            <a:r>
              <a:rPr dirty="0" err="1"/>
              <a:t>розвиває</a:t>
            </a:r>
            <a:r>
              <a:rPr dirty="0"/>
              <a:t> </a:t>
            </a:r>
            <a:r>
              <a:rPr dirty="0" err="1"/>
              <a:t>гуманізм</a:t>
            </a:r>
            <a:r>
              <a:rPr dirty="0"/>
              <a:t> </a:t>
            </a:r>
            <a:r>
              <a:rPr dirty="0" err="1"/>
              <a:t>як</a:t>
            </a:r>
            <a:r>
              <a:rPr dirty="0"/>
              <a:t> </a:t>
            </a:r>
            <a:r>
              <a:rPr dirty="0" err="1"/>
              <a:t>життєву</a:t>
            </a:r>
            <a:r>
              <a:rPr dirty="0"/>
              <a:t> </a:t>
            </a:r>
            <a:r>
              <a:rPr dirty="0" err="1"/>
              <a:t>позицію</a:t>
            </a:r>
            <a:r>
              <a:rPr dirty="0"/>
              <a:t> і </a:t>
            </a:r>
            <a:r>
              <a:rPr dirty="0" err="1"/>
              <a:t>проводить</a:t>
            </a:r>
            <a:r>
              <a:rPr dirty="0"/>
              <a:t> </a:t>
            </a:r>
            <a:r>
              <a:rPr dirty="0" err="1"/>
              <a:t>громадські</a:t>
            </a:r>
            <a:r>
              <a:rPr dirty="0"/>
              <a:t> </a:t>
            </a:r>
            <a:r>
              <a:rPr dirty="0" err="1"/>
              <a:t>кампанії</a:t>
            </a:r>
            <a:r>
              <a:rPr dirty="0"/>
              <a:t> в </a:t>
            </a:r>
            <a:r>
              <a:rPr dirty="0" err="1"/>
              <a:t>області</a:t>
            </a:r>
            <a:r>
              <a:rPr dirty="0"/>
              <a:t> </a:t>
            </a:r>
            <a:r>
              <a:rPr dirty="0" err="1"/>
              <a:t>гуманізму</a:t>
            </a:r>
            <a:r>
              <a:rPr dirty="0"/>
              <a:t>, </a:t>
            </a:r>
            <a:r>
              <a:rPr dirty="0" err="1"/>
              <a:t>світовості</a:t>
            </a:r>
            <a:r>
              <a:rPr dirty="0"/>
              <a:t> і </a:t>
            </a:r>
            <a:r>
              <a:rPr dirty="0" err="1"/>
              <a:t>прав</a:t>
            </a:r>
            <a:r>
              <a:rPr dirty="0"/>
              <a:t> </a:t>
            </a:r>
            <a:r>
              <a:rPr dirty="0" err="1"/>
              <a:t>людини</a:t>
            </a:r>
            <a:r>
              <a:rPr dirty="0"/>
              <a:t>. </a:t>
            </a:r>
            <a:r>
              <a:rPr dirty="0" err="1"/>
              <a:t>Організація</a:t>
            </a:r>
            <a:r>
              <a:rPr dirty="0"/>
              <a:t> </a:t>
            </a:r>
            <a:r>
              <a:rPr dirty="0" err="1"/>
              <a:t>володіє</a:t>
            </a:r>
            <a:r>
              <a:rPr dirty="0"/>
              <a:t> </a:t>
            </a:r>
            <a:r>
              <a:rPr dirty="0" err="1"/>
              <a:t>національною</a:t>
            </a:r>
            <a:r>
              <a:rPr dirty="0"/>
              <a:t> </a:t>
            </a:r>
            <a:r>
              <a:rPr dirty="0" err="1"/>
              <a:t>мережею</a:t>
            </a:r>
            <a:r>
              <a:rPr dirty="0"/>
              <a:t> </a:t>
            </a:r>
            <a:r>
              <a:rPr dirty="0" err="1"/>
              <a:t>акредитованих</a:t>
            </a:r>
            <a:r>
              <a:rPr dirty="0"/>
              <a:t> </a:t>
            </a:r>
            <a:r>
              <a:rPr dirty="0" err="1"/>
              <a:t>співробітників</a:t>
            </a:r>
            <a:r>
              <a:rPr dirty="0"/>
              <a:t>, </a:t>
            </a:r>
            <a:r>
              <a:rPr dirty="0" err="1"/>
              <a:t>які</a:t>
            </a:r>
            <a:r>
              <a:rPr dirty="0"/>
              <a:t> </a:t>
            </a:r>
            <a:r>
              <a:rPr dirty="0" err="1"/>
              <a:t>проводять</a:t>
            </a:r>
            <a:r>
              <a:rPr dirty="0"/>
              <a:t> </a:t>
            </a:r>
            <a:r>
              <a:rPr dirty="0" err="1"/>
              <a:t>гуманістичні</a:t>
            </a:r>
            <a:r>
              <a:rPr dirty="0"/>
              <a:t> </a:t>
            </a:r>
            <a:r>
              <a:rPr dirty="0" err="1"/>
              <a:t>та</a:t>
            </a:r>
            <a:r>
              <a:rPr dirty="0"/>
              <a:t> </a:t>
            </a:r>
            <a:r>
              <a:rPr dirty="0" err="1"/>
              <a:t>нерелігійні</a:t>
            </a:r>
            <a:r>
              <a:rPr dirty="0"/>
              <a:t> </a:t>
            </a:r>
            <a:r>
              <a:rPr dirty="0" err="1"/>
              <a:t>церемонії</a:t>
            </a:r>
            <a:r>
              <a:rPr dirty="0"/>
              <a:t> </a:t>
            </a:r>
            <a:r>
              <a:rPr dirty="0" err="1"/>
              <a:t>похорону</a:t>
            </a:r>
            <a:r>
              <a:rPr dirty="0"/>
              <a:t>, </a:t>
            </a:r>
            <a:r>
              <a:rPr dirty="0" err="1"/>
              <a:t>шлюбу</a:t>
            </a:r>
            <a:r>
              <a:rPr dirty="0"/>
              <a:t>, </a:t>
            </a:r>
            <a:r>
              <a:rPr dirty="0" err="1"/>
              <a:t>громадянського</a:t>
            </a:r>
            <a:r>
              <a:rPr dirty="0"/>
              <a:t> </a:t>
            </a:r>
            <a:r>
              <a:rPr dirty="0" err="1"/>
              <a:t>партнерства</a:t>
            </a:r>
            <a:r>
              <a:rPr dirty="0"/>
              <a:t> </a:t>
            </a:r>
            <a:r>
              <a:rPr dirty="0" err="1"/>
              <a:t>та</a:t>
            </a:r>
            <a:r>
              <a:rPr dirty="0"/>
              <a:t> </a:t>
            </a:r>
            <a:r>
              <a:rPr dirty="0" err="1"/>
              <a:t>церемонії</a:t>
            </a:r>
            <a:r>
              <a:rPr dirty="0"/>
              <a:t> </a:t>
            </a:r>
            <a:r>
              <a:rPr dirty="0" err="1"/>
              <a:t>призначення</a:t>
            </a:r>
            <a:r>
              <a:rPr dirty="0"/>
              <a:t> </a:t>
            </a:r>
            <a:r>
              <a:rPr dirty="0" err="1"/>
              <a:t>імені</a:t>
            </a:r>
            <a:r>
              <a:rPr dirty="0"/>
              <a:t>.</a:t>
            </a:r>
          </a:p>
        </p:txBody>
      </p:sp>
      <p:sp>
        <p:nvSpPr>
          <p:cNvPr id="213"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24</a:t>
            </a:fld>
            <a:endParaRPr/>
          </a:p>
        </p:txBody>
      </p:sp>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Заголовок 1"/>
          <p:cNvSpPr txBox="1"/>
          <p:nvPr/>
        </p:nvSpPr>
        <p:spPr>
          <a:xfrm>
            <a:off x="1848311" y="231864"/>
            <a:ext cx="5447378" cy="61554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700" b="1">
                <a:solidFill>
                  <a:srgbClr val="FF0000"/>
                </a:solidFill>
                <a:latin typeface="+mn-lt"/>
                <a:ea typeface="+mn-ea"/>
                <a:cs typeface="+mn-cs"/>
                <a:sym typeface="Arial"/>
              </a:defRPr>
            </a:lvl1pPr>
          </a:lstStyle>
          <a:p>
            <a:r>
              <a:rPr lang="uk-UA" dirty="0" smtClean="0"/>
              <a:t>Еволюція </a:t>
            </a:r>
            <a:r>
              <a:rPr dirty="0" err="1" smtClean="0"/>
              <a:t>гуманістичн</a:t>
            </a:r>
            <a:r>
              <a:rPr lang="uk-UA" dirty="0" err="1" smtClean="0"/>
              <a:t>их</a:t>
            </a:r>
            <a:r>
              <a:rPr dirty="0" smtClean="0"/>
              <a:t> </a:t>
            </a:r>
            <a:r>
              <a:rPr dirty="0" err="1" smtClean="0"/>
              <a:t>товариств</a:t>
            </a:r>
            <a:r>
              <a:rPr lang="uk-UA" dirty="0" smtClean="0"/>
              <a:t> та організація Гуманістичного інституту</a:t>
            </a:r>
            <a:endParaRPr dirty="0"/>
          </a:p>
        </p:txBody>
      </p:sp>
      <p:pic>
        <p:nvPicPr>
          <p:cNvPr id="216"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217" name="Прямоугольник 1"/>
          <p:cNvSpPr txBox="1"/>
          <p:nvPr/>
        </p:nvSpPr>
        <p:spPr>
          <a:xfrm>
            <a:off x="768324" y="1032788"/>
            <a:ext cx="7607353" cy="33368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lvl="1" algn="just">
              <a:defRPr b="1">
                <a:latin typeface="+mn-lt"/>
                <a:ea typeface="+mn-ea"/>
                <a:cs typeface="+mn-cs"/>
                <a:sym typeface="Arial"/>
              </a:defRPr>
            </a:pPr>
            <a:r>
              <a:rPr dirty="0" err="1"/>
              <a:t>Гуманістичний</a:t>
            </a:r>
            <a:r>
              <a:rPr dirty="0"/>
              <a:t> </a:t>
            </a:r>
            <a:r>
              <a:rPr dirty="0" err="1"/>
              <a:t>інститут</a:t>
            </a:r>
            <a:r>
              <a:rPr dirty="0"/>
              <a:t>. </a:t>
            </a:r>
            <a:r>
              <a:rPr dirty="0" err="1"/>
              <a:t>Членами-засновниками</a:t>
            </a:r>
            <a:r>
              <a:rPr dirty="0"/>
              <a:t> </a:t>
            </a:r>
            <a:r>
              <a:rPr dirty="0" err="1"/>
              <a:t>інституту</a:t>
            </a:r>
            <a:r>
              <a:rPr dirty="0"/>
              <a:t> </a:t>
            </a:r>
            <a:r>
              <a:rPr dirty="0" err="1"/>
              <a:t>були</a:t>
            </a:r>
            <a:r>
              <a:rPr dirty="0"/>
              <a:t> </a:t>
            </a:r>
            <a:r>
              <a:rPr dirty="0" err="1"/>
              <a:t>Хорен</a:t>
            </a:r>
            <a:r>
              <a:rPr dirty="0"/>
              <a:t> </a:t>
            </a:r>
            <a:r>
              <a:rPr dirty="0" err="1"/>
              <a:t>Арісіан</a:t>
            </a:r>
            <a:r>
              <a:rPr dirty="0"/>
              <a:t>, </a:t>
            </a:r>
            <a:r>
              <a:rPr dirty="0" err="1"/>
              <a:t>Пол</a:t>
            </a:r>
            <a:r>
              <a:rPr dirty="0"/>
              <a:t> </a:t>
            </a:r>
            <a:r>
              <a:rPr dirty="0" err="1"/>
              <a:t>Бітті</a:t>
            </a:r>
            <a:r>
              <a:rPr dirty="0"/>
              <a:t>, </a:t>
            </a:r>
            <a:r>
              <a:rPr dirty="0" err="1"/>
              <a:t>Ед</a:t>
            </a:r>
            <a:r>
              <a:rPr dirty="0"/>
              <a:t> </a:t>
            </a:r>
            <a:r>
              <a:rPr dirty="0" err="1"/>
              <a:t>Еріксон</a:t>
            </a:r>
            <a:r>
              <a:rPr dirty="0"/>
              <a:t>, </a:t>
            </a:r>
            <a:r>
              <a:rPr dirty="0" err="1"/>
              <a:t>Пол</a:t>
            </a:r>
            <a:r>
              <a:rPr dirty="0"/>
              <a:t> </a:t>
            </a:r>
            <a:r>
              <a:rPr dirty="0" err="1"/>
              <a:t>Курц</a:t>
            </a:r>
            <a:r>
              <a:rPr dirty="0"/>
              <a:t>, </a:t>
            </a:r>
            <a:r>
              <a:rPr dirty="0" err="1"/>
              <a:t>Говард</a:t>
            </a:r>
            <a:r>
              <a:rPr dirty="0"/>
              <a:t> </a:t>
            </a:r>
            <a:r>
              <a:rPr dirty="0" err="1"/>
              <a:t>Радест</a:t>
            </a:r>
            <a:r>
              <a:rPr dirty="0"/>
              <a:t>, </a:t>
            </a:r>
            <a:r>
              <a:rPr dirty="0" err="1"/>
              <a:t>Лайл</a:t>
            </a:r>
            <a:r>
              <a:rPr dirty="0"/>
              <a:t> </a:t>
            </a:r>
            <a:r>
              <a:rPr dirty="0" err="1"/>
              <a:t>Сімпсон</a:t>
            </a:r>
            <a:r>
              <a:rPr dirty="0"/>
              <a:t> </a:t>
            </a:r>
            <a:r>
              <a:rPr dirty="0" err="1"/>
              <a:t>та</a:t>
            </a:r>
            <a:r>
              <a:rPr dirty="0"/>
              <a:t> </a:t>
            </a:r>
            <a:r>
              <a:rPr dirty="0" err="1"/>
              <a:t>Вино</a:t>
            </a:r>
            <a:r>
              <a:rPr dirty="0"/>
              <a:t> </a:t>
            </a:r>
            <a:r>
              <a:rPr dirty="0" err="1"/>
              <a:t>Шервін</a:t>
            </a:r>
            <a:r>
              <a:rPr dirty="0"/>
              <a:t>. </a:t>
            </a:r>
            <a:r>
              <a:rPr dirty="0" err="1"/>
              <a:t>Шервін</a:t>
            </a:r>
            <a:r>
              <a:rPr dirty="0"/>
              <a:t> </a:t>
            </a:r>
            <a:r>
              <a:rPr dirty="0" err="1"/>
              <a:t>Вайн</a:t>
            </a:r>
            <a:r>
              <a:rPr dirty="0"/>
              <a:t> </a:t>
            </a:r>
            <a:r>
              <a:rPr dirty="0" err="1"/>
              <a:t>працював</a:t>
            </a:r>
            <a:r>
              <a:rPr dirty="0"/>
              <a:t> </a:t>
            </a:r>
            <a:r>
              <a:rPr dirty="0" err="1"/>
              <a:t>президентом-засновником</a:t>
            </a:r>
            <a:r>
              <a:rPr dirty="0"/>
              <a:t>, а </a:t>
            </a:r>
            <a:r>
              <a:rPr dirty="0" err="1"/>
              <a:t>Говард</a:t>
            </a:r>
            <a:r>
              <a:rPr dirty="0"/>
              <a:t> </a:t>
            </a:r>
            <a:r>
              <a:rPr dirty="0" err="1"/>
              <a:t>Радест</a:t>
            </a:r>
            <a:r>
              <a:rPr dirty="0"/>
              <a:t> - </a:t>
            </a:r>
            <a:r>
              <a:rPr dirty="0" err="1"/>
              <a:t>деканом-засновником</a:t>
            </a:r>
            <a:r>
              <a:rPr dirty="0"/>
              <a:t>. </a:t>
            </a:r>
            <a:r>
              <a:rPr dirty="0" err="1"/>
              <a:t>До</a:t>
            </a:r>
            <a:r>
              <a:rPr dirty="0"/>
              <a:t> </a:t>
            </a:r>
            <a:r>
              <a:rPr dirty="0" err="1"/>
              <a:t>них</a:t>
            </a:r>
            <a:r>
              <a:rPr dirty="0"/>
              <a:t> </a:t>
            </a:r>
            <a:r>
              <a:rPr dirty="0" err="1"/>
              <a:t>приєдналися</a:t>
            </a:r>
            <a:r>
              <a:rPr dirty="0"/>
              <a:t> </a:t>
            </a:r>
            <a:r>
              <a:rPr dirty="0" err="1"/>
              <a:t>феміністичні</a:t>
            </a:r>
            <a:r>
              <a:rPr dirty="0"/>
              <a:t> </a:t>
            </a:r>
            <a:r>
              <a:rPr dirty="0" err="1"/>
              <a:t>гуманісти</a:t>
            </a:r>
            <a:r>
              <a:rPr dirty="0"/>
              <a:t> </a:t>
            </a:r>
            <a:r>
              <a:rPr dirty="0" err="1"/>
              <a:t>Міріам</a:t>
            </a:r>
            <a:r>
              <a:rPr dirty="0"/>
              <a:t> </a:t>
            </a:r>
            <a:r>
              <a:rPr dirty="0" err="1"/>
              <a:t>Джерріс</a:t>
            </a:r>
            <a:r>
              <a:rPr dirty="0"/>
              <a:t> </a:t>
            </a:r>
            <a:r>
              <a:rPr dirty="0" err="1"/>
              <a:t>та</a:t>
            </a:r>
            <a:r>
              <a:rPr dirty="0"/>
              <a:t> </a:t>
            </a:r>
            <a:r>
              <a:rPr dirty="0" err="1"/>
              <a:t>Жан</a:t>
            </a:r>
            <a:r>
              <a:rPr dirty="0"/>
              <a:t> </a:t>
            </a:r>
            <a:r>
              <a:rPr dirty="0" err="1"/>
              <a:t>Коткінс</a:t>
            </a:r>
            <a:r>
              <a:rPr dirty="0"/>
              <a:t>. </a:t>
            </a:r>
            <a:r>
              <a:rPr dirty="0" err="1"/>
              <a:t>Кожен</a:t>
            </a:r>
            <a:r>
              <a:rPr dirty="0"/>
              <a:t> </a:t>
            </a:r>
            <a:r>
              <a:rPr dirty="0" err="1"/>
              <a:t>із</a:t>
            </a:r>
            <a:r>
              <a:rPr dirty="0"/>
              <a:t> </a:t>
            </a:r>
            <a:r>
              <a:rPr dirty="0" err="1"/>
              <a:t>засновників</a:t>
            </a:r>
            <a:r>
              <a:rPr dirty="0"/>
              <a:t> </a:t>
            </a:r>
            <a:r>
              <a:rPr dirty="0" err="1"/>
              <a:t>сам</a:t>
            </a:r>
            <a:r>
              <a:rPr dirty="0"/>
              <a:t> </a:t>
            </a:r>
            <a:r>
              <a:rPr dirty="0" err="1"/>
              <a:t>був</a:t>
            </a:r>
            <a:r>
              <a:rPr dirty="0"/>
              <a:t> </a:t>
            </a:r>
            <a:r>
              <a:rPr dirty="0" err="1"/>
              <a:t>або</a:t>
            </a:r>
            <a:r>
              <a:rPr dirty="0"/>
              <a:t> </a:t>
            </a:r>
            <a:r>
              <a:rPr dirty="0" err="1"/>
              <a:t>керівником</a:t>
            </a:r>
            <a:r>
              <a:rPr dirty="0"/>
              <a:t>, </a:t>
            </a:r>
            <a:r>
              <a:rPr dirty="0" err="1"/>
              <a:t>або</a:t>
            </a:r>
            <a:r>
              <a:rPr dirty="0"/>
              <a:t> </a:t>
            </a:r>
            <a:r>
              <a:rPr dirty="0" err="1"/>
              <a:t>засновником</a:t>
            </a:r>
            <a:r>
              <a:rPr dirty="0"/>
              <a:t> </a:t>
            </a:r>
            <a:r>
              <a:rPr dirty="0" err="1"/>
              <a:t>інших</a:t>
            </a:r>
            <a:r>
              <a:rPr dirty="0"/>
              <a:t> </a:t>
            </a:r>
            <a:r>
              <a:rPr dirty="0" err="1"/>
              <a:t>гуманістичних</a:t>
            </a:r>
            <a:r>
              <a:rPr dirty="0"/>
              <a:t> </a:t>
            </a:r>
            <a:r>
              <a:rPr dirty="0" err="1"/>
              <a:t>або</a:t>
            </a:r>
            <a:r>
              <a:rPr dirty="0"/>
              <a:t> </a:t>
            </a:r>
            <a:r>
              <a:rPr dirty="0" err="1"/>
              <a:t>гуманістичних</a:t>
            </a:r>
            <a:r>
              <a:rPr dirty="0"/>
              <a:t> </a:t>
            </a:r>
            <a:r>
              <a:rPr dirty="0" err="1"/>
              <a:t>організацій</a:t>
            </a:r>
            <a:r>
              <a:rPr dirty="0"/>
              <a:t>, </a:t>
            </a:r>
            <a:r>
              <a:rPr dirty="0" err="1"/>
              <a:t>таких</a:t>
            </a:r>
            <a:r>
              <a:rPr dirty="0"/>
              <a:t> </a:t>
            </a:r>
            <a:r>
              <a:rPr dirty="0" err="1"/>
              <a:t>як</a:t>
            </a:r>
            <a:r>
              <a:rPr dirty="0"/>
              <a:t>: </a:t>
            </a:r>
            <a:r>
              <a:rPr dirty="0" err="1"/>
              <a:t>Товариство</a:t>
            </a:r>
            <a:r>
              <a:rPr dirty="0"/>
              <a:t> </a:t>
            </a:r>
            <a:r>
              <a:rPr dirty="0" err="1"/>
              <a:t>гуманістичного</a:t>
            </a:r>
            <a:r>
              <a:rPr dirty="0"/>
              <a:t> </a:t>
            </a:r>
            <a:r>
              <a:rPr dirty="0" err="1"/>
              <a:t>іудаїзму</a:t>
            </a:r>
            <a:r>
              <a:rPr dirty="0"/>
              <a:t>, </a:t>
            </a:r>
            <a:r>
              <a:rPr dirty="0" err="1"/>
              <a:t>Рада</a:t>
            </a:r>
            <a:r>
              <a:rPr dirty="0"/>
              <a:t> </a:t>
            </a:r>
            <a:r>
              <a:rPr dirty="0" err="1"/>
              <a:t>зі</a:t>
            </a:r>
            <a:r>
              <a:rPr dirty="0"/>
              <a:t> </a:t>
            </a:r>
            <a:r>
              <a:rPr dirty="0" err="1"/>
              <a:t>світського</a:t>
            </a:r>
            <a:r>
              <a:rPr dirty="0"/>
              <a:t> </a:t>
            </a:r>
            <a:r>
              <a:rPr dirty="0" err="1"/>
              <a:t>гуманізму</a:t>
            </a:r>
            <a:r>
              <a:rPr dirty="0"/>
              <a:t>, </a:t>
            </a:r>
            <a:r>
              <a:rPr dirty="0" err="1"/>
              <a:t>Американський</a:t>
            </a:r>
            <a:r>
              <a:rPr dirty="0"/>
              <a:t> </a:t>
            </a:r>
            <a:r>
              <a:rPr dirty="0" err="1"/>
              <a:t>етичний</a:t>
            </a:r>
            <a:r>
              <a:rPr dirty="0"/>
              <a:t> </a:t>
            </a:r>
            <a:r>
              <a:rPr dirty="0" err="1"/>
              <a:t>союз</a:t>
            </a:r>
            <a:r>
              <a:rPr dirty="0"/>
              <a:t>, </a:t>
            </a:r>
            <a:r>
              <a:rPr dirty="0" err="1"/>
              <a:t>Унітарна</a:t>
            </a:r>
            <a:r>
              <a:rPr dirty="0"/>
              <a:t> </a:t>
            </a:r>
            <a:r>
              <a:rPr dirty="0" err="1"/>
              <a:t>універсалістська</a:t>
            </a:r>
            <a:r>
              <a:rPr dirty="0"/>
              <a:t> </a:t>
            </a:r>
            <a:r>
              <a:rPr dirty="0" err="1"/>
              <a:t>асоціація</a:t>
            </a:r>
            <a:r>
              <a:rPr dirty="0"/>
              <a:t> </a:t>
            </a:r>
            <a:r>
              <a:rPr dirty="0" err="1"/>
              <a:t>та</a:t>
            </a:r>
            <a:r>
              <a:rPr dirty="0"/>
              <a:t> </a:t>
            </a:r>
            <a:r>
              <a:rPr dirty="0" err="1"/>
              <a:t>Американської</a:t>
            </a:r>
            <a:r>
              <a:rPr dirty="0"/>
              <a:t> </a:t>
            </a:r>
            <a:r>
              <a:rPr dirty="0" err="1"/>
              <a:t>асоціації</a:t>
            </a:r>
            <a:r>
              <a:rPr dirty="0"/>
              <a:t> </a:t>
            </a:r>
            <a:r>
              <a:rPr dirty="0" err="1"/>
              <a:t>гуманізму</a:t>
            </a:r>
            <a:r>
              <a:rPr dirty="0"/>
              <a:t>. У 1984 р. </a:t>
            </a:r>
            <a:r>
              <a:rPr dirty="0" err="1"/>
              <a:t>було</a:t>
            </a:r>
            <a:r>
              <a:rPr dirty="0"/>
              <a:t> </a:t>
            </a:r>
            <a:r>
              <a:rPr dirty="0" err="1"/>
              <a:t>започатковано</a:t>
            </a:r>
            <a:r>
              <a:rPr dirty="0"/>
              <a:t> </a:t>
            </a:r>
            <a:r>
              <a:rPr dirty="0" err="1"/>
              <a:t>Гуманістичний</a:t>
            </a:r>
            <a:r>
              <a:rPr dirty="0"/>
              <a:t> </a:t>
            </a:r>
            <a:r>
              <a:rPr dirty="0" err="1"/>
              <a:t>інститут</a:t>
            </a:r>
            <a:r>
              <a:rPr dirty="0"/>
              <a:t>. </a:t>
            </a:r>
            <a:r>
              <a:rPr dirty="0" err="1"/>
              <a:t>Перший</a:t>
            </a:r>
            <a:r>
              <a:rPr dirty="0"/>
              <a:t> </a:t>
            </a:r>
            <a:r>
              <a:rPr dirty="0" err="1"/>
              <a:t>клас</a:t>
            </a:r>
            <a:r>
              <a:rPr dirty="0"/>
              <a:t> </a:t>
            </a:r>
            <a:r>
              <a:rPr dirty="0" err="1"/>
              <a:t>зі</a:t>
            </a:r>
            <a:r>
              <a:rPr dirty="0"/>
              <a:t> </a:t>
            </a:r>
            <a:r>
              <a:rPr dirty="0" err="1"/>
              <a:t>студентами</a:t>
            </a:r>
            <a:r>
              <a:rPr dirty="0"/>
              <a:t> AEU, AHA, UUA </a:t>
            </a:r>
            <a:r>
              <a:rPr dirty="0" err="1"/>
              <a:t>та</a:t>
            </a:r>
            <a:r>
              <a:rPr dirty="0"/>
              <a:t> SHJ </a:t>
            </a:r>
            <a:r>
              <a:rPr dirty="0" err="1"/>
              <a:t>зібрався</a:t>
            </a:r>
            <a:r>
              <a:rPr dirty="0"/>
              <a:t> у </a:t>
            </a:r>
            <a:r>
              <a:rPr dirty="0" err="1"/>
              <a:t>Нью-Йорку</a:t>
            </a:r>
            <a:r>
              <a:rPr dirty="0"/>
              <a:t> в </a:t>
            </a:r>
            <a:r>
              <a:rPr dirty="0" err="1"/>
              <a:t>Центрі</a:t>
            </a:r>
            <a:r>
              <a:rPr dirty="0"/>
              <a:t> </a:t>
            </a:r>
            <a:r>
              <a:rPr dirty="0" err="1"/>
              <a:t>етичної</a:t>
            </a:r>
            <a:r>
              <a:rPr dirty="0"/>
              <a:t> </a:t>
            </a:r>
            <a:r>
              <a:rPr dirty="0" err="1"/>
              <a:t>культури</a:t>
            </a:r>
            <a:r>
              <a:rPr dirty="0"/>
              <a:t> </a:t>
            </a:r>
            <a:r>
              <a:rPr dirty="0" err="1"/>
              <a:t>на</a:t>
            </a:r>
            <a:r>
              <a:rPr dirty="0"/>
              <a:t> </a:t>
            </a:r>
            <a:r>
              <a:rPr dirty="0" err="1"/>
              <a:t>перший</a:t>
            </a:r>
            <a:r>
              <a:rPr dirty="0"/>
              <a:t> </a:t>
            </a:r>
            <a:r>
              <a:rPr dirty="0" err="1"/>
              <a:t>семінар</a:t>
            </a:r>
            <a:r>
              <a:rPr dirty="0"/>
              <a:t> з </a:t>
            </a:r>
            <a:r>
              <a:rPr dirty="0" err="1"/>
              <a:t>Говардом</a:t>
            </a:r>
            <a:r>
              <a:rPr dirty="0"/>
              <a:t> </a:t>
            </a:r>
            <a:r>
              <a:rPr dirty="0" err="1"/>
              <a:t>Радестом</a:t>
            </a:r>
            <a:r>
              <a:rPr dirty="0"/>
              <a:t> </a:t>
            </a:r>
            <a:r>
              <a:rPr dirty="0" err="1"/>
              <a:t>як</a:t>
            </a:r>
            <a:r>
              <a:rPr dirty="0"/>
              <a:t> </a:t>
            </a:r>
            <a:r>
              <a:rPr dirty="0" err="1"/>
              <a:t>наставником</a:t>
            </a:r>
            <a:r>
              <a:rPr dirty="0"/>
              <a:t>. </a:t>
            </a:r>
            <a:r>
              <a:rPr dirty="0" err="1"/>
              <a:t>Це</a:t>
            </a:r>
            <a:r>
              <a:rPr dirty="0"/>
              <a:t> </a:t>
            </a:r>
            <a:r>
              <a:rPr dirty="0" err="1"/>
              <a:t>була</a:t>
            </a:r>
            <a:r>
              <a:rPr dirty="0"/>
              <a:t> </a:t>
            </a:r>
            <a:r>
              <a:rPr dirty="0" err="1"/>
              <a:t>перша</a:t>
            </a:r>
            <a:r>
              <a:rPr dirty="0"/>
              <a:t> </a:t>
            </a:r>
            <a:r>
              <a:rPr dirty="0" err="1"/>
              <a:t>транс-конфесійна</a:t>
            </a:r>
            <a:r>
              <a:rPr dirty="0"/>
              <a:t>, </a:t>
            </a:r>
            <a:r>
              <a:rPr dirty="0" err="1"/>
              <a:t>трансгуманістична</a:t>
            </a:r>
            <a:r>
              <a:rPr dirty="0"/>
              <a:t> </a:t>
            </a:r>
            <a:r>
              <a:rPr dirty="0" err="1"/>
              <a:t>програма</a:t>
            </a:r>
            <a:r>
              <a:rPr dirty="0"/>
              <a:t> </a:t>
            </a:r>
            <a:r>
              <a:rPr dirty="0" err="1"/>
              <a:t>організації</a:t>
            </a:r>
            <a:r>
              <a:rPr dirty="0"/>
              <a:t> </a:t>
            </a:r>
            <a:r>
              <a:rPr dirty="0" err="1"/>
              <a:t>для</a:t>
            </a:r>
            <a:r>
              <a:rPr dirty="0"/>
              <a:t> </a:t>
            </a:r>
            <a:r>
              <a:rPr dirty="0" err="1"/>
              <a:t>виховання</a:t>
            </a:r>
            <a:r>
              <a:rPr dirty="0"/>
              <a:t> </a:t>
            </a:r>
            <a:r>
              <a:rPr dirty="0" err="1"/>
              <a:t>гуманістичних</a:t>
            </a:r>
            <a:r>
              <a:rPr dirty="0"/>
              <a:t> </a:t>
            </a:r>
            <a:r>
              <a:rPr dirty="0" err="1"/>
              <a:t>лідерів</a:t>
            </a:r>
            <a:r>
              <a:rPr dirty="0"/>
              <a:t>. </a:t>
            </a:r>
            <a:r>
              <a:rPr dirty="0" err="1"/>
              <a:t>Навчальна</a:t>
            </a:r>
            <a:r>
              <a:rPr dirty="0"/>
              <a:t> </a:t>
            </a:r>
            <a:r>
              <a:rPr dirty="0" err="1"/>
              <a:t>програма</a:t>
            </a:r>
            <a:r>
              <a:rPr dirty="0"/>
              <a:t> </a:t>
            </a:r>
            <a:r>
              <a:rPr dirty="0" err="1"/>
              <a:t>включала</a:t>
            </a:r>
            <a:r>
              <a:rPr dirty="0"/>
              <a:t>: </a:t>
            </a:r>
            <a:r>
              <a:rPr dirty="0" err="1"/>
              <a:t>Гуманістичну</a:t>
            </a:r>
            <a:r>
              <a:rPr dirty="0"/>
              <a:t> </a:t>
            </a:r>
            <a:r>
              <a:rPr dirty="0" err="1"/>
              <a:t>життєву</a:t>
            </a:r>
            <a:r>
              <a:rPr dirty="0"/>
              <a:t> </a:t>
            </a:r>
            <a:r>
              <a:rPr dirty="0" err="1"/>
              <a:t>позицію</a:t>
            </a:r>
            <a:r>
              <a:rPr dirty="0"/>
              <a:t>, </a:t>
            </a:r>
            <a:r>
              <a:rPr dirty="0" err="1"/>
              <a:t>Гуманістичні</a:t>
            </a:r>
            <a:r>
              <a:rPr dirty="0"/>
              <a:t> </a:t>
            </a:r>
            <a:r>
              <a:rPr dirty="0" err="1"/>
              <a:t>цінності</a:t>
            </a:r>
            <a:r>
              <a:rPr dirty="0"/>
              <a:t> </a:t>
            </a:r>
            <a:r>
              <a:rPr dirty="0" err="1"/>
              <a:t>та</a:t>
            </a:r>
            <a:r>
              <a:rPr dirty="0"/>
              <a:t> </a:t>
            </a:r>
            <a:r>
              <a:rPr dirty="0" err="1"/>
              <a:t>принципи</a:t>
            </a:r>
            <a:r>
              <a:rPr dirty="0"/>
              <a:t>, </a:t>
            </a:r>
            <a:r>
              <a:rPr dirty="0" err="1"/>
              <a:t>Гуманізм</a:t>
            </a:r>
            <a:r>
              <a:rPr dirty="0"/>
              <a:t> у </a:t>
            </a:r>
            <a:r>
              <a:rPr dirty="0" err="1"/>
              <a:t>відношенні</a:t>
            </a:r>
            <a:r>
              <a:rPr dirty="0"/>
              <a:t> </a:t>
            </a:r>
            <a:r>
              <a:rPr dirty="0" err="1"/>
              <a:t>до</a:t>
            </a:r>
            <a:r>
              <a:rPr dirty="0"/>
              <a:t> </a:t>
            </a:r>
            <a:r>
              <a:rPr dirty="0" err="1"/>
              <a:t>інших</a:t>
            </a:r>
            <a:r>
              <a:rPr dirty="0"/>
              <a:t>, </a:t>
            </a:r>
            <a:r>
              <a:rPr dirty="0" err="1"/>
              <a:t>Основні</a:t>
            </a:r>
            <a:r>
              <a:rPr dirty="0"/>
              <a:t> </a:t>
            </a:r>
            <a:r>
              <a:rPr dirty="0" err="1"/>
              <a:t>гуманістичні</a:t>
            </a:r>
            <a:r>
              <a:rPr dirty="0"/>
              <a:t> </a:t>
            </a:r>
            <a:r>
              <a:rPr dirty="0" err="1"/>
              <a:t>інструменти</a:t>
            </a:r>
            <a:r>
              <a:rPr dirty="0"/>
              <a:t> (</a:t>
            </a:r>
            <a:r>
              <a:rPr dirty="0" err="1"/>
              <a:t>критичне</a:t>
            </a:r>
            <a:r>
              <a:rPr dirty="0"/>
              <a:t> </a:t>
            </a:r>
            <a:r>
              <a:rPr dirty="0" err="1"/>
              <a:t>мислення</a:t>
            </a:r>
            <a:r>
              <a:rPr dirty="0"/>
              <a:t>), </a:t>
            </a:r>
            <a:r>
              <a:rPr dirty="0" err="1"/>
              <a:t>Блоки</a:t>
            </a:r>
            <a:r>
              <a:rPr dirty="0"/>
              <a:t> </a:t>
            </a:r>
            <a:r>
              <a:rPr dirty="0" err="1"/>
              <a:t>фундаменту</a:t>
            </a:r>
            <a:r>
              <a:rPr dirty="0"/>
              <a:t> </a:t>
            </a:r>
            <a:r>
              <a:rPr dirty="0" err="1"/>
              <a:t>для</a:t>
            </a:r>
            <a:r>
              <a:rPr dirty="0"/>
              <a:t> </a:t>
            </a:r>
            <a:r>
              <a:rPr dirty="0" err="1"/>
              <a:t>гуманізму</a:t>
            </a:r>
            <a:r>
              <a:rPr dirty="0"/>
              <a:t> (</a:t>
            </a:r>
            <a:r>
              <a:rPr dirty="0" err="1"/>
              <a:t>фізичні</a:t>
            </a:r>
            <a:r>
              <a:rPr dirty="0"/>
              <a:t>, </a:t>
            </a:r>
            <a:r>
              <a:rPr dirty="0" err="1"/>
              <a:t>побутові</a:t>
            </a:r>
            <a:r>
              <a:rPr dirty="0"/>
              <a:t> </a:t>
            </a:r>
            <a:r>
              <a:rPr dirty="0" err="1"/>
              <a:t>та</a:t>
            </a:r>
            <a:r>
              <a:rPr dirty="0"/>
              <a:t> </a:t>
            </a:r>
            <a:r>
              <a:rPr dirty="0" err="1"/>
              <a:t>соціальні</a:t>
            </a:r>
            <a:r>
              <a:rPr dirty="0"/>
              <a:t> </a:t>
            </a:r>
            <a:r>
              <a:rPr dirty="0" err="1"/>
              <a:t>науки</a:t>
            </a:r>
            <a:r>
              <a:rPr dirty="0"/>
              <a:t>), </a:t>
            </a:r>
            <a:r>
              <a:rPr dirty="0" err="1"/>
              <a:t>Застосування</a:t>
            </a:r>
            <a:r>
              <a:rPr dirty="0"/>
              <a:t> </a:t>
            </a:r>
            <a:r>
              <a:rPr dirty="0" err="1"/>
              <a:t>гуманізму</a:t>
            </a:r>
            <a:r>
              <a:rPr dirty="0"/>
              <a:t> </a:t>
            </a:r>
            <a:r>
              <a:rPr dirty="0" err="1"/>
              <a:t>до</a:t>
            </a:r>
            <a:r>
              <a:rPr dirty="0"/>
              <a:t> </a:t>
            </a:r>
            <a:r>
              <a:rPr dirty="0" err="1"/>
              <a:t>життя</a:t>
            </a:r>
            <a:r>
              <a:rPr dirty="0"/>
              <a:t> (</a:t>
            </a:r>
            <a:r>
              <a:rPr dirty="0" err="1"/>
              <a:t>лідерство</a:t>
            </a:r>
            <a:r>
              <a:rPr dirty="0"/>
              <a:t>) </a:t>
            </a:r>
            <a:r>
              <a:rPr dirty="0" err="1"/>
              <a:t>та</a:t>
            </a:r>
            <a:r>
              <a:rPr dirty="0"/>
              <a:t> </a:t>
            </a:r>
            <a:r>
              <a:rPr dirty="0" err="1"/>
              <a:t>естетика</a:t>
            </a:r>
            <a:r>
              <a:rPr dirty="0"/>
              <a:t>, </a:t>
            </a:r>
            <a:r>
              <a:rPr dirty="0" err="1"/>
              <a:t>Інтернет-гуманістична</a:t>
            </a:r>
            <a:r>
              <a:rPr dirty="0"/>
              <a:t> </a:t>
            </a:r>
            <a:r>
              <a:rPr dirty="0" err="1"/>
              <a:t>освіта</a:t>
            </a:r>
            <a:r>
              <a:rPr dirty="0"/>
              <a:t>.</a:t>
            </a:r>
          </a:p>
        </p:txBody>
      </p:sp>
      <p:sp>
        <p:nvSpPr>
          <p:cNvPr id="218"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25</a:t>
            </a:fld>
            <a:endParaRPr/>
          </a:p>
        </p:txBody>
      </p:sp>
    </p:spTree>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Заголовок 1"/>
          <p:cNvSpPr txBox="1"/>
          <p:nvPr/>
        </p:nvSpPr>
        <p:spPr>
          <a:xfrm>
            <a:off x="2382827" y="224120"/>
            <a:ext cx="4378346" cy="3506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800" b="1">
                <a:solidFill>
                  <a:srgbClr val="FF0000"/>
                </a:solidFill>
                <a:latin typeface="+mn-lt"/>
                <a:ea typeface="+mn-ea"/>
                <a:cs typeface="+mn-cs"/>
                <a:sym typeface="Arial"/>
              </a:defRPr>
            </a:lvl1pPr>
          </a:lstStyle>
          <a:p>
            <a:r>
              <a:t>Гуманістичний маніфест (1933 р.). </a:t>
            </a:r>
          </a:p>
        </p:txBody>
      </p:sp>
      <p:sp>
        <p:nvSpPr>
          <p:cNvPr id="221" name="TextBox 2"/>
          <p:cNvSpPr txBox="1"/>
          <p:nvPr/>
        </p:nvSpPr>
        <p:spPr>
          <a:xfrm>
            <a:off x="734790" y="1036231"/>
            <a:ext cx="7674420" cy="33299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defRPr b="1">
                <a:latin typeface="Tahoma"/>
                <a:ea typeface="Tahoma"/>
                <a:cs typeface="Tahoma"/>
                <a:sym typeface="Tahoma"/>
              </a:defRPr>
            </a:pPr>
            <a:r>
              <a:t>Гуманістичний маніфест (1933 р.) є продуктом багатьох умів, який був розроблений, щоб представляти точку зору, що розвивається. Важливість документу полягає в тому, що понад тридцять чоловіків прийшли до загальної згоди щодо питань, які викликають  занепокоєння, які виковують нову філософію з матеріалів сучасного світу.</a:t>
            </a:r>
          </a:p>
          <a:p>
            <a:pPr>
              <a:defRPr b="1">
                <a:latin typeface="Tahoma"/>
                <a:ea typeface="Tahoma"/>
                <a:cs typeface="Tahoma"/>
                <a:sym typeface="Tahoma"/>
              </a:defRPr>
            </a:pPr>
            <a:r>
              <a:t>Настав час для широкого визнання радикальних змін у релігійних віруваннях у всьому сучасному світі. Наука та економічні зміни порушили старі вірування. Релігії в усьому світі змушені примиритися з новими умовами, створеними завдяки значному зростанню знань і досвіду. </a:t>
            </a:r>
          </a:p>
          <a:p>
            <a:pPr>
              <a:defRPr b="1">
                <a:latin typeface="Tahoma"/>
                <a:ea typeface="Tahoma"/>
                <a:cs typeface="Tahoma"/>
                <a:sym typeface="Tahoma"/>
              </a:defRPr>
            </a:pPr>
            <a:r>
              <a:t>У кожній сфері людської діяльності рух зараз йде в напрямку гуманізму. Щоб краще зрозуміти релігійний гуманізм, вчені забажали зробити певні твердження, які підтверджують факти сучасного життя. </a:t>
            </a:r>
          </a:p>
          <a:p>
            <a:pPr>
              <a:defRPr b="1">
                <a:latin typeface="Tahoma"/>
                <a:ea typeface="Tahoma"/>
                <a:cs typeface="Tahoma"/>
                <a:sym typeface="Tahoma"/>
              </a:defRPr>
            </a:pPr>
            <a:r>
              <a:t>Існує велика небезпека остаточного і фатального ототожнення слова «релігія» з доктринами та методами, які втратили своє значення і які безсилі вирішити проблеми людського життя у ХХ столітті. </a:t>
            </a:r>
          </a:p>
        </p:txBody>
      </p:sp>
      <p:pic>
        <p:nvPicPr>
          <p:cNvPr id="222"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223"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26</a:t>
            </a:fld>
            <a:endParaRPr/>
          </a:p>
        </p:txBody>
      </p:sp>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Заголовок 1"/>
          <p:cNvSpPr txBox="1"/>
          <p:nvPr/>
        </p:nvSpPr>
        <p:spPr>
          <a:xfrm>
            <a:off x="2183830" y="90770"/>
            <a:ext cx="4776340" cy="6463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800" b="1">
                <a:solidFill>
                  <a:srgbClr val="FF0000"/>
                </a:solidFill>
                <a:latin typeface="+mn-lt"/>
                <a:ea typeface="+mn-ea"/>
                <a:cs typeface="+mn-cs"/>
                <a:sym typeface="Arial"/>
              </a:defRPr>
            </a:lvl1pPr>
          </a:lstStyle>
          <a:p>
            <a:r>
              <a:rPr lang="uk-UA" dirty="0" smtClean="0"/>
              <a:t>Об</a:t>
            </a:r>
            <a:r>
              <a:rPr dirty="0" err="1" smtClean="0"/>
              <a:t>грунт</a:t>
            </a:r>
            <a:r>
              <a:rPr lang="uk-UA" dirty="0" smtClean="0"/>
              <a:t>у</a:t>
            </a:r>
            <a:r>
              <a:rPr dirty="0" err="1" smtClean="0"/>
              <a:t>вання</a:t>
            </a:r>
            <a:r>
              <a:rPr dirty="0" smtClean="0"/>
              <a:t> </a:t>
            </a:r>
            <a:r>
              <a:rPr dirty="0" err="1" smtClean="0"/>
              <a:t>положень</a:t>
            </a:r>
            <a:r>
              <a:rPr lang="uk-UA" dirty="0" smtClean="0"/>
              <a:t> </a:t>
            </a:r>
            <a:r>
              <a:rPr lang="uk-UA" dirty="0" err="1" smtClean="0"/>
              <a:t>Гуманістичногно</a:t>
            </a:r>
            <a:r>
              <a:rPr lang="uk-UA" dirty="0" smtClean="0"/>
              <a:t> маніфесту</a:t>
            </a:r>
            <a:r>
              <a:rPr dirty="0" smtClean="0"/>
              <a:t> </a:t>
            </a:r>
            <a:r>
              <a:rPr dirty="0"/>
              <a:t>(ГМ)</a:t>
            </a:r>
          </a:p>
        </p:txBody>
      </p:sp>
      <p:pic>
        <p:nvPicPr>
          <p:cNvPr id="226" name="Рисунок 3" descr="Рисунок 3"/>
          <p:cNvPicPr>
            <a:picLocks noChangeAspect="1"/>
          </p:cNvPicPr>
          <p:nvPr/>
        </p:nvPicPr>
        <p:blipFill>
          <a:blip r:embed="rId2">
            <a:extLst/>
          </a:blip>
          <a:stretch>
            <a:fillRect/>
          </a:stretch>
        </p:blipFill>
        <p:spPr>
          <a:xfrm>
            <a:off x="-254630" y="-133885"/>
            <a:ext cx="1590043" cy="1590042"/>
          </a:xfrm>
          <a:prstGeom prst="rect">
            <a:avLst/>
          </a:prstGeom>
          <a:ln w="12700">
            <a:miter lim="400000"/>
          </a:ln>
        </p:spPr>
      </p:pic>
      <p:sp>
        <p:nvSpPr>
          <p:cNvPr id="227" name="Прямоугольник 1"/>
          <p:cNvSpPr txBox="1"/>
          <p:nvPr/>
        </p:nvSpPr>
        <p:spPr>
          <a:xfrm>
            <a:off x="1017319" y="1134388"/>
            <a:ext cx="7109362" cy="31336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342900" indent="-342900" algn="just">
              <a:buSzPct val="100000"/>
              <a:buAutoNum type="arabicParenR"/>
              <a:defRPr b="1">
                <a:latin typeface="+mn-lt"/>
                <a:ea typeface="+mn-ea"/>
                <a:cs typeface="+mn-cs"/>
                <a:sym typeface="Arial"/>
              </a:defRPr>
            </a:pPr>
            <a:r>
              <a:t>релігійні гуманісти вважають Всесвіт самоіснуючим, а не створеним.</a:t>
            </a:r>
          </a:p>
          <a:p>
            <a:pPr marL="342900" indent="-342900" algn="just">
              <a:buSzPct val="100000"/>
              <a:buAutoNum type="arabicParenR"/>
              <a:defRPr b="1">
                <a:latin typeface="+mn-lt"/>
                <a:ea typeface="+mn-ea"/>
                <a:cs typeface="+mn-cs"/>
                <a:sym typeface="Arial"/>
              </a:defRPr>
            </a:pPr>
            <a:r>
              <a:t>вірять, що людина є частиною природи і що вона виникла в результаті безперервного процесу. </a:t>
            </a:r>
          </a:p>
          <a:p>
            <a:pPr marL="342900" indent="-342900" algn="just">
              <a:buSzPct val="100000"/>
              <a:buAutoNum type="arabicParenR"/>
              <a:defRPr b="1">
                <a:latin typeface="+mn-lt"/>
                <a:ea typeface="+mn-ea"/>
                <a:cs typeface="+mn-cs"/>
                <a:sym typeface="Arial"/>
              </a:defRPr>
            </a:pPr>
            <a:r>
              <a:t>знаходять, що традиційний дуалізм розуму і тіла має бути відкинутий. </a:t>
            </a:r>
          </a:p>
          <a:p>
            <a:pPr marL="342900" indent="-342900" algn="just">
              <a:buSzPct val="100000"/>
              <a:buAutoNum type="arabicParenR"/>
              <a:defRPr b="1">
                <a:latin typeface="+mn-lt"/>
                <a:ea typeface="+mn-ea"/>
                <a:cs typeface="+mn-cs"/>
                <a:sym typeface="Arial"/>
              </a:defRPr>
            </a:pPr>
            <a:r>
              <a:t>гуманізм визнає, що релігійна культура та цивілізація людини, як це чітко зображено антропологією та історією, є продуктом поступового розвитку внаслідок взаємодії з його природним середовищем та соціальною спадщиною. Людина, народжена в певній культурі, значною мірою сформована цією культурою.</a:t>
            </a:r>
          </a:p>
          <a:p>
            <a:pPr marL="342900" indent="-342900" algn="just">
              <a:buSzPct val="100000"/>
              <a:buAutoNum type="arabicParenR"/>
              <a:defRPr b="1">
                <a:latin typeface="+mn-lt"/>
                <a:ea typeface="+mn-ea"/>
                <a:cs typeface="+mn-cs"/>
                <a:sym typeface="Arial"/>
              </a:defRPr>
            </a:pPr>
            <a:r>
              <a:t>гуманізм стверджує, що природа всесвіту, яку описує сучасна наука, робить неприйнятними будь-які надприродні чи космічні гарантії людських цінностей. Очевидно, що гуманізм не заперечує можливості існування ще не відкритих реальностей, але він наполягає на тому, що спосіб визначення існування та цінності реальностей включає розумнео дослідження та оцінку їхнього зв’язку з людськими потребами.</a:t>
            </a:r>
          </a:p>
        </p:txBody>
      </p:sp>
      <p:sp>
        <p:nvSpPr>
          <p:cNvPr id="228"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27</a:t>
            </a:fld>
            <a:endParaRPr/>
          </a:p>
        </p:txBody>
      </p:sp>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Заголовок 1"/>
          <p:cNvSpPr txBox="1"/>
          <p:nvPr/>
        </p:nvSpPr>
        <p:spPr>
          <a:xfrm>
            <a:off x="1979712" y="90770"/>
            <a:ext cx="4896544" cy="6463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algn="ctr">
              <a:defRPr sz="1800" b="1">
                <a:solidFill>
                  <a:srgbClr val="FF0000"/>
                </a:solidFill>
                <a:latin typeface="+mn-lt"/>
                <a:ea typeface="+mn-ea"/>
                <a:cs typeface="+mn-cs"/>
                <a:sym typeface="Arial"/>
              </a:defRPr>
            </a:lvl1pPr>
          </a:lstStyle>
          <a:p>
            <a:r>
              <a:rPr lang="uk-UA" dirty="0" smtClean="0"/>
              <a:t>О</a:t>
            </a:r>
            <a:r>
              <a:rPr dirty="0" err="1" smtClean="0"/>
              <a:t>бгрунтув</a:t>
            </a:r>
            <a:r>
              <a:rPr lang="uk-UA" dirty="0" smtClean="0"/>
              <a:t>а</a:t>
            </a:r>
            <a:r>
              <a:rPr dirty="0" err="1" smtClean="0"/>
              <a:t>ння</a:t>
            </a:r>
            <a:r>
              <a:rPr dirty="0" smtClean="0"/>
              <a:t> </a:t>
            </a:r>
            <a:r>
              <a:rPr dirty="0" err="1"/>
              <a:t>положень</a:t>
            </a:r>
            <a:r>
              <a:rPr dirty="0"/>
              <a:t> </a:t>
            </a:r>
            <a:r>
              <a:rPr lang="uk-UA" dirty="0" smtClean="0"/>
              <a:t>Гуманістичного маніфесту (</a:t>
            </a:r>
            <a:r>
              <a:rPr dirty="0" smtClean="0"/>
              <a:t>ГМ</a:t>
            </a:r>
            <a:r>
              <a:rPr lang="uk-UA" dirty="0" smtClean="0"/>
              <a:t>)</a:t>
            </a:r>
            <a:endParaRPr dirty="0"/>
          </a:p>
        </p:txBody>
      </p:sp>
      <p:sp>
        <p:nvSpPr>
          <p:cNvPr id="231" name="Прямоугольник 1"/>
          <p:cNvSpPr txBox="1"/>
          <p:nvPr/>
        </p:nvSpPr>
        <p:spPr>
          <a:xfrm>
            <a:off x="846428" y="1134388"/>
            <a:ext cx="7451144" cy="31336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b="1">
                <a:latin typeface="+mn-lt"/>
                <a:ea typeface="+mn-ea"/>
                <a:cs typeface="+mn-cs"/>
                <a:sym typeface="Arial"/>
              </a:defRPr>
            </a:pPr>
            <a:r>
              <a:t>Релігія повинна формулювати свої надії та плани у світлі наукового духу та методу.</a:t>
            </a:r>
          </a:p>
          <a:p>
            <a:pPr algn="just">
              <a:defRPr b="1">
                <a:latin typeface="+mn-lt"/>
                <a:ea typeface="+mn-ea"/>
                <a:cs typeface="+mn-cs"/>
                <a:sym typeface="Arial"/>
              </a:defRPr>
            </a:pPr>
            <a:r>
              <a:t>6) Ми переконані, що минув час для теїзму, деїзму, модернізму та інших  різновидів «нової думки».</a:t>
            </a:r>
          </a:p>
          <a:p>
            <a:pPr algn="just">
              <a:defRPr b="1">
                <a:latin typeface="+mn-lt"/>
                <a:ea typeface="+mn-ea"/>
                <a:cs typeface="+mn-cs"/>
                <a:sym typeface="Arial"/>
              </a:defRPr>
            </a:pPr>
            <a:r>
              <a:t>7) Релігія складається з тих дій, цілей і досвіду, які є значущими для людини. Ніщо людське не чуже релігійному, він включає працю, мистецтво, науку, філософію, кохання, дружбу, відпочинок – усе, що виражає розумне задоволення людського життя. Різниця між священним і світським більше не може бути збережена.</a:t>
            </a:r>
          </a:p>
          <a:p>
            <a:pPr algn="just">
              <a:defRPr b="1">
                <a:latin typeface="+mn-lt"/>
                <a:ea typeface="+mn-ea"/>
                <a:cs typeface="+mn-cs"/>
                <a:sym typeface="Arial"/>
              </a:defRPr>
            </a:pPr>
            <a:r>
              <a:t>8) Релігійний гуманізм вважає повну реалізацію людської особистості кінцем людського життя та прагне її розвитку та реалізації тут і зараз. Цим пояснюється соціальна пристрасть гуманіста.</a:t>
            </a:r>
          </a:p>
          <a:p>
            <a:pPr algn="just">
              <a:defRPr b="1">
                <a:latin typeface="+mn-lt"/>
                <a:ea typeface="+mn-ea"/>
                <a:cs typeface="+mn-cs"/>
                <a:sym typeface="Arial"/>
              </a:defRPr>
            </a:pPr>
            <a:r>
              <a:t>9) Замість старих установок, пов'язаних із поклонінням і молитвою, гуманіст знаходить свої релігійні емоції, виражені у підвищеному почутті особистого життя та у спільних зусиллях сприяти соціальному благополуччю.</a:t>
            </a:r>
          </a:p>
        </p:txBody>
      </p:sp>
      <p:pic>
        <p:nvPicPr>
          <p:cNvPr id="232"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233"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28</a:t>
            </a:fld>
            <a:endParaRPr/>
          </a:p>
        </p:txBody>
      </p:sp>
    </p:spTree>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Заголовок 1"/>
          <p:cNvSpPr txBox="1"/>
          <p:nvPr/>
        </p:nvSpPr>
        <p:spPr>
          <a:xfrm>
            <a:off x="1619673" y="57987"/>
            <a:ext cx="5069924" cy="6463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algn="ctr">
              <a:defRPr sz="1800" b="1">
                <a:solidFill>
                  <a:srgbClr val="FF0000"/>
                </a:solidFill>
                <a:latin typeface="+mn-lt"/>
                <a:ea typeface="+mn-ea"/>
                <a:cs typeface="+mn-cs"/>
                <a:sym typeface="Arial"/>
              </a:defRPr>
            </a:lvl1pPr>
          </a:lstStyle>
          <a:p>
            <a:r>
              <a:rPr lang="uk-UA" dirty="0" smtClean="0"/>
              <a:t>О</a:t>
            </a:r>
            <a:r>
              <a:rPr dirty="0" err="1" smtClean="0"/>
              <a:t>бгрунтування</a:t>
            </a:r>
            <a:r>
              <a:rPr dirty="0" smtClean="0"/>
              <a:t> </a:t>
            </a:r>
            <a:r>
              <a:rPr dirty="0" err="1"/>
              <a:t>положень</a:t>
            </a:r>
            <a:r>
              <a:rPr dirty="0"/>
              <a:t> </a:t>
            </a:r>
            <a:r>
              <a:rPr dirty="0" smtClean="0"/>
              <a:t>Г</a:t>
            </a:r>
            <a:r>
              <a:rPr lang="uk-UA" dirty="0" err="1" smtClean="0"/>
              <a:t>уманістичного</a:t>
            </a:r>
            <a:r>
              <a:rPr lang="uk-UA" dirty="0" smtClean="0"/>
              <a:t> маніфесту (ГМ) </a:t>
            </a:r>
            <a:r>
              <a:rPr dirty="0" smtClean="0"/>
              <a:t> </a:t>
            </a:r>
            <a:endParaRPr dirty="0"/>
          </a:p>
        </p:txBody>
      </p:sp>
      <p:pic>
        <p:nvPicPr>
          <p:cNvPr id="236"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237" name="Прямоугольник 2"/>
          <p:cNvSpPr txBox="1"/>
          <p:nvPr/>
        </p:nvSpPr>
        <p:spPr>
          <a:xfrm>
            <a:off x="765291" y="1106538"/>
            <a:ext cx="7613418" cy="293042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b="1">
                <a:latin typeface="+mn-lt"/>
                <a:ea typeface="+mn-ea"/>
                <a:cs typeface="+mn-cs"/>
                <a:sym typeface="Arial"/>
              </a:defRPr>
            </a:pPr>
            <a:r>
              <a:t>Їхня мета була досягнута через інтерпретацію загальної ситуації (теологія чи світогляд), почуття цінностей (мета чи ідеал), техніка (культ), встановлених для реалізації життя. Зміна будь-якого з цих факторів призводить до зміни зовнішніх форм релігії. Попри всі зміни релігія залишається постійною у своєму пошуку незмінних цінностей, невід’ємної риси людського життя. </a:t>
            </a:r>
          </a:p>
          <a:p>
            <a:pPr algn="just">
              <a:defRPr b="1">
                <a:latin typeface="+mn-lt"/>
                <a:ea typeface="+mn-ea"/>
                <a:cs typeface="+mn-cs"/>
                <a:sym typeface="Arial"/>
              </a:defRPr>
            </a:pPr>
            <a:r>
              <a:t>Сьогоднішнє глибше розуміння Всесвіту людиною, її наукові досягнення та глибша оцінка братерства створили ситуацію, яка </a:t>
            </a:r>
            <a:r>
              <a:rPr>
                <a:solidFill>
                  <a:srgbClr val="FF0000"/>
                </a:solidFill>
              </a:rPr>
              <a:t>вимагає нового визначення засобів і цілей релігії</a:t>
            </a:r>
            <a:r>
              <a:t>. Така релігія, здатна поставити адекватні соціальні цілі та особисте задоволення, може здаватися багатьом людям повним розривом із минулим. Незважаючи на те, що ця епоха багато в чому зобов’язана традиційним релігіям, що будь-яка релігія, яка може бути синтезуючою та динамічною силою сьогодення, повинна бути сформована нова релігія, філософія чи світогляд відповідно до потреб цієї епохи. </a:t>
            </a:r>
          </a:p>
          <a:p>
            <a:pPr algn="just">
              <a:defRPr b="1">
                <a:latin typeface="+mn-lt"/>
                <a:ea typeface="+mn-ea"/>
                <a:cs typeface="+mn-cs"/>
                <a:sym typeface="Arial"/>
              </a:defRPr>
            </a:pPr>
            <a:r>
              <a:t>Встановлення такої релігії є головною необхідністю сучасності.</a:t>
            </a:r>
          </a:p>
        </p:txBody>
      </p:sp>
      <p:sp>
        <p:nvSpPr>
          <p:cNvPr id="238"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29</a:t>
            </a:fld>
            <a:endParaRP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Заголовок 1"/>
          <p:cNvSpPr txBox="1"/>
          <p:nvPr/>
        </p:nvSpPr>
        <p:spPr>
          <a:xfrm>
            <a:off x="1651099" y="204562"/>
            <a:ext cx="6090517" cy="51077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3000" b="1">
                <a:solidFill>
                  <a:srgbClr val="FF0000"/>
                </a:solidFill>
                <a:latin typeface="+mn-lt"/>
                <a:ea typeface="+mn-ea"/>
                <a:cs typeface="+mn-cs"/>
                <a:sym typeface="Arial"/>
              </a:defRPr>
            </a:lvl1pPr>
          </a:lstStyle>
          <a:p>
            <a:r>
              <a:t>Актуальність дослідження</a:t>
            </a:r>
          </a:p>
        </p:txBody>
      </p:sp>
      <p:sp>
        <p:nvSpPr>
          <p:cNvPr id="106" name="TextBox 2"/>
          <p:cNvSpPr txBox="1"/>
          <p:nvPr/>
        </p:nvSpPr>
        <p:spPr>
          <a:xfrm>
            <a:off x="443889" y="1131481"/>
            <a:ext cx="8256222" cy="33426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lgn="just">
              <a:defRPr sz="1300" b="1">
                <a:latin typeface="Tahoma"/>
                <a:ea typeface="Tahoma"/>
                <a:cs typeface="Tahoma"/>
                <a:sym typeface="Tahoma"/>
              </a:defRPr>
            </a:pPr>
            <a:r>
              <a:t>1. Актуальність дослідження гуманістичних поглядів європейської візії в тому, що вона:</a:t>
            </a:r>
          </a:p>
          <a:p>
            <a:pPr algn="just">
              <a:defRPr sz="1300" b="1">
                <a:latin typeface="Tahoma"/>
                <a:ea typeface="Tahoma"/>
                <a:cs typeface="Tahoma"/>
                <a:sym typeface="Tahoma"/>
              </a:defRPr>
            </a:pPr>
            <a:endParaRPr/>
          </a:p>
          <a:p>
            <a:pPr algn="just">
              <a:defRPr sz="1300" b="1">
                <a:latin typeface="Tahoma"/>
                <a:ea typeface="Tahoma"/>
                <a:cs typeface="Tahoma"/>
                <a:sym typeface="Tahoma"/>
              </a:defRPr>
            </a:pPr>
            <a:r>
              <a:t>1) формує систему принципів, методів, підходів, в основі яких орієнтація на гуманістичну картину суспільства, в основі яких цінності людського буття, реалізація можливостей людини та підвищення її потенціалу;</a:t>
            </a:r>
          </a:p>
          <a:p>
            <a:pPr algn="just">
              <a:defRPr sz="1300" b="1">
                <a:latin typeface="Tahoma"/>
                <a:ea typeface="Tahoma"/>
                <a:cs typeface="Tahoma"/>
                <a:sym typeface="Tahoma"/>
              </a:defRPr>
            </a:pPr>
            <a:r>
              <a:t>2) прогресивні та стабілізуючі чинники сталого розвитку суспільства, долає руйнівні тенденції соціуму в умовах нелінійності, кризи, війни, нестабільності;</a:t>
            </a:r>
          </a:p>
          <a:p>
            <a:pPr algn="just">
              <a:defRPr sz="1300" b="1">
                <a:latin typeface="Tahoma"/>
                <a:ea typeface="Tahoma"/>
                <a:cs typeface="Tahoma"/>
                <a:sym typeface="Tahoma"/>
              </a:defRPr>
            </a:pPr>
            <a:r>
              <a:t>3) гуманістична візія організації, в основі якої глобальний розвиток виживання організацій розвиток культурних, освітянських, інноваційних чинників людського розвитку, імперативи соціально-відповідального та гуманного  суспільства як чинника людського розвитку;</a:t>
            </a:r>
          </a:p>
          <a:p>
            <a:pPr algn="just">
              <a:defRPr sz="1300" b="1">
                <a:latin typeface="Tahoma"/>
                <a:ea typeface="Tahoma"/>
                <a:cs typeface="Tahoma"/>
                <a:sym typeface="Tahoma"/>
              </a:defRPr>
            </a:pPr>
            <a:r>
              <a:t>4) розвиток людини та людських ресурсів з метою зростання її у професійній та індивідуальній сферах діяльності, для чого розвивати знання, навички та компетентності, необхідні для самореалізації людини  як чинника інтелектуального прогресу людства, забезпечення добробуту «для всіх», піднесення самоцінності кожної особистості;</a:t>
            </a:r>
          </a:p>
          <a:p>
            <a:pPr algn="just">
              <a:defRPr sz="1300" b="1">
                <a:latin typeface="Tahoma"/>
                <a:ea typeface="Tahoma"/>
                <a:cs typeface="Tahoma"/>
                <a:sym typeface="Tahoma"/>
              </a:defRPr>
            </a:pPr>
            <a:r>
              <a:t>5) формування ІЛР, в основі якого система охорони здоровя, освіти, культури, технологій, цивілізаційного прогресу</a:t>
            </a:r>
          </a:p>
        </p:txBody>
      </p:sp>
      <p:pic>
        <p:nvPicPr>
          <p:cNvPr id="107"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08" name="Slide Number"/>
          <p:cNvSpPr txBox="1">
            <a:spLocks noGrp="1"/>
          </p:cNvSpPr>
          <p:nvPr>
            <p:ph type="sldNum" sz="quarter" idx="2"/>
          </p:nvPr>
        </p:nvSpPr>
        <p:spPr>
          <a:xfrm>
            <a:off x="6364304" y="4635136"/>
            <a:ext cx="188897" cy="264253"/>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a:t>
            </a:fld>
            <a:endParaRPr/>
          </a:p>
        </p:txBody>
      </p:sp>
    </p:spTree>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 name="Заголовок 1"/>
          <p:cNvSpPr txBox="1"/>
          <p:nvPr/>
        </p:nvSpPr>
        <p:spPr>
          <a:xfrm>
            <a:off x="2755417" y="90770"/>
            <a:ext cx="3397565" cy="6173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800" b="1">
                <a:solidFill>
                  <a:srgbClr val="FF0000"/>
                </a:solidFill>
                <a:latin typeface="+mn-lt"/>
                <a:ea typeface="+mn-ea"/>
                <a:cs typeface="+mn-cs"/>
                <a:sym typeface="Arial"/>
              </a:defRPr>
            </a:lvl1pPr>
          </a:lstStyle>
          <a:p>
            <a:r>
              <a:t>Американська гуманістична асоціація  (1941 р.)</a:t>
            </a:r>
          </a:p>
        </p:txBody>
      </p:sp>
      <p:sp>
        <p:nvSpPr>
          <p:cNvPr id="241" name="TextBox 2"/>
          <p:cNvSpPr txBox="1"/>
          <p:nvPr/>
        </p:nvSpPr>
        <p:spPr>
          <a:xfrm>
            <a:off x="323527" y="1302486"/>
            <a:ext cx="8261345" cy="3073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b="1">
                <a:latin typeface="Tahoma"/>
                <a:ea typeface="Tahoma"/>
                <a:cs typeface="Tahoma"/>
                <a:sym typeface="Tahoma"/>
              </a:defRPr>
            </a:lvl1pPr>
          </a:lstStyle>
          <a:p>
            <a:r>
              <a:t> </a:t>
            </a:r>
          </a:p>
        </p:txBody>
      </p:sp>
      <p:sp>
        <p:nvSpPr>
          <p:cNvPr id="242" name="Прямоугольник 1"/>
          <p:cNvSpPr txBox="1"/>
          <p:nvPr/>
        </p:nvSpPr>
        <p:spPr>
          <a:xfrm>
            <a:off x="863402" y="1134388"/>
            <a:ext cx="7417197" cy="31336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b="1">
                <a:latin typeface="+mn-lt"/>
                <a:ea typeface="+mn-ea"/>
                <a:cs typeface="+mn-cs"/>
                <a:sym typeface="Arial"/>
              </a:defRPr>
            </a:pPr>
            <a:r>
              <a:t>Американська гуманістична асоціація (АГА) (1941)  є некомерційна організація в США, що пропагує світський гуманізм, філософію життя, з точки зору етичного здійснення та прагнення більшого блага. АГО надає правову допомогу для захисту конституційних прав світських та релігійних меншин. Її підтримує 250 місцевих філій та розділів, які займаються заходами з розбудови громади. AГА випускає журнал «Гуманіст», щоквартальний бюлетень Вільний розум, журнал «Нариси з філософії гуманізму», має інтернет-сайт новин TheHumanist.com. До її складу входить понад 34 000 членів. В 1970-х роках AГА випустила великий новийтекст Гуманістичного маніфесту II з метою поширити гуманізм серед громадськості. У 1992 році Курт Воннегут був названий гуманістом року, який потім став почесним президентом AГА. Вона залишається  активною в Інтернеті, представивши веб-сайт у 1995 році, залишається лідером у комунікаціях в Інтернеті та соціальних мережах із сотнями тисяч підписників, їх активної присутності у Facebook, Twitter, Instagram та Google+. У 2008 році гуманістична освіта отримала поштовх завдяки Центру гуманістичної освіти імені Кочхара.</a:t>
            </a:r>
          </a:p>
        </p:txBody>
      </p:sp>
      <p:pic>
        <p:nvPicPr>
          <p:cNvPr id="243" name="Рисунок 3" descr="Рисунок 3"/>
          <p:cNvPicPr>
            <a:picLocks noChangeAspect="1"/>
          </p:cNvPicPr>
          <p:nvPr/>
        </p:nvPicPr>
        <p:blipFill>
          <a:blip r:embed="rId3">
            <a:extLst/>
          </a:blip>
          <a:stretch>
            <a:fillRect/>
          </a:stretch>
        </p:blipFill>
        <p:spPr>
          <a:xfrm>
            <a:off x="-254628" y="-133885"/>
            <a:ext cx="1590042" cy="1590042"/>
          </a:xfrm>
          <a:prstGeom prst="rect">
            <a:avLst/>
          </a:prstGeom>
          <a:ln w="12700">
            <a:miter lim="400000"/>
          </a:ln>
        </p:spPr>
      </p:pic>
      <p:sp>
        <p:nvSpPr>
          <p:cNvPr id="244"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30</a:t>
            </a:fld>
            <a:endParaRPr/>
          </a:p>
        </p:txBody>
      </p:sp>
    </p:spTree>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 name="Заголовок 1"/>
          <p:cNvSpPr txBox="1"/>
          <p:nvPr/>
        </p:nvSpPr>
        <p:spPr>
          <a:xfrm>
            <a:off x="1475656" y="90769"/>
            <a:ext cx="5112568" cy="6463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algn="ctr">
              <a:defRPr sz="1800" b="1">
                <a:solidFill>
                  <a:srgbClr val="3366FF"/>
                </a:solidFill>
                <a:latin typeface="+mn-lt"/>
                <a:ea typeface="+mn-ea"/>
                <a:cs typeface="+mn-cs"/>
                <a:sym typeface="Arial"/>
              </a:defRPr>
            </a:lvl1pPr>
          </a:lstStyle>
          <a:p>
            <a:r>
              <a:rPr dirty="0" err="1">
                <a:solidFill>
                  <a:srgbClr val="FF0000"/>
                </a:solidFill>
              </a:rPr>
              <a:t>Гуманізм</a:t>
            </a:r>
            <a:r>
              <a:rPr dirty="0">
                <a:solidFill>
                  <a:srgbClr val="FF0000"/>
                </a:solidFill>
              </a:rPr>
              <a:t> Ф.К.С. </a:t>
            </a:r>
            <a:r>
              <a:rPr dirty="0" err="1" smtClean="0">
                <a:solidFill>
                  <a:srgbClr val="FF0000"/>
                </a:solidFill>
              </a:rPr>
              <a:t>Шиллера</a:t>
            </a:r>
            <a:endParaRPr lang="uk-UA" dirty="0" smtClean="0">
              <a:solidFill>
                <a:srgbClr val="FF0000"/>
              </a:solidFill>
            </a:endParaRPr>
          </a:p>
          <a:p>
            <a:r>
              <a:rPr lang="uk-UA" dirty="0" smtClean="0">
                <a:solidFill>
                  <a:srgbClr val="FF0000"/>
                </a:solidFill>
              </a:rPr>
              <a:t>П</a:t>
            </a:r>
            <a:r>
              <a:rPr dirty="0" err="1" smtClean="0">
                <a:solidFill>
                  <a:srgbClr val="FF0000"/>
                </a:solidFill>
              </a:rPr>
              <a:t>рагматизм</a:t>
            </a:r>
            <a:r>
              <a:rPr dirty="0" smtClean="0">
                <a:solidFill>
                  <a:srgbClr val="FF0000"/>
                </a:solidFill>
              </a:rPr>
              <a:t> </a:t>
            </a:r>
            <a:r>
              <a:rPr dirty="0">
                <a:solidFill>
                  <a:srgbClr val="FF0000"/>
                </a:solidFill>
              </a:rPr>
              <a:t>У. </a:t>
            </a:r>
            <a:r>
              <a:rPr dirty="0" err="1">
                <a:solidFill>
                  <a:srgbClr val="FF0000"/>
                </a:solidFill>
              </a:rPr>
              <a:t>Джеймса</a:t>
            </a:r>
            <a:endParaRPr dirty="0">
              <a:solidFill>
                <a:srgbClr val="FF0000"/>
              </a:solidFill>
            </a:endParaRPr>
          </a:p>
        </p:txBody>
      </p:sp>
      <p:pic>
        <p:nvPicPr>
          <p:cNvPr id="249"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250" name="Прямоугольник 1"/>
          <p:cNvSpPr txBox="1"/>
          <p:nvPr/>
        </p:nvSpPr>
        <p:spPr>
          <a:xfrm>
            <a:off x="667068" y="1134388"/>
            <a:ext cx="7809864" cy="31336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just">
              <a:defRPr b="1">
                <a:latin typeface="+mn-lt"/>
                <a:ea typeface="+mn-ea"/>
                <a:cs typeface="+mn-cs"/>
                <a:sym typeface="Arial"/>
              </a:defRPr>
            </a:lvl1pPr>
          </a:lstStyle>
          <a:p>
            <a:r>
              <a:t>Ф.К. С.Шиллер (1864 – 1937) - німецько-британський філософ, навчався в Оксфордському університеті, пізніше був там професором, після того як його запросили назад після короткого часу у Корнельському університеті. Пізніше він викладав в університеті Південної Каліфорнії. Філософія Шиллера була дуже схожа на прагматизм Вільяма Джеймса та часто узгоджувалася з ним, хоча Шиллер називав її «гуманізмом». Він рішуче виступав проти логічного позитивізму та пов’язаних із ним філософів ( Б. Рассела), проти абсолютного ідеалізму (Ф. Х. Бредлі). Шиллер звинувачував натуралізм (який він також іноді називав «псевдометафізикою» або «позитивізмом») в ігноруванні того факту, що метафізика потрібна для виправдання нашого природного опису світу; звинувачвав «абстрактну метафізику» у втраті зору про світ, у  конструюванні грандіозних, роз'єднаних уявних світів. Натуралізм не може зрозуміти «вищі» аспекти нашого світу (свобода волі, свідомість, Бог, мета, універсалії), а абстрактна метафізика не може зрозуміти «нижчі» аспекти нашого світу ( недосконалий світ, зміна, фізичність). Це змусило Шіллера  еволюціонувати до «конкретної  метафізики», яку пізніше назвав «гуманізмом».</a:t>
            </a:r>
          </a:p>
        </p:txBody>
      </p:sp>
      <p:sp>
        <p:nvSpPr>
          <p:cNvPr id="251"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31</a:t>
            </a:fld>
            <a:endParaRPr/>
          </a:p>
        </p:txBody>
      </p:sp>
    </p:spTree>
  </p:cSld>
  <p:clrMapOvr>
    <a:masterClrMapping/>
  </p:clrMapOvr>
  <p:transition spd="med"/>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 name="Заголовок 1"/>
          <p:cNvSpPr txBox="1"/>
          <p:nvPr/>
        </p:nvSpPr>
        <p:spPr>
          <a:xfrm>
            <a:off x="1526743" y="224120"/>
            <a:ext cx="6090514" cy="40010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800" b="1">
                <a:solidFill>
                  <a:srgbClr val="FF0000"/>
                </a:solidFill>
                <a:latin typeface="+mn-lt"/>
                <a:ea typeface="+mn-ea"/>
                <a:cs typeface="+mn-cs"/>
                <a:sym typeface="Arial"/>
              </a:defRPr>
            </a:lvl1pPr>
          </a:lstStyle>
          <a:p>
            <a:r>
              <a:rPr sz="2000" dirty="0" err="1"/>
              <a:t>Прагматизм</a:t>
            </a:r>
            <a:r>
              <a:rPr sz="2000" dirty="0"/>
              <a:t> У. </a:t>
            </a:r>
            <a:r>
              <a:rPr sz="2000" dirty="0" err="1"/>
              <a:t>Джеймса</a:t>
            </a:r>
            <a:endParaRPr sz="2000" dirty="0"/>
          </a:p>
        </p:txBody>
      </p:sp>
      <p:pic>
        <p:nvPicPr>
          <p:cNvPr id="254"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255" name="Прямоугольник 1"/>
          <p:cNvSpPr txBox="1"/>
          <p:nvPr/>
        </p:nvSpPr>
        <p:spPr>
          <a:xfrm>
            <a:off x="862810" y="1127800"/>
            <a:ext cx="7418380" cy="293042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b="1">
                <a:latin typeface="+mn-lt"/>
                <a:ea typeface="+mn-ea"/>
                <a:cs typeface="+mn-cs"/>
                <a:sym typeface="Arial"/>
              </a:defRPr>
            </a:pPr>
            <a:r>
              <a:t>Прагматизм У Джеймса (1842-1910) – американський філософ, психолог, один із засновників прагматизму, розробив прагматизм як теорію істини і морального вчення, направлений на обгрунтування віри у бога.</a:t>
            </a:r>
          </a:p>
          <a:p>
            <a:pPr algn="just">
              <a:defRPr b="1">
                <a:latin typeface="+mn-lt"/>
                <a:ea typeface="+mn-ea"/>
                <a:cs typeface="+mn-cs"/>
                <a:sym typeface="Arial"/>
              </a:defRPr>
            </a:pPr>
            <a:r>
              <a:t>Критерієм істини він визначає практичний інтерес діючого суб’єкта, реальну міру зодоволеності конретного субєкта. Релігія потрібна людині, щоб почувати себе у більшій безпеці, як джерело додаткових сил. </a:t>
            </a:r>
          </a:p>
          <a:p>
            <a:pPr algn="just">
              <a:defRPr b="1">
                <a:latin typeface="+mn-lt"/>
                <a:ea typeface="+mn-ea"/>
                <a:cs typeface="+mn-cs"/>
                <a:sym typeface="Arial"/>
              </a:defRPr>
            </a:pPr>
            <a:r>
              <a:t>Якщо бог існує, то у світі буде гармонія і порядок, віра у бога дає людині моральні якості, щоб допомогти людині найкращим чином влаштувати свою долю. Людина не тможе жити без релігії, віра – це готовність до дії,чим сильніша віра, тим силь нішим є успіх. Свідомість людини є вибіркова активність, воля абсолютно вільна і може вибирати будьяку активність. </a:t>
            </a:r>
          </a:p>
          <a:p>
            <a:pPr algn="just">
              <a:defRPr b="1">
                <a:latin typeface="+mn-lt"/>
                <a:ea typeface="+mn-ea"/>
                <a:cs typeface="+mn-cs"/>
                <a:sym typeface="Arial"/>
              </a:defRPr>
            </a:pPr>
            <a:r>
              <a:t>Головна філософія Джеймса – це розуміння досвіду і функцій свідомості, а будь-яка свідомість – це боротьба за цілі, а світ тим, що ми з ним зробимо – «плюралістичний Всесвіт».</a:t>
            </a:r>
          </a:p>
        </p:txBody>
      </p:sp>
      <p:sp>
        <p:nvSpPr>
          <p:cNvPr id="256"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32</a:t>
            </a:fld>
            <a:endParaRPr/>
          </a:p>
        </p:txBody>
      </p:sp>
    </p:spTree>
  </p:cSld>
  <p:clrMapOvr>
    <a:masterClrMapping/>
  </p:clrMapOvr>
  <p:transition spd="med"/>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 name="Заголовок 1"/>
          <p:cNvSpPr txBox="1"/>
          <p:nvPr/>
        </p:nvSpPr>
        <p:spPr>
          <a:xfrm>
            <a:off x="2123728" y="266652"/>
            <a:ext cx="4609632" cy="70788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800" b="1">
                <a:solidFill>
                  <a:srgbClr val="FF0000"/>
                </a:solidFill>
                <a:latin typeface="+mn-lt"/>
                <a:ea typeface="+mn-ea"/>
                <a:cs typeface="+mn-cs"/>
                <a:sym typeface="Arial"/>
              </a:defRPr>
            </a:lvl1pPr>
          </a:lstStyle>
          <a:p>
            <a:pPr>
              <a:defRPr>
                <a:solidFill>
                  <a:srgbClr val="3366FF"/>
                </a:solidFill>
              </a:defRPr>
            </a:pPr>
            <a:r>
              <a:rPr sz="2000" dirty="0" err="1">
                <a:solidFill>
                  <a:srgbClr val="FF0000"/>
                </a:solidFill>
              </a:rPr>
              <a:t>Гуманістичні</a:t>
            </a:r>
            <a:r>
              <a:rPr sz="2000" dirty="0">
                <a:solidFill>
                  <a:srgbClr val="FF0000"/>
                </a:solidFill>
              </a:rPr>
              <a:t> </a:t>
            </a:r>
            <a:r>
              <a:rPr sz="2000" dirty="0" err="1">
                <a:solidFill>
                  <a:srgbClr val="FF0000"/>
                </a:solidFill>
              </a:rPr>
              <a:t>ідеї</a:t>
            </a:r>
            <a:r>
              <a:rPr sz="2000" dirty="0">
                <a:solidFill>
                  <a:srgbClr val="FF0000"/>
                </a:solidFill>
              </a:rPr>
              <a:t> і </a:t>
            </a:r>
            <a:r>
              <a:rPr sz="2000" dirty="0" err="1">
                <a:solidFill>
                  <a:srgbClr val="FF0000"/>
                </a:solidFill>
              </a:rPr>
              <a:t>соціальна</a:t>
            </a:r>
            <a:r>
              <a:rPr sz="2000" dirty="0">
                <a:solidFill>
                  <a:srgbClr val="FF0000"/>
                </a:solidFill>
              </a:rPr>
              <a:t> </a:t>
            </a:r>
            <a:r>
              <a:rPr sz="2000" dirty="0" err="1">
                <a:solidFill>
                  <a:srgbClr val="FF0000"/>
                </a:solidFill>
              </a:rPr>
              <a:t>діяльність</a:t>
            </a:r>
            <a:r>
              <a:rPr sz="2000" dirty="0">
                <a:solidFill>
                  <a:srgbClr val="FF0000"/>
                </a:solidFill>
              </a:rPr>
              <a:t> Ч. Ф. </a:t>
            </a:r>
            <a:r>
              <a:rPr sz="2000" dirty="0" err="1">
                <a:solidFill>
                  <a:srgbClr val="FF0000"/>
                </a:solidFill>
              </a:rPr>
              <a:t>Поттера</a:t>
            </a:r>
            <a:endParaRPr sz="2000" dirty="0">
              <a:solidFill>
                <a:srgbClr val="FF0000"/>
              </a:solidFill>
            </a:endParaRPr>
          </a:p>
        </p:txBody>
      </p:sp>
      <p:pic>
        <p:nvPicPr>
          <p:cNvPr id="259"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260" name="Прямоугольник 1"/>
          <p:cNvSpPr txBox="1"/>
          <p:nvPr/>
        </p:nvSpPr>
        <p:spPr>
          <a:xfrm>
            <a:off x="873303" y="1004938"/>
            <a:ext cx="7397394" cy="313362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b="1">
                <a:latin typeface="+mn-lt"/>
                <a:ea typeface="+mn-ea"/>
                <a:cs typeface="+mn-cs"/>
                <a:sym typeface="Arial"/>
              </a:defRPr>
            </a:pPr>
            <a:r>
              <a:t>Ч.Ф.Поттер є представником світського гуманізму, який розглядаєиться як система цінностей, світогляд і метод дослідження, організований гуманістични рух, який спирається на численні національні організації. </a:t>
            </a:r>
          </a:p>
          <a:p>
            <a:pPr>
              <a:defRPr b="1">
                <a:latin typeface="+mn-lt"/>
                <a:ea typeface="+mn-ea"/>
                <a:cs typeface="+mn-cs"/>
                <a:sym typeface="Arial"/>
              </a:defRPr>
            </a:pPr>
            <a:r>
              <a:t>У 1929 році було створене перше гуманістичне товариство (засновник – Ч.Ф.Поттер), а аткож  Голлівудське гуманістичне товариство (засновник Т.К.Абель). У 1930 р. </a:t>
            </a:r>
          </a:p>
          <a:p>
            <a:pPr>
              <a:defRPr b="1">
                <a:latin typeface="+mn-lt"/>
                <a:ea typeface="+mn-ea"/>
                <a:cs typeface="+mn-cs"/>
                <a:sym typeface="Arial"/>
              </a:defRPr>
            </a:pPr>
            <a:r>
              <a:t>Г.Бушман і Е.Х.Уілсон заснували у Чікаго журнал «Новий гуманіст», де у 1953 році був надрукований «Перший гуманістичний манфест», який розвивав теорію гуманізму. У 1973 р. було надруковано «Другий гуманістичний маніфест», а у 1999 році було прйинято «Гуманістичний манфест -2000» як заклик до нового планетарного гуманізму. Нині існує Міжнародний  етичний і гуманістичний союз (МЕГС), який об’єднує 5 мільйонів членів із 90 громадських організацій з більш ніж 30 країн. В ньому закладено нову парадигму – організаційну, культурно-просвітницьку, науково-освітню, світоглядну, що ведуть до формуванння нового напряму ГУМАНІТАРИЗМУ, в основі якого ідеали Просвітництва 2.0.</a:t>
            </a:r>
          </a:p>
        </p:txBody>
      </p:sp>
      <p:sp>
        <p:nvSpPr>
          <p:cNvPr id="261"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33</a:t>
            </a:fld>
            <a:endParaRPr/>
          </a:p>
        </p:txBody>
      </p:sp>
    </p:spTree>
  </p:cSld>
  <p:clrMapOvr>
    <a:masterClrMapping/>
  </p:clrMapOvr>
  <p:transition spd="med"/>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 name="Заголовок 1"/>
          <p:cNvSpPr txBox="1"/>
          <p:nvPr/>
        </p:nvSpPr>
        <p:spPr>
          <a:xfrm>
            <a:off x="1526743" y="14154"/>
            <a:ext cx="6090514" cy="83099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600" b="1">
                <a:solidFill>
                  <a:srgbClr val="FF0000"/>
                </a:solidFill>
                <a:latin typeface="+mn-lt"/>
                <a:ea typeface="+mn-ea"/>
                <a:cs typeface="+mn-cs"/>
                <a:sym typeface="Arial"/>
              </a:defRPr>
            </a:lvl1pPr>
          </a:lstStyle>
          <a:p>
            <a:pPr>
              <a:defRPr>
                <a:solidFill>
                  <a:srgbClr val="3366FF"/>
                </a:solidFill>
              </a:defRPr>
            </a:pPr>
            <a:r>
              <a:rPr lang="uk-UA" dirty="0" smtClean="0">
                <a:solidFill>
                  <a:srgbClr val="FF0000"/>
                </a:solidFill>
              </a:rPr>
              <a:t>7. </a:t>
            </a:r>
            <a:r>
              <a:rPr dirty="0" err="1" smtClean="0">
                <a:solidFill>
                  <a:srgbClr val="FF0000"/>
                </a:solidFill>
              </a:rPr>
              <a:t>Сучасна</a:t>
            </a:r>
            <a:r>
              <a:rPr dirty="0" smtClean="0">
                <a:solidFill>
                  <a:srgbClr val="FF0000"/>
                </a:solidFill>
              </a:rPr>
              <a:t> </a:t>
            </a:r>
            <a:r>
              <a:rPr dirty="0" err="1">
                <a:solidFill>
                  <a:srgbClr val="FF0000"/>
                </a:solidFill>
              </a:rPr>
              <a:t>гуманістична</a:t>
            </a:r>
            <a:r>
              <a:rPr dirty="0">
                <a:solidFill>
                  <a:srgbClr val="FF0000"/>
                </a:solidFill>
              </a:rPr>
              <a:t> </a:t>
            </a:r>
            <a:r>
              <a:rPr dirty="0" err="1">
                <a:solidFill>
                  <a:srgbClr val="FF0000"/>
                </a:solidFill>
              </a:rPr>
              <a:t>філософія</a:t>
            </a:r>
            <a:r>
              <a:rPr dirty="0">
                <a:solidFill>
                  <a:srgbClr val="FF0000"/>
                </a:solidFill>
              </a:rPr>
              <a:t>. </a:t>
            </a:r>
            <a:r>
              <a:rPr dirty="0" err="1">
                <a:solidFill>
                  <a:srgbClr val="FF0000"/>
                </a:solidFill>
              </a:rPr>
              <a:t>Світський</a:t>
            </a:r>
            <a:r>
              <a:rPr dirty="0">
                <a:solidFill>
                  <a:srgbClr val="FF0000"/>
                </a:solidFill>
              </a:rPr>
              <a:t> </a:t>
            </a:r>
            <a:r>
              <a:rPr dirty="0" err="1">
                <a:solidFill>
                  <a:srgbClr val="FF0000"/>
                </a:solidFill>
              </a:rPr>
              <a:t>гуманізм</a:t>
            </a:r>
            <a:r>
              <a:rPr dirty="0">
                <a:solidFill>
                  <a:srgbClr val="FF0000"/>
                </a:solidFill>
              </a:rPr>
              <a:t>. </a:t>
            </a:r>
            <a:r>
              <a:rPr dirty="0" err="1">
                <a:solidFill>
                  <a:srgbClr val="FF0000"/>
                </a:solidFill>
              </a:rPr>
              <a:t>Релігійний</a:t>
            </a:r>
            <a:r>
              <a:rPr dirty="0">
                <a:solidFill>
                  <a:srgbClr val="FF0000"/>
                </a:solidFill>
              </a:rPr>
              <a:t> </a:t>
            </a:r>
            <a:r>
              <a:rPr dirty="0" err="1">
                <a:solidFill>
                  <a:srgbClr val="FF0000"/>
                </a:solidFill>
              </a:rPr>
              <a:t>гуманізм</a:t>
            </a:r>
            <a:r>
              <a:rPr dirty="0">
                <a:solidFill>
                  <a:srgbClr val="FF0000"/>
                </a:solidFill>
              </a:rPr>
              <a:t>. </a:t>
            </a:r>
            <a:r>
              <a:rPr dirty="0" err="1">
                <a:solidFill>
                  <a:srgbClr val="FF0000"/>
                </a:solidFill>
              </a:rPr>
              <a:t>Освітній</a:t>
            </a:r>
            <a:r>
              <a:rPr dirty="0">
                <a:solidFill>
                  <a:srgbClr val="FF0000"/>
                </a:solidFill>
              </a:rPr>
              <a:t> </a:t>
            </a:r>
            <a:r>
              <a:rPr dirty="0" err="1">
                <a:solidFill>
                  <a:srgbClr val="FF0000"/>
                </a:solidFill>
              </a:rPr>
              <a:t>гуманізм</a:t>
            </a:r>
            <a:r>
              <a:rPr dirty="0">
                <a:solidFill>
                  <a:srgbClr val="FF0000"/>
                </a:solidFill>
              </a:rPr>
              <a:t>. </a:t>
            </a:r>
            <a:r>
              <a:rPr dirty="0" err="1">
                <a:solidFill>
                  <a:srgbClr val="FF0000"/>
                </a:solidFill>
              </a:rPr>
              <a:t>Сучасна</a:t>
            </a:r>
            <a:r>
              <a:rPr dirty="0">
                <a:solidFill>
                  <a:srgbClr val="FF0000"/>
                </a:solidFill>
              </a:rPr>
              <a:t> </a:t>
            </a:r>
            <a:r>
              <a:rPr dirty="0" err="1">
                <a:solidFill>
                  <a:srgbClr val="FF0000"/>
                </a:solidFill>
              </a:rPr>
              <a:t>гуманістична</a:t>
            </a:r>
            <a:r>
              <a:rPr dirty="0">
                <a:solidFill>
                  <a:srgbClr val="FF0000"/>
                </a:solidFill>
              </a:rPr>
              <a:t> </a:t>
            </a:r>
            <a:r>
              <a:rPr dirty="0" err="1">
                <a:solidFill>
                  <a:srgbClr val="FF0000"/>
                </a:solidFill>
              </a:rPr>
              <a:t>психологія</a:t>
            </a:r>
            <a:r>
              <a:rPr dirty="0">
                <a:solidFill>
                  <a:srgbClr val="FF0000"/>
                </a:solidFill>
              </a:rPr>
              <a:t>.</a:t>
            </a:r>
          </a:p>
        </p:txBody>
      </p:sp>
      <p:pic>
        <p:nvPicPr>
          <p:cNvPr id="264"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265" name="Прямоугольник 2"/>
          <p:cNvSpPr txBox="1"/>
          <p:nvPr/>
        </p:nvSpPr>
        <p:spPr>
          <a:xfrm>
            <a:off x="729287" y="1134388"/>
            <a:ext cx="7685426" cy="31336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just">
              <a:defRPr b="1">
                <a:latin typeface="+mn-lt"/>
                <a:ea typeface="+mn-ea"/>
                <a:cs typeface="+mn-cs"/>
                <a:sym typeface="Arial"/>
              </a:defRPr>
            </a:lvl1pPr>
          </a:lstStyle>
          <a:p>
            <a:r>
              <a:t>В основі сучасної гуманістичної філософії - новий гуманізм як центральний компонент нового порядку денного сталого розвитку, створення політичних і нормативних рамок для сталого розвитку, ґрунтується на мирі, демократії, справжньому зближенні культур, що нерозривно пов’язаний з людським розвитком, освітою та подоланням бідності. Сталий розвиток з його трьома стовпами - економічного, соціального, культурного  розвитку асоціюється з поняттям нового гуманізму, передбачає цілісний підхід до людського прогресу, зосереджується на пошуку повної реалізації особистості, приналежності до єдиної людської спільноти, витісняючи відмінності походження, етнічного походження,що неможливо досягти без гуманізму як інклюзивної риси. Суспільство нового гуманізму ґрунтується на сприянні «освіти для всіх», демократичної участі та економічного розвитку, що приносить користь усім та базується на гендерній рівності. Європейська гуманістична  філософія має зосередитися на колективних зусиллях у сферах освіти, науки, культури, доступу до інформації, щоб досягти більш справедливого, рівноправного та процвітаючого суспільства.</a:t>
            </a:r>
          </a:p>
        </p:txBody>
      </p:sp>
      <p:sp>
        <p:nvSpPr>
          <p:cNvPr id="266"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34</a:t>
            </a:fld>
            <a:endParaRPr/>
          </a:p>
        </p:txBody>
      </p:sp>
    </p:spTree>
  </p:cSld>
  <p:clrMapOvr>
    <a:masterClrMapping/>
  </p:clrMapOvr>
  <p:transition spd="med"/>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Заголовок 1"/>
          <p:cNvSpPr txBox="1"/>
          <p:nvPr/>
        </p:nvSpPr>
        <p:spPr>
          <a:xfrm>
            <a:off x="1526743" y="224120"/>
            <a:ext cx="6090514" cy="40010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800" b="1">
                <a:solidFill>
                  <a:srgbClr val="FF0000"/>
                </a:solidFill>
                <a:latin typeface="+mn-lt"/>
                <a:ea typeface="+mn-ea"/>
                <a:cs typeface="+mn-cs"/>
                <a:sym typeface="Arial"/>
              </a:defRPr>
            </a:lvl1pPr>
          </a:lstStyle>
          <a:p>
            <a:r>
              <a:rPr sz="2000" dirty="0" err="1"/>
              <a:t>Світський</a:t>
            </a:r>
            <a:r>
              <a:rPr sz="2000" dirty="0"/>
              <a:t> </a:t>
            </a:r>
            <a:r>
              <a:rPr sz="2000" dirty="0" err="1"/>
              <a:t>гуманізм</a:t>
            </a:r>
            <a:endParaRPr sz="2000" dirty="0"/>
          </a:p>
        </p:txBody>
      </p:sp>
      <p:sp>
        <p:nvSpPr>
          <p:cNvPr id="269" name="Прямоугольник 1"/>
          <p:cNvSpPr txBox="1"/>
          <p:nvPr/>
        </p:nvSpPr>
        <p:spPr>
          <a:xfrm>
            <a:off x="729287" y="1032788"/>
            <a:ext cx="7685426" cy="33368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b="1">
                <a:latin typeface="+mn-lt"/>
                <a:ea typeface="+mn-ea"/>
                <a:cs typeface="+mn-cs"/>
                <a:sym typeface="Arial"/>
              </a:defRPr>
            </a:pPr>
            <a:r>
              <a:t>Світський (секулярний) гуманізм- світогляд, в основі якого атеїстичне мислення, що заперечує існування вищих сил та будь-яких духовних реальностей. Секулярний гуманізм визнає матеріальну природу й соціальну природу людини, але заперечує духовну. Від релігійного гуманізму відрізняється тим, що скасовує віру в Бога як принцип орієнтації людини у світі. У прихильників світського гуманізму боротьба з релігією не є головним завданням. «Декларація секулярного гуманізму» включає 10 принципів: 1) Вільне дослідження. 2) Неприпустимість широкої цензури та догматизму. 3) Ідеал свободи. 4) Неприпустимість різних форм тоталітаризму, рівність усіх перед законом. 5)  Етика поведінки, заснована на критичному мисленні,  незалежність етики від релігії та церкви. 6) Релігійний скептицизм. 7)  Розум, використання логіки, раціонального дослідження і досвіду в процесі накопичення знань і в перевірках критеріїв його істинності. 8) Наука і техніка, визнання переваг наукового досліду як найбільш дійсного і плідного засобу пізнання світу. 9) Еволюція. Визнання переваг еволюції як науково обґрунтованого світогляду перед релігійним світоглядом і втручанням Бога; 10) Освіта як складова побудови гуманного, вільного і демократичного суспільства.</a:t>
            </a:r>
          </a:p>
        </p:txBody>
      </p:sp>
      <p:pic>
        <p:nvPicPr>
          <p:cNvPr id="270"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271"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35</a:t>
            </a:fld>
            <a:endParaRPr/>
          </a:p>
        </p:txBody>
      </p:sp>
    </p:spTree>
  </p:cSld>
  <p:clrMapOvr>
    <a:masterClrMapping/>
  </p:clrMapOvr>
  <p:transition spd="med"/>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 name="Заголовок 1"/>
          <p:cNvSpPr txBox="1"/>
          <p:nvPr/>
        </p:nvSpPr>
        <p:spPr>
          <a:xfrm>
            <a:off x="1526743" y="224120"/>
            <a:ext cx="6090514" cy="40010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800" b="1">
                <a:solidFill>
                  <a:srgbClr val="FF0000"/>
                </a:solidFill>
                <a:latin typeface="+mn-lt"/>
                <a:ea typeface="+mn-ea"/>
                <a:cs typeface="+mn-cs"/>
                <a:sym typeface="Arial"/>
              </a:defRPr>
            </a:lvl1pPr>
          </a:lstStyle>
          <a:p>
            <a:r>
              <a:rPr sz="2000" dirty="0" err="1"/>
              <a:t>Релігійний</a:t>
            </a:r>
            <a:r>
              <a:rPr sz="2000" dirty="0"/>
              <a:t> </a:t>
            </a:r>
            <a:r>
              <a:rPr sz="2000" dirty="0" err="1"/>
              <a:t>гуманізм</a:t>
            </a:r>
            <a:endParaRPr sz="2000" dirty="0"/>
          </a:p>
        </p:txBody>
      </p:sp>
      <p:pic>
        <p:nvPicPr>
          <p:cNvPr id="274"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275" name="Прямоугольник 1"/>
          <p:cNvSpPr txBox="1"/>
          <p:nvPr/>
        </p:nvSpPr>
        <p:spPr>
          <a:xfrm>
            <a:off x="621796" y="1337588"/>
            <a:ext cx="7900408" cy="27272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b="1">
                <a:latin typeface="+mn-lt"/>
                <a:ea typeface="+mn-ea"/>
                <a:cs typeface="+mn-cs"/>
                <a:sym typeface="Arial"/>
              </a:defRPr>
            </a:pPr>
            <a:r>
              <a:t>Гуманізм під «релігією» вважає сукупність вірувань і практик, що базуються на надприродній сутності,  ритуали та практики якої перегукуються з людяністю. Термін «релігійний гуманізм» описує стан розуму, ставлення до філософії, релігії, етики; прославляє цілісність людського розуму, відповідальності та співчуття. </a:t>
            </a:r>
          </a:p>
          <a:p>
            <a:pPr algn="just">
              <a:defRPr b="1">
                <a:latin typeface="+mn-lt"/>
                <a:ea typeface="+mn-ea"/>
                <a:cs typeface="+mn-cs"/>
                <a:sym typeface="Arial"/>
              </a:defRPr>
            </a:pPr>
            <a:r>
              <a:t>Гуманізм - це релігія, яка пропонує погляд на людей і їхнє місце у Всесвіті. В його основі  сучасний  американський рух, що складається переважно з нетеїстичних гуманістів і гуманістичних церков, присвячений досягненню етичних цілей релігії , що спираються на надприродність. </a:t>
            </a:r>
          </a:p>
          <a:p>
            <a:pPr algn="just">
              <a:defRPr b="1">
                <a:latin typeface="+mn-lt"/>
                <a:ea typeface="+mn-ea"/>
                <a:cs typeface="+mn-cs"/>
                <a:sym typeface="Arial"/>
              </a:defRPr>
            </a:pPr>
            <a:r>
              <a:t>Коли в 1933 році був написаний оригінальний Гуманістичний маніфест, автори явно мали намір і висловили своє очікування, що гуманізм стане «релігією майбутнього». Ми визнаємо, що ширша гуманістична спільнота відійшла від цієї фрази, але віримо, що «релігійний гуманізм» все ще має цінність. Ми приймаємо найкращі аспекти релігійних конгрегацій, відкидаючи всі надприродні чинники, ієрархічні, догматичні.</a:t>
            </a:r>
          </a:p>
        </p:txBody>
      </p:sp>
      <p:sp>
        <p:nvSpPr>
          <p:cNvPr id="276"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36</a:t>
            </a:fld>
            <a:endParaRPr/>
          </a:p>
        </p:txBody>
      </p:sp>
    </p:spTree>
  </p:cSld>
  <p:clrMapOvr>
    <a:masterClrMapping/>
  </p:clrMapOvr>
  <p:transition spd="med"/>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TextBox 2"/>
          <p:cNvSpPr txBox="1"/>
          <p:nvPr/>
        </p:nvSpPr>
        <p:spPr>
          <a:xfrm>
            <a:off x="323526" y="1268609"/>
            <a:ext cx="8261345" cy="3073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b="1">
                <a:latin typeface="Tahoma"/>
                <a:ea typeface="Tahoma"/>
                <a:cs typeface="Tahoma"/>
                <a:sym typeface="Tahoma"/>
              </a:defRPr>
            </a:lvl1pPr>
          </a:lstStyle>
          <a:p>
            <a:r>
              <a:t>  </a:t>
            </a:r>
          </a:p>
        </p:txBody>
      </p:sp>
      <p:sp>
        <p:nvSpPr>
          <p:cNvPr id="279" name="Прямоугольник 2"/>
          <p:cNvSpPr txBox="1"/>
          <p:nvPr/>
        </p:nvSpPr>
        <p:spPr>
          <a:xfrm>
            <a:off x="739076" y="1134388"/>
            <a:ext cx="7665848" cy="31336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just">
              <a:defRPr b="1">
                <a:latin typeface="+mn-lt"/>
                <a:ea typeface="+mn-ea"/>
                <a:cs typeface="+mn-cs"/>
                <a:sym typeface="Arial"/>
              </a:defRPr>
            </a:lvl1pPr>
          </a:lstStyle>
          <a:p>
            <a:r>
              <a:t>Освітній гуманізм або гуманістична освіта (особистісно-орієнтована освіта) – це освіта, яка сягає корінням у філософію епохи Відродження, де пріоритетом було вивчення гуманітарних наук: граматики, риторики, історії, поезії та моральної філософії. Освітній гуманізм заснований на роботах психологів-гуманістів - Абрахама Маслоу та Карла Роджерса, які вважаються засновником гуманістичної психології. У більш загальному сенсі цей термін включає роботу гуманістичних педагогів,  як Рудольф Штайнер, Марія Монтессорі. У 1970-х рр.термін «гуманістична освіта» став менш популярним після того, як консервативні групи прирівняли його до «світського гуманізму» та критикували праці Гарольда Ліона як антихристиянські. Це стало початком успішної спроби Аспі, Ліона, Роджерса та інших перейменувати «особистісно-орієнтоване навчання» на «гуманістичну освіту». Філософи присвятили багато зусиль до застосування результатів психологічних досліджень до особистісно-орієнтованого викладання. Ними було виявлено, що емпатія, турбота про студентів і щирість з боку фасилітатора навчання повинні  бути ключовими рисами найефективніших вчителів.</a:t>
            </a:r>
          </a:p>
        </p:txBody>
      </p:sp>
      <p:pic>
        <p:nvPicPr>
          <p:cNvPr id="280"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281" name="Заголовок 1"/>
          <p:cNvSpPr txBox="1"/>
          <p:nvPr/>
        </p:nvSpPr>
        <p:spPr>
          <a:xfrm>
            <a:off x="1526743" y="224120"/>
            <a:ext cx="6090514" cy="3506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800" b="1">
                <a:solidFill>
                  <a:srgbClr val="FF0000"/>
                </a:solidFill>
                <a:latin typeface="+mn-lt"/>
                <a:ea typeface="+mn-ea"/>
                <a:cs typeface="+mn-cs"/>
                <a:sym typeface="Arial"/>
              </a:defRPr>
            </a:lvl1pPr>
          </a:lstStyle>
          <a:p>
            <a:r>
              <a:t>Освітній гуманізм</a:t>
            </a:r>
          </a:p>
        </p:txBody>
      </p:sp>
      <p:sp>
        <p:nvSpPr>
          <p:cNvPr id="282"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37</a:t>
            </a:fld>
            <a:endParaRP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Заголовок 1"/>
          <p:cNvSpPr txBox="1"/>
          <p:nvPr/>
        </p:nvSpPr>
        <p:spPr>
          <a:xfrm>
            <a:off x="2620097" y="90770"/>
            <a:ext cx="3903806" cy="6173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800" b="1">
                <a:solidFill>
                  <a:srgbClr val="FF0000"/>
                </a:solidFill>
                <a:latin typeface="+mn-lt"/>
                <a:ea typeface="+mn-ea"/>
                <a:cs typeface="+mn-cs"/>
                <a:sym typeface="Arial"/>
              </a:defRPr>
            </a:lvl1pPr>
          </a:lstStyle>
          <a:p>
            <a:r>
              <a:t>Гуманістична освіта як чинник формування цілісної людини </a:t>
            </a:r>
          </a:p>
        </p:txBody>
      </p:sp>
      <p:pic>
        <p:nvPicPr>
          <p:cNvPr id="285"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286" name="Прямоугольник 2"/>
          <p:cNvSpPr txBox="1"/>
          <p:nvPr/>
        </p:nvSpPr>
        <p:spPr>
          <a:xfrm>
            <a:off x="981315" y="1134388"/>
            <a:ext cx="7181370" cy="31336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b="1">
                <a:latin typeface="+mn-lt"/>
                <a:ea typeface="+mn-ea"/>
                <a:cs typeface="+mn-cs"/>
                <a:sym typeface="Arial"/>
              </a:defRPr>
            </a:pPr>
            <a:r>
              <a:t>Гуманістична освіта як чинник формування цілісної людини – це свобода вчитися, почуття вчитися, вміння вчитися. Усі ці підходи спрямовані на формування «цілісної людини»: інтелект, відчуття життя, соціальні здібності, мистецькі та практичні навички, необхідні для розвитку. Важливі цілі включають розвиток у дітей самооцінки, їхньої здатності ставити та досягати належних цілей, хній розвиток до повної автономії. </a:t>
            </a:r>
          </a:p>
          <a:p>
            <a:pPr>
              <a:defRPr b="1">
                <a:latin typeface="+mn-lt"/>
                <a:ea typeface="+mn-ea"/>
                <a:cs typeface="+mn-cs"/>
                <a:sym typeface="Arial"/>
              </a:defRPr>
            </a:pPr>
            <a:r>
              <a:t>Гуманістична освіта має тенденцію зосереджуватися на відчуттях та інтересах учнів, переплітаючись з інтелектом. Вважається, що загальний настрій і почуття студентів можуть або перешкоджати, або сприяти процесу навчання. Педагоги-гуманісти вважають, що в процесі навчання важливі як почуття, так і знання. На відміну від традиційних педагогів, учителі-гуманісти не розділяють когнітивну та емоційну сфери. </a:t>
            </a:r>
          </a:p>
          <a:p>
            <a:pPr>
              <a:defRPr b="1">
                <a:latin typeface="+mn-lt"/>
                <a:ea typeface="+mn-ea"/>
                <a:cs typeface="+mn-cs"/>
                <a:sym typeface="Arial"/>
              </a:defRPr>
            </a:pPr>
            <a:r>
              <a:t>Цей аспект також стосується навчального плану в тому сенсі, що уроки та заходи зосереджені на різних аспектах учня, а не просто на запам’ятовуванні через конспектування та читання лекцій.</a:t>
            </a:r>
          </a:p>
        </p:txBody>
      </p:sp>
      <p:sp>
        <p:nvSpPr>
          <p:cNvPr id="287"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38</a:t>
            </a:fld>
            <a:endParaRP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 name="Прямоугольник 1"/>
          <p:cNvSpPr txBox="1"/>
          <p:nvPr/>
        </p:nvSpPr>
        <p:spPr>
          <a:xfrm>
            <a:off x="846428" y="1134388"/>
            <a:ext cx="7451144" cy="31336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b="1">
                <a:latin typeface="+mn-lt"/>
                <a:ea typeface="+mn-ea"/>
                <a:cs typeface="+mn-cs"/>
                <a:sym typeface="Arial"/>
              </a:defRPr>
            </a:pPr>
            <a:r>
              <a:rPr dirty="0" err="1"/>
              <a:t>Гуманістична</a:t>
            </a:r>
            <a:r>
              <a:rPr dirty="0"/>
              <a:t> </a:t>
            </a:r>
            <a:r>
              <a:rPr dirty="0" err="1"/>
              <a:t>психологія</a:t>
            </a:r>
            <a:r>
              <a:rPr dirty="0"/>
              <a:t> </a:t>
            </a:r>
            <a:r>
              <a:rPr dirty="0" err="1"/>
              <a:t>виникла</a:t>
            </a:r>
            <a:r>
              <a:rPr dirty="0"/>
              <a:t> в </a:t>
            </a:r>
            <a:r>
              <a:rPr dirty="0" err="1"/>
              <a:t>середині</a:t>
            </a:r>
            <a:r>
              <a:rPr dirty="0"/>
              <a:t> 20 </a:t>
            </a:r>
            <a:r>
              <a:rPr dirty="0" err="1"/>
              <a:t>століття</a:t>
            </a:r>
            <a:r>
              <a:rPr dirty="0"/>
              <a:t> у </a:t>
            </a:r>
            <a:r>
              <a:rPr dirty="0" err="1"/>
              <a:t>відповідь</a:t>
            </a:r>
            <a:r>
              <a:rPr dirty="0"/>
              <a:t> </a:t>
            </a:r>
            <a:r>
              <a:rPr dirty="0" err="1"/>
              <a:t>на</a:t>
            </a:r>
            <a:r>
              <a:rPr dirty="0"/>
              <a:t> </a:t>
            </a:r>
            <a:r>
              <a:rPr dirty="0" err="1"/>
              <a:t>дві</a:t>
            </a:r>
            <a:r>
              <a:rPr dirty="0"/>
              <a:t> </a:t>
            </a:r>
            <a:r>
              <a:rPr dirty="0" err="1"/>
              <a:t>теорії</a:t>
            </a:r>
            <a:r>
              <a:rPr dirty="0"/>
              <a:t>: </a:t>
            </a:r>
            <a:r>
              <a:rPr dirty="0" err="1"/>
              <a:t>психоаналітичну</a:t>
            </a:r>
            <a:r>
              <a:rPr dirty="0"/>
              <a:t> </a:t>
            </a:r>
            <a:r>
              <a:rPr dirty="0" err="1"/>
              <a:t>теорію</a:t>
            </a:r>
            <a:r>
              <a:rPr dirty="0"/>
              <a:t> </a:t>
            </a:r>
            <a:r>
              <a:rPr dirty="0" err="1"/>
              <a:t>Зигмунда</a:t>
            </a:r>
            <a:r>
              <a:rPr dirty="0"/>
              <a:t> </a:t>
            </a:r>
            <a:r>
              <a:rPr dirty="0" err="1"/>
              <a:t>Фрейда</a:t>
            </a:r>
            <a:r>
              <a:rPr dirty="0"/>
              <a:t> </a:t>
            </a:r>
            <a:r>
              <a:rPr dirty="0" err="1"/>
              <a:t>та</a:t>
            </a:r>
            <a:r>
              <a:rPr dirty="0"/>
              <a:t> </a:t>
            </a:r>
            <a:r>
              <a:rPr dirty="0" err="1"/>
              <a:t>біхевіоризм</a:t>
            </a:r>
            <a:r>
              <a:rPr dirty="0"/>
              <a:t> Б. Ф. </a:t>
            </a:r>
            <a:r>
              <a:rPr dirty="0" err="1"/>
              <a:t>Скіннера</a:t>
            </a:r>
            <a:r>
              <a:rPr dirty="0"/>
              <a:t>. </a:t>
            </a:r>
          </a:p>
          <a:p>
            <a:pPr>
              <a:defRPr b="1">
                <a:latin typeface="+mn-lt"/>
                <a:ea typeface="+mn-ea"/>
                <a:cs typeface="+mn-cs"/>
                <a:sym typeface="Arial"/>
              </a:defRPr>
            </a:pPr>
            <a:r>
              <a:rPr dirty="0" err="1"/>
              <a:t>Абрахам</a:t>
            </a:r>
            <a:r>
              <a:rPr dirty="0"/>
              <a:t> </a:t>
            </a:r>
            <a:r>
              <a:rPr dirty="0" err="1"/>
              <a:t>Маслоу</a:t>
            </a:r>
            <a:r>
              <a:rPr dirty="0"/>
              <a:t> </a:t>
            </a:r>
            <a:r>
              <a:rPr dirty="0" err="1"/>
              <a:t>встановив</a:t>
            </a:r>
            <a:r>
              <a:rPr dirty="0"/>
              <a:t> </a:t>
            </a:r>
            <a:r>
              <a:rPr dirty="0" err="1"/>
              <a:t>необхідність</a:t>
            </a:r>
            <a:r>
              <a:rPr dirty="0"/>
              <a:t> «</a:t>
            </a:r>
            <a:r>
              <a:rPr dirty="0" err="1"/>
              <a:t>третьої</a:t>
            </a:r>
            <a:r>
              <a:rPr dirty="0"/>
              <a:t> </a:t>
            </a:r>
            <a:r>
              <a:rPr dirty="0" err="1"/>
              <a:t>сили</a:t>
            </a:r>
            <a:r>
              <a:rPr dirty="0"/>
              <a:t>» в </a:t>
            </a:r>
            <a:r>
              <a:rPr dirty="0" err="1"/>
              <a:t>психології</a:t>
            </a:r>
            <a:r>
              <a:rPr dirty="0"/>
              <a:t>.</a:t>
            </a:r>
          </a:p>
          <a:p>
            <a:pPr>
              <a:defRPr b="1">
                <a:latin typeface="+mn-lt"/>
                <a:ea typeface="+mn-ea"/>
                <a:cs typeface="+mn-cs"/>
                <a:sym typeface="Arial"/>
              </a:defRPr>
            </a:pPr>
            <a:r>
              <a:rPr dirty="0" err="1"/>
              <a:t>Школа</a:t>
            </a:r>
            <a:r>
              <a:rPr dirty="0"/>
              <a:t> </a:t>
            </a:r>
            <a:r>
              <a:rPr dirty="0" err="1"/>
              <a:t>гуманістичної</a:t>
            </a:r>
            <a:r>
              <a:rPr dirty="0"/>
              <a:t> </a:t>
            </a:r>
            <a:r>
              <a:rPr dirty="0" err="1"/>
              <a:t>психології</a:t>
            </a:r>
            <a:r>
              <a:rPr dirty="0"/>
              <a:t> </a:t>
            </a:r>
            <a:r>
              <a:rPr dirty="0" err="1"/>
              <a:t>набула</a:t>
            </a:r>
            <a:r>
              <a:rPr dirty="0"/>
              <a:t> </a:t>
            </a:r>
            <a:r>
              <a:rPr dirty="0" err="1"/>
              <a:t>популярності</a:t>
            </a:r>
            <a:r>
              <a:rPr dirty="0"/>
              <a:t> </a:t>
            </a:r>
            <a:r>
              <a:rPr dirty="0" err="1"/>
              <a:t>завдяки</a:t>
            </a:r>
            <a:r>
              <a:rPr dirty="0"/>
              <a:t> </a:t>
            </a:r>
            <a:r>
              <a:rPr dirty="0" err="1"/>
              <a:t>ключовій</a:t>
            </a:r>
            <a:r>
              <a:rPr dirty="0"/>
              <a:t> </a:t>
            </a:r>
            <a:r>
              <a:rPr dirty="0" err="1"/>
              <a:t>фігурі</a:t>
            </a:r>
            <a:r>
              <a:rPr dirty="0"/>
              <a:t> </a:t>
            </a:r>
            <a:r>
              <a:rPr dirty="0" err="1"/>
              <a:t>Аврааму</a:t>
            </a:r>
            <a:r>
              <a:rPr dirty="0"/>
              <a:t> </a:t>
            </a:r>
            <a:r>
              <a:rPr dirty="0" err="1"/>
              <a:t>Маслоу</a:t>
            </a:r>
            <a:r>
              <a:rPr dirty="0"/>
              <a:t> в 1950-х </a:t>
            </a:r>
            <a:r>
              <a:rPr dirty="0" err="1"/>
              <a:t>роках</a:t>
            </a:r>
            <a:r>
              <a:rPr dirty="0"/>
              <a:t> </a:t>
            </a:r>
            <a:r>
              <a:rPr dirty="0" err="1"/>
              <a:t>під</a:t>
            </a:r>
            <a:r>
              <a:rPr dirty="0"/>
              <a:t> </a:t>
            </a:r>
            <a:r>
              <a:rPr dirty="0" err="1"/>
              <a:t>час</a:t>
            </a:r>
            <a:r>
              <a:rPr dirty="0"/>
              <a:t> </a:t>
            </a:r>
            <a:r>
              <a:rPr dirty="0" err="1"/>
              <a:t>гуманістичного</a:t>
            </a:r>
            <a:r>
              <a:rPr dirty="0"/>
              <a:t> </a:t>
            </a:r>
            <a:r>
              <a:rPr dirty="0" err="1"/>
              <a:t>руху</a:t>
            </a:r>
            <a:r>
              <a:rPr dirty="0"/>
              <a:t>. </a:t>
            </a:r>
          </a:p>
          <a:p>
            <a:pPr>
              <a:defRPr b="1">
                <a:latin typeface="+mn-lt"/>
                <a:ea typeface="+mn-ea"/>
                <a:cs typeface="+mn-cs"/>
                <a:sym typeface="Arial"/>
              </a:defRPr>
            </a:pPr>
            <a:r>
              <a:rPr dirty="0" err="1"/>
              <a:t>Він</a:t>
            </a:r>
            <a:r>
              <a:rPr dirty="0"/>
              <a:t> </a:t>
            </a:r>
            <a:r>
              <a:rPr dirty="0" err="1"/>
              <a:t>став</a:t>
            </a:r>
            <a:r>
              <a:rPr dirty="0"/>
              <a:t> </a:t>
            </a:r>
            <a:r>
              <a:rPr dirty="0" err="1"/>
              <a:t>популярним</a:t>
            </a:r>
            <a:r>
              <a:rPr dirty="0"/>
              <a:t> у 1950-х </a:t>
            </a:r>
            <a:r>
              <a:rPr dirty="0" err="1"/>
              <a:t>роках</a:t>
            </a:r>
            <a:r>
              <a:rPr dirty="0"/>
              <a:t> </a:t>
            </a:r>
            <a:r>
              <a:rPr dirty="0" err="1"/>
              <a:t>завдяки</a:t>
            </a:r>
            <a:r>
              <a:rPr dirty="0"/>
              <a:t> </a:t>
            </a:r>
            <a:r>
              <a:rPr dirty="0" err="1"/>
              <a:t>процесу</a:t>
            </a:r>
            <a:r>
              <a:rPr dirty="0"/>
              <a:t> </a:t>
            </a:r>
            <a:r>
              <a:rPr dirty="0" err="1"/>
              <a:t>усвідомлення</a:t>
            </a:r>
            <a:r>
              <a:rPr dirty="0"/>
              <a:t> </a:t>
            </a:r>
            <a:r>
              <a:rPr dirty="0" err="1"/>
              <a:t>та</a:t>
            </a:r>
            <a:r>
              <a:rPr dirty="0"/>
              <a:t> </a:t>
            </a:r>
            <a:r>
              <a:rPr dirty="0" err="1"/>
              <a:t>вираження</a:t>
            </a:r>
            <a:r>
              <a:rPr dirty="0"/>
              <a:t> </a:t>
            </a:r>
            <a:r>
              <a:rPr dirty="0" err="1"/>
              <a:t>власних</a:t>
            </a:r>
            <a:r>
              <a:rPr dirty="0"/>
              <a:t> </a:t>
            </a:r>
            <a:r>
              <a:rPr dirty="0" err="1"/>
              <a:t>здібностей</a:t>
            </a:r>
            <a:r>
              <a:rPr dirty="0"/>
              <a:t> і </a:t>
            </a:r>
            <a:r>
              <a:rPr dirty="0" err="1"/>
              <a:t>творчості</a:t>
            </a:r>
            <a:r>
              <a:rPr dirty="0"/>
              <a:t>.</a:t>
            </a:r>
          </a:p>
          <a:p>
            <a:pPr>
              <a:defRPr b="1">
                <a:latin typeface="+mn-lt"/>
                <a:ea typeface="+mn-ea"/>
                <a:cs typeface="+mn-cs"/>
                <a:sym typeface="Arial"/>
              </a:defRPr>
            </a:pPr>
            <a:r>
              <a:rPr dirty="0"/>
              <a:t> </a:t>
            </a:r>
            <a:r>
              <a:rPr dirty="0" err="1"/>
              <a:t>Гуманістична</a:t>
            </a:r>
            <a:r>
              <a:rPr dirty="0"/>
              <a:t> </a:t>
            </a:r>
            <a:r>
              <a:rPr dirty="0" err="1"/>
              <a:t>психологія</a:t>
            </a:r>
            <a:r>
              <a:rPr dirty="0"/>
              <a:t> </a:t>
            </a:r>
            <a:r>
              <a:rPr dirty="0" err="1"/>
              <a:t>має</a:t>
            </a:r>
            <a:r>
              <a:rPr dirty="0"/>
              <a:t> </a:t>
            </a:r>
            <a:r>
              <a:rPr dirty="0" err="1"/>
              <a:t>на</a:t>
            </a:r>
            <a:r>
              <a:rPr dirty="0"/>
              <a:t> </a:t>
            </a:r>
            <a:r>
              <a:rPr dirty="0" err="1"/>
              <a:t>меті</a:t>
            </a:r>
            <a:r>
              <a:rPr dirty="0"/>
              <a:t> </a:t>
            </a:r>
            <a:r>
              <a:rPr dirty="0" err="1"/>
              <a:t>допомогти</a:t>
            </a:r>
            <a:r>
              <a:rPr dirty="0"/>
              <a:t> </a:t>
            </a:r>
            <a:r>
              <a:rPr dirty="0" err="1"/>
              <a:t>клієнту</a:t>
            </a:r>
            <a:r>
              <a:rPr dirty="0"/>
              <a:t> </a:t>
            </a:r>
            <a:r>
              <a:rPr dirty="0" err="1"/>
              <a:t>здобути</a:t>
            </a:r>
            <a:r>
              <a:rPr dirty="0"/>
              <a:t> </a:t>
            </a:r>
            <a:r>
              <a:rPr dirty="0" err="1"/>
              <a:t>віру</a:t>
            </a:r>
            <a:r>
              <a:rPr dirty="0"/>
              <a:t> в </a:t>
            </a:r>
            <a:r>
              <a:rPr dirty="0" err="1"/>
              <a:t>те</a:t>
            </a:r>
            <a:r>
              <a:rPr dirty="0"/>
              <a:t>, </a:t>
            </a:r>
            <a:r>
              <a:rPr dirty="0" err="1"/>
              <a:t>що</a:t>
            </a:r>
            <a:r>
              <a:rPr dirty="0"/>
              <a:t> </a:t>
            </a:r>
            <a:r>
              <a:rPr dirty="0" err="1"/>
              <a:t>всі</a:t>
            </a:r>
            <a:r>
              <a:rPr dirty="0"/>
              <a:t> </a:t>
            </a:r>
            <a:r>
              <a:rPr dirty="0" err="1"/>
              <a:t>люди</a:t>
            </a:r>
            <a:r>
              <a:rPr dirty="0"/>
              <a:t> </a:t>
            </a:r>
            <a:r>
              <a:rPr dirty="0" err="1"/>
              <a:t>за</a:t>
            </a:r>
            <a:r>
              <a:rPr dirty="0"/>
              <a:t> </a:t>
            </a:r>
            <a:r>
              <a:rPr dirty="0" err="1"/>
              <a:t>своєю</a:t>
            </a:r>
            <a:r>
              <a:rPr dirty="0"/>
              <a:t> </a:t>
            </a:r>
            <a:r>
              <a:rPr dirty="0" err="1"/>
              <a:t>природою</a:t>
            </a:r>
            <a:r>
              <a:rPr dirty="0"/>
              <a:t> </a:t>
            </a:r>
            <a:r>
              <a:rPr dirty="0" err="1"/>
              <a:t>хороші</a:t>
            </a:r>
            <a:r>
              <a:rPr dirty="0"/>
              <a:t>. </a:t>
            </a:r>
            <a:r>
              <a:rPr dirty="0" err="1"/>
              <a:t>Він</a:t>
            </a:r>
            <a:r>
              <a:rPr dirty="0"/>
              <a:t> </a:t>
            </a:r>
            <a:r>
              <a:rPr dirty="0" err="1"/>
              <a:t>використовує</a:t>
            </a:r>
            <a:r>
              <a:rPr dirty="0"/>
              <a:t> </a:t>
            </a:r>
            <a:r>
              <a:rPr dirty="0" err="1"/>
              <a:t>цілісний</a:t>
            </a:r>
            <a:r>
              <a:rPr dirty="0"/>
              <a:t> </a:t>
            </a:r>
            <a:r>
              <a:rPr dirty="0" err="1"/>
              <a:t>підхід</a:t>
            </a:r>
            <a:r>
              <a:rPr dirty="0"/>
              <a:t> </a:t>
            </a:r>
            <a:r>
              <a:rPr dirty="0" err="1"/>
              <a:t>до</a:t>
            </a:r>
            <a:r>
              <a:rPr dirty="0"/>
              <a:t> </a:t>
            </a:r>
            <a:r>
              <a:rPr dirty="0" err="1"/>
              <a:t>людського</a:t>
            </a:r>
            <a:r>
              <a:rPr dirty="0"/>
              <a:t> </a:t>
            </a:r>
            <a:r>
              <a:rPr dirty="0" err="1"/>
              <a:t>існування</a:t>
            </a:r>
            <a:r>
              <a:rPr dirty="0"/>
              <a:t> </a:t>
            </a:r>
            <a:r>
              <a:rPr dirty="0" err="1"/>
              <a:t>та</a:t>
            </a:r>
            <a:r>
              <a:rPr dirty="0"/>
              <a:t> </a:t>
            </a:r>
            <a:r>
              <a:rPr dirty="0" err="1"/>
              <a:t>приділяє</a:t>
            </a:r>
            <a:r>
              <a:rPr dirty="0"/>
              <a:t> </a:t>
            </a:r>
            <a:r>
              <a:rPr dirty="0" err="1"/>
              <a:t>особливу</a:t>
            </a:r>
            <a:r>
              <a:rPr dirty="0"/>
              <a:t> </a:t>
            </a:r>
            <a:r>
              <a:rPr dirty="0" err="1"/>
              <a:t>увагу</a:t>
            </a:r>
            <a:r>
              <a:rPr dirty="0"/>
              <a:t> </a:t>
            </a:r>
            <a:r>
              <a:rPr dirty="0" err="1"/>
              <a:t>таким</a:t>
            </a:r>
            <a:r>
              <a:rPr dirty="0"/>
              <a:t> </a:t>
            </a:r>
            <a:r>
              <a:rPr dirty="0" err="1"/>
              <a:t>явищам</a:t>
            </a:r>
            <a:r>
              <a:rPr dirty="0"/>
              <a:t>, </a:t>
            </a:r>
            <a:r>
              <a:rPr dirty="0" err="1"/>
              <a:t>як</a:t>
            </a:r>
            <a:r>
              <a:rPr dirty="0"/>
              <a:t> </a:t>
            </a:r>
            <a:r>
              <a:rPr dirty="0" err="1"/>
              <a:t>творчість</a:t>
            </a:r>
            <a:r>
              <a:rPr dirty="0"/>
              <a:t>, </a:t>
            </a:r>
            <a:r>
              <a:rPr dirty="0" err="1"/>
              <a:t>свобода</a:t>
            </a:r>
            <a:r>
              <a:rPr dirty="0"/>
              <a:t> </a:t>
            </a:r>
            <a:r>
              <a:rPr dirty="0" err="1"/>
              <a:t>волі</a:t>
            </a:r>
            <a:r>
              <a:rPr dirty="0"/>
              <a:t> </a:t>
            </a:r>
            <a:r>
              <a:rPr dirty="0" err="1"/>
              <a:t>та</a:t>
            </a:r>
            <a:r>
              <a:rPr dirty="0"/>
              <a:t> </a:t>
            </a:r>
            <a:r>
              <a:rPr dirty="0" err="1"/>
              <a:t>позитивний</a:t>
            </a:r>
            <a:r>
              <a:rPr dirty="0"/>
              <a:t> </a:t>
            </a:r>
            <a:r>
              <a:rPr dirty="0" err="1"/>
              <a:t>людський</a:t>
            </a:r>
            <a:r>
              <a:rPr dirty="0"/>
              <a:t> </a:t>
            </a:r>
            <a:r>
              <a:rPr dirty="0" err="1"/>
              <a:t>потенціал</a:t>
            </a:r>
            <a:r>
              <a:rPr dirty="0"/>
              <a:t>. </a:t>
            </a:r>
          </a:p>
          <a:p>
            <a:pPr>
              <a:defRPr b="1">
                <a:latin typeface="+mn-lt"/>
                <a:ea typeface="+mn-ea"/>
                <a:cs typeface="+mn-cs"/>
                <a:sym typeface="Arial"/>
              </a:defRPr>
            </a:pPr>
            <a:r>
              <a:rPr dirty="0" err="1"/>
              <a:t>Це</a:t>
            </a:r>
            <a:r>
              <a:rPr dirty="0"/>
              <a:t> </a:t>
            </a:r>
            <a:r>
              <a:rPr dirty="0" err="1"/>
              <a:t>заохочує</a:t>
            </a:r>
            <a:r>
              <a:rPr dirty="0"/>
              <a:t> </a:t>
            </a:r>
            <a:r>
              <a:rPr dirty="0" err="1"/>
              <a:t>розглядати</a:t>
            </a:r>
            <a:r>
              <a:rPr dirty="0"/>
              <a:t> </a:t>
            </a:r>
            <a:r>
              <a:rPr dirty="0" err="1"/>
              <a:t>себе</a:t>
            </a:r>
            <a:r>
              <a:rPr dirty="0"/>
              <a:t> </a:t>
            </a:r>
            <a:r>
              <a:rPr dirty="0" err="1"/>
              <a:t>як</a:t>
            </a:r>
            <a:r>
              <a:rPr dirty="0"/>
              <a:t> «</a:t>
            </a:r>
            <a:r>
              <a:rPr dirty="0" err="1"/>
              <a:t>цілісну</a:t>
            </a:r>
            <a:r>
              <a:rPr dirty="0"/>
              <a:t> </a:t>
            </a:r>
            <a:r>
              <a:rPr dirty="0" err="1"/>
              <a:t>особистість</a:t>
            </a:r>
            <a:r>
              <a:rPr dirty="0"/>
              <a:t>», </a:t>
            </a:r>
            <a:r>
              <a:rPr dirty="0" err="1"/>
              <a:t>більшу</a:t>
            </a:r>
            <a:r>
              <a:rPr dirty="0"/>
              <a:t> </a:t>
            </a:r>
            <a:r>
              <a:rPr dirty="0" err="1"/>
              <a:t>за</a:t>
            </a:r>
            <a:r>
              <a:rPr dirty="0"/>
              <a:t> </a:t>
            </a:r>
            <a:r>
              <a:rPr dirty="0" err="1"/>
              <a:t>суму</a:t>
            </a:r>
            <a:r>
              <a:rPr dirty="0"/>
              <a:t> </a:t>
            </a:r>
            <a:r>
              <a:rPr dirty="0" err="1"/>
              <a:t>наших</a:t>
            </a:r>
            <a:r>
              <a:rPr dirty="0"/>
              <a:t> </a:t>
            </a:r>
            <a:r>
              <a:rPr dirty="0" err="1"/>
              <a:t>частин</a:t>
            </a:r>
            <a:r>
              <a:rPr dirty="0"/>
              <a:t>, і </a:t>
            </a:r>
            <a:r>
              <a:rPr dirty="0" err="1"/>
              <a:t>заохочує</a:t>
            </a:r>
            <a:r>
              <a:rPr dirty="0"/>
              <a:t> </a:t>
            </a:r>
            <a:r>
              <a:rPr dirty="0" err="1"/>
              <a:t>досліджувати</a:t>
            </a:r>
            <a:r>
              <a:rPr dirty="0"/>
              <a:t> </a:t>
            </a:r>
            <a:r>
              <a:rPr dirty="0" err="1"/>
              <a:t>себе</a:t>
            </a:r>
            <a:r>
              <a:rPr dirty="0"/>
              <a:t>, а </a:t>
            </a:r>
            <a:r>
              <a:rPr dirty="0" err="1"/>
              <a:t>не</a:t>
            </a:r>
            <a:r>
              <a:rPr dirty="0"/>
              <a:t> </a:t>
            </a:r>
            <a:r>
              <a:rPr dirty="0" err="1"/>
              <a:t>вивчати</a:t>
            </a:r>
            <a:r>
              <a:rPr dirty="0"/>
              <a:t> </a:t>
            </a:r>
            <a:r>
              <a:rPr dirty="0" err="1"/>
              <a:t>поведінку</a:t>
            </a:r>
            <a:r>
              <a:rPr dirty="0"/>
              <a:t> </a:t>
            </a:r>
            <a:r>
              <a:rPr dirty="0" err="1"/>
              <a:t>інших</a:t>
            </a:r>
            <a:r>
              <a:rPr dirty="0"/>
              <a:t> </a:t>
            </a:r>
            <a:r>
              <a:rPr dirty="0" err="1"/>
              <a:t>людей</a:t>
            </a:r>
            <a:r>
              <a:rPr dirty="0"/>
              <a:t>. </a:t>
            </a:r>
            <a:r>
              <a:rPr dirty="0" err="1"/>
              <a:t>Гуманістична</a:t>
            </a:r>
            <a:r>
              <a:rPr dirty="0"/>
              <a:t> </a:t>
            </a:r>
            <a:r>
              <a:rPr dirty="0" err="1"/>
              <a:t>психологія</a:t>
            </a:r>
            <a:r>
              <a:rPr dirty="0"/>
              <a:t> </a:t>
            </a:r>
            <a:r>
              <a:rPr dirty="0" err="1"/>
              <a:t>визнає</a:t>
            </a:r>
            <a:r>
              <a:rPr dirty="0"/>
              <a:t> </a:t>
            </a:r>
            <a:r>
              <a:rPr dirty="0" err="1"/>
              <a:t>духовне</a:t>
            </a:r>
            <a:r>
              <a:rPr dirty="0"/>
              <a:t> </a:t>
            </a:r>
            <a:r>
              <a:rPr dirty="0" err="1"/>
              <a:t>прагнення</a:t>
            </a:r>
            <a:r>
              <a:rPr dirty="0"/>
              <a:t> </a:t>
            </a:r>
            <a:r>
              <a:rPr dirty="0" err="1"/>
              <a:t>невід'ємною</a:t>
            </a:r>
            <a:r>
              <a:rPr dirty="0"/>
              <a:t> </a:t>
            </a:r>
            <a:r>
              <a:rPr dirty="0" err="1"/>
              <a:t>частиною</a:t>
            </a:r>
            <a:r>
              <a:rPr dirty="0"/>
              <a:t> </a:t>
            </a:r>
            <a:r>
              <a:rPr dirty="0" err="1"/>
              <a:t>психіки</a:t>
            </a:r>
            <a:r>
              <a:rPr dirty="0"/>
              <a:t>. </a:t>
            </a:r>
            <a:r>
              <a:rPr dirty="0" err="1"/>
              <a:t>Це</a:t>
            </a:r>
            <a:r>
              <a:rPr dirty="0"/>
              <a:t> </a:t>
            </a:r>
            <a:r>
              <a:rPr dirty="0" err="1"/>
              <a:t>пов’язано</a:t>
            </a:r>
            <a:r>
              <a:rPr dirty="0"/>
              <a:t> з </a:t>
            </a:r>
            <a:r>
              <a:rPr dirty="0" err="1"/>
              <a:t>новою</a:t>
            </a:r>
            <a:r>
              <a:rPr dirty="0"/>
              <a:t> </a:t>
            </a:r>
            <a:r>
              <a:rPr dirty="0" err="1"/>
              <a:t>областю</a:t>
            </a:r>
            <a:r>
              <a:rPr dirty="0"/>
              <a:t> </a:t>
            </a:r>
            <a:r>
              <a:rPr dirty="0" err="1"/>
              <a:t>трансперсональної</a:t>
            </a:r>
            <a:r>
              <a:rPr dirty="0"/>
              <a:t> </a:t>
            </a:r>
            <a:r>
              <a:rPr dirty="0" err="1"/>
              <a:t>психології</a:t>
            </a:r>
            <a:r>
              <a:rPr dirty="0"/>
              <a:t>.</a:t>
            </a:r>
          </a:p>
        </p:txBody>
      </p:sp>
      <p:pic>
        <p:nvPicPr>
          <p:cNvPr id="290"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291" name="Засновники гуманістичної психології"/>
          <p:cNvSpPr txBox="1"/>
          <p:nvPr/>
        </p:nvSpPr>
        <p:spPr>
          <a:xfrm>
            <a:off x="2152590" y="224120"/>
            <a:ext cx="4838821" cy="40010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lvl1pPr algn="ctr">
              <a:defRPr sz="1800" b="1">
                <a:solidFill>
                  <a:srgbClr val="FF0000"/>
                </a:solidFill>
                <a:latin typeface="+mn-lt"/>
                <a:ea typeface="+mn-ea"/>
                <a:cs typeface="+mn-cs"/>
                <a:sym typeface="Arial"/>
              </a:defRPr>
            </a:lvl1pPr>
          </a:lstStyle>
          <a:p>
            <a:r>
              <a:rPr sz="2000" dirty="0" err="1"/>
              <a:t>Засновники</a:t>
            </a:r>
            <a:r>
              <a:rPr sz="2000" dirty="0"/>
              <a:t> </a:t>
            </a:r>
            <a:r>
              <a:rPr sz="2000" dirty="0" err="1"/>
              <a:t>гуманістичної</a:t>
            </a:r>
            <a:r>
              <a:rPr sz="2000" dirty="0"/>
              <a:t> </a:t>
            </a:r>
            <a:r>
              <a:rPr sz="2000" dirty="0" err="1"/>
              <a:t>психології</a:t>
            </a:r>
            <a:endParaRPr sz="2000" dirty="0"/>
          </a:p>
        </p:txBody>
      </p:sp>
      <p:sp>
        <p:nvSpPr>
          <p:cNvPr id="292"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39</a:t>
            </a:fld>
            <a:endParaRPr/>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Заголовок 1"/>
          <p:cNvSpPr txBox="1"/>
          <p:nvPr/>
        </p:nvSpPr>
        <p:spPr>
          <a:xfrm>
            <a:off x="2522868" y="109987"/>
            <a:ext cx="4098264" cy="5923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700" b="1">
                <a:solidFill>
                  <a:srgbClr val="FF0000"/>
                </a:solidFill>
                <a:latin typeface="+mn-lt"/>
                <a:ea typeface="+mn-ea"/>
                <a:cs typeface="+mn-cs"/>
                <a:sym typeface="Arial"/>
              </a:defRPr>
            </a:lvl1pPr>
          </a:lstStyle>
          <a:p>
            <a:r>
              <a:t>Філософія гуманізму як вираження європейської гуманістичної візії</a:t>
            </a:r>
          </a:p>
        </p:txBody>
      </p:sp>
      <p:sp>
        <p:nvSpPr>
          <p:cNvPr id="111" name="TextBox 2"/>
          <p:cNvSpPr txBox="1"/>
          <p:nvPr/>
        </p:nvSpPr>
        <p:spPr>
          <a:xfrm>
            <a:off x="439622" y="1036231"/>
            <a:ext cx="8264756" cy="35458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lvl="1" algn="just">
              <a:defRPr b="1">
                <a:latin typeface="Tahoma"/>
                <a:ea typeface="Tahoma"/>
                <a:cs typeface="Tahoma"/>
                <a:sym typeface="Tahoma"/>
              </a:defRPr>
            </a:pPr>
            <a:r>
              <a:t>	В основі європейської гуманістичної візії  філософія гуманізму як система поглядів на людину, організацію, соціум, що підкреслює самоцінність кожної особистості як родової істоти, пробудження її особистісного начала, самореалізацію людини, вираження її у творчому процесі, породження ідеї людської гідності.  Еволюційний розвиток філософії гуманізму відбувся у контексті:</a:t>
            </a:r>
          </a:p>
          <a:p>
            <a:pPr lvl="1" algn="just">
              <a:defRPr b="1">
                <a:latin typeface="Tahoma"/>
                <a:ea typeface="Tahoma"/>
                <a:cs typeface="Tahoma"/>
                <a:sym typeface="Tahoma"/>
              </a:defRPr>
            </a:pPr>
            <a:r>
              <a:t>1) Античний гуманізм. 2) Гуманістичний класицизм. 3) Гуманістичний реалізм. 4) Розквіт гуманістичної думки в епоху Ренесансу. 5) Пізній італійський гуманізм. 6) Північний гуманізм.  7) Французький гуманізм. 8) Англійський гуманізм. 9. Поява гуманістичних організацій та Гуманістичного маніфесту (1933 р.).</a:t>
            </a:r>
          </a:p>
          <a:p>
            <a:pPr lvl="1" algn="just">
              <a:defRPr b="1">
                <a:latin typeface="Tahoma"/>
                <a:ea typeface="Tahoma"/>
                <a:cs typeface="Tahoma"/>
                <a:sym typeface="Tahoma"/>
              </a:defRPr>
            </a:pPr>
            <a:r>
              <a:t>В основі – ідеали Просвітництва, управління людським розвитком  (гуманізм, відкрите суспільство, толерантінсть), в центрі яких людина з її потребами та інтересами, «рух за людські відносини», гуманістичний менеджмент, віра у неминучість прогресу, що сприяли розвитку Європи, необхідність створення нової гуманістичної релігії, що орієнтується на світські цінності. Європейська візія формує сукупність цінностей, в основі яких матриці антропосоціогенезу як антропологічних засад людського розвитку.</a:t>
            </a:r>
          </a:p>
        </p:txBody>
      </p:sp>
      <p:pic>
        <p:nvPicPr>
          <p:cNvPr id="112"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13" name="Slide Number"/>
          <p:cNvSpPr txBox="1">
            <a:spLocks noGrp="1"/>
          </p:cNvSpPr>
          <p:nvPr>
            <p:ph type="sldNum" sz="quarter" idx="2"/>
          </p:nvPr>
        </p:nvSpPr>
        <p:spPr>
          <a:xfrm>
            <a:off x="6364304" y="4635136"/>
            <a:ext cx="188897" cy="264253"/>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a:t>
            </a:fld>
            <a:endParaRPr/>
          </a:p>
        </p:txBody>
      </p:sp>
    </p:spTree>
  </p:cSld>
  <p:clrMapOvr>
    <a:masterClrMapping/>
  </p:clrMapOvr>
  <p:transition spd="med"/>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 name="Прямоугольник 1"/>
          <p:cNvSpPr txBox="1"/>
          <p:nvPr/>
        </p:nvSpPr>
        <p:spPr>
          <a:xfrm>
            <a:off x="819551" y="1235988"/>
            <a:ext cx="7504898" cy="29304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b="1">
                <a:latin typeface="+mn-lt"/>
                <a:ea typeface="+mn-ea"/>
                <a:cs typeface="+mn-cs"/>
                <a:sym typeface="Arial"/>
              </a:defRPr>
            </a:pPr>
            <a:r>
              <a:t>У міру зростання впливу італійського гуманізму протягом 15 століття гуманізм був пов'язаний з основними сферами інтелектуальної та мистецької діяльності. Поява друкарства в середині століття та зростання публікацій народною мовою привели до гуманістичного впливу  на нові верстви суспільства. </a:t>
            </a:r>
          </a:p>
          <a:p>
            <a:pPr>
              <a:defRPr b="1">
                <a:latin typeface="+mn-lt"/>
                <a:ea typeface="+mn-ea"/>
                <a:cs typeface="+mn-cs"/>
                <a:sym typeface="Arial"/>
              </a:defRPr>
            </a:pPr>
            <a:r>
              <a:t>Культурні поштовхи прискорили експорт гуманістичних ідей до Нідерландів, Франції, Англії та Іспанії, де значні гуманістичні програми мали місце на початку 16 століття. Занепокоєння багатьох провідних гуманістів були звужені неминучими історичними процесами, у результаті яких гуманізм втратив свою всеосяжну спрямованість і став переважно науковим чи літературним заняттям. </a:t>
            </a:r>
          </a:p>
          <a:p>
            <a:pPr>
              <a:defRPr b="1">
                <a:latin typeface="+mn-lt"/>
                <a:ea typeface="+mn-ea"/>
                <a:cs typeface="+mn-cs"/>
                <a:sym typeface="Arial"/>
              </a:defRPr>
            </a:pPr>
            <a:r>
              <a:t>Політичний настрій гуманізму був послаблений занепадом республіканських установ у Флоренції. Двозначності та парадокси переросли у відкриті конфлікти, розділивши рух на табори та зруйнувавши його початкову цілісність. Гуманістичний досвід, як позитивний, так і негативний, був відтворений за кордоном.</a:t>
            </a:r>
          </a:p>
        </p:txBody>
      </p:sp>
      <p:pic>
        <p:nvPicPr>
          <p:cNvPr id="295"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296" name="ВИСНОВКИ"/>
          <p:cNvSpPr txBox="1"/>
          <p:nvPr/>
        </p:nvSpPr>
        <p:spPr>
          <a:xfrm>
            <a:off x="3794207" y="211835"/>
            <a:ext cx="1555586" cy="3752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lvl1pPr algn="ctr">
              <a:defRPr sz="2000" b="1">
                <a:solidFill>
                  <a:srgbClr val="FF0000"/>
                </a:solidFill>
                <a:latin typeface="+mn-lt"/>
                <a:ea typeface="+mn-ea"/>
                <a:cs typeface="+mn-cs"/>
                <a:sym typeface="Arial"/>
              </a:defRPr>
            </a:lvl1pPr>
          </a:lstStyle>
          <a:p>
            <a:r>
              <a:t>ВИСНОВКИ</a:t>
            </a:r>
          </a:p>
        </p:txBody>
      </p:sp>
      <p:sp>
        <p:nvSpPr>
          <p:cNvPr id="297"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40</a:t>
            </a:fld>
            <a:endParaRPr/>
          </a:p>
        </p:txBody>
      </p:sp>
    </p:spTree>
  </p:cSld>
  <p:clrMapOvr>
    <a:masterClrMapping/>
  </p:clrMapOvr>
  <p:transition spd="med"/>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 name="Прямоугольник 1"/>
          <p:cNvSpPr txBox="1"/>
          <p:nvPr/>
        </p:nvSpPr>
        <p:spPr>
          <a:xfrm>
            <a:off x="621275" y="1540788"/>
            <a:ext cx="7901450" cy="23208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b="1">
                <a:solidFill>
                  <a:srgbClr val="FF0000"/>
                </a:solidFill>
                <a:latin typeface="+mn-lt"/>
                <a:ea typeface="+mn-ea"/>
                <a:cs typeface="+mn-cs"/>
                <a:sym typeface="Arial"/>
              </a:defRPr>
            </a:pPr>
            <a:r>
              <a:t>Дискусія</a:t>
            </a:r>
            <a:r>
              <a:rPr>
                <a:solidFill>
                  <a:srgbClr val="000000"/>
                </a:solidFill>
              </a:rPr>
              <a:t> Сьогодні народжується глобальний гуманізм. Світ розвивається надзвичайно швидко: технології, медіа, держави... Але чи розвиваються люди так швидко, як їхні винаходи? Як впливає глобалізація на розуміння особистості та людства?</a:t>
            </a:r>
          </a:p>
          <a:p>
            <a:pPr>
              <a:defRPr b="1">
                <a:latin typeface="+mn-lt"/>
                <a:ea typeface="+mn-ea"/>
                <a:cs typeface="+mn-cs"/>
                <a:sym typeface="Arial"/>
              </a:defRPr>
            </a:pPr>
            <a:r>
              <a:t>Глобальний гуманізм – можливості та ризики нової гуманістичної моделі глобальної людини та глобального гуманізму,  можливості та ризики нового цифрового суспільства.</a:t>
            </a:r>
          </a:p>
          <a:p>
            <a:pPr>
              <a:defRPr b="1">
                <a:latin typeface="+mn-lt"/>
                <a:ea typeface="+mn-ea"/>
                <a:cs typeface="+mn-cs"/>
                <a:sym typeface="Arial"/>
              </a:defRPr>
            </a:pPr>
            <a:r>
              <a:t>Гуманізм - це велика ідея, яку випробовує повсякденне життя.</a:t>
            </a:r>
          </a:p>
          <a:p>
            <a:pPr>
              <a:defRPr b="1">
                <a:latin typeface="+mn-lt"/>
                <a:ea typeface="+mn-ea"/>
                <a:cs typeface="+mn-cs"/>
                <a:sym typeface="Arial"/>
              </a:defRPr>
            </a:pPr>
            <a:r>
              <a:t>Глобальний гуманізм намагається побудувати цілісну людину у гобальному суспільстві. </a:t>
            </a:r>
          </a:p>
          <a:p>
            <a:pPr>
              <a:defRPr b="1">
                <a:latin typeface="+mn-lt"/>
                <a:ea typeface="+mn-ea"/>
                <a:cs typeface="+mn-cs"/>
                <a:sym typeface="Arial"/>
              </a:defRPr>
            </a:pPr>
            <a:r>
              <a:t>Глобальний гуманізм має розвиватися завдяки розвитку технологій, науки, засобам ЗМІ.</a:t>
            </a:r>
          </a:p>
        </p:txBody>
      </p:sp>
      <p:pic>
        <p:nvPicPr>
          <p:cNvPr id="300"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301"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41</a:t>
            </a:fld>
            <a:endParaRPr/>
          </a:p>
        </p:txBody>
      </p:sp>
    </p:spTree>
  </p:cSld>
  <p:clrMapOvr>
    <a:masterClrMapping/>
  </p:clrMapOvr>
  <p:transition spd="med"/>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 name="TextBox 292"/>
          <p:cNvSpPr txBox="1"/>
          <p:nvPr/>
        </p:nvSpPr>
        <p:spPr>
          <a:xfrm>
            <a:off x="1001987" y="3572301"/>
            <a:ext cx="2034259" cy="3506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1800">
                <a:latin typeface="+mn-lt"/>
                <a:ea typeface="+mn-ea"/>
                <a:cs typeface="+mn-cs"/>
                <a:sym typeface="Arial"/>
              </a:defRPr>
            </a:lvl1pPr>
          </a:lstStyle>
          <a:p>
            <a:r>
              <a:t>humeu.project</a:t>
            </a:r>
          </a:p>
        </p:txBody>
      </p:sp>
      <p:pic>
        <p:nvPicPr>
          <p:cNvPr id="304" name="Picture 2" descr="Picture 2"/>
          <p:cNvPicPr>
            <a:picLocks noChangeAspect="1"/>
          </p:cNvPicPr>
          <p:nvPr/>
        </p:nvPicPr>
        <p:blipFill>
          <a:blip r:embed="rId2">
            <a:extLst/>
          </a:blip>
          <a:stretch>
            <a:fillRect/>
          </a:stretch>
        </p:blipFill>
        <p:spPr>
          <a:xfrm>
            <a:off x="450408" y="3509402"/>
            <a:ext cx="442001" cy="442001"/>
          </a:xfrm>
          <a:prstGeom prst="rect">
            <a:avLst/>
          </a:prstGeom>
          <a:ln w="12700">
            <a:miter lim="400000"/>
          </a:ln>
        </p:spPr>
      </p:pic>
      <p:pic>
        <p:nvPicPr>
          <p:cNvPr id="305" name="Picture 6" descr="Picture 6"/>
          <p:cNvPicPr>
            <a:picLocks noChangeAspect="1"/>
          </p:cNvPicPr>
          <p:nvPr/>
        </p:nvPicPr>
        <p:blipFill>
          <a:blip r:embed="rId3">
            <a:extLst/>
          </a:blip>
          <a:stretch>
            <a:fillRect/>
          </a:stretch>
        </p:blipFill>
        <p:spPr>
          <a:xfrm>
            <a:off x="448286" y="4067033"/>
            <a:ext cx="487848" cy="487848"/>
          </a:xfrm>
          <a:prstGeom prst="rect">
            <a:avLst/>
          </a:prstGeom>
          <a:ln w="12700">
            <a:miter lim="400000"/>
          </a:ln>
        </p:spPr>
      </p:pic>
      <p:sp>
        <p:nvSpPr>
          <p:cNvPr id="306" name="TextBox 299"/>
          <p:cNvSpPr txBox="1"/>
          <p:nvPr/>
        </p:nvSpPr>
        <p:spPr>
          <a:xfrm>
            <a:off x="1004953" y="4121116"/>
            <a:ext cx="5535903" cy="3506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1800">
                <a:latin typeface="+mn-lt"/>
                <a:ea typeface="+mn-ea"/>
                <a:cs typeface="+mn-cs"/>
                <a:sym typeface="Arial"/>
              </a:defRPr>
            </a:lvl1pPr>
          </a:lstStyle>
          <a:p>
            <a:r>
              <a:t>www.facebook.com/groups/humeu</a:t>
            </a:r>
          </a:p>
        </p:txBody>
      </p:sp>
      <p:sp>
        <p:nvSpPr>
          <p:cNvPr id="307" name="TextBox 296"/>
          <p:cNvSpPr txBox="1"/>
          <p:nvPr/>
        </p:nvSpPr>
        <p:spPr>
          <a:xfrm>
            <a:off x="2196698" y="1638426"/>
            <a:ext cx="5457842" cy="6835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4200" b="1">
                <a:solidFill>
                  <a:srgbClr val="3366FF"/>
                </a:solidFill>
                <a:latin typeface="+mn-lt"/>
                <a:ea typeface="+mn-ea"/>
                <a:cs typeface="+mn-cs"/>
                <a:sym typeface="Arial"/>
              </a:defRPr>
            </a:lvl1pPr>
          </a:lstStyle>
          <a:p>
            <a:r>
              <a:t>Дякую за увагу!</a:t>
            </a:r>
          </a:p>
        </p:txBody>
      </p:sp>
      <p:sp>
        <p:nvSpPr>
          <p:cNvPr id="308" name="TextBox 298"/>
          <p:cNvSpPr txBox="1"/>
          <p:nvPr/>
        </p:nvSpPr>
        <p:spPr>
          <a:xfrm>
            <a:off x="494005" y="2960485"/>
            <a:ext cx="5535903" cy="3506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1800">
                <a:latin typeface="+mn-lt"/>
                <a:ea typeface="+mn-ea"/>
                <a:cs typeface="+mn-cs"/>
                <a:sym typeface="Arial"/>
              </a:defRPr>
            </a:lvl1pPr>
          </a:lstStyle>
          <a:p>
            <a:r>
              <a:t>Долучайтесь до соціальних мереж проєкту:</a:t>
            </a:r>
          </a:p>
        </p:txBody>
      </p:sp>
      <p:pic>
        <p:nvPicPr>
          <p:cNvPr id="309" name="Рисунок 2" descr="Рисунок 2"/>
          <p:cNvPicPr>
            <a:picLocks noChangeAspect="1"/>
          </p:cNvPicPr>
          <p:nvPr/>
        </p:nvPicPr>
        <p:blipFill>
          <a:blip r:embed="rId4">
            <a:extLst/>
          </a:blip>
          <a:stretch>
            <a:fillRect/>
          </a:stretch>
        </p:blipFill>
        <p:spPr>
          <a:xfrm>
            <a:off x="6453701" y="2426367"/>
            <a:ext cx="2125698" cy="2436119"/>
          </a:xfrm>
          <a:prstGeom prst="rect">
            <a:avLst/>
          </a:prstGeom>
          <a:ln w="12700">
            <a:miter lim="400000"/>
          </a:ln>
        </p:spPr>
      </p:pic>
      <p:pic>
        <p:nvPicPr>
          <p:cNvPr id="310" name="Рисунок 3" descr="Рисунок 3"/>
          <p:cNvPicPr>
            <a:picLocks noChangeAspect="1"/>
          </p:cNvPicPr>
          <p:nvPr/>
        </p:nvPicPr>
        <p:blipFill>
          <a:blip r:embed="rId5">
            <a:extLst/>
          </a:blip>
          <a:stretch>
            <a:fillRect/>
          </a:stretch>
        </p:blipFill>
        <p:spPr>
          <a:xfrm>
            <a:off x="-254628" y="-133885"/>
            <a:ext cx="2222501" cy="2222501"/>
          </a:xfrm>
          <a:prstGeom prst="rect">
            <a:avLst/>
          </a:prstGeom>
          <a:ln w="12700">
            <a:miter lim="400000"/>
          </a:ln>
        </p:spPr>
      </p:pic>
      <p:sp>
        <p:nvSpPr>
          <p:cNvPr id="311"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42</a:t>
            </a:fld>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Заголовок 1"/>
          <p:cNvSpPr txBox="1"/>
          <p:nvPr/>
        </p:nvSpPr>
        <p:spPr>
          <a:xfrm>
            <a:off x="1792811" y="103262"/>
            <a:ext cx="5447378" cy="59237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marL="457200" indent="-457200" algn="ctr">
              <a:buSzPct val="100000"/>
              <a:buAutoNum type="arabicPeriod"/>
              <a:defRPr sz="1700" b="1">
                <a:solidFill>
                  <a:srgbClr val="FF0000"/>
                </a:solidFill>
                <a:latin typeface="+mn-lt"/>
                <a:ea typeface="+mn-ea"/>
                <a:cs typeface="+mn-cs"/>
                <a:sym typeface="Arial"/>
              </a:defRPr>
            </a:lvl1pPr>
          </a:lstStyle>
          <a:p>
            <a:r>
              <a:rPr dirty="0" err="1"/>
              <a:t>Походження</a:t>
            </a:r>
            <a:r>
              <a:rPr dirty="0"/>
              <a:t> </a:t>
            </a:r>
            <a:r>
              <a:rPr dirty="0" err="1"/>
              <a:t>та</a:t>
            </a:r>
            <a:r>
              <a:rPr dirty="0"/>
              <a:t> </a:t>
            </a:r>
            <a:r>
              <a:rPr dirty="0" err="1"/>
              <a:t>сутність</a:t>
            </a:r>
            <a:r>
              <a:rPr dirty="0"/>
              <a:t> </a:t>
            </a:r>
            <a:r>
              <a:rPr dirty="0" err="1"/>
              <a:t>терміну</a:t>
            </a:r>
            <a:r>
              <a:rPr dirty="0"/>
              <a:t> </a:t>
            </a:r>
            <a:r>
              <a:rPr dirty="0" err="1"/>
              <a:t>гуманізм</a:t>
            </a:r>
            <a:r>
              <a:rPr dirty="0"/>
              <a:t>. </a:t>
            </a:r>
            <a:r>
              <a:rPr dirty="0" err="1"/>
              <a:t>Основні</a:t>
            </a:r>
            <a:r>
              <a:rPr dirty="0"/>
              <a:t> </a:t>
            </a:r>
            <a:r>
              <a:rPr dirty="0" err="1"/>
              <a:t>принципи</a:t>
            </a:r>
            <a:r>
              <a:rPr dirty="0"/>
              <a:t> </a:t>
            </a:r>
            <a:r>
              <a:rPr dirty="0" err="1"/>
              <a:t>та</a:t>
            </a:r>
            <a:r>
              <a:rPr dirty="0"/>
              <a:t> </a:t>
            </a:r>
            <a:r>
              <a:rPr dirty="0" err="1"/>
              <a:t>підходи</a:t>
            </a:r>
            <a:r>
              <a:rPr dirty="0"/>
              <a:t> </a:t>
            </a:r>
            <a:r>
              <a:rPr dirty="0" err="1"/>
              <a:t>гуманізму</a:t>
            </a:r>
            <a:endParaRPr dirty="0"/>
          </a:p>
        </p:txBody>
      </p:sp>
      <p:pic>
        <p:nvPicPr>
          <p:cNvPr id="116" name="Рисунок 3" descr="Рисунок 3"/>
          <p:cNvPicPr>
            <a:picLocks noChangeAspect="1"/>
          </p:cNvPicPr>
          <p:nvPr/>
        </p:nvPicPr>
        <p:blipFill>
          <a:blip r:embed="rId2">
            <a:extLst/>
          </a:blip>
          <a:stretch>
            <a:fillRect/>
          </a:stretch>
        </p:blipFill>
        <p:spPr>
          <a:xfrm>
            <a:off x="-254630" y="-133885"/>
            <a:ext cx="1590043" cy="1590042"/>
          </a:xfrm>
          <a:prstGeom prst="rect">
            <a:avLst/>
          </a:prstGeom>
          <a:ln w="12700">
            <a:miter lim="400000"/>
          </a:ln>
        </p:spPr>
      </p:pic>
      <p:sp>
        <p:nvSpPr>
          <p:cNvPr id="117" name="TextBox 2"/>
          <p:cNvSpPr txBox="1"/>
          <p:nvPr/>
        </p:nvSpPr>
        <p:spPr>
          <a:xfrm>
            <a:off x="395536" y="1268609"/>
            <a:ext cx="8241928" cy="33331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numCol="2"/>
          <a:lstStyle/>
          <a:p>
            <a:pPr>
              <a:defRPr b="1">
                <a:solidFill>
                  <a:srgbClr val="FF0000"/>
                </a:solidFill>
                <a:latin typeface="Tahoma"/>
                <a:ea typeface="Tahoma"/>
                <a:cs typeface="Tahoma"/>
                <a:sym typeface="Tahoma"/>
              </a:defRPr>
            </a:pPr>
            <a:r>
              <a:t>1.1 Актуальність дослідження гуманістичних поглядів європейської візії в тому, що вона</a:t>
            </a:r>
            <a:r>
              <a:rPr>
                <a:solidFill>
                  <a:srgbClr val="000000"/>
                </a:solidFill>
              </a:rPr>
              <a:t>: </a:t>
            </a:r>
          </a:p>
          <a:p>
            <a:pPr>
              <a:defRPr b="1">
                <a:latin typeface="Tahoma"/>
                <a:ea typeface="Tahoma"/>
                <a:cs typeface="Tahoma"/>
                <a:sym typeface="Tahoma"/>
              </a:defRPr>
            </a:pPr>
            <a:r>
              <a:t>1) формує  систему принципів, методів, підходів,  в основі яких орієнтація на гуманістичну картину суспільства, в основі яких цінності людського буття, реалізація можливостей людини та підвищення її потенціалу; 2) прогресивні та стабілізуючі чинники сталого розвитку суспільства, що долають руйнівні тенденції соціуму в умовах нелінійності, війни, нестабільності;  3) сприяють гуманістичній візії організації, в основі якої виживання організацій розвиток культурних, освітянських, інноваційних чинників людського розвитку, соціально-відповідального та гуманного  суспільства як чинника людського капіталу; 4) розвиток людини та можливостей зростання креативного мислення у професійній та індивідуальній сферах діяльності,, необхідні для самореалізації людини  як чинника інтелектуального прогресу людства; 5) формування ІЛР, в основі якого система охорони здоров’я, освіти, культури, технологій, цивілізаційного прогресу, забезпечення добробуту «для всіх», піднесення самоцінності кожної особистості.</a:t>
            </a:r>
          </a:p>
        </p:txBody>
      </p:sp>
      <p:sp>
        <p:nvSpPr>
          <p:cNvPr id="118" name="Slide Number"/>
          <p:cNvSpPr txBox="1">
            <a:spLocks noGrp="1"/>
          </p:cNvSpPr>
          <p:nvPr>
            <p:ph type="sldNum" sz="quarter" idx="2"/>
          </p:nvPr>
        </p:nvSpPr>
        <p:spPr>
          <a:xfrm>
            <a:off x="6364304" y="4635136"/>
            <a:ext cx="188897" cy="264253"/>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5</a:t>
            </a:fld>
            <a:endParaRPr/>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Прямоугольник 4"/>
          <p:cNvSpPr txBox="1"/>
          <p:nvPr/>
        </p:nvSpPr>
        <p:spPr>
          <a:xfrm>
            <a:off x="810424" y="1134388"/>
            <a:ext cx="7523152" cy="31336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b="1">
                <a:latin typeface="+mn-lt"/>
                <a:ea typeface="+mn-ea"/>
                <a:cs typeface="+mn-cs"/>
                <a:sym typeface="Arial"/>
              </a:defRPr>
            </a:pPr>
            <a:r>
              <a:t>В основі європейської гуманістичної візії  філософія гуманізму організація соціуму, що підкреслює самоцінність кожної особистості як родової істоти, пробудження її особистісного начала, </a:t>
            </a:r>
          </a:p>
          <a:p>
            <a:pPr algn="just">
              <a:defRPr b="1">
                <a:latin typeface="+mn-lt"/>
                <a:ea typeface="+mn-ea"/>
                <a:cs typeface="+mn-cs"/>
                <a:sym typeface="Arial"/>
              </a:defRPr>
            </a:pPr>
            <a:r>
              <a:t>В її основі – ідеали Просвітництва, управління людським розвитком  (гуманізм, відкрите суспільство, толерантність), в центрі яких людина з її потребами та інтересами, «рух за людські відносини», гуманістичний менеджмент, віра у неминучість прогресу, що сприяли розвитку Європи, необхідність створення нової гуманістичної релігії, що орієнтується на світські цінності. </a:t>
            </a:r>
          </a:p>
          <a:p>
            <a:pPr algn="just">
              <a:defRPr b="1">
                <a:latin typeface="+mn-lt"/>
                <a:ea typeface="+mn-ea"/>
                <a:cs typeface="+mn-cs"/>
                <a:sym typeface="Arial"/>
              </a:defRPr>
            </a:pPr>
            <a:r>
              <a:t>Європейська візія формує сукупність цінностей, в основі яких матриці антропосоціогенезу як антропологічних засад людського розвитку та людини як найвищої цінності на Землі. Спочатку гуманізм був програмою, визначеною та пропагованою державними діячами та літераторною метою, потім отримала  широке громадянське та культурне оновлення. Великий наголос на громадянських діях пов'язаний з тим, що гуманізм розвивався в республіці, а не в монархії</a:t>
            </a:r>
            <a:r>
              <a:rPr b="0"/>
              <a:t>.</a:t>
            </a:r>
          </a:p>
        </p:txBody>
      </p:sp>
      <p:sp>
        <p:nvSpPr>
          <p:cNvPr id="121" name="Заголовок 1"/>
          <p:cNvSpPr txBox="1"/>
          <p:nvPr/>
        </p:nvSpPr>
        <p:spPr>
          <a:xfrm>
            <a:off x="2414376" y="109987"/>
            <a:ext cx="4315248" cy="5923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700" b="1">
                <a:solidFill>
                  <a:srgbClr val="FF0000"/>
                </a:solidFill>
                <a:latin typeface="+mn-lt"/>
                <a:ea typeface="+mn-ea"/>
                <a:cs typeface="+mn-cs"/>
                <a:sym typeface="Arial"/>
              </a:defRPr>
            </a:lvl1pPr>
          </a:lstStyle>
          <a:p>
            <a:r>
              <a:t>Філософія гуманізму як вираження європейської гуманістичної візії</a:t>
            </a:r>
          </a:p>
        </p:txBody>
      </p:sp>
      <p:pic>
        <p:nvPicPr>
          <p:cNvPr id="122" name="Рисунок 3" descr="Рисунок 3"/>
          <p:cNvPicPr>
            <a:picLocks noChangeAspect="1"/>
          </p:cNvPicPr>
          <p:nvPr/>
        </p:nvPicPr>
        <p:blipFill>
          <a:blip r:embed="rId2">
            <a:extLst/>
          </a:blip>
          <a:stretch>
            <a:fillRect/>
          </a:stretch>
        </p:blipFill>
        <p:spPr>
          <a:xfrm>
            <a:off x="-254630" y="-133885"/>
            <a:ext cx="1590043" cy="1590042"/>
          </a:xfrm>
          <a:prstGeom prst="rect">
            <a:avLst/>
          </a:prstGeom>
          <a:ln w="12700">
            <a:miter lim="400000"/>
          </a:ln>
        </p:spPr>
      </p:pic>
      <p:sp>
        <p:nvSpPr>
          <p:cNvPr id="123" name="Slide Number"/>
          <p:cNvSpPr txBox="1">
            <a:spLocks noGrp="1"/>
          </p:cNvSpPr>
          <p:nvPr>
            <p:ph type="sldNum" sz="quarter" idx="2"/>
          </p:nvPr>
        </p:nvSpPr>
        <p:spPr>
          <a:xfrm>
            <a:off x="6364304" y="4635136"/>
            <a:ext cx="188897" cy="264253"/>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6</a:t>
            </a:fld>
            <a:endParaRP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Заголовок 1"/>
          <p:cNvSpPr txBox="1"/>
          <p:nvPr/>
        </p:nvSpPr>
        <p:spPr>
          <a:xfrm>
            <a:off x="2068647" y="117626"/>
            <a:ext cx="5006706" cy="5923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lgn="ctr">
              <a:defRPr sz="1700" b="1">
                <a:solidFill>
                  <a:srgbClr val="FF0000"/>
                </a:solidFill>
                <a:latin typeface="+mn-lt"/>
                <a:ea typeface="+mn-ea"/>
                <a:cs typeface="+mn-cs"/>
                <a:sym typeface="Arial"/>
              </a:defRPr>
            </a:pPr>
            <a:r>
              <a:t>1.3 Основні принципи, функції  та підходи до</a:t>
            </a:r>
          </a:p>
          <a:p>
            <a:pPr algn="ctr">
              <a:defRPr sz="1700" b="1">
                <a:solidFill>
                  <a:srgbClr val="FF0000"/>
                </a:solidFill>
                <a:latin typeface="+mn-lt"/>
                <a:ea typeface="+mn-ea"/>
                <a:cs typeface="+mn-cs"/>
                <a:sym typeface="Arial"/>
              </a:defRPr>
            </a:pPr>
            <a:r>
              <a:t>гуманізму</a:t>
            </a:r>
          </a:p>
        </p:txBody>
      </p:sp>
      <p:sp>
        <p:nvSpPr>
          <p:cNvPr id="126" name="Прямоугольник 2"/>
          <p:cNvSpPr txBox="1"/>
          <p:nvPr/>
        </p:nvSpPr>
        <p:spPr>
          <a:xfrm>
            <a:off x="693283" y="1235988"/>
            <a:ext cx="7757434" cy="29304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b="1">
                <a:latin typeface="+mn-lt"/>
                <a:ea typeface="+mn-ea"/>
                <a:cs typeface="+mn-cs"/>
                <a:sym typeface="Arial"/>
              </a:defRPr>
            </a:pPr>
            <a:r>
              <a:t>Гуманізм - це підхід до життя, заснований на розумі, загальній людяності, визнає моральні цінності,засновані на людській природі та досвіді. Гуманісти шукають нові знання, досліджують нові можливості; це любов у поєднанні з принципами емпатії, демократії; філософія, світогляд або життєва позиція, яка не вірить у  божества.  Функції: </a:t>
            </a:r>
          </a:p>
          <a:p>
            <a:pPr marL="342900" indent="-342900" algn="just">
              <a:buSzPct val="100000"/>
              <a:buAutoNum type="arabicParenR"/>
              <a:defRPr b="1">
                <a:latin typeface="+mn-lt"/>
                <a:ea typeface="+mn-ea"/>
                <a:cs typeface="+mn-cs"/>
                <a:sym typeface="Arial"/>
              </a:defRPr>
            </a:pPr>
            <a:r>
              <a:t>проблеми людини – проблеми гуманізму; 2) інформаційно-відображальна; 3) культурно-виховна; </a:t>
            </a:r>
          </a:p>
          <a:p>
            <a:pPr algn="just">
              <a:defRPr b="1">
                <a:latin typeface="+mn-lt"/>
                <a:ea typeface="+mn-ea"/>
                <a:cs typeface="+mn-cs"/>
                <a:sym typeface="Arial"/>
              </a:defRPr>
            </a:pPr>
            <a:r>
              <a:t>4) передача соціального досвіду; 5) комунікційна; 6) мобілідзуюча чи  генералізуюча (самоідентифікації нації); </a:t>
            </a:r>
          </a:p>
          <a:p>
            <a:pPr algn="just">
              <a:defRPr b="1">
                <a:latin typeface="+mn-lt"/>
                <a:ea typeface="+mn-ea"/>
                <a:cs typeface="+mn-cs"/>
                <a:sym typeface="Arial"/>
              </a:defRPr>
            </a:pPr>
            <a:r>
              <a:t>7) логотерапії (пошуки смислу життя, психотерапії); 8) цілепокладання (тенденції розвитку); </a:t>
            </a:r>
          </a:p>
          <a:p>
            <a:pPr algn="just">
              <a:defRPr b="1">
                <a:latin typeface="+mn-lt"/>
                <a:ea typeface="+mn-ea"/>
                <a:cs typeface="+mn-cs"/>
                <a:sym typeface="Arial"/>
              </a:defRPr>
            </a:pPr>
            <a:r>
              <a:t>9) мотиваційна; 10) соціально-культурна; 11) інноваційна; </a:t>
            </a:r>
          </a:p>
          <a:p>
            <a:pPr algn="just">
              <a:defRPr b="1">
                <a:latin typeface="+mn-lt"/>
                <a:ea typeface="+mn-ea"/>
                <a:cs typeface="+mn-cs"/>
                <a:sym typeface="Arial"/>
              </a:defRPr>
            </a:pPr>
            <a:r>
              <a:t>12) експлікації (цілісного погляду на світ); 13) соцільна (формування соціальних цілей); 14) інтелектуальної терапії (лікування хворого суспільства).</a:t>
            </a:r>
          </a:p>
        </p:txBody>
      </p:sp>
      <p:pic>
        <p:nvPicPr>
          <p:cNvPr id="127"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28" name="Slide Number"/>
          <p:cNvSpPr txBox="1">
            <a:spLocks noGrp="1"/>
          </p:cNvSpPr>
          <p:nvPr>
            <p:ph type="sldNum" sz="quarter" idx="2"/>
          </p:nvPr>
        </p:nvSpPr>
        <p:spPr>
          <a:xfrm>
            <a:off x="6364304" y="4635136"/>
            <a:ext cx="188897" cy="264253"/>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7</a:t>
            </a:fld>
            <a:endParaRP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Заголовок 1"/>
          <p:cNvSpPr txBox="1"/>
          <p:nvPr/>
        </p:nvSpPr>
        <p:spPr>
          <a:xfrm>
            <a:off x="2100298" y="224120"/>
            <a:ext cx="4943404" cy="3506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1800" b="1">
                <a:solidFill>
                  <a:srgbClr val="FF0000"/>
                </a:solidFill>
                <a:latin typeface="+mn-lt"/>
                <a:ea typeface="+mn-ea"/>
                <a:cs typeface="+mn-cs"/>
                <a:sym typeface="Arial"/>
              </a:defRPr>
            </a:lvl1pPr>
          </a:lstStyle>
          <a:p>
            <a:r>
              <a:t>Гуманізм як прогресивна філософія життя</a:t>
            </a:r>
          </a:p>
        </p:txBody>
      </p:sp>
      <p:sp>
        <p:nvSpPr>
          <p:cNvPr id="131" name="Прямоугольник 1"/>
          <p:cNvSpPr txBox="1"/>
          <p:nvPr/>
        </p:nvSpPr>
        <p:spPr>
          <a:xfrm>
            <a:off x="873303" y="1235988"/>
            <a:ext cx="7397394" cy="29304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b="1">
                <a:latin typeface="+mn-lt"/>
                <a:ea typeface="+mn-ea"/>
                <a:cs typeface="+mn-cs"/>
                <a:sym typeface="Arial"/>
              </a:defRPr>
            </a:pPr>
            <a:r>
              <a:t>Гуманізм підтверджує здатність і відповідальність вести етичне життя; раціональна філософія, заснована на науці, натхненна мистецтвом і мотивована співчуттям; рефлексуюча система, в основі якої знання і переконання. </a:t>
            </a:r>
          </a:p>
          <a:p>
            <a:pPr algn="just">
              <a:defRPr b="1">
                <a:latin typeface="+mn-lt"/>
                <a:ea typeface="+mn-ea"/>
                <a:cs typeface="+mn-cs"/>
                <a:sym typeface="Arial"/>
              </a:defRPr>
            </a:pPr>
            <a:r>
              <a:t>У гуманістичній рефлексії репрезентується цілісна самооцінка суспільства і людини як суб’єкта історії.  </a:t>
            </a:r>
          </a:p>
          <a:p>
            <a:pPr algn="just">
              <a:defRPr b="1">
                <a:latin typeface="+mn-lt"/>
                <a:ea typeface="+mn-ea"/>
                <a:cs typeface="+mn-cs"/>
                <a:sym typeface="Arial"/>
              </a:defRPr>
            </a:pPr>
            <a:r>
              <a:t>Підтверджуючи гідність кожної людини, гуманізм підтримує максимізацію індивідуальної свободи та можливостей, узгоджується з соціальною та планетарною відповідальністю, виступає за розширення демократії участі та відкритого суспільства, відстоює права людини та соціальну справедливість.</a:t>
            </a:r>
          </a:p>
          <a:p>
            <a:pPr algn="just">
              <a:defRPr b="1">
                <a:latin typeface="+mn-lt"/>
                <a:ea typeface="+mn-ea"/>
                <a:cs typeface="+mn-cs"/>
                <a:sym typeface="Arial"/>
              </a:defRPr>
            </a:pPr>
            <a:r>
              <a:t>Гуманізм  визнає людину частиною природи і вважає, що релігійні, етичні, соціальні чи політичні цінності  мають своє джерело у людському досвіді та культурі.   </a:t>
            </a:r>
          </a:p>
          <a:p>
            <a:pPr algn="just">
              <a:defRPr b="1">
                <a:latin typeface="+mn-lt"/>
                <a:ea typeface="+mn-ea"/>
                <a:cs typeface="+mn-cs"/>
                <a:sym typeface="Arial"/>
              </a:defRPr>
            </a:pPr>
            <a:r>
              <a:t>Гуманізм виводить життєві цілі  з того, що людство має взяти на себе відповідальність за свою власну долю. </a:t>
            </a:r>
          </a:p>
        </p:txBody>
      </p:sp>
      <p:pic>
        <p:nvPicPr>
          <p:cNvPr id="132"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33" name="Slide Number"/>
          <p:cNvSpPr txBox="1">
            <a:spLocks noGrp="1"/>
          </p:cNvSpPr>
          <p:nvPr>
            <p:ph type="sldNum" sz="quarter" idx="2"/>
          </p:nvPr>
        </p:nvSpPr>
        <p:spPr>
          <a:xfrm>
            <a:off x="6364304" y="4635136"/>
            <a:ext cx="188897" cy="264253"/>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8</a:t>
            </a:fld>
            <a:endParaRP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Заголовок 1"/>
          <p:cNvSpPr txBox="1"/>
          <p:nvPr/>
        </p:nvSpPr>
        <p:spPr>
          <a:xfrm>
            <a:off x="2492191" y="103262"/>
            <a:ext cx="4159618" cy="59237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700" b="1">
                <a:solidFill>
                  <a:srgbClr val="FF0000"/>
                </a:solidFill>
                <a:latin typeface="+mn-lt"/>
                <a:ea typeface="+mn-ea"/>
                <a:cs typeface="+mn-cs"/>
                <a:sym typeface="Arial"/>
              </a:defRPr>
            </a:lvl1pPr>
          </a:lstStyle>
          <a:p>
            <a:r>
              <a:t>Гуманізм як демократична й етична життєва позиція</a:t>
            </a:r>
          </a:p>
        </p:txBody>
      </p:sp>
      <p:sp>
        <p:nvSpPr>
          <p:cNvPr id="136" name="Прямоугольник 1"/>
          <p:cNvSpPr txBox="1"/>
          <p:nvPr/>
        </p:nvSpPr>
        <p:spPr>
          <a:xfrm>
            <a:off x="1125332" y="1134388"/>
            <a:ext cx="6893336" cy="31336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just">
              <a:defRPr b="1">
                <a:latin typeface="+mn-lt"/>
                <a:ea typeface="+mn-ea"/>
                <a:cs typeface="+mn-cs"/>
                <a:sym typeface="Arial"/>
              </a:defRPr>
            </a:lvl1pPr>
          </a:lstStyle>
          <a:p>
            <a:r>
              <a:t>Гуманізм стверджує, що люди мають право й відповідальність формувати своє власне життя, виступає за побудову більш гуманного суспільства через етику, засновану на людських цінностях у дусі розуму та людських здібностей. Гуманісти прагнуть зрозуміти Всесвіт, використовуючи науку та методи критичного дослідження - логічне міркування, емпіричні докази та скептичну оцінку припущень і висновків для отримання надійних знань. Гуманісти стверджували, що люди мають свободу надавати сенс своєму життю шляхом власної незалежної думки та відповідальної, творчої діяльності, виступають за побудову більш гуманного, справедливого, милосердного та демократичного суспільства, використовуючи прагматичну етику, засновану на людському розумі, досвіді та надійних знаннях. Гуманізм - це філософія життя, яка вважає добробут людства як головну засаду існування людини та задоволення потреб. В основі ранніх проявів гуманізму лежали принципи та погляди, які надали руху унікальний характер і сформували його майбутній розвиток.</a:t>
            </a:r>
          </a:p>
        </p:txBody>
      </p:sp>
      <p:pic>
        <p:nvPicPr>
          <p:cNvPr id="137" name="Рисунок 3" descr="Рисунок 3"/>
          <p:cNvPicPr>
            <a:picLocks noChangeAspect="1"/>
          </p:cNvPicPr>
          <p:nvPr/>
        </p:nvPicPr>
        <p:blipFill>
          <a:blip r:embed="rId2">
            <a:extLst/>
          </a:blip>
          <a:stretch>
            <a:fillRect/>
          </a:stretch>
        </p:blipFill>
        <p:spPr>
          <a:xfrm>
            <a:off x="-254628" y="-133885"/>
            <a:ext cx="1590042" cy="1590042"/>
          </a:xfrm>
          <a:prstGeom prst="rect">
            <a:avLst/>
          </a:prstGeom>
          <a:ln w="12700">
            <a:miter lim="400000"/>
          </a:ln>
        </p:spPr>
      </p:pic>
      <p:sp>
        <p:nvSpPr>
          <p:cNvPr id="138" name="Slide Number"/>
          <p:cNvSpPr txBox="1">
            <a:spLocks noGrp="1"/>
          </p:cNvSpPr>
          <p:nvPr>
            <p:ph type="sldNum" sz="quarter" idx="2"/>
          </p:nvPr>
        </p:nvSpPr>
        <p:spPr>
          <a:xfrm>
            <a:off x="6364304" y="4635136"/>
            <a:ext cx="188897" cy="264253"/>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9</a:t>
            </a:fld>
            <a:endParaRP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Team Leader Project Proposal by Slidesgo">
  <a:themeElements>
    <a:clrScheme name="Team Leader Project Proposal by Slidesgo">
      <a:dk1>
        <a:srgbClr val="000000"/>
      </a:dk1>
      <a:lt1>
        <a:srgbClr val="FFFFFF"/>
      </a:lt1>
      <a:dk2>
        <a:srgbClr val="A7A7A7"/>
      </a:dk2>
      <a:lt2>
        <a:srgbClr val="535353"/>
      </a:lt2>
      <a:accent1>
        <a:srgbClr val="6974F9"/>
      </a:accent1>
      <a:accent2>
        <a:srgbClr val="5669F4"/>
      </a:accent2>
      <a:accent3>
        <a:srgbClr val="FFC55F"/>
      </a:accent3>
      <a:accent4>
        <a:srgbClr val="FCEDE3"/>
      </a:accent4>
      <a:accent5>
        <a:srgbClr val="F7D7C6"/>
      </a:accent5>
      <a:accent6>
        <a:srgbClr val="EFBFAB"/>
      </a:accent6>
      <a:hlink>
        <a:srgbClr val="0000FF"/>
      </a:hlink>
      <a:folHlink>
        <a:srgbClr val="FF00FF"/>
      </a:folHlink>
    </a:clrScheme>
    <a:fontScheme name="Team Leader Project Proposal by Slidesgo">
      <a:majorFont>
        <a:latin typeface="Helvetica"/>
        <a:ea typeface="Helvetica"/>
        <a:cs typeface="Helvetica"/>
      </a:majorFont>
      <a:minorFont>
        <a:latin typeface="Arial"/>
        <a:ea typeface="Arial"/>
        <a:cs typeface="Arial"/>
      </a:minorFont>
    </a:fontScheme>
    <a:fmtScheme name="Team Leader Project Proposal by Slidesg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eam Leader Project Proposal by Slidesgo">
  <a:themeElements>
    <a:clrScheme name="Team Leader Project Proposal by Slidesgo">
      <a:dk1>
        <a:srgbClr val="000000"/>
      </a:dk1>
      <a:lt1>
        <a:srgbClr val="FFFFFF"/>
      </a:lt1>
      <a:dk2>
        <a:srgbClr val="A7A7A7"/>
      </a:dk2>
      <a:lt2>
        <a:srgbClr val="535353"/>
      </a:lt2>
      <a:accent1>
        <a:srgbClr val="6974F9"/>
      </a:accent1>
      <a:accent2>
        <a:srgbClr val="5669F4"/>
      </a:accent2>
      <a:accent3>
        <a:srgbClr val="FFC55F"/>
      </a:accent3>
      <a:accent4>
        <a:srgbClr val="FCEDE3"/>
      </a:accent4>
      <a:accent5>
        <a:srgbClr val="F7D7C6"/>
      </a:accent5>
      <a:accent6>
        <a:srgbClr val="EFBFAB"/>
      </a:accent6>
      <a:hlink>
        <a:srgbClr val="0000FF"/>
      </a:hlink>
      <a:folHlink>
        <a:srgbClr val="FF00FF"/>
      </a:folHlink>
    </a:clrScheme>
    <a:fontScheme name="Team Leader Project Proposal by Slidesgo">
      <a:majorFont>
        <a:latin typeface="Helvetica"/>
        <a:ea typeface="Helvetica"/>
        <a:cs typeface="Helvetica"/>
      </a:majorFont>
      <a:minorFont>
        <a:latin typeface="Arial"/>
        <a:ea typeface="Arial"/>
        <a:cs typeface="Arial"/>
      </a:minorFont>
    </a:fontScheme>
    <a:fmtScheme name="Team Leader Project Proposal by Slidesg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715</TotalTime>
  <Words>6544</Words>
  <Application>Microsoft Office PowerPoint</Application>
  <PresentationFormat>Экран (16:9)</PresentationFormat>
  <Paragraphs>221</Paragraphs>
  <Slides>42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42</vt:i4>
      </vt:variant>
    </vt:vector>
  </HeadingPairs>
  <TitlesOfParts>
    <vt:vector size="43" baseType="lpstr">
      <vt:lpstr>Team Leader Project Proposal by Slidesgo</vt:lpstr>
      <vt:lpstr>Модуль 1 «Європейські кейси формування толерантності та гуманістичної візії в управлінні людськими ресурсами»  Лекція 1 «ЕВОЛЮЦІЙНИЙ РОЗВИТОК ГУМАНІСТИЧНОЇ ВІЗІЇ В ЄВРОПІ»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Модуль 1 «Європейські кейси формування толерантності та гуманістичної візії в управлінні людськими ресурсами»  Лекція 1 «ЕВОЛЮЦІЙНИЙ РОЗВИТОК ГУМАНІСТИЧНОЇ ВІЗІЇ В ЄВРОПІ»</dc:title>
  <dc:creator>User</dc:creator>
  <cp:lastModifiedBy>User</cp:lastModifiedBy>
  <cp:revision>17</cp:revision>
  <dcterms:modified xsi:type="dcterms:W3CDTF">2022-08-27T05:42:01Z</dcterms:modified>
</cp:coreProperties>
</file>