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uk-UA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3317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4993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470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3141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0480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8505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4504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60165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277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942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474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348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500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0250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563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3579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2432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616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Лекція </a:t>
            </a:r>
            <a:r>
              <a:rPr lang="uk-UA" dirty="0" smtClean="0"/>
              <a:t>4.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b="1" i="1" dirty="0" smtClean="0"/>
              <a:t>Аналіз онлайн-дискурсу та етичні аспекти цифрових досліджень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92241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3</a:t>
            </a:r>
            <a:r>
              <a:rPr lang="uk-UA" sz="2400" b="1" dirty="0" smtClean="0"/>
              <a:t>. </a:t>
            </a:r>
            <a:r>
              <a:rPr lang="uk-UA" sz="2400" b="1" dirty="0"/>
              <a:t>Баланс між науковою цінністю та захистом прав учасників дослідження</a:t>
            </a:r>
            <a:r>
              <a:rPr lang="uk-UA" sz="2400" b="1" dirty="0" smtClean="0"/>
              <a:t/>
            </a:r>
            <a:br>
              <a:rPr lang="uk-UA" sz="2400" b="1" dirty="0" smtClean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/>
          </a:bodyPr>
          <a:lstStyle/>
          <a:p>
            <a:r>
              <a:rPr lang="uk-UA" sz="2400" b="1" dirty="0"/>
              <a:t>Цифрові дослідження міграції мають потужний потенціал, але вони пов’язані з підвищеними ризиками</a:t>
            </a:r>
            <a:r>
              <a:rPr lang="uk-UA" sz="2400" b="1" dirty="0" smtClean="0"/>
              <a:t>.</a:t>
            </a:r>
          </a:p>
          <a:p>
            <a:r>
              <a:rPr lang="uk-UA" sz="2400" b="1" dirty="0" smtClean="0"/>
              <a:t>Інформаційна </a:t>
            </a:r>
            <a:r>
              <a:rPr lang="uk-UA" sz="2400" b="1" dirty="0"/>
              <a:t>безпека — це технічна основа, що забезпечує збереження даних</a:t>
            </a:r>
            <a:r>
              <a:rPr lang="uk-UA" sz="2400" b="1" dirty="0" smtClean="0"/>
              <a:t>.</a:t>
            </a:r>
          </a:p>
          <a:p>
            <a:r>
              <a:rPr lang="uk-UA" sz="2400" b="1" dirty="0" smtClean="0"/>
              <a:t>Етичні </a:t>
            </a:r>
            <a:r>
              <a:rPr lang="uk-UA" sz="2400" b="1" dirty="0"/>
              <a:t>принципи — це моральна рамка, яка гарантує, що дослідження не зашкодить мігрантам</a:t>
            </a:r>
            <a:r>
              <a:rPr lang="uk-UA" sz="2400" b="1" dirty="0" smtClean="0"/>
              <a:t>.</a:t>
            </a:r>
          </a:p>
          <a:p>
            <a:r>
              <a:rPr lang="uk-UA" sz="2400" b="1" dirty="0" smtClean="0"/>
              <a:t>Завдання </a:t>
            </a:r>
            <a:r>
              <a:rPr lang="uk-UA" sz="2400" b="1" dirty="0"/>
              <a:t>дослідника — поєднувати наукову амбіцію з людяністю та відповідальністю.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062062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uk-UA" sz="2400" b="1" dirty="0" smtClean="0"/>
              <a:t>Ризики </a:t>
            </a:r>
            <a:r>
              <a:rPr lang="uk-UA" sz="2400" b="1" dirty="0"/>
              <a:t>інформаційної безпеки </a:t>
            </a:r>
            <a:r>
              <a:rPr lang="uk-UA" sz="2400" b="1" dirty="0" smtClean="0"/>
              <a:t>у </a:t>
            </a:r>
            <a:r>
              <a:rPr lang="uk-UA" sz="2400" b="1" dirty="0"/>
              <a:t>цифрових дослідженнях </a:t>
            </a:r>
            <a:r>
              <a:rPr lang="uk-UA" sz="2400" b="1" dirty="0" smtClean="0"/>
              <a:t>міграції</a:t>
            </a:r>
            <a:r>
              <a:rPr lang="uk-UA" sz="2400" b="1" dirty="0"/>
              <a:t>.</a:t>
            </a:r>
            <a:endParaRPr lang="uk-UA" sz="2400" b="1" dirty="0" smtClean="0"/>
          </a:p>
          <a:p>
            <a:pPr marL="457200" indent="-457200">
              <a:buAutoNum type="arabicPeriod"/>
            </a:pPr>
            <a:r>
              <a:rPr lang="uk-UA" sz="2400" b="1" dirty="0" smtClean="0"/>
              <a:t>Етичні </a:t>
            </a:r>
            <a:r>
              <a:rPr lang="uk-UA" sz="2400" b="1" dirty="0"/>
              <a:t>виклики </a:t>
            </a:r>
            <a:r>
              <a:rPr lang="uk-UA" sz="2400" b="1" dirty="0" smtClean="0"/>
              <a:t>при </a:t>
            </a:r>
            <a:r>
              <a:rPr lang="uk-UA" sz="2400" b="1" dirty="0"/>
              <a:t>роботі з цифровими даними </a:t>
            </a:r>
            <a:r>
              <a:rPr lang="uk-UA" sz="2400" b="1" dirty="0" smtClean="0"/>
              <a:t>мігрантів.</a:t>
            </a:r>
          </a:p>
          <a:p>
            <a:pPr marL="457200" indent="-457200">
              <a:buAutoNum type="arabicPeriod"/>
            </a:pPr>
            <a:r>
              <a:rPr lang="uk-UA" sz="2400" b="1" dirty="0" smtClean="0"/>
              <a:t>Баланс </a:t>
            </a:r>
            <a:r>
              <a:rPr lang="uk-UA" sz="2400" b="1" dirty="0"/>
              <a:t>між науковою цінністю та захистом прав учасників </a:t>
            </a:r>
            <a:r>
              <a:rPr lang="uk-UA" sz="2400" b="1" dirty="0" smtClean="0"/>
              <a:t>дослідження.</a:t>
            </a:r>
            <a:endParaRPr lang="uk-UA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205985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1. </a:t>
            </a:r>
            <a:r>
              <a:rPr lang="uk-UA" sz="2400" b="1" dirty="0"/>
              <a:t>Ризики інформаційної безпеки у цифрових дослідженнях міграції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2400" b="1" dirty="0"/>
              <a:t>Чому питання безпеки та етики важливі?</a:t>
            </a:r>
          </a:p>
          <a:p>
            <a:pPr marL="0" indent="0">
              <a:buNone/>
            </a:pPr>
            <a:r>
              <a:rPr lang="uk-UA" sz="2400" dirty="0"/>
              <a:t>Міграційні дослідження часто охоплюють вразливі групи населення — біженців, шукачів притулку, трудових мігрантів, внутрішньо переміщених осіб.</a:t>
            </a:r>
            <a:br>
              <a:rPr lang="uk-UA" sz="2400" dirty="0"/>
            </a:br>
            <a:r>
              <a:rPr lang="uk-UA" sz="2400" dirty="0"/>
              <a:t>У цифрову епоху робота з такими групами ускладнюється, адже:</a:t>
            </a:r>
          </a:p>
          <a:p>
            <a:r>
              <a:rPr lang="uk-UA" sz="2400" dirty="0"/>
              <a:t>значна частина даних збирається онлайн;</a:t>
            </a:r>
          </a:p>
          <a:p>
            <a:r>
              <a:rPr lang="uk-UA" sz="2400" dirty="0"/>
              <a:t>цифрові сліди можуть містити чутливу інформацію;</a:t>
            </a:r>
          </a:p>
          <a:p>
            <a:r>
              <a:rPr lang="uk-UA" sz="2400" dirty="0"/>
              <a:t>помилки у зберіганні чи використанні даних можуть призвести до шкоди для людей (наприклад, викриття особистих даних у країнах перебування).</a:t>
            </a:r>
          </a:p>
          <a:p>
            <a:pPr marL="0" indent="0">
              <a:buNone/>
            </a:pPr>
            <a:r>
              <a:rPr lang="uk-UA" sz="2400" dirty="0"/>
              <a:t>Тому </a:t>
            </a:r>
            <a:r>
              <a:rPr lang="uk-UA" sz="2400" b="1" dirty="0"/>
              <a:t>інформаційна безпека та етичні стандарти</a:t>
            </a:r>
            <a:r>
              <a:rPr lang="uk-UA" sz="2400" dirty="0"/>
              <a:t> стають невід’ємною частиною будь-якого дослідження.</a:t>
            </a:r>
          </a:p>
        </p:txBody>
      </p:sp>
    </p:spTree>
    <p:extLst>
      <p:ext uri="{BB962C8B-B14F-4D97-AF65-F5344CB8AC3E}">
        <p14:creationId xmlns:p14="http://schemas.microsoft.com/office/powerpoint/2010/main" val="1550792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1. </a:t>
            </a:r>
            <a:r>
              <a:rPr lang="uk-UA" sz="2400" b="1" dirty="0"/>
              <a:t>Ризики інформаційної безпеки у цифрових дослідженнях міграції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/>
              <a:t>Інформаційна безпека у цифрових дослідженнях</a:t>
            </a:r>
          </a:p>
          <a:p>
            <a:pPr marL="0" indent="0">
              <a:buNone/>
            </a:pPr>
            <a:r>
              <a:rPr lang="uk-UA" sz="2400" b="1" dirty="0"/>
              <a:t>Основні ризики:</a:t>
            </a:r>
            <a:endParaRPr lang="uk-UA" sz="2400" dirty="0"/>
          </a:p>
          <a:p>
            <a:r>
              <a:rPr lang="uk-UA" sz="2400" dirty="0"/>
              <a:t>Витік персональних даних (ім’я, місце проживання, контакти).</a:t>
            </a:r>
          </a:p>
          <a:p>
            <a:r>
              <a:rPr lang="uk-UA" sz="2400" dirty="0"/>
              <a:t>Ідентифікація учасників у публічних цифрових просторах (наприклад, у </a:t>
            </a:r>
            <a:r>
              <a:rPr lang="en-GB" sz="2400" dirty="0"/>
              <a:t>Facebook-</a:t>
            </a:r>
            <a:r>
              <a:rPr lang="uk-UA" sz="2400" dirty="0"/>
              <a:t>групах чи </a:t>
            </a:r>
            <a:r>
              <a:rPr lang="en-GB" sz="2400" dirty="0"/>
              <a:t>Telegram-</a:t>
            </a:r>
            <a:r>
              <a:rPr lang="uk-UA" sz="2400" dirty="0"/>
              <a:t>каналах).</a:t>
            </a:r>
          </a:p>
          <a:p>
            <a:r>
              <a:rPr lang="uk-UA" sz="2400" dirty="0"/>
              <a:t>Використання даних у цілях, які виходять за межі дослідження.</a:t>
            </a:r>
          </a:p>
        </p:txBody>
      </p:sp>
    </p:spTree>
    <p:extLst>
      <p:ext uri="{BB962C8B-B14F-4D97-AF65-F5344CB8AC3E}">
        <p14:creationId xmlns:p14="http://schemas.microsoft.com/office/powerpoint/2010/main" val="1721056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1. </a:t>
            </a:r>
            <a:r>
              <a:rPr lang="uk-UA" sz="2400" b="1" dirty="0"/>
              <a:t>Ризики інформаційної безпеки у цифрових дослідженнях міграції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/>
              <a:t>Методи захисту:</a:t>
            </a:r>
            <a:endParaRPr lang="uk-UA" sz="2400" dirty="0"/>
          </a:p>
          <a:p>
            <a:r>
              <a:rPr lang="uk-UA" sz="2400" dirty="0"/>
              <a:t>Анонімізація та псевдонімізація даних.</a:t>
            </a:r>
          </a:p>
          <a:p>
            <a:r>
              <a:rPr lang="uk-UA" sz="2400" dirty="0"/>
              <a:t>Використання захищених каналів </a:t>
            </a:r>
            <a:r>
              <a:rPr lang="uk-UA" sz="2400" dirty="0" smtClean="0"/>
              <a:t>збору.</a:t>
            </a:r>
            <a:endParaRPr lang="uk-UA" sz="2400" dirty="0"/>
          </a:p>
          <a:p>
            <a:r>
              <a:rPr lang="uk-UA" sz="2400" dirty="0"/>
              <a:t>Зберігання даних на захищених </a:t>
            </a:r>
            <a:r>
              <a:rPr lang="uk-UA" sz="2400" dirty="0" smtClean="0"/>
              <a:t>пристроях, </a:t>
            </a:r>
            <a:r>
              <a:rPr lang="uk-UA" sz="2400" dirty="0"/>
              <a:t>із застосуванням паролів та шифрування.</a:t>
            </a:r>
          </a:p>
          <a:p>
            <a:r>
              <a:rPr lang="uk-UA" sz="2400" dirty="0"/>
              <a:t>Мінімізація збирання зайвої інформації (збирати лише те, що потрібно для дослідження).</a:t>
            </a:r>
          </a:p>
          <a:p>
            <a:r>
              <a:rPr lang="uk-UA" sz="2400" b="1" dirty="0" smtClean="0"/>
              <a:t>Цифрові </a:t>
            </a:r>
            <a:r>
              <a:rPr lang="uk-UA" sz="2400" b="1" dirty="0"/>
              <a:t>дані складніше контролювати</a:t>
            </a:r>
            <a:r>
              <a:rPr lang="uk-UA" sz="2400" dirty="0"/>
              <a:t>, ніж паперові анкети, оскільки вони легко копіюються та поширюються.</a:t>
            </a:r>
          </a:p>
        </p:txBody>
      </p:sp>
    </p:spTree>
    <p:extLst>
      <p:ext uri="{BB962C8B-B14F-4D97-AF65-F5344CB8AC3E}">
        <p14:creationId xmlns:p14="http://schemas.microsoft.com/office/powerpoint/2010/main" val="2768834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2</a:t>
            </a:r>
            <a:r>
              <a:rPr lang="uk-UA" sz="2400" b="1" dirty="0" smtClean="0"/>
              <a:t>. </a:t>
            </a:r>
            <a:r>
              <a:rPr lang="uk-UA" sz="2400" b="1" dirty="0" smtClean="0"/>
              <a:t>Етичні виклики при роботі з цифровими даними мігрантів</a:t>
            </a:r>
            <a:br>
              <a:rPr lang="uk-UA" sz="2400" b="1" dirty="0" smtClean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 fontScale="92500" lnSpcReduction="10000"/>
          </a:bodyPr>
          <a:lstStyle/>
          <a:p>
            <a:r>
              <a:rPr lang="uk-UA" sz="2400" b="1" dirty="0"/>
              <a:t>Етичні аспекти роботи з цифровими даними</a:t>
            </a:r>
          </a:p>
          <a:p>
            <a:r>
              <a:rPr lang="uk-UA" sz="2400" b="1" dirty="0"/>
              <a:t>Ключові принципи:</a:t>
            </a:r>
            <a:endParaRPr lang="uk-UA" sz="2400" dirty="0"/>
          </a:p>
          <a:p>
            <a:r>
              <a:rPr lang="uk-UA" sz="2400" b="1" dirty="0"/>
              <a:t>Інформована згода</a:t>
            </a:r>
            <a:r>
              <a:rPr lang="uk-UA" sz="2400" dirty="0"/>
              <a:t> — учасники дослідження повинні знати, які дані збираються та з якою метою.</a:t>
            </a:r>
          </a:p>
          <a:p>
            <a:r>
              <a:rPr lang="uk-UA" sz="2400" b="1" dirty="0"/>
              <a:t>Приватність</a:t>
            </a:r>
            <a:r>
              <a:rPr lang="uk-UA" sz="2400" dirty="0"/>
              <a:t> — навіть у відкритих групах чи форумах потрібно обережно використовувати цитати та приклади, щоб не наражати людей на ризик.</a:t>
            </a:r>
          </a:p>
          <a:p>
            <a:r>
              <a:rPr lang="uk-UA" sz="2400" b="1" dirty="0"/>
              <a:t>Пропорційність</a:t>
            </a:r>
            <a:r>
              <a:rPr lang="uk-UA" sz="2400" dirty="0"/>
              <a:t> — збір і використання даних має бути виправданим дослідницькою метою.</a:t>
            </a:r>
          </a:p>
          <a:p>
            <a:r>
              <a:rPr lang="uk-UA" sz="2400" b="1" dirty="0"/>
              <a:t>Добровільність участі</a:t>
            </a:r>
            <a:r>
              <a:rPr lang="uk-UA" sz="2400" dirty="0"/>
              <a:t> — особливо важливо для вразливих груп (біженці, люди без документів).</a:t>
            </a:r>
          </a:p>
        </p:txBody>
      </p:sp>
    </p:spTree>
    <p:extLst>
      <p:ext uri="{BB962C8B-B14F-4D97-AF65-F5344CB8AC3E}">
        <p14:creationId xmlns:p14="http://schemas.microsoft.com/office/powerpoint/2010/main" val="2976403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2</a:t>
            </a:r>
            <a:r>
              <a:rPr lang="uk-UA" sz="2400" b="1" dirty="0" smtClean="0"/>
              <a:t>. </a:t>
            </a:r>
            <a:r>
              <a:rPr lang="uk-UA" sz="2400" b="1" dirty="0" smtClean="0"/>
              <a:t>Етичні виклики при роботі з цифровими даними мігрантів</a:t>
            </a:r>
            <a:br>
              <a:rPr lang="uk-UA" sz="2400" b="1" dirty="0" smtClean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/>
              <a:t>Приклади етичних викликів:</a:t>
            </a:r>
            <a:endParaRPr lang="uk-UA" sz="2400" dirty="0"/>
          </a:p>
          <a:p>
            <a:r>
              <a:rPr lang="uk-UA" sz="2400" dirty="0"/>
              <a:t>Чи можна використовувати повідомлення з відкритих </a:t>
            </a:r>
            <a:r>
              <a:rPr lang="en-GB" sz="2400" dirty="0"/>
              <a:t>Telegram-</a:t>
            </a:r>
            <a:r>
              <a:rPr lang="uk-UA" sz="2400" dirty="0"/>
              <a:t>каналів без дозволу авторів?</a:t>
            </a:r>
          </a:p>
          <a:p>
            <a:r>
              <a:rPr lang="uk-UA" sz="2400" dirty="0"/>
              <a:t>Як цитувати пости у </a:t>
            </a:r>
            <a:r>
              <a:rPr lang="en-GB" sz="2400" dirty="0"/>
              <a:t>Facebook </a:t>
            </a:r>
            <a:r>
              <a:rPr lang="uk-UA" sz="2400" dirty="0"/>
              <a:t>так, щоб не нашкодити автору?</a:t>
            </a:r>
          </a:p>
          <a:p>
            <a:r>
              <a:rPr lang="uk-UA" sz="2400" dirty="0"/>
              <a:t>Чи допустимо використовувати дані </a:t>
            </a:r>
            <a:r>
              <a:rPr lang="uk-UA" sz="2400" dirty="0" err="1"/>
              <a:t>геолокації</a:t>
            </a:r>
            <a:r>
              <a:rPr lang="uk-UA" sz="2400" dirty="0"/>
              <a:t> з мобільних додатків для аналізу переміщень?</a:t>
            </a:r>
          </a:p>
          <a:p>
            <a:r>
              <a:rPr lang="uk-UA" sz="2400" dirty="0"/>
              <a:t>У кожному випадку потрібне критичне зважування ризиків і користі.</a:t>
            </a:r>
          </a:p>
        </p:txBody>
      </p:sp>
    </p:spTree>
    <p:extLst>
      <p:ext uri="{BB962C8B-B14F-4D97-AF65-F5344CB8AC3E}">
        <p14:creationId xmlns:p14="http://schemas.microsoft.com/office/powerpoint/2010/main" val="1649247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3</a:t>
            </a:r>
            <a:r>
              <a:rPr lang="uk-UA" sz="2400" b="1" dirty="0" smtClean="0"/>
              <a:t>. </a:t>
            </a:r>
            <a:r>
              <a:rPr lang="uk-UA" sz="2400" b="1" dirty="0"/>
              <a:t>Баланс між науковою цінністю та захистом прав учасників дослідження</a:t>
            </a:r>
            <a:r>
              <a:rPr lang="uk-UA" sz="2400" b="1" dirty="0" smtClean="0"/>
              <a:t/>
            </a:r>
            <a:br>
              <a:rPr lang="uk-UA" sz="2400" b="1" dirty="0" smtClean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 lnSpcReduction="10000"/>
          </a:bodyPr>
          <a:lstStyle/>
          <a:p>
            <a:r>
              <a:rPr lang="uk-UA" sz="2400" dirty="0"/>
              <a:t>Мета дослідження — отримати </a:t>
            </a:r>
            <a:r>
              <a:rPr lang="uk-UA" sz="2400" b="1" dirty="0"/>
              <a:t>науково цінні результати</a:t>
            </a:r>
            <a:r>
              <a:rPr lang="uk-UA" sz="2400" dirty="0"/>
              <a:t>, але без шкоди для респондентів.</a:t>
            </a:r>
          </a:p>
          <a:p>
            <a:r>
              <a:rPr lang="uk-UA" sz="2400" dirty="0"/>
              <a:t>Якщо публікація конкретних даних може загрожувати безпеці мігрантів — їх варто узагальнювати чи змінювати.</a:t>
            </a:r>
          </a:p>
          <a:p>
            <a:r>
              <a:rPr lang="uk-UA" sz="2400" dirty="0"/>
              <a:t>Дослідник має усвідомлювати, що він не лише збирає інформацію, а й відповідає за потенційні наслідки її використання.</a:t>
            </a:r>
          </a:p>
          <a:p>
            <a:r>
              <a:rPr lang="uk-UA" sz="2400" dirty="0"/>
              <a:t>В умовах війни та примусової міграції в Україні етична чутливість дослідників зростає у кілька разів: кожна помилка може призвести до психологічної травми чи навіть фізичної небезпеки для учасників.</a:t>
            </a:r>
          </a:p>
        </p:txBody>
      </p:sp>
    </p:spTree>
    <p:extLst>
      <p:ext uri="{BB962C8B-B14F-4D97-AF65-F5344CB8AC3E}">
        <p14:creationId xmlns:p14="http://schemas.microsoft.com/office/powerpoint/2010/main" val="1895517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3</a:t>
            </a:r>
            <a:r>
              <a:rPr lang="uk-UA" sz="2400" b="1" dirty="0" smtClean="0"/>
              <a:t>. </a:t>
            </a:r>
            <a:r>
              <a:rPr lang="uk-UA" sz="2400" b="1" dirty="0"/>
              <a:t>Баланс між науковою цінністю та захистом прав учасників дослідження</a:t>
            </a:r>
            <a:r>
              <a:rPr lang="uk-UA" sz="2400" b="1" dirty="0" smtClean="0"/>
              <a:t/>
            </a:r>
            <a:br>
              <a:rPr lang="uk-UA" sz="2400" b="1" dirty="0" smtClean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/>
          </a:bodyPr>
          <a:lstStyle/>
          <a:p>
            <a:r>
              <a:rPr lang="uk-UA" sz="2400" b="1" dirty="0"/>
              <a:t>Приклади етичних та безпекових практик</a:t>
            </a:r>
          </a:p>
          <a:p>
            <a:r>
              <a:rPr lang="uk-UA" sz="2400" dirty="0"/>
              <a:t>Проекти </a:t>
            </a:r>
            <a:r>
              <a:rPr lang="en-GB" sz="2400" dirty="0"/>
              <a:t>UNHCR </a:t>
            </a:r>
            <a:r>
              <a:rPr lang="uk-UA" sz="2400" dirty="0"/>
              <a:t>та </a:t>
            </a:r>
            <a:r>
              <a:rPr lang="en-GB" sz="2400" dirty="0"/>
              <a:t>IOM </a:t>
            </a:r>
            <a:r>
              <a:rPr lang="uk-UA" sz="2400" dirty="0"/>
              <a:t>дотримуються стандартів </a:t>
            </a:r>
            <a:r>
              <a:rPr lang="en-GB" sz="2400" b="1" dirty="0"/>
              <a:t>Data Protection Principles</a:t>
            </a:r>
            <a:r>
              <a:rPr lang="en-GB" sz="2400" dirty="0"/>
              <a:t>, </a:t>
            </a:r>
            <a:r>
              <a:rPr lang="uk-UA" sz="2400" dirty="0"/>
              <a:t>що гарантують конфіденційність мігрантів.</a:t>
            </a:r>
          </a:p>
          <a:p>
            <a:r>
              <a:rPr lang="uk-UA" sz="2400" dirty="0"/>
              <a:t>У цифрових етнографіях дослідники часто </a:t>
            </a:r>
            <a:r>
              <a:rPr lang="uk-UA" sz="2400" b="1" dirty="0"/>
              <a:t>змінюють імена та контексти</a:t>
            </a:r>
            <a:r>
              <a:rPr lang="uk-UA" sz="2400" dirty="0"/>
              <a:t>, щоб захистити учасників.</a:t>
            </a:r>
          </a:p>
          <a:p>
            <a:r>
              <a:rPr lang="uk-UA" sz="2400" dirty="0"/>
              <a:t>Деякі журнали вимагають </a:t>
            </a:r>
            <a:r>
              <a:rPr lang="uk-UA" sz="2400" b="1" dirty="0"/>
              <a:t>етичного рецензування</a:t>
            </a:r>
            <a:r>
              <a:rPr lang="uk-UA" sz="2400" dirty="0"/>
              <a:t> ще до публікації статей, якщо вони базуються на цифрових даних.</a:t>
            </a:r>
          </a:p>
        </p:txBody>
      </p:sp>
    </p:spTree>
    <p:extLst>
      <p:ext uri="{BB962C8B-B14F-4D97-AF65-F5344CB8AC3E}">
        <p14:creationId xmlns:p14="http://schemas.microsoft.com/office/powerpoint/2010/main" val="15040244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36</TotalTime>
  <Words>546</Words>
  <Application>Microsoft Office PowerPoint</Application>
  <PresentationFormat>Широкий екран</PresentationFormat>
  <Paragraphs>53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Зал засідань</vt:lpstr>
      <vt:lpstr>Лекція 4. Аналіз онлайн-дискурсу та етичні аспекти цифрових досліджень</vt:lpstr>
      <vt:lpstr>План</vt:lpstr>
      <vt:lpstr>1. Ризики інформаційної безпеки у цифрових дослідженнях міграції</vt:lpstr>
      <vt:lpstr>1. Ризики інформаційної безпеки у цифрових дослідженнях міграції</vt:lpstr>
      <vt:lpstr>1. Ризики інформаційної безпеки у цифрових дослідженнях міграції</vt:lpstr>
      <vt:lpstr>2. Етичні виклики при роботі з цифровими даними мігрантів </vt:lpstr>
      <vt:lpstr>2. Етичні виклики при роботі з цифровими даними мігрантів </vt:lpstr>
      <vt:lpstr>3. Баланс між науковою цінністю та захистом прав учасників дослідження </vt:lpstr>
      <vt:lpstr>3. Баланс між науковою цінністю та захистом прав учасників дослідження </vt:lpstr>
      <vt:lpstr>3. Баланс між науковою цінністю та захистом прав учасників дослідження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 Цифрові технології та пошукові тренди у вивченні міграції </dc:title>
  <dc:creator>Taisiia</dc:creator>
  <cp:lastModifiedBy>Taisiia</cp:lastModifiedBy>
  <cp:revision>7</cp:revision>
  <dcterms:created xsi:type="dcterms:W3CDTF">2025-10-01T17:00:15Z</dcterms:created>
  <dcterms:modified xsi:type="dcterms:W3CDTF">2025-10-01T17:52:54Z</dcterms:modified>
</cp:coreProperties>
</file>