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sldIdLst>
    <p:sldId id="256" r:id="rId2"/>
    <p:sldId id="280" r:id="rId3"/>
    <p:sldId id="329" r:id="rId4"/>
    <p:sldId id="257" r:id="rId5"/>
    <p:sldId id="298" r:id="rId6"/>
    <p:sldId id="299" r:id="rId7"/>
    <p:sldId id="331" r:id="rId8"/>
    <p:sldId id="332" r:id="rId9"/>
    <p:sldId id="328" r:id="rId10"/>
    <p:sldId id="300" r:id="rId11"/>
    <p:sldId id="301" r:id="rId12"/>
    <p:sldId id="302" r:id="rId13"/>
    <p:sldId id="303" r:id="rId14"/>
    <p:sldId id="304" r:id="rId15"/>
    <p:sldId id="341" r:id="rId16"/>
    <p:sldId id="305" r:id="rId17"/>
    <p:sldId id="306" r:id="rId18"/>
    <p:sldId id="307" r:id="rId19"/>
    <p:sldId id="308" r:id="rId20"/>
    <p:sldId id="315" r:id="rId21"/>
    <p:sldId id="316" r:id="rId22"/>
    <p:sldId id="317" r:id="rId23"/>
    <p:sldId id="309" r:id="rId24"/>
    <p:sldId id="312" r:id="rId25"/>
    <p:sldId id="313" r:id="rId26"/>
    <p:sldId id="314" r:id="rId27"/>
    <p:sldId id="310" r:id="rId28"/>
    <p:sldId id="311" r:id="rId29"/>
    <p:sldId id="318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34" r:id="rId38"/>
    <p:sldId id="333" r:id="rId39"/>
    <p:sldId id="335" r:id="rId40"/>
    <p:sldId id="336" r:id="rId41"/>
    <p:sldId id="337" r:id="rId42"/>
    <p:sldId id="338" r:id="rId43"/>
    <p:sldId id="339" r:id="rId44"/>
    <p:sldId id="340" r:id="rId45"/>
    <p:sldId id="319" r:id="rId46"/>
    <p:sldId id="330" r:id="rId47"/>
    <p:sldId id="297" r:id="rId48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00"/>
    <a:srgbClr val="03136A"/>
    <a:srgbClr val="1984CC"/>
    <a:srgbClr val="35759D"/>
    <a:srgbClr val="35B19D"/>
    <a:srgbClr val="B3D3EA"/>
    <a:srgbClr val="78A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12" autoAdjust="0"/>
    <p:restoredTop sz="95596" autoAdjust="0"/>
  </p:normalViewPr>
  <p:slideViewPr>
    <p:cSldViewPr>
      <p:cViewPr>
        <p:scale>
          <a:sx n="100" d="100"/>
          <a:sy n="100" d="100"/>
        </p:scale>
        <p:origin x="-1986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y\&#1044;&#1086;&#1082;&#1090;&#1086;&#1088;&#1089;&#1082;&#1072;&#1103;\&#1076;&#1080;&#1089;&#1089;&#1077;&#1088;2\3%20&#1101;&#1082;&#1089;&#1087;&#1077;&#1088;&#1080;&#1084;&#1077;&#1085;&#1090;&#1099;\&#1087;&#1088;&#1086;&#1074;&#1077;&#1088;&#1077;&#1085;&#1085;&#1072;&#1103;2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566509713346348E-2"/>
          <c:y val="7.8071493910641582E-2"/>
          <c:w val="0.75846788423153189"/>
          <c:h val="0.84522877692680221"/>
        </c:manualLayout>
      </c:layout>
      <c:scatterChart>
        <c:scatterStyle val="smoothMarker"/>
        <c:varyColors val="0"/>
        <c:ser>
          <c:idx val="4"/>
          <c:order val="0"/>
          <c:tx>
            <c:v>пористий гіпс</c:v>
          </c:tx>
          <c:spPr>
            <a:ln>
              <a:noFill/>
            </a:ln>
          </c:spPr>
          <c:marker>
            <c:symbol val="diamond"/>
            <c:size val="8"/>
            <c:spPr>
              <a:solidFill>
                <a:srgbClr val="00B0F0"/>
              </a:solidFill>
            </c:spPr>
          </c:marker>
          <c:trendline>
            <c:trendlineType val="log"/>
            <c:dispRSqr val="1"/>
            <c:dispEq val="0"/>
            <c:trendlineLbl>
              <c:layout/>
              <c:numFmt formatCode="General" sourceLinked="0"/>
            </c:trendlineLbl>
          </c:trendline>
          <c:xVal>
            <c:numRef>
              <c:f>Лист3!$M$5:$M$14</c:f>
              <c:numCache>
                <c:formatCode>0.000</c:formatCode>
                <c:ptCount val="10"/>
                <c:pt idx="0">
                  <c:v>53.54025</c:v>
                </c:pt>
                <c:pt idx="1">
                  <c:v>79.642750000000007</c:v>
                </c:pt>
                <c:pt idx="2">
                  <c:v>105.2398</c:v>
                </c:pt>
                <c:pt idx="3">
                  <c:v>130.63159999999999</c:v>
                </c:pt>
                <c:pt idx="4">
                  <c:v>156.03880000000001</c:v>
                </c:pt>
                <c:pt idx="5">
                  <c:v>181.46039999999999</c:v>
                </c:pt>
                <c:pt idx="6">
                  <c:v>206.78524999999999</c:v>
                </c:pt>
                <c:pt idx="7">
                  <c:v>231.92500000000001</c:v>
                </c:pt>
                <c:pt idx="8">
                  <c:v>257.01249999999999</c:v>
                </c:pt>
                <c:pt idx="9">
                  <c:v>282.14094999999998</c:v>
                </c:pt>
              </c:numCache>
            </c:numRef>
          </c:xVal>
          <c:yVal>
            <c:numRef>
              <c:f>Лист3!$N$5:$N$14</c:f>
              <c:numCache>
                <c:formatCode>0.0000</c:formatCode>
                <c:ptCount val="10"/>
                <c:pt idx="0">
                  <c:v>8.0217849182579404E-2</c:v>
                </c:pt>
                <c:pt idx="1">
                  <c:v>8.2247939922532431E-2</c:v>
                </c:pt>
                <c:pt idx="2">
                  <c:v>8.3432296982616283E-2</c:v>
                </c:pt>
                <c:pt idx="3">
                  <c:v>8.3868308371400732E-2</c:v>
                </c:pt>
                <c:pt idx="4">
                  <c:v>8.4138375222765127E-2</c:v>
                </c:pt>
                <c:pt idx="5">
                  <c:v>8.4654729550912772E-2</c:v>
                </c:pt>
                <c:pt idx="6">
                  <c:v>8.5676576920271322E-2</c:v>
                </c:pt>
                <c:pt idx="7">
                  <c:v>8.5457252263985428E-2</c:v>
                </c:pt>
                <c:pt idx="8">
                  <c:v>8.6120492245499822E-2</c:v>
                </c:pt>
                <c:pt idx="9">
                  <c:v>8.7099683281608276E-2</c:v>
                </c:pt>
              </c:numCache>
            </c:numRef>
          </c:yVal>
          <c:smooth val="1"/>
        </c:ser>
        <c:ser>
          <c:idx val="3"/>
          <c:order val="1"/>
          <c:tx>
            <c:v>спучений глинозем, t=800</c:v>
          </c:tx>
          <c:spPr>
            <a:ln>
              <a:noFill/>
            </a:ln>
          </c:spPr>
          <c:marker>
            <c:symbol val="square"/>
            <c:size val="8"/>
          </c:marker>
          <c:trendline>
            <c:trendlineType val="log"/>
            <c:dispRSqr val="1"/>
            <c:dispEq val="0"/>
            <c:trendlineLbl>
              <c:layout/>
              <c:numFmt formatCode="General" sourceLinked="0"/>
            </c:trendlineLbl>
          </c:trendline>
          <c:xVal>
            <c:numRef>
              <c:f>Лист3!$M$21:$M$30</c:f>
              <c:numCache>
                <c:formatCode>0.000</c:formatCode>
                <c:ptCount val="10"/>
                <c:pt idx="0">
                  <c:v>54.250749999999996</c:v>
                </c:pt>
                <c:pt idx="1">
                  <c:v>80.610500000000002</c:v>
                </c:pt>
                <c:pt idx="2">
                  <c:v>106.33450000000001</c:v>
                </c:pt>
                <c:pt idx="3">
                  <c:v>131.96539999999999</c:v>
                </c:pt>
                <c:pt idx="4">
                  <c:v>157.50200000000001</c:v>
                </c:pt>
                <c:pt idx="5">
                  <c:v>182.96080000000001</c:v>
                </c:pt>
                <c:pt idx="6">
                  <c:v>208.35395</c:v>
                </c:pt>
                <c:pt idx="7">
                  <c:v>233.63749999999999</c:v>
                </c:pt>
                <c:pt idx="8">
                  <c:v>258.77499999999998</c:v>
                </c:pt>
                <c:pt idx="9">
                  <c:v>283.97325000000001</c:v>
                </c:pt>
              </c:numCache>
            </c:numRef>
          </c:xVal>
          <c:yVal>
            <c:numRef>
              <c:f>Лист3!$N$21:$N$30</c:f>
              <c:numCache>
                <c:formatCode>0.0000</c:formatCode>
                <c:ptCount val="10"/>
                <c:pt idx="0">
                  <c:v>6.7253220557579318E-2</c:v>
                </c:pt>
                <c:pt idx="1">
                  <c:v>7.0209258487965331E-2</c:v>
                </c:pt>
                <c:pt idx="2">
                  <c:v>7.2874187710496099E-2</c:v>
                </c:pt>
                <c:pt idx="3">
                  <c:v>7.4836991728297983E-2</c:v>
                </c:pt>
                <c:pt idx="4">
                  <c:v>7.6332614115607475E-2</c:v>
                </c:pt>
                <c:pt idx="5">
                  <c:v>7.9513788458574208E-2</c:v>
                </c:pt>
                <c:pt idx="6">
                  <c:v>8.0676164650133275E-2</c:v>
                </c:pt>
                <c:pt idx="7">
                  <c:v>7.9812338489748655E-2</c:v>
                </c:pt>
                <c:pt idx="8">
                  <c:v>8.2429649186778892E-2</c:v>
                </c:pt>
                <c:pt idx="9">
                  <c:v>8.5387053769146404E-2</c:v>
                </c:pt>
              </c:numCache>
            </c:numRef>
          </c:yVal>
          <c:smooth val="1"/>
        </c:ser>
        <c:ser>
          <c:idx val="0"/>
          <c:order val="2"/>
          <c:tx>
            <c:v>газобетон</c:v>
          </c:tx>
          <c:spPr>
            <a:ln w="12700">
              <a:noFill/>
              <a:prstDash val="solid"/>
            </a:ln>
          </c:spPr>
          <c:marker>
            <c:symbol val="diamond"/>
            <c:size val="8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trendline>
            <c:trendlineType val="log"/>
            <c:dispRSqr val="1"/>
            <c:dispEq val="0"/>
            <c:trendlineLbl>
              <c:layout/>
              <c:numFmt formatCode="General" sourceLinked="0"/>
            </c:trendlineLbl>
          </c:trendline>
          <c:xVal>
            <c:numRef>
              <c:f>Лист3!$M$66:$M$75</c:f>
              <c:numCache>
                <c:formatCode>0.000</c:formatCode>
                <c:ptCount val="10"/>
                <c:pt idx="0">
                  <c:v>54.005749999999999</c:v>
                </c:pt>
                <c:pt idx="1">
                  <c:v>80.255250000000004</c:v>
                </c:pt>
                <c:pt idx="2">
                  <c:v>106.027</c:v>
                </c:pt>
                <c:pt idx="3">
                  <c:v>131.33555000000001</c:v>
                </c:pt>
                <c:pt idx="4">
                  <c:v>156.91919999999999</c:v>
                </c:pt>
                <c:pt idx="5">
                  <c:v>182.4152</c:v>
                </c:pt>
                <c:pt idx="6">
                  <c:v>207.71899999999999</c:v>
                </c:pt>
                <c:pt idx="7">
                  <c:v>232.9375</c:v>
                </c:pt>
                <c:pt idx="8">
                  <c:v>258</c:v>
                </c:pt>
                <c:pt idx="9">
                  <c:v>283.05709999999999</c:v>
                </c:pt>
              </c:numCache>
            </c:numRef>
          </c:xVal>
          <c:yVal>
            <c:numRef>
              <c:f>Лист3!$N$66:$N$75</c:f>
              <c:numCache>
                <c:formatCode>0.0000</c:formatCode>
                <c:ptCount val="10"/>
                <c:pt idx="0">
                  <c:v>6.8618604622750864E-2</c:v>
                </c:pt>
                <c:pt idx="1">
                  <c:v>7.0006447968773575E-2</c:v>
                </c:pt>
                <c:pt idx="2">
                  <c:v>7.1072842081824211E-2</c:v>
                </c:pt>
                <c:pt idx="3">
                  <c:v>7.1625689042232044E-2</c:v>
                </c:pt>
                <c:pt idx="4">
                  <c:v>7.2331416346592875E-2</c:v>
                </c:pt>
                <c:pt idx="5">
                  <c:v>7.3061570776896401E-2</c:v>
                </c:pt>
                <c:pt idx="6">
                  <c:v>7.4280275663067913E-2</c:v>
                </c:pt>
                <c:pt idx="7">
                  <c:v>7.3725202891200603E-2</c:v>
                </c:pt>
                <c:pt idx="8">
                  <c:v>7.4748307967520536E-2</c:v>
                </c:pt>
                <c:pt idx="9">
                  <c:v>7.4859669765016776E-2</c:v>
                </c:pt>
              </c:numCache>
            </c:numRef>
          </c:yVal>
          <c:smooth val="1"/>
        </c:ser>
        <c:ser>
          <c:idx val="2"/>
          <c:order val="3"/>
          <c:tx>
            <c:v>спучений глинозем, t=650</c:v>
          </c:tx>
          <c:spPr>
            <a:ln>
              <a:noFill/>
            </a:ln>
          </c:spPr>
          <c:marker>
            <c:symbol val="triangle"/>
            <c:size val="8"/>
            <c:spPr>
              <a:solidFill>
                <a:srgbClr val="FF0000"/>
              </a:solidFill>
            </c:spPr>
          </c:marker>
          <c:trendline>
            <c:trendlineType val="log"/>
            <c:dispRSqr val="1"/>
            <c:dispEq val="0"/>
            <c:trendlineLbl>
              <c:layout/>
              <c:numFmt formatCode="General" sourceLinked="0"/>
            </c:trendlineLbl>
          </c:trendline>
          <c:xVal>
            <c:numRef>
              <c:f>Лист3!$M$36:$M$45</c:f>
              <c:numCache>
                <c:formatCode>0.000</c:formatCode>
                <c:ptCount val="10"/>
                <c:pt idx="0">
                  <c:v>54.360999999999997</c:v>
                </c:pt>
                <c:pt idx="1">
                  <c:v>80.635000000000005</c:v>
                </c:pt>
                <c:pt idx="2">
                  <c:v>106.4575</c:v>
                </c:pt>
                <c:pt idx="3">
                  <c:v>132.01480000000001</c:v>
                </c:pt>
                <c:pt idx="4">
                  <c:v>157.55160000000001</c:v>
                </c:pt>
                <c:pt idx="5">
                  <c:v>183.0352</c:v>
                </c:pt>
                <c:pt idx="6">
                  <c:v>208.44110000000001</c:v>
                </c:pt>
                <c:pt idx="7">
                  <c:v>233.6875</c:v>
                </c:pt>
                <c:pt idx="8">
                  <c:v>258.85000000000002</c:v>
                </c:pt>
                <c:pt idx="9">
                  <c:v>283.89794999999998</c:v>
                </c:pt>
              </c:numCache>
            </c:numRef>
          </c:xVal>
          <c:yVal>
            <c:numRef>
              <c:f>Лист3!$N$36:$N$45</c:f>
              <c:numCache>
                <c:formatCode>0.0000</c:formatCode>
                <c:ptCount val="10"/>
                <c:pt idx="0">
                  <c:v>5.7805735843056504E-2</c:v>
                </c:pt>
                <c:pt idx="1">
                  <c:v>5.950197795095824E-2</c:v>
                </c:pt>
                <c:pt idx="2">
                  <c:v>6.1809639485720359E-2</c:v>
                </c:pt>
                <c:pt idx="3">
                  <c:v>6.18588161292924E-2</c:v>
                </c:pt>
                <c:pt idx="4">
                  <c:v>6.4098513248165775E-2</c:v>
                </c:pt>
                <c:pt idx="5">
                  <c:v>6.5571429625405492E-2</c:v>
                </c:pt>
                <c:pt idx="6">
                  <c:v>6.6454620859527136E-2</c:v>
                </c:pt>
                <c:pt idx="7">
                  <c:v>6.6908126204564045E-2</c:v>
                </c:pt>
                <c:pt idx="8">
                  <c:v>6.8874920005430398E-2</c:v>
                </c:pt>
                <c:pt idx="9">
                  <c:v>6.9948731556644175E-2</c:v>
                </c:pt>
              </c:numCache>
            </c:numRef>
          </c:yVal>
          <c:smooth val="1"/>
        </c:ser>
        <c:ser>
          <c:idx val="1"/>
          <c:order val="4"/>
          <c:tx>
            <c:v>спучений глинозем, t=750</c:v>
          </c:tx>
          <c:spPr>
            <a:ln>
              <a:noFill/>
            </a:ln>
          </c:spPr>
          <c:marker>
            <c:symbol val="square"/>
            <c:size val="8"/>
          </c:marker>
          <c:trendline>
            <c:trendlineType val="log"/>
            <c:dispRSqr val="1"/>
            <c:dispEq val="0"/>
            <c:trendlineLbl>
              <c:layout/>
              <c:numFmt formatCode="General" sourceLinked="0"/>
            </c:trendlineLbl>
          </c:trendline>
          <c:xVal>
            <c:numRef>
              <c:f>Лист3!$M$51:$M$60</c:f>
              <c:numCache>
                <c:formatCode>0.000</c:formatCode>
                <c:ptCount val="10"/>
                <c:pt idx="0">
                  <c:v>53.809750000000001</c:v>
                </c:pt>
                <c:pt idx="1">
                  <c:v>80.242999999999995</c:v>
                </c:pt>
                <c:pt idx="2">
                  <c:v>105.9901</c:v>
                </c:pt>
                <c:pt idx="3">
                  <c:v>131.73075</c:v>
                </c:pt>
                <c:pt idx="4">
                  <c:v>157.55160000000001</c:v>
                </c:pt>
                <c:pt idx="5">
                  <c:v>182.93600000000001</c:v>
                </c:pt>
                <c:pt idx="6">
                  <c:v>208.83949999999999</c:v>
                </c:pt>
                <c:pt idx="7">
                  <c:v>234.3</c:v>
                </c:pt>
                <c:pt idx="8">
                  <c:v>259.5</c:v>
                </c:pt>
                <c:pt idx="9">
                  <c:v>285.291</c:v>
                </c:pt>
              </c:numCache>
            </c:numRef>
          </c:xVal>
          <c:yVal>
            <c:numRef>
              <c:f>Лист3!$N$51:$N$60</c:f>
              <c:numCache>
                <c:formatCode>0.0000</c:formatCode>
                <c:ptCount val="10"/>
                <c:pt idx="0">
                  <c:v>4.6952740706267433E-2</c:v>
                </c:pt>
                <c:pt idx="1">
                  <c:v>5.0322439013690934E-2</c:v>
                </c:pt>
                <c:pt idx="2">
                  <c:v>5.2551772073856647E-2</c:v>
                </c:pt>
                <c:pt idx="3">
                  <c:v>5.4694435537716447E-2</c:v>
                </c:pt>
                <c:pt idx="4">
                  <c:v>5.6889314469119989E-2</c:v>
                </c:pt>
                <c:pt idx="5">
                  <c:v>6.0620294281789389E-2</c:v>
                </c:pt>
                <c:pt idx="6">
                  <c:v>6.1293279977729626E-2</c:v>
                </c:pt>
                <c:pt idx="7">
                  <c:v>6.3178710185279582E-2</c:v>
                </c:pt>
                <c:pt idx="8">
                  <c:v>6.4989284007812897E-2</c:v>
                </c:pt>
                <c:pt idx="9">
                  <c:v>6.601846060841908E-2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917504"/>
        <c:axId val="134918080"/>
      </c:scatterChart>
      <c:valAx>
        <c:axId val="134917504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title>
          <c:tx>
            <c:rich>
              <a:bodyPr/>
              <a:lstStyle/>
              <a:p>
                <a:pPr>
                  <a:defRPr sz="14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l-GR"/>
                  <a:t>λ,</a:t>
                </a:r>
                <a:r>
                  <a:rPr lang="uk-UA"/>
                  <a:t>Вт/(м·К)</a:t>
                </a:r>
              </a:p>
            </c:rich>
          </c:tx>
          <c:layout>
            <c:manualLayout>
              <c:xMode val="edge"/>
              <c:yMode val="edge"/>
              <c:x val="2.1288963428307925E-2"/>
              <c:y val="4.5558086560364461E-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uk-UA"/>
          </a:p>
        </c:txPr>
        <c:crossAx val="134918080"/>
        <c:crosses val="autoZero"/>
        <c:crossBetween val="midCat"/>
        <c:majorUnit val="50"/>
        <c:minorUnit val="10"/>
      </c:valAx>
      <c:valAx>
        <c:axId val="134918080"/>
        <c:scaling>
          <c:orientation val="minMax"/>
          <c:max val="9.0000000000000024E-2"/>
          <c:min val="4.0000000000000008E-2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/>
        <c:title>
          <c:tx>
            <c:rich>
              <a:bodyPr rot="0" vert="horz"/>
              <a:lstStyle/>
              <a:p>
                <a:pPr algn="ctr">
                  <a:defRPr sz="1400" b="0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400"/>
                  <a:t>t, ˚</a:t>
                </a:r>
                <a:r>
                  <a:rPr lang="uk-UA" sz="1400"/>
                  <a:t>С</a:t>
                </a:r>
              </a:p>
            </c:rich>
          </c:tx>
          <c:layout>
            <c:manualLayout>
              <c:xMode val="edge"/>
              <c:yMode val="edge"/>
              <c:x val="0.91777177672285537"/>
              <c:y val="0.87411021230546626"/>
            </c:manualLayout>
          </c:layout>
          <c:overlay val="0"/>
          <c:spPr>
            <a:noFill/>
            <a:ln w="25400">
              <a:noFill/>
            </a:ln>
          </c:spPr>
        </c:title>
        <c:numFmt formatCode="0.00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uk-UA"/>
          </a:p>
        </c:txPr>
        <c:crossAx val="134917504"/>
        <c:crosses val="autoZero"/>
        <c:crossBetween val="midCat"/>
      </c:valAx>
      <c:spPr>
        <a:noFill/>
        <a:ln w="25400">
          <a:noFill/>
        </a:ln>
      </c:spPr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>
        <c:manualLayout>
          <c:xMode val="edge"/>
          <c:yMode val="edge"/>
          <c:x val="0.8327581670791333"/>
          <c:y val="0.14519565464339737"/>
          <c:w val="0.15316006076857724"/>
          <c:h val="0.70657124579245356"/>
        </c:manualLayout>
      </c:layout>
      <c:overlay val="0"/>
      <c:txPr>
        <a:bodyPr/>
        <a:lstStyle/>
        <a:p>
          <a:pPr>
            <a:defRPr sz="1100"/>
          </a:pPr>
          <a:endParaRPr lang="uk-UA"/>
        </a:p>
      </c:txPr>
    </c:legend>
    <c:plotVisOnly val="1"/>
    <c:dispBlanksAs val="gap"/>
    <c:showDLblsOverMax val="0"/>
  </c:chart>
  <c:spPr>
    <a:solidFill>
      <a:srgbClr val="FFFFFF"/>
    </a:solidFill>
    <a:ln w="3175">
      <a:noFill/>
      <a:prstDash val="solid"/>
    </a:ln>
  </c:spPr>
  <c:txPr>
    <a:bodyPr/>
    <a:lstStyle/>
    <a:p>
      <a:pPr>
        <a:defRPr sz="82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uk-UA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8C3A77-38F5-48F7-9482-9189BFFF0301}" type="doc">
      <dgm:prSet loTypeId="urn:microsoft.com/office/officeart/2005/8/layout/hierarchy1" loCatId="hierarchy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72E379F2-6BE3-4CF5-92E6-80B352541EA5}">
      <dgm:prSet phldrT="[Текст]" custT="1"/>
      <dgm:spPr/>
      <dgm:t>
        <a:bodyPr/>
        <a:lstStyle/>
        <a:p>
          <a:r>
            <a:rPr lang="uk-UA" sz="3200" dirty="0" smtClean="0"/>
            <a:t>Теплофізичні властивості матеріалу</a:t>
          </a:r>
          <a:endParaRPr lang="uk-UA" sz="3200" dirty="0"/>
        </a:p>
      </dgm:t>
    </dgm:pt>
    <dgm:pt modelId="{CF937401-351D-4FD7-A7BF-736B754458B1}" type="parTrans" cxnId="{74D6DAF9-773C-414C-A3A6-9FB666A144E9}">
      <dgm:prSet/>
      <dgm:spPr/>
      <dgm:t>
        <a:bodyPr/>
        <a:lstStyle/>
        <a:p>
          <a:endParaRPr lang="uk-UA"/>
        </a:p>
      </dgm:t>
    </dgm:pt>
    <dgm:pt modelId="{F7AE3172-2F5C-4AD4-B71E-A06D8C434E2A}" type="sibTrans" cxnId="{74D6DAF9-773C-414C-A3A6-9FB666A144E9}">
      <dgm:prSet/>
      <dgm:spPr/>
      <dgm:t>
        <a:bodyPr/>
        <a:lstStyle/>
        <a:p>
          <a:endParaRPr lang="uk-UA"/>
        </a:p>
      </dgm:t>
    </dgm:pt>
    <dgm:pt modelId="{EB31542D-5409-4C65-99B0-472EE54B6DC5}">
      <dgm:prSet phldrT="[Текст]"/>
      <dgm:spPr/>
      <dgm:t>
        <a:bodyPr/>
        <a:lstStyle/>
        <a:p>
          <a:r>
            <a:rPr lang="uk-UA" dirty="0" smtClean="0"/>
            <a:t>Теплопровідність</a:t>
          </a:r>
          <a:endParaRPr lang="uk-UA" dirty="0"/>
        </a:p>
      </dgm:t>
    </dgm:pt>
    <dgm:pt modelId="{9244B98B-A80A-4803-9536-36F79DF889E0}" type="parTrans" cxnId="{6540A647-C4B8-4EE7-B53A-D97CE3893FB5}">
      <dgm:prSet/>
      <dgm:spPr/>
      <dgm:t>
        <a:bodyPr/>
        <a:lstStyle/>
        <a:p>
          <a:endParaRPr lang="uk-UA"/>
        </a:p>
      </dgm:t>
    </dgm:pt>
    <dgm:pt modelId="{B20AE38E-0075-4C07-B65B-733D98DFB6F9}" type="sibTrans" cxnId="{6540A647-C4B8-4EE7-B53A-D97CE3893FB5}">
      <dgm:prSet/>
      <dgm:spPr/>
      <dgm:t>
        <a:bodyPr/>
        <a:lstStyle/>
        <a:p>
          <a:endParaRPr lang="uk-UA"/>
        </a:p>
      </dgm:t>
    </dgm:pt>
    <dgm:pt modelId="{430153E0-95AA-423A-8F7C-B059176997C0}">
      <dgm:prSet/>
      <dgm:spPr/>
      <dgm:t>
        <a:bodyPr/>
        <a:lstStyle/>
        <a:p>
          <a:r>
            <a:rPr lang="uk-UA" dirty="0" smtClean="0"/>
            <a:t>Теплоємність</a:t>
          </a:r>
          <a:endParaRPr lang="uk-UA" dirty="0"/>
        </a:p>
      </dgm:t>
    </dgm:pt>
    <dgm:pt modelId="{E4EF921A-81FF-4917-AC0B-30654FC58894}" type="parTrans" cxnId="{DAEF11CF-6D0A-4E9C-99CE-D45F721CD66D}">
      <dgm:prSet/>
      <dgm:spPr/>
      <dgm:t>
        <a:bodyPr/>
        <a:lstStyle/>
        <a:p>
          <a:endParaRPr lang="uk-UA"/>
        </a:p>
      </dgm:t>
    </dgm:pt>
    <dgm:pt modelId="{4E92C169-70D2-471D-A8DB-B7544620F176}" type="sibTrans" cxnId="{DAEF11CF-6D0A-4E9C-99CE-D45F721CD66D}">
      <dgm:prSet/>
      <dgm:spPr/>
      <dgm:t>
        <a:bodyPr/>
        <a:lstStyle/>
        <a:p>
          <a:endParaRPr lang="uk-UA"/>
        </a:p>
      </dgm:t>
    </dgm:pt>
    <dgm:pt modelId="{71B1CAF1-D38F-466E-99C5-35FCB91B1A92}">
      <dgm:prSet/>
      <dgm:spPr/>
      <dgm:t>
        <a:bodyPr/>
        <a:lstStyle/>
        <a:p>
          <a:r>
            <a:rPr lang="uk-UA" dirty="0" smtClean="0"/>
            <a:t>Густина</a:t>
          </a:r>
          <a:endParaRPr lang="uk-UA" dirty="0"/>
        </a:p>
      </dgm:t>
    </dgm:pt>
    <dgm:pt modelId="{66376198-2AE5-4B38-A77C-AD971599D41E}" type="parTrans" cxnId="{A25C2EE3-9F52-48DF-8E2A-30165F100DAB}">
      <dgm:prSet/>
      <dgm:spPr/>
      <dgm:t>
        <a:bodyPr/>
        <a:lstStyle/>
        <a:p>
          <a:endParaRPr lang="uk-UA"/>
        </a:p>
      </dgm:t>
    </dgm:pt>
    <dgm:pt modelId="{C5071569-EED1-4A80-8DC7-9A975698BCE9}" type="sibTrans" cxnId="{A25C2EE3-9F52-48DF-8E2A-30165F100DAB}">
      <dgm:prSet/>
      <dgm:spPr/>
      <dgm:t>
        <a:bodyPr/>
        <a:lstStyle/>
        <a:p>
          <a:endParaRPr lang="uk-UA"/>
        </a:p>
      </dgm:t>
    </dgm:pt>
    <dgm:pt modelId="{CE05930B-8423-4483-8C7A-80CE25A53FF3}" type="pres">
      <dgm:prSet presAssocID="{898C3A77-38F5-48F7-9482-9189BFFF03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C9A58974-EAFE-4973-8DE0-89B2727BC8F9}" type="pres">
      <dgm:prSet presAssocID="{72E379F2-6BE3-4CF5-92E6-80B352541EA5}" presName="hierRoot1" presStyleCnt="0"/>
      <dgm:spPr/>
    </dgm:pt>
    <dgm:pt modelId="{08736653-7056-41CF-90E3-92C1DA448500}" type="pres">
      <dgm:prSet presAssocID="{72E379F2-6BE3-4CF5-92E6-80B352541EA5}" presName="composite" presStyleCnt="0"/>
      <dgm:spPr/>
    </dgm:pt>
    <dgm:pt modelId="{DE98BB22-56FF-43D9-8FDF-B6E0EA4362D0}" type="pres">
      <dgm:prSet presAssocID="{72E379F2-6BE3-4CF5-92E6-80B352541EA5}" presName="background" presStyleLbl="node0" presStyleIdx="0" presStyleCnt="1"/>
      <dgm:spPr/>
    </dgm:pt>
    <dgm:pt modelId="{CD346041-E1D0-4E23-A588-FE8FCEAA143A}" type="pres">
      <dgm:prSet presAssocID="{72E379F2-6BE3-4CF5-92E6-80B352541EA5}" presName="text" presStyleLbl="fgAcc0" presStyleIdx="0" presStyleCnt="1" custScaleX="324148" custScaleY="43054" custLinFactNeighborX="0" custLinFactNeighborY="-6223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9B732C34-0446-4574-A67F-D8400C1132D2}" type="pres">
      <dgm:prSet presAssocID="{72E379F2-6BE3-4CF5-92E6-80B352541EA5}" presName="hierChild2" presStyleCnt="0"/>
      <dgm:spPr/>
    </dgm:pt>
    <dgm:pt modelId="{6E293629-E5A3-4B81-97DC-AB07F1A18551}" type="pres">
      <dgm:prSet presAssocID="{9244B98B-A80A-4803-9536-36F79DF889E0}" presName="Name10" presStyleLbl="parChTrans1D2" presStyleIdx="0" presStyleCnt="3"/>
      <dgm:spPr/>
      <dgm:t>
        <a:bodyPr/>
        <a:lstStyle/>
        <a:p>
          <a:endParaRPr lang="uk-UA"/>
        </a:p>
      </dgm:t>
    </dgm:pt>
    <dgm:pt modelId="{81D6BA66-FA83-402E-99CE-841191DED63E}" type="pres">
      <dgm:prSet presAssocID="{EB31542D-5409-4C65-99B0-472EE54B6DC5}" presName="hierRoot2" presStyleCnt="0"/>
      <dgm:spPr/>
    </dgm:pt>
    <dgm:pt modelId="{1494DFED-0B64-4C44-ABF3-EC40BD40B938}" type="pres">
      <dgm:prSet presAssocID="{EB31542D-5409-4C65-99B0-472EE54B6DC5}" presName="composite2" presStyleCnt="0"/>
      <dgm:spPr/>
    </dgm:pt>
    <dgm:pt modelId="{65CAE3C0-1B32-427C-8849-A5A55E7E167C}" type="pres">
      <dgm:prSet presAssocID="{EB31542D-5409-4C65-99B0-472EE54B6DC5}" presName="background2" presStyleLbl="node2" presStyleIdx="0" presStyleCnt="3"/>
      <dgm:spPr/>
    </dgm:pt>
    <dgm:pt modelId="{4A85C92C-D1EA-44D5-A583-7F9E991A7C7E}" type="pres">
      <dgm:prSet presAssocID="{EB31542D-5409-4C65-99B0-472EE54B6DC5}" presName="text2" presStyleLbl="fgAcc2" presStyleIdx="0" presStyleCnt="3" custLinFactNeighborX="-11125" custLinFactNeighborY="-1708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36F15426-BE90-4DAB-982B-7954837F017A}" type="pres">
      <dgm:prSet presAssocID="{EB31542D-5409-4C65-99B0-472EE54B6DC5}" presName="hierChild3" presStyleCnt="0"/>
      <dgm:spPr/>
    </dgm:pt>
    <dgm:pt modelId="{1BAF621C-C2B4-4E83-A0E4-2F5E4B247D56}" type="pres">
      <dgm:prSet presAssocID="{E4EF921A-81FF-4917-AC0B-30654FC58894}" presName="Name10" presStyleLbl="parChTrans1D2" presStyleIdx="1" presStyleCnt="3"/>
      <dgm:spPr/>
      <dgm:t>
        <a:bodyPr/>
        <a:lstStyle/>
        <a:p>
          <a:endParaRPr lang="uk-UA"/>
        </a:p>
      </dgm:t>
    </dgm:pt>
    <dgm:pt modelId="{0CEDCAE2-65F4-49EB-AAAD-EF30F7BEC28F}" type="pres">
      <dgm:prSet presAssocID="{430153E0-95AA-423A-8F7C-B059176997C0}" presName="hierRoot2" presStyleCnt="0"/>
      <dgm:spPr/>
    </dgm:pt>
    <dgm:pt modelId="{0CD885BE-ECE3-4875-AF46-590231FA7540}" type="pres">
      <dgm:prSet presAssocID="{430153E0-95AA-423A-8F7C-B059176997C0}" presName="composite2" presStyleCnt="0"/>
      <dgm:spPr/>
    </dgm:pt>
    <dgm:pt modelId="{F3D31C41-82CA-458E-8D07-FDE8B47284CF}" type="pres">
      <dgm:prSet presAssocID="{430153E0-95AA-423A-8F7C-B059176997C0}" presName="background2" presStyleLbl="node2" presStyleIdx="1" presStyleCnt="3"/>
      <dgm:spPr/>
    </dgm:pt>
    <dgm:pt modelId="{B8B0B6A6-8C79-4571-A7C1-1C9A5AB32831}" type="pres">
      <dgm:prSet presAssocID="{430153E0-95AA-423A-8F7C-B059176997C0}" presName="text2" presStyleLbl="fgAcc2" presStyleIdx="1" presStyleCnt="3" custLinFactNeighborX="367" custLinFactNeighborY="-12300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6F4DC144-4FF9-4D98-9C65-D9551328F6C3}" type="pres">
      <dgm:prSet presAssocID="{430153E0-95AA-423A-8F7C-B059176997C0}" presName="hierChild3" presStyleCnt="0"/>
      <dgm:spPr/>
    </dgm:pt>
    <dgm:pt modelId="{BF51668A-926A-4123-9B1A-BA596C6B220F}" type="pres">
      <dgm:prSet presAssocID="{66376198-2AE5-4B38-A77C-AD971599D41E}" presName="Name10" presStyleLbl="parChTrans1D2" presStyleIdx="2" presStyleCnt="3"/>
      <dgm:spPr/>
      <dgm:t>
        <a:bodyPr/>
        <a:lstStyle/>
        <a:p>
          <a:endParaRPr lang="uk-UA"/>
        </a:p>
      </dgm:t>
    </dgm:pt>
    <dgm:pt modelId="{C4D70C5A-F266-4D30-81E8-55D263A1CC8E}" type="pres">
      <dgm:prSet presAssocID="{71B1CAF1-D38F-466E-99C5-35FCB91B1A92}" presName="hierRoot2" presStyleCnt="0"/>
      <dgm:spPr/>
    </dgm:pt>
    <dgm:pt modelId="{9A31AE43-A66E-47AE-B2F6-D23B6299B6DC}" type="pres">
      <dgm:prSet presAssocID="{71B1CAF1-D38F-466E-99C5-35FCB91B1A92}" presName="composite2" presStyleCnt="0"/>
      <dgm:spPr/>
    </dgm:pt>
    <dgm:pt modelId="{D2EC0F71-FF23-42C8-ADD7-915CE87DA197}" type="pres">
      <dgm:prSet presAssocID="{71B1CAF1-D38F-466E-99C5-35FCB91B1A92}" presName="background2" presStyleLbl="node2" presStyleIdx="2" presStyleCnt="3"/>
      <dgm:spPr/>
    </dgm:pt>
    <dgm:pt modelId="{C34C4C0C-FDED-41C9-AA05-AD8285E9CCD1}" type="pres">
      <dgm:prSet presAssocID="{71B1CAF1-D38F-466E-99C5-35FCB91B1A92}" presName="text2" presStyleLbl="fgAcc2" presStyleIdx="2" presStyleCnt="3" custLinFactNeighborX="2743" custLinFactNeighborY="-17086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F96EFF22-718A-45D4-BA85-31DB27C15009}" type="pres">
      <dgm:prSet presAssocID="{71B1CAF1-D38F-466E-99C5-35FCB91B1A92}" presName="hierChild3" presStyleCnt="0"/>
      <dgm:spPr/>
    </dgm:pt>
  </dgm:ptLst>
  <dgm:cxnLst>
    <dgm:cxn modelId="{A0DC9956-A0E2-4344-BEEC-29BE0DAF75DD}" type="presOf" srcId="{72E379F2-6BE3-4CF5-92E6-80B352541EA5}" destId="{CD346041-E1D0-4E23-A588-FE8FCEAA143A}" srcOrd="0" destOrd="0" presId="urn:microsoft.com/office/officeart/2005/8/layout/hierarchy1"/>
    <dgm:cxn modelId="{74D6DAF9-773C-414C-A3A6-9FB666A144E9}" srcId="{898C3A77-38F5-48F7-9482-9189BFFF0301}" destId="{72E379F2-6BE3-4CF5-92E6-80B352541EA5}" srcOrd="0" destOrd="0" parTransId="{CF937401-351D-4FD7-A7BF-736B754458B1}" sibTransId="{F7AE3172-2F5C-4AD4-B71E-A06D8C434E2A}"/>
    <dgm:cxn modelId="{AA8DE155-B710-4016-9AED-D643C632F7F0}" type="presOf" srcId="{430153E0-95AA-423A-8F7C-B059176997C0}" destId="{B8B0B6A6-8C79-4571-A7C1-1C9A5AB32831}" srcOrd="0" destOrd="0" presId="urn:microsoft.com/office/officeart/2005/8/layout/hierarchy1"/>
    <dgm:cxn modelId="{6540A647-C4B8-4EE7-B53A-D97CE3893FB5}" srcId="{72E379F2-6BE3-4CF5-92E6-80B352541EA5}" destId="{EB31542D-5409-4C65-99B0-472EE54B6DC5}" srcOrd="0" destOrd="0" parTransId="{9244B98B-A80A-4803-9536-36F79DF889E0}" sibTransId="{B20AE38E-0075-4C07-B65B-733D98DFB6F9}"/>
    <dgm:cxn modelId="{DAEF11CF-6D0A-4E9C-99CE-D45F721CD66D}" srcId="{72E379F2-6BE3-4CF5-92E6-80B352541EA5}" destId="{430153E0-95AA-423A-8F7C-B059176997C0}" srcOrd="1" destOrd="0" parTransId="{E4EF921A-81FF-4917-AC0B-30654FC58894}" sibTransId="{4E92C169-70D2-471D-A8DB-B7544620F176}"/>
    <dgm:cxn modelId="{A25C2EE3-9F52-48DF-8E2A-30165F100DAB}" srcId="{72E379F2-6BE3-4CF5-92E6-80B352541EA5}" destId="{71B1CAF1-D38F-466E-99C5-35FCB91B1A92}" srcOrd="2" destOrd="0" parTransId="{66376198-2AE5-4B38-A77C-AD971599D41E}" sibTransId="{C5071569-EED1-4A80-8DC7-9A975698BCE9}"/>
    <dgm:cxn modelId="{4714BED9-925A-410B-B2BF-366F33E94C74}" type="presOf" srcId="{66376198-2AE5-4B38-A77C-AD971599D41E}" destId="{BF51668A-926A-4123-9B1A-BA596C6B220F}" srcOrd="0" destOrd="0" presId="urn:microsoft.com/office/officeart/2005/8/layout/hierarchy1"/>
    <dgm:cxn modelId="{6566F9B8-3A82-4870-B565-8A8EC8F8E06E}" type="presOf" srcId="{898C3A77-38F5-48F7-9482-9189BFFF0301}" destId="{CE05930B-8423-4483-8C7A-80CE25A53FF3}" srcOrd="0" destOrd="0" presId="urn:microsoft.com/office/officeart/2005/8/layout/hierarchy1"/>
    <dgm:cxn modelId="{0DDDB83E-FF75-4770-AF39-85D131A36F86}" type="presOf" srcId="{9244B98B-A80A-4803-9536-36F79DF889E0}" destId="{6E293629-E5A3-4B81-97DC-AB07F1A18551}" srcOrd="0" destOrd="0" presId="urn:microsoft.com/office/officeart/2005/8/layout/hierarchy1"/>
    <dgm:cxn modelId="{3430A2B2-4AB4-4ADD-B99D-FF885EAC5792}" type="presOf" srcId="{E4EF921A-81FF-4917-AC0B-30654FC58894}" destId="{1BAF621C-C2B4-4E83-A0E4-2F5E4B247D56}" srcOrd="0" destOrd="0" presId="urn:microsoft.com/office/officeart/2005/8/layout/hierarchy1"/>
    <dgm:cxn modelId="{5637CF33-9EEE-44D1-8BDB-B51DC1CF73F3}" type="presOf" srcId="{71B1CAF1-D38F-466E-99C5-35FCB91B1A92}" destId="{C34C4C0C-FDED-41C9-AA05-AD8285E9CCD1}" srcOrd="0" destOrd="0" presId="urn:microsoft.com/office/officeart/2005/8/layout/hierarchy1"/>
    <dgm:cxn modelId="{328CAA8B-0342-4829-973E-599AB2AD0E95}" type="presOf" srcId="{EB31542D-5409-4C65-99B0-472EE54B6DC5}" destId="{4A85C92C-D1EA-44D5-A583-7F9E991A7C7E}" srcOrd="0" destOrd="0" presId="urn:microsoft.com/office/officeart/2005/8/layout/hierarchy1"/>
    <dgm:cxn modelId="{E6667D8F-05AF-4007-AB65-6A6887460D5F}" type="presParOf" srcId="{CE05930B-8423-4483-8C7A-80CE25A53FF3}" destId="{C9A58974-EAFE-4973-8DE0-89B2727BC8F9}" srcOrd="0" destOrd="0" presId="urn:microsoft.com/office/officeart/2005/8/layout/hierarchy1"/>
    <dgm:cxn modelId="{EC225DB6-F253-46B9-89DA-1EE7F016D8CF}" type="presParOf" srcId="{C9A58974-EAFE-4973-8DE0-89B2727BC8F9}" destId="{08736653-7056-41CF-90E3-92C1DA448500}" srcOrd="0" destOrd="0" presId="urn:microsoft.com/office/officeart/2005/8/layout/hierarchy1"/>
    <dgm:cxn modelId="{7B893740-4307-4AA5-8988-4AC4B13D3295}" type="presParOf" srcId="{08736653-7056-41CF-90E3-92C1DA448500}" destId="{DE98BB22-56FF-43D9-8FDF-B6E0EA4362D0}" srcOrd="0" destOrd="0" presId="urn:microsoft.com/office/officeart/2005/8/layout/hierarchy1"/>
    <dgm:cxn modelId="{7BE3EA8B-FF07-40C5-8798-608E25A61368}" type="presParOf" srcId="{08736653-7056-41CF-90E3-92C1DA448500}" destId="{CD346041-E1D0-4E23-A588-FE8FCEAA143A}" srcOrd="1" destOrd="0" presId="urn:microsoft.com/office/officeart/2005/8/layout/hierarchy1"/>
    <dgm:cxn modelId="{84B005EE-6311-4DE9-A143-8F8074D6CE5F}" type="presParOf" srcId="{C9A58974-EAFE-4973-8DE0-89B2727BC8F9}" destId="{9B732C34-0446-4574-A67F-D8400C1132D2}" srcOrd="1" destOrd="0" presId="urn:microsoft.com/office/officeart/2005/8/layout/hierarchy1"/>
    <dgm:cxn modelId="{BD058826-F2CA-4C8E-B7C9-8AA4FB99E5D3}" type="presParOf" srcId="{9B732C34-0446-4574-A67F-D8400C1132D2}" destId="{6E293629-E5A3-4B81-97DC-AB07F1A18551}" srcOrd="0" destOrd="0" presId="urn:microsoft.com/office/officeart/2005/8/layout/hierarchy1"/>
    <dgm:cxn modelId="{021CA9B8-BB56-4E46-A8DA-7F04682868B6}" type="presParOf" srcId="{9B732C34-0446-4574-A67F-D8400C1132D2}" destId="{81D6BA66-FA83-402E-99CE-841191DED63E}" srcOrd="1" destOrd="0" presId="urn:microsoft.com/office/officeart/2005/8/layout/hierarchy1"/>
    <dgm:cxn modelId="{60BD755C-305C-4CD9-A8F8-BD545379DE50}" type="presParOf" srcId="{81D6BA66-FA83-402E-99CE-841191DED63E}" destId="{1494DFED-0B64-4C44-ABF3-EC40BD40B938}" srcOrd="0" destOrd="0" presId="urn:microsoft.com/office/officeart/2005/8/layout/hierarchy1"/>
    <dgm:cxn modelId="{9536948A-BC1E-4831-8A6D-388238F04A57}" type="presParOf" srcId="{1494DFED-0B64-4C44-ABF3-EC40BD40B938}" destId="{65CAE3C0-1B32-427C-8849-A5A55E7E167C}" srcOrd="0" destOrd="0" presId="urn:microsoft.com/office/officeart/2005/8/layout/hierarchy1"/>
    <dgm:cxn modelId="{46F7C8D1-8799-4AEF-9DE9-442B887EE103}" type="presParOf" srcId="{1494DFED-0B64-4C44-ABF3-EC40BD40B938}" destId="{4A85C92C-D1EA-44D5-A583-7F9E991A7C7E}" srcOrd="1" destOrd="0" presId="urn:microsoft.com/office/officeart/2005/8/layout/hierarchy1"/>
    <dgm:cxn modelId="{EC052181-D18D-4407-A105-A2C24C537301}" type="presParOf" srcId="{81D6BA66-FA83-402E-99CE-841191DED63E}" destId="{36F15426-BE90-4DAB-982B-7954837F017A}" srcOrd="1" destOrd="0" presId="urn:microsoft.com/office/officeart/2005/8/layout/hierarchy1"/>
    <dgm:cxn modelId="{9E4C909D-B6DF-4DBB-B9D3-81C5664EC19C}" type="presParOf" srcId="{9B732C34-0446-4574-A67F-D8400C1132D2}" destId="{1BAF621C-C2B4-4E83-A0E4-2F5E4B247D56}" srcOrd="2" destOrd="0" presId="urn:microsoft.com/office/officeart/2005/8/layout/hierarchy1"/>
    <dgm:cxn modelId="{851FA096-227E-419D-A0D7-D2125F2EF618}" type="presParOf" srcId="{9B732C34-0446-4574-A67F-D8400C1132D2}" destId="{0CEDCAE2-65F4-49EB-AAAD-EF30F7BEC28F}" srcOrd="3" destOrd="0" presId="urn:microsoft.com/office/officeart/2005/8/layout/hierarchy1"/>
    <dgm:cxn modelId="{365C28C4-2A7A-4EDD-AB10-37CB07F8ECE8}" type="presParOf" srcId="{0CEDCAE2-65F4-49EB-AAAD-EF30F7BEC28F}" destId="{0CD885BE-ECE3-4875-AF46-590231FA7540}" srcOrd="0" destOrd="0" presId="urn:microsoft.com/office/officeart/2005/8/layout/hierarchy1"/>
    <dgm:cxn modelId="{8EF258B6-C0FB-4B73-8BAE-6683105459FC}" type="presParOf" srcId="{0CD885BE-ECE3-4875-AF46-590231FA7540}" destId="{F3D31C41-82CA-458E-8D07-FDE8B47284CF}" srcOrd="0" destOrd="0" presId="urn:microsoft.com/office/officeart/2005/8/layout/hierarchy1"/>
    <dgm:cxn modelId="{9EE775C3-E42B-46C0-898F-AC765F21CEA3}" type="presParOf" srcId="{0CD885BE-ECE3-4875-AF46-590231FA7540}" destId="{B8B0B6A6-8C79-4571-A7C1-1C9A5AB32831}" srcOrd="1" destOrd="0" presId="urn:microsoft.com/office/officeart/2005/8/layout/hierarchy1"/>
    <dgm:cxn modelId="{415A3568-69A9-4AFA-B771-226AA6B25156}" type="presParOf" srcId="{0CEDCAE2-65F4-49EB-AAAD-EF30F7BEC28F}" destId="{6F4DC144-4FF9-4D98-9C65-D9551328F6C3}" srcOrd="1" destOrd="0" presId="urn:microsoft.com/office/officeart/2005/8/layout/hierarchy1"/>
    <dgm:cxn modelId="{70BF875D-67AB-447B-8764-FC2108051097}" type="presParOf" srcId="{9B732C34-0446-4574-A67F-D8400C1132D2}" destId="{BF51668A-926A-4123-9B1A-BA596C6B220F}" srcOrd="4" destOrd="0" presId="urn:microsoft.com/office/officeart/2005/8/layout/hierarchy1"/>
    <dgm:cxn modelId="{BF73CAB1-469D-4B04-9414-166F8266618A}" type="presParOf" srcId="{9B732C34-0446-4574-A67F-D8400C1132D2}" destId="{C4D70C5A-F266-4D30-81E8-55D263A1CC8E}" srcOrd="5" destOrd="0" presId="urn:microsoft.com/office/officeart/2005/8/layout/hierarchy1"/>
    <dgm:cxn modelId="{2D8650DA-7C91-448B-A359-1A504DD82B8D}" type="presParOf" srcId="{C4D70C5A-F266-4D30-81E8-55D263A1CC8E}" destId="{9A31AE43-A66E-47AE-B2F6-D23B6299B6DC}" srcOrd="0" destOrd="0" presId="urn:microsoft.com/office/officeart/2005/8/layout/hierarchy1"/>
    <dgm:cxn modelId="{A5563525-1083-47AF-9041-117BC53F3F05}" type="presParOf" srcId="{9A31AE43-A66E-47AE-B2F6-D23B6299B6DC}" destId="{D2EC0F71-FF23-42C8-ADD7-915CE87DA197}" srcOrd="0" destOrd="0" presId="urn:microsoft.com/office/officeart/2005/8/layout/hierarchy1"/>
    <dgm:cxn modelId="{E3FB2F6C-7730-4D52-90BC-7A453502515A}" type="presParOf" srcId="{9A31AE43-A66E-47AE-B2F6-D23B6299B6DC}" destId="{C34C4C0C-FDED-41C9-AA05-AD8285E9CCD1}" srcOrd="1" destOrd="0" presId="urn:microsoft.com/office/officeart/2005/8/layout/hierarchy1"/>
    <dgm:cxn modelId="{632D7107-6A12-4B9B-B49F-13275655B620}" type="presParOf" srcId="{C4D70C5A-F266-4D30-81E8-55D263A1CC8E}" destId="{F96EFF22-718A-45D4-BA85-31DB27C1500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1ADF3B-5045-4E5D-92A6-4EAF73367624}" type="doc">
      <dgm:prSet loTypeId="urn:microsoft.com/office/officeart/2005/8/layout/hList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309F79F6-25F2-4E06-9777-20E15491D335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Контактні</a:t>
          </a:r>
          <a:endParaRPr lang="uk-UA" dirty="0">
            <a:solidFill>
              <a:srgbClr val="FF0000"/>
            </a:solidFill>
          </a:endParaRPr>
        </a:p>
      </dgm:t>
    </dgm:pt>
    <dgm:pt modelId="{F7217367-4141-467D-9AF9-A9110CF47492}" type="parTrans" cxnId="{9ED41E91-BF25-4EE8-884F-73952DDDF547}">
      <dgm:prSet/>
      <dgm:spPr/>
      <dgm:t>
        <a:bodyPr/>
        <a:lstStyle/>
        <a:p>
          <a:endParaRPr lang="uk-UA"/>
        </a:p>
      </dgm:t>
    </dgm:pt>
    <dgm:pt modelId="{80705492-E4CE-4BAA-84A4-BE545708FAA8}" type="sibTrans" cxnId="{9ED41E91-BF25-4EE8-884F-73952DDDF547}">
      <dgm:prSet/>
      <dgm:spPr/>
      <dgm:t>
        <a:bodyPr/>
        <a:lstStyle/>
        <a:p>
          <a:endParaRPr lang="uk-UA"/>
        </a:p>
      </dgm:t>
    </dgm:pt>
    <dgm:pt modelId="{ECE44DE0-2C43-42CF-B23A-A51EF6903147}">
      <dgm:prSet phldrT="[Текст]"/>
      <dgm:spPr/>
      <dgm:t>
        <a:bodyPr/>
        <a:lstStyle/>
        <a:p>
          <a:r>
            <a:rPr lang="uk-UA" b="1" i="0" dirty="0" err="1" smtClean="0"/>
            <a:t>Терморезистивні</a:t>
          </a:r>
          <a:r>
            <a:rPr lang="uk-UA" b="1" i="0" dirty="0" smtClean="0"/>
            <a:t> </a:t>
          </a:r>
          <a:r>
            <a:rPr lang="uk-UA" b="1" i="0" dirty="0" err="1" smtClean="0"/>
            <a:t>термодатчики</a:t>
          </a:r>
          <a:endParaRPr lang="uk-UA" dirty="0"/>
        </a:p>
      </dgm:t>
    </dgm:pt>
    <dgm:pt modelId="{2800701D-242A-4095-AE47-836A53CA5A15}" type="parTrans" cxnId="{4DA1F5D7-70FB-4916-9252-F21B6B1841DF}">
      <dgm:prSet/>
      <dgm:spPr/>
      <dgm:t>
        <a:bodyPr/>
        <a:lstStyle/>
        <a:p>
          <a:endParaRPr lang="uk-UA"/>
        </a:p>
      </dgm:t>
    </dgm:pt>
    <dgm:pt modelId="{67BEF995-5DE2-4FF4-8AE0-83F0B1B17FFA}" type="sibTrans" cxnId="{4DA1F5D7-70FB-4916-9252-F21B6B1841DF}">
      <dgm:prSet/>
      <dgm:spPr/>
      <dgm:t>
        <a:bodyPr/>
        <a:lstStyle/>
        <a:p>
          <a:endParaRPr lang="uk-UA"/>
        </a:p>
      </dgm:t>
    </dgm:pt>
    <dgm:pt modelId="{C036689F-A333-4F48-A9DF-903E0F25D988}">
      <dgm:prSet phldrT="[Текст]"/>
      <dgm:spPr/>
      <dgm:t>
        <a:bodyPr/>
        <a:lstStyle/>
        <a:p>
          <a:r>
            <a:rPr lang="uk-UA" dirty="0" smtClean="0">
              <a:solidFill>
                <a:srgbClr val="FF0000"/>
              </a:solidFill>
            </a:rPr>
            <a:t>Безконтактні</a:t>
          </a:r>
          <a:endParaRPr lang="uk-UA" dirty="0">
            <a:solidFill>
              <a:srgbClr val="FF0000"/>
            </a:solidFill>
          </a:endParaRPr>
        </a:p>
      </dgm:t>
    </dgm:pt>
    <dgm:pt modelId="{0F0CA18C-8B13-4219-B155-8D61A12A8A55}" type="parTrans" cxnId="{31570534-B3B8-44A0-A429-43A4ABEA1547}">
      <dgm:prSet/>
      <dgm:spPr/>
      <dgm:t>
        <a:bodyPr/>
        <a:lstStyle/>
        <a:p>
          <a:endParaRPr lang="uk-UA"/>
        </a:p>
      </dgm:t>
    </dgm:pt>
    <dgm:pt modelId="{80C643EE-7D14-46DC-9388-360BFF44EECC}" type="sibTrans" cxnId="{31570534-B3B8-44A0-A429-43A4ABEA1547}">
      <dgm:prSet/>
      <dgm:spPr/>
      <dgm:t>
        <a:bodyPr/>
        <a:lstStyle/>
        <a:p>
          <a:endParaRPr lang="uk-UA"/>
        </a:p>
      </dgm:t>
    </dgm:pt>
    <dgm:pt modelId="{14CAA0E6-99DD-49F7-A1FF-2E5DA369ACAB}">
      <dgm:prSet phldrT="[Текст]"/>
      <dgm:spPr/>
      <dgm:t>
        <a:bodyPr/>
        <a:lstStyle/>
        <a:p>
          <a:r>
            <a:rPr lang="uk-UA" dirty="0" smtClean="0"/>
            <a:t>Пірометри</a:t>
          </a:r>
          <a:endParaRPr lang="uk-UA" dirty="0"/>
        </a:p>
      </dgm:t>
    </dgm:pt>
    <dgm:pt modelId="{15B775D3-8D71-4CFE-93E1-92574ED12AA2}" type="parTrans" cxnId="{FFBF9E59-7C7D-4907-A39D-11F840930F48}">
      <dgm:prSet/>
      <dgm:spPr/>
      <dgm:t>
        <a:bodyPr/>
        <a:lstStyle/>
        <a:p>
          <a:endParaRPr lang="uk-UA"/>
        </a:p>
      </dgm:t>
    </dgm:pt>
    <dgm:pt modelId="{FC116D0B-7801-4F70-A452-5950FEE821E3}" type="sibTrans" cxnId="{FFBF9E59-7C7D-4907-A39D-11F840930F48}">
      <dgm:prSet/>
      <dgm:spPr/>
      <dgm:t>
        <a:bodyPr/>
        <a:lstStyle/>
        <a:p>
          <a:endParaRPr lang="uk-UA"/>
        </a:p>
      </dgm:t>
    </dgm:pt>
    <dgm:pt modelId="{7EBDB1A5-5181-461A-B73C-81628837E1DB}">
      <dgm:prSet phldrT="[Текст]"/>
      <dgm:spPr/>
      <dgm:t>
        <a:bodyPr/>
        <a:lstStyle/>
        <a:p>
          <a:r>
            <a:rPr lang="uk-UA" b="1" i="0" dirty="0" smtClean="0"/>
            <a:t>Напівпровідникові</a:t>
          </a:r>
          <a:endParaRPr lang="uk-UA" dirty="0"/>
        </a:p>
      </dgm:t>
    </dgm:pt>
    <dgm:pt modelId="{67E29732-36BB-4B30-B69A-9FAF0F77915B}" type="parTrans" cxnId="{0EDF6DBB-D1D2-4F90-9D35-04564B80B72B}">
      <dgm:prSet/>
      <dgm:spPr/>
      <dgm:t>
        <a:bodyPr/>
        <a:lstStyle/>
        <a:p>
          <a:endParaRPr lang="uk-UA"/>
        </a:p>
      </dgm:t>
    </dgm:pt>
    <dgm:pt modelId="{F5ADA32E-4C40-4EEA-BE42-83201F6E109D}" type="sibTrans" cxnId="{0EDF6DBB-D1D2-4F90-9D35-04564B80B72B}">
      <dgm:prSet/>
      <dgm:spPr/>
      <dgm:t>
        <a:bodyPr/>
        <a:lstStyle/>
        <a:p>
          <a:endParaRPr lang="uk-UA"/>
        </a:p>
      </dgm:t>
    </dgm:pt>
    <dgm:pt modelId="{ACA57568-4292-406F-A8A7-BC1EAB88929F}">
      <dgm:prSet phldrT="[Текст]"/>
      <dgm:spPr/>
      <dgm:t>
        <a:bodyPr/>
        <a:lstStyle/>
        <a:p>
          <a:r>
            <a:rPr lang="uk-UA" b="1" i="0" dirty="0" smtClean="0"/>
            <a:t>Термоелектричні (термопари)</a:t>
          </a:r>
          <a:endParaRPr lang="uk-UA" dirty="0"/>
        </a:p>
      </dgm:t>
    </dgm:pt>
    <dgm:pt modelId="{56D2FF4C-5442-4031-98AA-1A43CC86793F}" type="parTrans" cxnId="{DFF8320A-F287-40C0-BBCC-ACE1849CF88A}">
      <dgm:prSet/>
      <dgm:spPr/>
      <dgm:t>
        <a:bodyPr/>
        <a:lstStyle/>
        <a:p>
          <a:endParaRPr lang="uk-UA"/>
        </a:p>
      </dgm:t>
    </dgm:pt>
    <dgm:pt modelId="{74B3EC28-E434-46AE-9F0C-B35D7A29C026}" type="sibTrans" cxnId="{DFF8320A-F287-40C0-BBCC-ACE1849CF88A}">
      <dgm:prSet/>
      <dgm:spPr/>
      <dgm:t>
        <a:bodyPr/>
        <a:lstStyle/>
        <a:p>
          <a:endParaRPr lang="uk-UA"/>
        </a:p>
      </dgm:t>
    </dgm:pt>
    <dgm:pt modelId="{708D603E-DB60-4B2B-BC94-75D9F2493AE0}">
      <dgm:prSet phldrT="[Текст]"/>
      <dgm:spPr/>
      <dgm:t>
        <a:bodyPr/>
        <a:lstStyle/>
        <a:p>
          <a:r>
            <a:rPr lang="uk-UA" b="1" dirty="0" smtClean="0"/>
            <a:t>Акустичні (для газу)</a:t>
          </a:r>
          <a:endParaRPr lang="uk-UA" b="1" dirty="0"/>
        </a:p>
      </dgm:t>
    </dgm:pt>
    <dgm:pt modelId="{682A12DC-1C20-433C-8435-9618C2703E9D}" type="parTrans" cxnId="{66A5CAD4-AEC8-4511-A395-DA1E9761ED53}">
      <dgm:prSet/>
      <dgm:spPr/>
      <dgm:t>
        <a:bodyPr/>
        <a:lstStyle/>
        <a:p>
          <a:endParaRPr lang="uk-UA"/>
        </a:p>
      </dgm:t>
    </dgm:pt>
    <dgm:pt modelId="{197413DD-4981-4BE5-AC65-728F424AEC91}" type="sibTrans" cxnId="{66A5CAD4-AEC8-4511-A395-DA1E9761ED53}">
      <dgm:prSet/>
      <dgm:spPr/>
      <dgm:t>
        <a:bodyPr/>
        <a:lstStyle/>
        <a:p>
          <a:endParaRPr lang="uk-UA"/>
        </a:p>
      </dgm:t>
    </dgm:pt>
    <dgm:pt modelId="{A4BEBCFD-E947-4AD4-BE65-76AD086493DF}">
      <dgm:prSet phldrT="[Текст]"/>
      <dgm:spPr/>
      <dgm:t>
        <a:bodyPr/>
        <a:lstStyle/>
        <a:p>
          <a:endParaRPr lang="uk-UA" dirty="0"/>
        </a:p>
      </dgm:t>
    </dgm:pt>
    <dgm:pt modelId="{4302D996-870F-45A2-A9F2-E206C8C3DA3F}" type="parTrans" cxnId="{C73D1973-DB5D-411D-BE81-327AE2DC3E6D}">
      <dgm:prSet/>
      <dgm:spPr/>
      <dgm:t>
        <a:bodyPr/>
        <a:lstStyle/>
        <a:p>
          <a:endParaRPr lang="uk-UA"/>
        </a:p>
      </dgm:t>
    </dgm:pt>
    <dgm:pt modelId="{93FAAE6C-B329-4C64-BF94-15C8F36BD459}" type="sibTrans" cxnId="{C73D1973-DB5D-411D-BE81-327AE2DC3E6D}">
      <dgm:prSet/>
      <dgm:spPr/>
      <dgm:t>
        <a:bodyPr/>
        <a:lstStyle/>
        <a:p>
          <a:endParaRPr lang="uk-UA"/>
        </a:p>
      </dgm:t>
    </dgm:pt>
    <dgm:pt modelId="{D704688D-EE9C-4927-992D-340B0F53A652}" type="pres">
      <dgm:prSet presAssocID="{3E1ADF3B-5045-4E5D-92A6-4EAF73367624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uk-UA"/>
        </a:p>
      </dgm:t>
    </dgm:pt>
    <dgm:pt modelId="{935EF9D4-FB8D-4187-AA24-2FAEFF46D2E6}" type="pres">
      <dgm:prSet presAssocID="{309F79F6-25F2-4E06-9777-20E15491D335}" presName="compositeNode" presStyleCnt="0">
        <dgm:presLayoutVars>
          <dgm:bulletEnabled val="1"/>
        </dgm:presLayoutVars>
      </dgm:prSet>
      <dgm:spPr/>
    </dgm:pt>
    <dgm:pt modelId="{D3E03DC6-E8C6-43DF-B579-0010F33D3482}" type="pres">
      <dgm:prSet presAssocID="{309F79F6-25F2-4E06-9777-20E15491D335}" presName="image" presStyleLbl="fgImgPlace1" presStyleIdx="0" presStyleCnt="2" custScaleX="13835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F76ECBAC-8E91-481B-BA58-E3EFCF32BFE0}" type="pres">
      <dgm:prSet presAssocID="{309F79F6-25F2-4E06-9777-20E15491D335}" presName="childNode" presStyleLbl="node1" presStyleIdx="0" presStyleCnt="2" custLinFactNeighborX="1276" custLinFactNeighborY="-781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DF71429-4697-44AC-8D96-F2EB41F571EB}" type="pres">
      <dgm:prSet presAssocID="{309F79F6-25F2-4E06-9777-20E15491D335}" presName="parentNode" presStyleLbl="revTx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0766DFD-0982-42C4-B19D-A81D2517E32F}" type="pres">
      <dgm:prSet presAssocID="{80705492-E4CE-4BAA-84A4-BE545708FAA8}" presName="sibTrans" presStyleCnt="0"/>
      <dgm:spPr/>
    </dgm:pt>
    <dgm:pt modelId="{F2BE4C3A-73D0-48EC-B754-4BB0BCC429A2}" type="pres">
      <dgm:prSet presAssocID="{C036689F-A333-4F48-A9DF-903E0F25D988}" presName="compositeNode" presStyleCnt="0">
        <dgm:presLayoutVars>
          <dgm:bulletEnabled val="1"/>
        </dgm:presLayoutVars>
      </dgm:prSet>
      <dgm:spPr/>
    </dgm:pt>
    <dgm:pt modelId="{3562D39D-D209-455F-A45D-A271A7E033A2}" type="pres">
      <dgm:prSet presAssocID="{C036689F-A333-4F48-A9DF-903E0F25D988}" presName="image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887F2F6F-CA50-4B21-8064-9E73ED9BA342}" type="pres">
      <dgm:prSet presAssocID="{C036689F-A333-4F48-A9DF-903E0F25D988}" presName="child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1AED698-B13B-49DF-AF53-33E786CB5839}" type="pres">
      <dgm:prSet presAssocID="{C036689F-A333-4F48-A9DF-903E0F25D988}" presName="parentNode" presStyleLbl="revTx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676AE438-63F6-49B9-BF91-72E17FE12DB8}" type="presOf" srcId="{708D603E-DB60-4B2B-BC94-75D9F2493AE0}" destId="{F76ECBAC-8E91-481B-BA58-E3EFCF32BFE0}" srcOrd="0" destOrd="3" presId="urn:microsoft.com/office/officeart/2005/8/layout/hList2"/>
    <dgm:cxn modelId="{43DF46A4-C971-4285-9E1B-EDD7FAEF14F8}" type="presOf" srcId="{ACA57568-4292-406F-A8A7-BC1EAB88929F}" destId="{F76ECBAC-8E91-481B-BA58-E3EFCF32BFE0}" srcOrd="0" destOrd="2" presId="urn:microsoft.com/office/officeart/2005/8/layout/hList2"/>
    <dgm:cxn modelId="{66A5CAD4-AEC8-4511-A395-DA1E9761ED53}" srcId="{309F79F6-25F2-4E06-9777-20E15491D335}" destId="{708D603E-DB60-4B2B-BC94-75D9F2493AE0}" srcOrd="3" destOrd="0" parTransId="{682A12DC-1C20-433C-8435-9618C2703E9D}" sibTransId="{197413DD-4981-4BE5-AC65-728F424AEC91}"/>
    <dgm:cxn modelId="{4DA1F5D7-70FB-4916-9252-F21B6B1841DF}" srcId="{309F79F6-25F2-4E06-9777-20E15491D335}" destId="{ECE44DE0-2C43-42CF-B23A-A51EF6903147}" srcOrd="0" destOrd="0" parTransId="{2800701D-242A-4095-AE47-836A53CA5A15}" sibTransId="{67BEF995-5DE2-4FF4-8AE0-83F0B1B17FFA}"/>
    <dgm:cxn modelId="{DA250A86-632E-439C-A317-A36E3073904D}" type="presOf" srcId="{14CAA0E6-99DD-49F7-A1FF-2E5DA369ACAB}" destId="{887F2F6F-CA50-4B21-8064-9E73ED9BA342}" srcOrd="0" destOrd="0" presId="urn:microsoft.com/office/officeart/2005/8/layout/hList2"/>
    <dgm:cxn modelId="{15AA6923-3ABA-434C-862A-0ABD0883E140}" type="presOf" srcId="{C036689F-A333-4F48-A9DF-903E0F25D988}" destId="{71AED698-B13B-49DF-AF53-33E786CB5839}" srcOrd="0" destOrd="0" presId="urn:microsoft.com/office/officeart/2005/8/layout/hList2"/>
    <dgm:cxn modelId="{D3CACBDA-18B8-41A1-B8A2-E78478D744EC}" type="presOf" srcId="{A4BEBCFD-E947-4AD4-BE65-76AD086493DF}" destId="{F76ECBAC-8E91-481B-BA58-E3EFCF32BFE0}" srcOrd="0" destOrd="4" presId="urn:microsoft.com/office/officeart/2005/8/layout/hList2"/>
    <dgm:cxn modelId="{DFF8320A-F287-40C0-BBCC-ACE1849CF88A}" srcId="{309F79F6-25F2-4E06-9777-20E15491D335}" destId="{ACA57568-4292-406F-A8A7-BC1EAB88929F}" srcOrd="2" destOrd="0" parTransId="{56D2FF4C-5442-4031-98AA-1A43CC86793F}" sibTransId="{74B3EC28-E434-46AE-9F0C-B35D7A29C026}"/>
    <dgm:cxn modelId="{29B0D745-E6FB-44CC-9AFC-654D857DFDE1}" type="presOf" srcId="{ECE44DE0-2C43-42CF-B23A-A51EF6903147}" destId="{F76ECBAC-8E91-481B-BA58-E3EFCF32BFE0}" srcOrd="0" destOrd="0" presId="urn:microsoft.com/office/officeart/2005/8/layout/hList2"/>
    <dgm:cxn modelId="{FFBF9E59-7C7D-4907-A39D-11F840930F48}" srcId="{C036689F-A333-4F48-A9DF-903E0F25D988}" destId="{14CAA0E6-99DD-49F7-A1FF-2E5DA369ACAB}" srcOrd="0" destOrd="0" parTransId="{15B775D3-8D71-4CFE-93E1-92574ED12AA2}" sibTransId="{FC116D0B-7801-4F70-A452-5950FEE821E3}"/>
    <dgm:cxn modelId="{290196CF-4723-4ADA-9075-B7C704529B74}" type="presOf" srcId="{309F79F6-25F2-4E06-9777-20E15491D335}" destId="{CDF71429-4697-44AC-8D96-F2EB41F571EB}" srcOrd="0" destOrd="0" presId="urn:microsoft.com/office/officeart/2005/8/layout/hList2"/>
    <dgm:cxn modelId="{13121256-67F2-4436-A1E4-3680A3605A20}" type="presOf" srcId="{3E1ADF3B-5045-4E5D-92A6-4EAF73367624}" destId="{D704688D-EE9C-4927-992D-340B0F53A652}" srcOrd="0" destOrd="0" presId="urn:microsoft.com/office/officeart/2005/8/layout/hList2"/>
    <dgm:cxn modelId="{C73D1973-DB5D-411D-BE81-327AE2DC3E6D}" srcId="{309F79F6-25F2-4E06-9777-20E15491D335}" destId="{A4BEBCFD-E947-4AD4-BE65-76AD086493DF}" srcOrd="4" destOrd="0" parTransId="{4302D996-870F-45A2-A9F2-E206C8C3DA3F}" sibTransId="{93FAAE6C-B329-4C64-BF94-15C8F36BD459}"/>
    <dgm:cxn modelId="{9ED41E91-BF25-4EE8-884F-73952DDDF547}" srcId="{3E1ADF3B-5045-4E5D-92A6-4EAF73367624}" destId="{309F79F6-25F2-4E06-9777-20E15491D335}" srcOrd="0" destOrd="0" parTransId="{F7217367-4141-467D-9AF9-A9110CF47492}" sibTransId="{80705492-E4CE-4BAA-84A4-BE545708FAA8}"/>
    <dgm:cxn modelId="{0EDF6DBB-D1D2-4F90-9D35-04564B80B72B}" srcId="{309F79F6-25F2-4E06-9777-20E15491D335}" destId="{7EBDB1A5-5181-461A-B73C-81628837E1DB}" srcOrd="1" destOrd="0" parTransId="{67E29732-36BB-4B30-B69A-9FAF0F77915B}" sibTransId="{F5ADA32E-4C40-4EEA-BE42-83201F6E109D}"/>
    <dgm:cxn modelId="{31570534-B3B8-44A0-A429-43A4ABEA1547}" srcId="{3E1ADF3B-5045-4E5D-92A6-4EAF73367624}" destId="{C036689F-A333-4F48-A9DF-903E0F25D988}" srcOrd="1" destOrd="0" parTransId="{0F0CA18C-8B13-4219-B155-8D61A12A8A55}" sibTransId="{80C643EE-7D14-46DC-9388-360BFF44EECC}"/>
    <dgm:cxn modelId="{27B639AA-9B8F-4086-81D4-EF23116BB0B7}" type="presOf" srcId="{7EBDB1A5-5181-461A-B73C-81628837E1DB}" destId="{F76ECBAC-8E91-481B-BA58-E3EFCF32BFE0}" srcOrd="0" destOrd="1" presId="urn:microsoft.com/office/officeart/2005/8/layout/hList2"/>
    <dgm:cxn modelId="{419D7347-505F-4F95-A09E-17DF29E1A464}" type="presParOf" srcId="{D704688D-EE9C-4927-992D-340B0F53A652}" destId="{935EF9D4-FB8D-4187-AA24-2FAEFF46D2E6}" srcOrd="0" destOrd="0" presId="urn:microsoft.com/office/officeart/2005/8/layout/hList2"/>
    <dgm:cxn modelId="{DF7E38BC-7560-44AA-81A4-44BBF29CA117}" type="presParOf" srcId="{935EF9D4-FB8D-4187-AA24-2FAEFF46D2E6}" destId="{D3E03DC6-E8C6-43DF-B579-0010F33D3482}" srcOrd="0" destOrd="0" presId="urn:microsoft.com/office/officeart/2005/8/layout/hList2"/>
    <dgm:cxn modelId="{2DCCED1B-C713-4303-85E2-0681005258AB}" type="presParOf" srcId="{935EF9D4-FB8D-4187-AA24-2FAEFF46D2E6}" destId="{F76ECBAC-8E91-481B-BA58-E3EFCF32BFE0}" srcOrd="1" destOrd="0" presId="urn:microsoft.com/office/officeart/2005/8/layout/hList2"/>
    <dgm:cxn modelId="{CA89161C-5A30-4187-A8D3-BC3EED1CF9FF}" type="presParOf" srcId="{935EF9D4-FB8D-4187-AA24-2FAEFF46D2E6}" destId="{CDF71429-4697-44AC-8D96-F2EB41F571EB}" srcOrd="2" destOrd="0" presId="urn:microsoft.com/office/officeart/2005/8/layout/hList2"/>
    <dgm:cxn modelId="{850E3C2B-EBDA-4E37-87DB-A7E7A7E10F4A}" type="presParOf" srcId="{D704688D-EE9C-4927-992D-340B0F53A652}" destId="{90766DFD-0982-42C4-B19D-A81D2517E32F}" srcOrd="1" destOrd="0" presId="urn:microsoft.com/office/officeart/2005/8/layout/hList2"/>
    <dgm:cxn modelId="{8C621045-5D77-4D07-A4CE-758E412ED265}" type="presParOf" srcId="{D704688D-EE9C-4927-992D-340B0F53A652}" destId="{F2BE4C3A-73D0-48EC-B754-4BB0BCC429A2}" srcOrd="2" destOrd="0" presId="urn:microsoft.com/office/officeart/2005/8/layout/hList2"/>
    <dgm:cxn modelId="{AE02D8C3-752B-4BA8-B0A8-65F86A63A880}" type="presParOf" srcId="{F2BE4C3A-73D0-48EC-B754-4BB0BCC429A2}" destId="{3562D39D-D209-455F-A45D-A271A7E033A2}" srcOrd="0" destOrd="0" presId="urn:microsoft.com/office/officeart/2005/8/layout/hList2"/>
    <dgm:cxn modelId="{1BD4AC6E-4D58-4553-B585-928A644E6798}" type="presParOf" srcId="{F2BE4C3A-73D0-48EC-B754-4BB0BCC429A2}" destId="{887F2F6F-CA50-4B21-8064-9E73ED9BA342}" srcOrd="1" destOrd="0" presId="urn:microsoft.com/office/officeart/2005/8/layout/hList2"/>
    <dgm:cxn modelId="{742347E9-7E49-4B75-84A0-98E2C509D6BC}" type="presParOf" srcId="{F2BE4C3A-73D0-48EC-B754-4BB0BCC429A2}" destId="{71AED698-B13B-49DF-AF53-33E786CB5839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51668A-926A-4123-9B1A-BA596C6B220F}">
      <dsp:nvSpPr>
        <dsp:cNvPr id="0" name=""/>
        <dsp:cNvSpPr/>
      </dsp:nvSpPr>
      <dsp:spPr>
        <a:xfrm>
          <a:off x="4080793" y="614310"/>
          <a:ext cx="2896046" cy="13684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8914"/>
              </a:lnTo>
              <a:lnTo>
                <a:pt x="2896046" y="1148914"/>
              </a:lnTo>
              <a:lnTo>
                <a:pt x="2896046" y="136842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AF621C-C2B4-4E83-A0E4-2F5E4B247D56}">
      <dsp:nvSpPr>
        <dsp:cNvPr id="0" name=""/>
        <dsp:cNvSpPr/>
      </dsp:nvSpPr>
      <dsp:spPr>
        <a:xfrm>
          <a:off x="4035073" y="614310"/>
          <a:ext cx="91440" cy="144043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220926"/>
              </a:lnTo>
              <a:lnTo>
                <a:pt x="54416" y="1220926"/>
              </a:lnTo>
              <a:lnTo>
                <a:pt x="54416" y="1440433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293629-E5A3-4B81-97DC-AB07F1A18551}">
      <dsp:nvSpPr>
        <dsp:cNvPr id="0" name=""/>
        <dsp:cNvSpPr/>
      </dsp:nvSpPr>
      <dsp:spPr>
        <a:xfrm>
          <a:off x="921469" y="614310"/>
          <a:ext cx="3159323" cy="1368421"/>
        </a:xfrm>
        <a:custGeom>
          <a:avLst/>
          <a:gdLst/>
          <a:ahLst/>
          <a:cxnLst/>
          <a:rect l="0" t="0" r="0" b="0"/>
          <a:pathLst>
            <a:path>
              <a:moveTo>
                <a:pt x="3159323" y="0"/>
              </a:moveTo>
              <a:lnTo>
                <a:pt x="3159323" y="1148914"/>
              </a:lnTo>
              <a:lnTo>
                <a:pt x="0" y="1148914"/>
              </a:lnTo>
              <a:lnTo>
                <a:pt x="0" y="1368421"/>
              </a:lnTo>
            </a:path>
          </a:pathLst>
        </a:custGeom>
        <a:noFill/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8BB22-56FF-43D9-8FDF-B6E0EA4362D0}">
      <dsp:nvSpPr>
        <dsp:cNvPr id="0" name=""/>
        <dsp:cNvSpPr/>
      </dsp:nvSpPr>
      <dsp:spPr>
        <a:xfrm>
          <a:off x="240461" y="-33492"/>
          <a:ext cx="7680663" cy="647802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346041-E1D0-4E23-A588-FE8FCEAA143A}">
      <dsp:nvSpPr>
        <dsp:cNvPr id="0" name=""/>
        <dsp:cNvSpPr/>
      </dsp:nvSpPr>
      <dsp:spPr>
        <a:xfrm>
          <a:off x="503738" y="216621"/>
          <a:ext cx="7680663" cy="6478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Теплофізичні властивості матеріалу</a:t>
          </a:r>
          <a:endParaRPr lang="uk-UA" sz="3200" kern="1200" dirty="0"/>
        </a:p>
      </dsp:txBody>
      <dsp:txXfrm>
        <a:off x="522711" y="235594"/>
        <a:ext cx="7642717" cy="609856"/>
      </dsp:txXfrm>
    </dsp:sp>
    <dsp:sp modelId="{65CAE3C0-1B32-427C-8849-A5A55E7E167C}">
      <dsp:nvSpPr>
        <dsp:cNvPr id="0" name=""/>
        <dsp:cNvSpPr/>
      </dsp:nvSpPr>
      <dsp:spPr>
        <a:xfrm>
          <a:off x="-263276" y="1982732"/>
          <a:ext cx="2369492" cy="1504627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85C92C-D1EA-44D5-A583-7F9E991A7C7E}">
      <dsp:nvSpPr>
        <dsp:cNvPr id="0" name=""/>
        <dsp:cNvSpPr/>
      </dsp:nvSpPr>
      <dsp:spPr>
        <a:xfrm>
          <a:off x="0" y="2232845"/>
          <a:ext cx="2369492" cy="1504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Теплопровідність</a:t>
          </a:r>
          <a:endParaRPr lang="uk-UA" sz="2000" kern="1200" dirty="0"/>
        </a:p>
      </dsp:txBody>
      <dsp:txXfrm>
        <a:off x="44069" y="2276914"/>
        <a:ext cx="2281354" cy="1416489"/>
      </dsp:txXfrm>
    </dsp:sp>
    <dsp:sp modelId="{F3D31C41-82CA-458E-8D07-FDE8B47284CF}">
      <dsp:nvSpPr>
        <dsp:cNvPr id="0" name=""/>
        <dsp:cNvSpPr/>
      </dsp:nvSpPr>
      <dsp:spPr>
        <a:xfrm>
          <a:off x="2904742" y="2054743"/>
          <a:ext cx="2369492" cy="1504627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B0B6A6-8C79-4571-A7C1-1C9A5AB32831}">
      <dsp:nvSpPr>
        <dsp:cNvPr id="0" name=""/>
        <dsp:cNvSpPr/>
      </dsp:nvSpPr>
      <dsp:spPr>
        <a:xfrm>
          <a:off x="3168019" y="2304856"/>
          <a:ext cx="2369492" cy="1504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Теплоємність</a:t>
          </a:r>
          <a:endParaRPr lang="uk-UA" sz="2000" kern="1200" dirty="0"/>
        </a:p>
      </dsp:txBody>
      <dsp:txXfrm>
        <a:off x="3212088" y="2348925"/>
        <a:ext cx="2281354" cy="1416489"/>
      </dsp:txXfrm>
    </dsp:sp>
    <dsp:sp modelId="{D2EC0F71-FF23-42C8-ADD7-915CE87DA197}">
      <dsp:nvSpPr>
        <dsp:cNvPr id="0" name=""/>
        <dsp:cNvSpPr/>
      </dsp:nvSpPr>
      <dsp:spPr>
        <a:xfrm>
          <a:off x="5792093" y="1982732"/>
          <a:ext cx="2369492" cy="1504627"/>
        </a:xfrm>
        <a:prstGeom prst="roundRect">
          <a:avLst>
            <a:gd name="adj" fmla="val 10000"/>
          </a:avLst>
        </a:prstGeom>
        <a:solidFill>
          <a:schemeClr val="accent2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4C4C0C-FDED-41C9-AA05-AD8285E9CCD1}">
      <dsp:nvSpPr>
        <dsp:cNvPr id="0" name=""/>
        <dsp:cNvSpPr/>
      </dsp:nvSpPr>
      <dsp:spPr>
        <a:xfrm>
          <a:off x="6055370" y="2232845"/>
          <a:ext cx="2369492" cy="15046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Густина</a:t>
          </a:r>
          <a:endParaRPr lang="uk-UA" sz="2000" kern="1200" dirty="0"/>
        </a:p>
      </dsp:txBody>
      <dsp:txXfrm>
        <a:off x="6099439" y="2276914"/>
        <a:ext cx="2281354" cy="14164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F71429-4697-44AC-8D96-F2EB41F571EB}">
      <dsp:nvSpPr>
        <dsp:cNvPr id="0" name=""/>
        <dsp:cNvSpPr/>
      </dsp:nvSpPr>
      <dsp:spPr>
        <a:xfrm rot="16200000">
          <a:off x="-1156310" y="2181271"/>
          <a:ext cx="3268980" cy="536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785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>
              <a:solidFill>
                <a:srgbClr val="FF0000"/>
              </a:solidFill>
            </a:rPr>
            <a:t>Контактні</a:t>
          </a:r>
          <a:endParaRPr lang="uk-UA" sz="3400" kern="1200" dirty="0">
            <a:solidFill>
              <a:srgbClr val="FF0000"/>
            </a:solidFill>
          </a:endParaRPr>
        </a:p>
      </dsp:txBody>
      <dsp:txXfrm>
        <a:off x="-1156310" y="2181271"/>
        <a:ext cx="3268980" cy="536071"/>
      </dsp:txXfrm>
    </dsp:sp>
    <dsp:sp modelId="{F76ECBAC-8E91-481B-BA58-E3EFCF32BFE0}">
      <dsp:nvSpPr>
        <dsp:cNvPr id="0" name=""/>
        <dsp:cNvSpPr/>
      </dsp:nvSpPr>
      <dsp:spPr>
        <a:xfrm>
          <a:off x="780286" y="789286"/>
          <a:ext cx="2670205" cy="32689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72785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i="0" kern="1200" dirty="0" err="1" smtClean="0"/>
            <a:t>Терморезистивні</a:t>
          </a:r>
          <a:r>
            <a:rPr lang="uk-UA" sz="1900" b="1" i="0" kern="1200" dirty="0" smtClean="0"/>
            <a:t> </a:t>
          </a:r>
          <a:r>
            <a:rPr lang="uk-UA" sz="1900" b="1" i="0" kern="1200" dirty="0" err="1" smtClean="0"/>
            <a:t>термодатчики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i="0" kern="1200" dirty="0" smtClean="0"/>
            <a:t>Напівпровідникові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i="0" kern="1200" dirty="0" smtClean="0"/>
            <a:t>Термоелектричні (термопари)</a:t>
          </a:r>
          <a:endParaRPr lang="uk-UA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b="1" kern="1200" dirty="0" smtClean="0"/>
            <a:t>Акустичні (для газу)</a:t>
          </a:r>
          <a:endParaRPr lang="uk-UA" sz="1900" b="1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1900" kern="1200" dirty="0"/>
        </a:p>
      </dsp:txBody>
      <dsp:txXfrm>
        <a:off x="780286" y="789286"/>
        <a:ext cx="2670205" cy="3268980"/>
      </dsp:txXfrm>
    </dsp:sp>
    <dsp:sp modelId="{D3E03DC6-E8C6-43DF-B579-0010F33D3482}">
      <dsp:nvSpPr>
        <dsp:cNvPr id="0" name=""/>
        <dsp:cNvSpPr/>
      </dsp:nvSpPr>
      <dsp:spPr>
        <a:xfrm>
          <a:off x="4559" y="107202"/>
          <a:ext cx="1483310" cy="1072143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1AED698-B13B-49DF-AF53-33E786CB5839}">
      <dsp:nvSpPr>
        <dsp:cNvPr id="0" name=""/>
        <dsp:cNvSpPr/>
      </dsp:nvSpPr>
      <dsp:spPr>
        <a:xfrm rot="16200000">
          <a:off x="2737909" y="2181271"/>
          <a:ext cx="3268980" cy="5360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785" bIns="0" numCol="1" spcCol="1270" anchor="t" anchorCtr="0">
          <a:noAutofit/>
        </a:bodyPr>
        <a:lstStyle/>
        <a:p>
          <a:pPr lvl="0" algn="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400" kern="1200" dirty="0" smtClean="0">
              <a:solidFill>
                <a:srgbClr val="FF0000"/>
              </a:solidFill>
            </a:rPr>
            <a:t>Безконтактні</a:t>
          </a:r>
          <a:endParaRPr lang="uk-UA" sz="3400" kern="1200" dirty="0">
            <a:solidFill>
              <a:srgbClr val="FF0000"/>
            </a:solidFill>
          </a:endParaRPr>
        </a:p>
      </dsp:txBody>
      <dsp:txXfrm>
        <a:off x="2737909" y="2181271"/>
        <a:ext cx="3268980" cy="536071"/>
      </dsp:txXfrm>
    </dsp:sp>
    <dsp:sp modelId="{887F2F6F-CA50-4B21-8064-9E73ED9BA342}">
      <dsp:nvSpPr>
        <dsp:cNvPr id="0" name=""/>
        <dsp:cNvSpPr/>
      </dsp:nvSpPr>
      <dsp:spPr>
        <a:xfrm>
          <a:off x="4640434" y="814817"/>
          <a:ext cx="2670205" cy="32689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0688" tIns="472785" rIns="170688" bIns="17068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900" kern="1200" dirty="0" smtClean="0"/>
            <a:t>Пірометри</a:t>
          </a:r>
          <a:endParaRPr lang="uk-UA" sz="1900" kern="1200" dirty="0"/>
        </a:p>
      </dsp:txBody>
      <dsp:txXfrm>
        <a:off x="4640434" y="814817"/>
        <a:ext cx="2670205" cy="3268980"/>
      </dsp:txXfrm>
    </dsp:sp>
    <dsp:sp modelId="{3562D39D-D209-455F-A45D-A271A7E033A2}">
      <dsp:nvSpPr>
        <dsp:cNvPr id="0" name=""/>
        <dsp:cNvSpPr/>
      </dsp:nvSpPr>
      <dsp:spPr>
        <a:xfrm>
          <a:off x="4104363" y="107202"/>
          <a:ext cx="1072143" cy="1072143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D92583E-04BF-4F5F-ACF6-E05D6AE7F71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8067969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113DB-178B-416F-B93C-FCBB95D5046A}" type="slidenum">
              <a:rPr lang="en-US" altLang="ru-RU"/>
              <a:pPr/>
              <a:t>1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F1FBB-0D01-4BD6-B732-ED101CE3CE69}" type="slidenum">
              <a:rPr lang="en-US" altLang="ru-RU"/>
              <a:pPr/>
              <a:t>12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113DB-178B-416F-B93C-FCBB95D5046A}" type="slidenum">
              <a:rPr lang="en-US" altLang="ru-RU"/>
              <a:pPr/>
              <a:t>47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7113DB-178B-416F-B93C-FCBB95D5046A}" type="slidenum">
              <a:rPr lang="en-US" altLang="ru-RU"/>
              <a:pPr/>
              <a:t>2</a:t>
            </a:fld>
            <a:endParaRPr lang="en-US" altLang="ru-RU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F1FBB-0D01-4BD6-B732-ED101CE3CE69}" type="slidenum">
              <a:rPr lang="en-US" altLang="ru-RU"/>
              <a:pPr/>
              <a:t>3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F1FBB-0D01-4BD6-B732-ED101CE3CE69}" type="slidenum">
              <a:rPr lang="en-US" altLang="ru-RU"/>
              <a:pPr/>
              <a:t>4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F1FBB-0D01-4BD6-B732-ED101CE3CE69}" type="slidenum">
              <a:rPr lang="en-US" altLang="ru-RU"/>
              <a:pPr/>
              <a:t>5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F1FBB-0D01-4BD6-B732-ED101CE3CE69}" type="slidenum">
              <a:rPr lang="en-US" altLang="ru-RU"/>
              <a:pPr/>
              <a:t>6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F1FBB-0D01-4BD6-B732-ED101CE3CE69}" type="slidenum">
              <a:rPr lang="en-US" altLang="ru-RU"/>
              <a:pPr/>
              <a:t>9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F1FBB-0D01-4BD6-B732-ED101CE3CE69}" type="slidenum">
              <a:rPr lang="en-US" altLang="ru-RU"/>
              <a:pPr/>
              <a:t>10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CF1FBB-0D01-4BD6-B732-ED101CE3CE69}" type="slidenum">
              <a:rPr lang="en-US" altLang="ru-RU"/>
              <a:pPr/>
              <a:t>11</a:t>
            </a:fld>
            <a:endParaRPr lang="en-US" altLang="ru-RU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42925" y="2914650"/>
            <a:ext cx="8153400" cy="70485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  <a:endParaRPr lang="en-US" altLang="ru-RU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42925" y="3638550"/>
            <a:ext cx="8153400" cy="685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>
              <a:buFontTx/>
              <a:buNone/>
              <a:defRPr sz="2400"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  <a:endParaRPr lang="en-US" altLang="ru-RU" noProof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348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00825" y="808038"/>
            <a:ext cx="2171700" cy="5440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5725" y="808038"/>
            <a:ext cx="6362700" cy="5440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229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706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3795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2057400"/>
            <a:ext cx="35814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21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5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444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9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852330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55086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5725" y="808038"/>
            <a:ext cx="8686800" cy="71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2057400"/>
            <a:ext cx="73152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Microsoft Sans Serif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\&#1040;&#1082;&#1072;&#1076;&#1077;&#1084;&#1080;&#1103;\&#1045;&#1085;&#1077;&#1088;&#1075;&#1086;&#1079;&#1073;&#1077;&#1088;&#1077;&#1078;&#1077;&#1085;&#1085;&#1103;\&#1056;&#1086;&#1073;&#1086;&#1090;&#1072;%20&#1079;%20&#1074;&#1080;&#1084;&#1110;&#1088;&#1102;&#1074;&#1072;&#1083;&#1100;&#1085;&#1080;&#1084;&#1080;%20&#1087;&#1088;&#1080;&#1083;&#1072;&#1076;&#1072;&#1084;&#1080;\part_sim_electron_a_2.sw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\&#1040;&#1082;&#1072;&#1076;&#1077;&#1084;&#1080;&#1103;\&#1045;&#1085;&#1077;&#1088;&#1075;&#1086;&#1079;&#1073;&#1077;&#1088;&#1077;&#1078;&#1077;&#1085;&#1085;&#1103;\&#1056;&#1086;&#1073;&#1086;&#1090;&#1072;%20&#1079;%20&#1074;&#1080;&#1084;&#1110;&#1088;&#1102;&#1074;&#1072;&#1083;&#1100;&#1085;&#1080;&#1084;&#1080;%20&#1087;&#1088;&#1080;&#1083;&#1072;&#1076;&#1072;&#1084;&#1080;\Part_sim_Phonons_3.sw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my\&#1040;&#1082;&#1072;&#1076;&#1077;&#1084;&#1080;&#1103;\&#1045;&#1085;&#1077;&#1088;&#1075;&#1086;&#1079;&#1073;&#1077;&#1088;&#1077;&#1078;&#1077;&#1085;&#1085;&#1103;\&#1056;&#1086;&#1073;&#1086;&#1090;&#1072;%20&#1079;%20&#1074;&#1080;&#1084;&#1110;&#1088;&#1102;&#1074;&#1072;&#1083;&#1100;&#1085;&#1080;&#1084;&#1080;%20&#1087;&#1088;&#1080;&#1083;&#1072;&#1076;&#1072;&#1084;&#1080;\part_sim_heat_a_3.swf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7544" y="2852936"/>
            <a:ext cx="8424936" cy="1090414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altLang="ru-RU" dirty="0" smtClean="0"/>
              <a:t>Робота з вимірювальними приладами</a:t>
            </a:r>
            <a:endParaRPr lang="uk-UA" alt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717032"/>
            <a:ext cx="9143999" cy="1152128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1600" dirty="0"/>
              <a:t>К.т.н., доцент, </a:t>
            </a:r>
            <a:r>
              <a:rPr lang="ru-RU" sz="1600" dirty="0" err="1"/>
              <a:t>докторант,провідний</a:t>
            </a:r>
            <a:r>
              <a:rPr lang="ru-RU" sz="1600" dirty="0"/>
              <a:t> </a:t>
            </a:r>
            <a:r>
              <a:rPr lang="ru-RU" sz="1600" dirty="0" err="1"/>
              <a:t>науковий</a:t>
            </a:r>
            <a:r>
              <a:rPr lang="ru-RU" sz="1600" dirty="0"/>
              <a:t> </a:t>
            </a:r>
            <a:r>
              <a:rPr lang="ru-RU" sz="1600" dirty="0" err="1"/>
              <a:t>співробітник</a:t>
            </a:r>
            <a:r>
              <a:rPr lang="ru-RU" sz="1600" dirty="0"/>
              <a:t>,</a:t>
            </a:r>
          </a:p>
          <a:p>
            <a:r>
              <a:rPr lang="ru-RU" sz="1600" dirty="0"/>
              <a:t> </a:t>
            </a:r>
            <a:r>
              <a:rPr lang="ru-RU" sz="1600" dirty="0" err="1"/>
              <a:t>академік</a:t>
            </a:r>
            <a:r>
              <a:rPr lang="ru-RU" sz="1600" dirty="0"/>
              <a:t> </a:t>
            </a:r>
            <a:r>
              <a:rPr lang="ru-RU" sz="1600" dirty="0" err="1"/>
              <a:t>Європейської</a:t>
            </a:r>
            <a:r>
              <a:rPr lang="ru-RU" sz="1600" dirty="0"/>
              <a:t> </a:t>
            </a:r>
            <a:r>
              <a:rPr lang="ru-RU" sz="1600" dirty="0" err="1"/>
              <a:t>науково-освітньої</a:t>
            </a:r>
            <a:r>
              <a:rPr lang="ru-RU" sz="1600" dirty="0"/>
              <a:t> </a:t>
            </a:r>
            <a:r>
              <a:rPr lang="ru-RU" sz="1600" dirty="0" err="1"/>
              <a:t>академії</a:t>
            </a:r>
            <a:r>
              <a:rPr lang="ru-RU" sz="1600" dirty="0"/>
              <a:t> </a:t>
            </a:r>
          </a:p>
          <a:p>
            <a:r>
              <a:rPr lang="ru-RU" sz="1600" dirty="0"/>
              <a:t>Чейлитко </a:t>
            </a:r>
            <a:r>
              <a:rPr lang="ru-RU" sz="1600" dirty="0" err="1"/>
              <a:t>Андрій</a:t>
            </a:r>
            <a:r>
              <a:rPr lang="ru-RU" sz="1600" dirty="0"/>
              <a:t> </a:t>
            </a:r>
            <a:r>
              <a:rPr lang="ru-RU" sz="1600" dirty="0" err="1"/>
              <a:t>Олександрович</a:t>
            </a:r>
            <a:endParaRPr lang="en-US" altLang="ru-RU" sz="1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836712"/>
            <a:ext cx="8686800" cy="715962"/>
          </a:xfrm>
        </p:spPr>
        <p:txBody>
          <a:bodyPr/>
          <a:lstStyle/>
          <a:p>
            <a:pPr algn="ctr"/>
            <a:r>
              <a:rPr lang="uk-UA" sz="3600" dirty="0"/>
              <a:t>Аналізатор електроенергії </a:t>
            </a:r>
            <a:endParaRPr lang="ru-RU" altLang="ru-RU" sz="36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568952" cy="4968552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/>
              <a:t>Аналізатор електроенергії </a:t>
            </a:r>
            <a:r>
              <a:rPr lang="uk-UA" sz="1800" dirty="0" smtClean="0"/>
              <a:t> - портативний прилад для </a:t>
            </a:r>
            <a:r>
              <a:rPr lang="ru-RU" sz="1800" dirty="0"/>
              <a:t>для </a:t>
            </a:r>
            <a:r>
              <a:rPr lang="ru-RU" sz="1800" dirty="0" err="1"/>
              <a:t>вимірювання</a:t>
            </a:r>
            <a:r>
              <a:rPr lang="ru-RU" sz="1800" dirty="0"/>
              <a:t>, контролю та </a:t>
            </a:r>
            <a:r>
              <a:rPr lang="ru-RU" sz="1800" dirty="0" err="1"/>
              <a:t>аналізу</a:t>
            </a:r>
            <a:r>
              <a:rPr lang="ru-RU" sz="1800" dirty="0"/>
              <a:t> </a:t>
            </a:r>
            <a:r>
              <a:rPr lang="ru-RU" sz="1800" dirty="0" err="1"/>
              <a:t>параметрів</a:t>
            </a:r>
            <a:r>
              <a:rPr lang="ru-RU" sz="1800" dirty="0"/>
              <a:t> </a:t>
            </a:r>
            <a:r>
              <a:rPr lang="ru-RU" sz="1800" dirty="0" err="1"/>
              <a:t>якості</a:t>
            </a:r>
            <a:r>
              <a:rPr lang="ru-RU" sz="1800" dirty="0"/>
              <a:t> </a:t>
            </a:r>
            <a:r>
              <a:rPr lang="ru-RU" sz="1800" dirty="0" err="1"/>
              <a:t>електроенергії</a:t>
            </a:r>
            <a:r>
              <a:rPr lang="ru-RU" sz="1800" dirty="0"/>
              <a:t>. </a:t>
            </a:r>
            <a:endParaRPr lang="ru-RU" sz="1800" dirty="0" smtClean="0"/>
          </a:p>
          <a:p>
            <a:pPr marL="0" indent="0">
              <a:buNone/>
            </a:pPr>
            <a:r>
              <a:rPr lang="ru-RU" altLang="ru-RU" sz="1800" dirty="0" smtClean="0"/>
              <a:t>Як правило, </a:t>
            </a:r>
            <a:r>
              <a:rPr lang="ru-RU" altLang="ru-RU" sz="1800" dirty="0" err="1" smtClean="0"/>
              <a:t>бувають</a:t>
            </a:r>
            <a:r>
              <a:rPr lang="ru-RU" altLang="ru-RU" sz="1800" dirty="0" smtClean="0"/>
              <a:t> </a:t>
            </a:r>
            <a:r>
              <a:rPr lang="ru-RU" altLang="ru-RU" sz="1800" dirty="0" err="1" smtClean="0"/>
              <a:t>однофазні</a:t>
            </a:r>
            <a:r>
              <a:rPr lang="ru-RU" altLang="ru-RU" sz="1800" dirty="0" smtClean="0"/>
              <a:t> та </a:t>
            </a:r>
            <a:r>
              <a:rPr lang="ru-RU" altLang="ru-RU" sz="1800" dirty="0" err="1" smtClean="0"/>
              <a:t>трьохфазні</a:t>
            </a:r>
            <a:r>
              <a:rPr lang="ru-RU" altLang="ru-RU" sz="1800" dirty="0" smtClean="0"/>
              <a:t>. </a:t>
            </a:r>
          </a:p>
          <a:p>
            <a:pPr marL="0" indent="0">
              <a:buNone/>
            </a:pPr>
            <a:r>
              <a:rPr lang="ru-RU" altLang="ru-RU" sz="1800" dirty="0" err="1" smtClean="0"/>
              <a:t>Перевірка</a:t>
            </a:r>
            <a:r>
              <a:rPr lang="ru-RU" altLang="ru-RU" sz="1800" dirty="0" smtClean="0"/>
              <a:t> </a:t>
            </a:r>
            <a:r>
              <a:rPr lang="ru-RU" altLang="ru-RU" sz="1800" dirty="0" err="1" smtClean="0"/>
              <a:t>можливості</a:t>
            </a:r>
            <a:r>
              <a:rPr lang="ru-RU" altLang="ru-RU" sz="1800" dirty="0" smtClean="0"/>
              <a:t> </a:t>
            </a:r>
            <a:r>
              <a:rPr lang="ru-RU" altLang="ru-RU" sz="1800" dirty="0" err="1" smtClean="0"/>
              <a:t>зниження</a:t>
            </a:r>
            <a:r>
              <a:rPr lang="ru-RU" altLang="ru-RU" sz="1800" dirty="0" smtClean="0"/>
              <a:t> </a:t>
            </a:r>
            <a:r>
              <a:rPr lang="ru-RU" altLang="ru-RU" sz="1800" dirty="0" err="1" smtClean="0"/>
              <a:t>напруги</a:t>
            </a:r>
            <a:r>
              <a:rPr lang="ru-RU" altLang="ru-RU" sz="1800" dirty="0" smtClean="0"/>
              <a:t>. </a:t>
            </a:r>
            <a:r>
              <a:rPr lang="ru-RU" altLang="ru-RU" sz="1800" dirty="0" err="1" smtClean="0"/>
              <a:t>Вияв</a:t>
            </a:r>
            <a:r>
              <a:rPr lang="ru-RU" altLang="ru-RU" sz="1800" dirty="0" smtClean="0"/>
              <a:t> </a:t>
            </a:r>
            <a:r>
              <a:rPr lang="ru-RU" altLang="ru-RU" sz="1800" dirty="0" err="1" smtClean="0"/>
              <a:t>аномалій</a:t>
            </a:r>
            <a:r>
              <a:rPr lang="ru-RU" altLang="ru-RU" sz="1800" dirty="0" smtClean="0"/>
              <a:t>. </a:t>
            </a:r>
            <a:endParaRPr lang="uk-UA" altLang="ru-RU" sz="1800" dirty="0"/>
          </a:p>
        </p:txBody>
      </p:sp>
      <p:pic>
        <p:nvPicPr>
          <p:cNvPr id="1026" name="Picture 2" descr="C:\Users\cheil\Desktop\Енергозбереження\Робота з вимірювальними приладами\analiz-elektroenerg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8504"/>
            <a:ext cx="3384376" cy="254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eil\Desktop\Енергозбереження\Робота з вимірювальними приладами\p1_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157557"/>
            <a:ext cx="3846389" cy="254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eil\Desktop\Енергозбереження\Робота з вимірювальними приладами\83659808_w200_h200_1302876905ca833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976" y="3951114"/>
            <a:ext cx="2248024" cy="2810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836712"/>
            <a:ext cx="8686800" cy="715962"/>
          </a:xfrm>
        </p:spPr>
        <p:txBody>
          <a:bodyPr/>
          <a:lstStyle/>
          <a:p>
            <a:pPr algn="ctr"/>
            <a:r>
              <a:rPr lang="uk-UA" sz="3600" dirty="0"/>
              <a:t>Термоанемометр</a:t>
            </a:r>
            <a:endParaRPr lang="ru-RU" altLang="ru-RU" sz="36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7920880" cy="3168352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/>
              <a:t>Термоанемометр </a:t>
            </a:r>
            <a:r>
              <a:rPr lang="uk-UA" sz="1800" dirty="0" smtClean="0"/>
              <a:t> - прилад </a:t>
            </a:r>
            <a:r>
              <a:rPr lang="uk-UA" sz="1800" dirty="0"/>
              <a:t>для вимірювання швидкості потоку рідини або газу від 0,1 м / с і вище, принцип дії якого заснований на залежності між швидкістю потоку і тепловіддачею </a:t>
            </a:r>
            <a:r>
              <a:rPr lang="uk-UA" sz="1800" dirty="0" smtClean="0"/>
              <a:t>проволоки, що знаходиться в потоку </a:t>
            </a:r>
            <a:r>
              <a:rPr lang="uk-UA" sz="1800" dirty="0"/>
              <a:t>і </a:t>
            </a:r>
            <a:r>
              <a:rPr lang="uk-UA" sz="1800" dirty="0" smtClean="0"/>
              <a:t>нагрівається </a:t>
            </a:r>
            <a:r>
              <a:rPr lang="uk-UA" sz="1800" dirty="0"/>
              <a:t>електричним струмом (зміна числа </a:t>
            </a:r>
            <a:r>
              <a:rPr lang="uk-UA" sz="1800" dirty="0" err="1"/>
              <a:t>Нуссельта</a:t>
            </a:r>
            <a:r>
              <a:rPr lang="uk-UA" sz="1800" dirty="0"/>
              <a:t>).</a:t>
            </a:r>
            <a:endParaRPr lang="uk-UA" altLang="ru-RU" sz="1800" dirty="0"/>
          </a:p>
          <a:p>
            <a:pPr marL="0" indent="0">
              <a:buNone/>
            </a:pPr>
            <a:r>
              <a:rPr lang="uk-UA" sz="1800" dirty="0" smtClean="0"/>
              <a:t>Недоліки </a:t>
            </a:r>
            <a:r>
              <a:rPr lang="uk-UA" sz="1800" dirty="0" err="1"/>
              <a:t>термоанемометров</a:t>
            </a:r>
            <a:r>
              <a:rPr lang="uk-UA" sz="1800" dirty="0"/>
              <a:t> - низька механічна міцність, так як застосовується дріт дуже </a:t>
            </a:r>
            <a:r>
              <a:rPr lang="uk-UA" sz="1800" dirty="0" smtClean="0"/>
              <a:t>тонкий, </a:t>
            </a:r>
            <a:r>
              <a:rPr lang="uk-UA" sz="1800" dirty="0"/>
              <a:t>інший недолік - порушення калібрування через забруднення і окислення </a:t>
            </a:r>
            <a:r>
              <a:rPr lang="uk-UA" sz="1800" dirty="0" smtClean="0"/>
              <a:t>гарячого </a:t>
            </a:r>
            <a:r>
              <a:rPr lang="uk-UA" sz="1800" dirty="0"/>
              <a:t>дроту, але, так як вони практично </a:t>
            </a:r>
            <a:r>
              <a:rPr lang="uk-UA" sz="1800" dirty="0" err="1" smtClean="0"/>
              <a:t>безінерційні</a:t>
            </a:r>
            <a:r>
              <a:rPr lang="uk-UA" sz="1800" dirty="0" smtClean="0"/>
              <a:t>, </a:t>
            </a:r>
            <a:r>
              <a:rPr lang="uk-UA" sz="1800" dirty="0"/>
              <a:t>широко застосовуються в аеродинамічних експериментах для вимірювання локальної турбулентності і пульсацій потоку. </a:t>
            </a:r>
            <a:endParaRPr lang="uk-UA" altLang="ru-RU" sz="1800" dirty="0"/>
          </a:p>
        </p:txBody>
      </p:sp>
      <p:pic>
        <p:nvPicPr>
          <p:cNvPr id="1026" name="Picture 2" descr="C:\Users\cheil\Desktop\Енергозбереження\Робота з вимірювальними приладами\ramka_129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956" y="3717032"/>
            <a:ext cx="2045301" cy="305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eil\Desktop\Енергозбереження\Робота з вимірювальними приладами\Testo_Anemometrs_termo_Lifo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09120"/>
            <a:ext cx="5589588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1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836712"/>
            <a:ext cx="8686800" cy="715962"/>
          </a:xfrm>
        </p:spPr>
        <p:txBody>
          <a:bodyPr/>
          <a:lstStyle/>
          <a:p>
            <a:pPr algn="ctr"/>
            <a:r>
              <a:rPr lang="uk-UA" sz="3600" dirty="0" smtClean="0"/>
              <a:t>Люксметр</a:t>
            </a:r>
            <a:endParaRPr lang="ru-RU" altLang="ru-RU" sz="36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idx="1"/>
          </p:nvPr>
        </p:nvSpPr>
        <p:spPr>
          <a:xfrm>
            <a:off x="251520" y="2025874"/>
            <a:ext cx="8817768" cy="4643486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/>
              <a:t>Люксметр </a:t>
            </a:r>
            <a:r>
              <a:rPr lang="uk-UA" sz="1800" dirty="0" smtClean="0"/>
              <a:t> - </a:t>
            </a:r>
            <a:r>
              <a:rPr lang="uk-UA" altLang="ru-RU" sz="1800" dirty="0" smtClean="0"/>
              <a:t>прилад </a:t>
            </a:r>
            <a:r>
              <a:rPr lang="uk-UA" altLang="ru-RU" sz="1800" dirty="0"/>
              <a:t>для вимірювання </a:t>
            </a:r>
            <a:r>
              <a:rPr lang="uk-UA" altLang="ru-RU" sz="1800" dirty="0" smtClean="0"/>
              <a:t>освітленості. </a:t>
            </a:r>
          </a:p>
          <a:p>
            <a:pPr marL="0" indent="0">
              <a:buNone/>
            </a:pPr>
            <a:r>
              <a:rPr lang="uk-UA" altLang="ru-RU" sz="1800" dirty="0"/>
              <a:t>Люкс (лк) (від лат. </a:t>
            </a:r>
            <a:r>
              <a:rPr lang="en-US" altLang="ru-RU" sz="1800" dirty="0"/>
              <a:t>lux - «</a:t>
            </a:r>
            <a:r>
              <a:rPr lang="uk-UA" altLang="ru-RU" sz="1800" dirty="0"/>
              <a:t>світло») — одиниця вимірювання освітленості в Міжнародній системі одиниць (СІ). 1 люкс - це освітленість світловим потоком 1 лм, рівномірно розподіленим по поверхні площею 1 м²</a:t>
            </a:r>
            <a:r>
              <a:rPr lang="uk-UA" altLang="ru-RU" sz="1800" dirty="0" smtClean="0"/>
              <a:t>.</a:t>
            </a:r>
          </a:p>
          <a:p>
            <a:pPr marL="0" indent="0">
              <a:buNone/>
            </a:pPr>
            <a:r>
              <a:rPr lang="uk-UA" altLang="ru-RU" sz="1800" dirty="0"/>
              <a:t>Криві відносної спектральної чутливості селенового фотоелемента і середнього людського ока неоднакові, тому показання люксметра залежать від спектрального складу випромінювання. Зазвичай прилади градуюють з лампою розжарювання, і при вимірюванні простими люксметрами освітленості, створюваної випромінюванням іншого спектрального складу (денне світло, люмінесцентне освітлення), застосовують отримані розрахунком поправочні коефіцієнти. Похибка вимірювань </a:t>
            </a:r>
            <a:r>
              <a:rPr lang="en-US" altLang="ru-RU" sz="1800" dirty="0" smtClean="0"/>
              <a:t>&gt;</a:t>
            </a:r>
            <a:r>
              <a:rPr lang="uk-UA" altLang="ru-RU" sz="1800" dirty="0" smtClean="0"/>
              <a:t>10%.</a:t>
            </a:r>
            <a:endParaRPr lang="en-US" altLang="ru-RU" sz="1800" dirty="0" smtClean="0"/>
          </a:p>
          <a:p>
            <a:pPr marL="0" indent="0">
              <a:buNone/>
            </a:pPr>
            <a:r>
              <a:rPr lang="uk-UA" sz="1800" dirty="0"/>
              <a:t>Люксметри більш високого класу оснащуються корегують світлофільтрами, в поєднанні з якими спектральна чутливість фотоелемента наближається до чутливості ока; насадкою для зменшення помилок при вимірюванні </a:t>
            </a:r>
            <a:r>
              <a:rPr lang="uk-UA" sz="1800" dirty="0" smtClean="0"/>
              <a:t>освітленості; </a:t>
            </a:r>
            <a:r>
              <a:rPr lang="uk-UA" sz="1800" dirty="0"/>
              <a:t>контрольною приставкою для повірки чутливості приладу. </a:t>
            </a:r>
            <a:r>
              <a:rPr lang="uk-UA" sz="1800" dirty="0" smtClean="0"/>
              <a:t>Похибка </a:t>
            </a:r>
            <a:r>
              <a:rPr lang="uk-UA" sz="1800" dirty="0"/>
              <a:t>вимірювань найкращими люксметрами - близько 1%.</a:t>
            </a:r>
            <a:endParaRPr lang="uk-UA" altLang="ru-RU" sz="1800" dirty="0" smtClean="0"/>
          </a:p>
        </p:txBody>
      </p:sp>
      <p:pic>
        <p:nvPicPr>
          <p:cNvPr id="2050" name="Picture 2" descr="C:\Users\cheil\Desktop\Енергозбереження\Робота з вимірювальними приладами\22699589_images_22063320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4624"/>
            <a:ext cx="2265040" cy="2265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eil\Desktop\Енергозбереження\Робота з вимірювальними приладами\Testo_540_en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9" y="44624"/>
            <a:ext cx="1979712" cy="1979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75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Пірометр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04056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sz="1800" dirty="0"/>
              <a:t>Пірометр </a:t>
            </a:r>
            <a:r>
              <a:rPr lang="en-US" sz="1800" dirty="0" smtClean="0"/>
              <a:t> - </a:t>
            </a:r>
            <a:r>
              <a:rPr lang="uk-UA" sz="1800" dirty="0" smtClean="0"/>
              <a:t>прилад </a:t>
            </a:r>
            <a:r>
              <a:rPr lang="uk-UA" sz="1800" dirty="0"/>
              <a:t>для безконтактного вимірювання температури непрозорих тіл за їхнім </a:t>
            </a:r>
            <a:r>
              <a:rPr lang="uk-UA" sz="1800" dirty="0" err="1"/>
              <a:t>випроміненням</a:t>
            </a:r>
            <a:r>
              <a:rPr lang="uk-UA" sz="1800" dirty="0"/>
              <a:t> в оптичному діапазоні спектра. Принцип дії полягає у вимірюванні значення амплітуди електромагнітного випромінювання тіла. Тепловий промінь, попадає на поверхню вимірювання, відбивається та попадає на первинний перетворювач, на виході котрого формується електричний сигнал </a:t>
            </a:r>
            <a:r>
              <a:rPr lang="uk-UA" sz="1800" dirty="0" err="1"/>
              <a:t>прямопропорційний</a:t>
            </a:r>
            <a:r>
              <a:rPr lang="uk-UA" sz="1800" dirty="0"/>
              <a:t> температурі</a:t>
            </a:r>
            <a:r>
              <a:rPr lang="uk-UA" sz="1800" dirty="0" smtClean="0"/>
              <a:t>.</a:t>
            </a:r>
            <a:endParaRPr lang="en-US" sz="1800" dirty="0" smtClean="0"/>
          </a:p>
          <a:p>
            <a:pPr marL="0" indent="0">
              <a:buNone/>
            </a:pPr>
            <a:r>
              <a:rPr lang="uk-UA" sz="1800" b="1" dirty="0"/>
              <a:t>Оптична роздільна здатність, або показник </a:t>
            </a:r>
            <a:r>
              <a:rPr lang="uk-UA" sz="1800" b="1" dirty="0" smtClean="0"/>
              <a:t>візування</a:t>
            </a:r>
            <a:r>
              <a:rPr lang="en-US" sz="1800" b="1" dirty="0" smtClean="0"/>
              <a:t> - </a:t>
            </a:r>
            <a:r>
              <a:rPr lang="uk-UA" sz="1800" b="1" dirty="0" smtClean="0"/>
              <a:t>ц</a:t>
            </a:r>
            <a:r>
              <a:rPr lang="uk-UA" sz="1800" dirty="0" smtClean="0"/>
              <a:t>е </a:t>
            </a:r>
            <a:r>
              <a:rPr lang="uk-UA" sz="1800" dirty="0"/>
              <a:t>співвідношення відстані до вимірювального </a:t>
            </a:r>
            <a:r>
              <a:rPr lang="uk-UA" sz="1800" dirty="0" smtClean="0"/>
              <a:t>об'єкту до діаметра </a:t>
            </a:r>
            <a:r>
              <a:rPr lang="uk-UA" sz="1800" dirty="0"/>
              <a:t>світлової плями </a:t>
            </a:r>
            <a:r>
              <a:rPr lang="uk-UA" sz="1800" dirty="0" smtClean="0"/>
              <a:t>.</a:t>
            </a:r>
            <a:endParaRPr lang="uk-UA" sz="1800" dirty="0"/>
          </a:p>
        </p:txBody>
      </p:sp>
      <p:pic>
        <p:nvPicPr>
          <p:cNvPr id="1026" name="Picture 2" descr="C:\Users\cheil\Desktop\Енергозбереження\Робота з вимірювальними приладами\Piro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365104"/>
            <a:ext cx="6168677" cy="197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eil\Desktop\Енергозбереження\Робота з вимірювальними приладами\ramer_izmereniya_pirome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085184"/>
            <a:ext cx="3384376" cy="1418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25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Пірометр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8712968" cy="5040560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 </a:t>
            </a:r>
            <a:r>
              <a:rPr lang="uk-UA" sz="1800" dirty="0"/>
              <a:t>Прості моделі пірометрів мають фіксований коефіцієнт випромінювання 0,95 оскільки найчастіше потрібне вимірювання температури об'єктів з цим коефіцієнтом. Але при вимірюванні температури блискучих та світлих  об'єктів коефіцієнт випромінювання може бути змінений для зменшення похибки вимірювання</a:t>
            </a:r>
            <a:r>
              <a:rPr lang="uk-UA" sz="1800" dirty="0" smtClean="0"/>
              <a:t>.</a:t>
            </a:r>
          </a:p>
          <a:p>
            <a:pPr marL="0" indent="0">
              <a:buNone/>
            </a:pP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>Коефіцієнт </a:t>
            </a:r>
            <a:r>
              <a:rPr lang="uk-UA" sz="1800" dirty="0"/>
              <a:t>випромінювання: кераміки - 0.94; азбесту - 0.95; фарби - 0.98; паперу - 0.94; льоду-0.97</a:t>
            </a:r>
            <a:r>
              <a:rPr lang="uk-UA" sz="1800" dirty="0" smtClean="0"/>
              <a:t>.</a:t>
            </a:r>
          </a:p>
          <a:p>
            <a:pPr marL="0" indent="0">
              <a:buNone/>
            </a:pPr>
            <a:r>
              <a:rPr lang="uk-UA" sz="1800" dirty="0" smtClean="0"/>
              <a:t>Полірований </a:t>
            </a:r>
            <a:r>
              <a:rPr lang="uk-UA" sz="1800" dirty="0"/>
              <a:t>алюміній, нержавіюча сталь, срібло і чавун характеризуються випромінювальною здатністю на рівні: 0.1-0.2</a:t>
            </a:r>
            <a:r>
              <a:rPr lang="uk-UA" sz="1800" dirty="0" smtClean="0"/>
              <a:t>. (при низьких температурах можна наклеїти чорну стрічку </a:t>
            </a:r>
            <a:r>
              <a:rPr lang="uk-UA" sz="1800" dirty="0"/>
              <a:t>інакше пірометр з </a:t>
            </a:r>
            <a:r>
              <a:rPr lang="uk-UA" sz="1800" dirty="0" err="1"/>
              <a:t>з</a:t>
            </a:r>
            <a:r>
              <a:rPr lang="uk-UA" sz="1800" dirty="0"/>
              <a:t> налаштованим коефіцієнтом емісії</a:t>
            </a:r>
            <a:r>
              <a:rPr lang="uk-UA" sz="1800" dirty="0" smtClean="0"/>
              <a:t>)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Найпоширеніші оптичні пірометри, де інтенсивність </a:t>
            </a:r>
            <a:r>
              <a:rPr lang="uk-UA" sz="1800" dirty="0" err="1"/>
              <a:t>випромінення</a:t>
            </a:r>
            <a:r>
              <a:rPr lang="uk-UA" sz="1800" dirty="0"/>
              <a:t> розжареного тіла порівнюється спостерігачем з яскравістю нитки пірометричної лампи-еталона. Застосовують у металургії, хімії тощо.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20386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" y="808038"/>
            <a:ext cx="8686800" cy="820762"/>
          </a:xfrm>
        </p:spPr>
        <p:txBody>
          <a:bodyPr/>
          <a:lstStyle/>
          <a:p>
            <a:pPr algn="ctr"/>
            <a:r>
              <a:rPr lang="uk-UA" dirty="0" smtClean="0"/>
              <a:t>Газоаналізатори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556792"/>
            <a:ext cx="6768752" cy="5094734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/>
              <a:t>прилад </a:t>
            </a:r>
            <a:r>
              <a:rPr lang="uk-UA" sz="1800" dirty="0"/>
              <a:t>для визначення якісного і кількісного складу сумішей газів. Робота газоаналізатора основана на вимірюванні фізичних, фізико-хімічних характеристик газової суміші або її окремих компонентів</a:t>
            </a:r>
            <a:r>
              <a:rPr lang="uk-UA" sz="1800" dirty="0" smtClean="0"/>
              <a:t>.</a:t>
            </a:r>
          </a:p>
          <a:p>
            <a:pPr marL="0" indent="0">
              <a:buNone/>
            </a:pPr>
            <a:endParaRPr lang="uk-UA" sz="1800" dirty="0" smtClean="0"/>
          </a:p>
          <a:p>
            <a:pPr marL="0" indent="0">
              <a:buNone/>
            </a:pPr>
            <a:r>
              <a:rPr lang="ru-RU" sz="1800" dirty="0" err="1"/>
              <a:t>Досконалість</a:t>
            </a:r>
            <a:r>
              <a:rPr lang="ru-RU" sz="1800" dirty="0"/>
              <a:t> </a:t>
            </a:r>
            <a:r>
              <a:rPr lang="ru-RU" sz="1800" dirty="0" err="1"/>
              <a:t>топкового</a:t>
            </a:r>
            <a:r>
              <a:rPr lang="ru-RU" sz="1800" dirty="0"/>
              <a:t> </a:t>
            </a:r>
            <a:r>
              <a:rPr lang="ru-RU" sz="1800" dirty="0" err="1"/>
              <a:t>процесу</a:t>
            </a:r>
            <a:r>
              <a:rPr lang="ru-RU" sz="1800" dirty="0"/>
              <a:t> </a:t>
            </a:r>
            <a:r>
              <a:rPr lang="ru-RU" sz="1800" dirty="0" err="1"/>
              <a:t>характеризується</a:t>
            </a:r>
            <a:r>
              <a:rPr lang="ru-RU" sz="1800" dirty="0"/>
              <a:t>:</a:t>
            </a:r>
          </a:p>
          <a:p>
            <a:pPr marL="0" indent="0">
              <a:buNone/>
            </a:pPr>
            <a:r>
              <a:rPr lang="ru-RU" sz="1800" dirty="0"/>
              <a:t>1) </a:t>
            </a:r>
            <a:r>
              <a:rPr lang="ru-RU" sz="1800" dirty="0" err="1"/>
              <a:t>повнотою</a:t>
            </a:r>
            <a:r>
              <a:rPr lang="ru-RU" sz="1800" dirty="0"/>
              <a:t> </a:t>
            </a:r>
            <a:r>
              <a:rPr lang="ru-RU" sz="1800" dirty="0" err="1"/>
              <a:t>згоряння</a:t>
            </a:r>
            <a:r>
              <a:rPr lang="ru-RU" sz="1800" dirty="0"/>
              <a:t>;</a:t>
            </a:r>
          </a:p>
          <a:p>
            <a:pPr marL="0" indent="0">
              <a:buNone/>
            </a:pPr>
            <a:r>
              <a:rPr lang="ru-RU" sz="1800" dirty="0"/>
              <a:t>2) </a:t>
            </a:r>
            <a:r>
              <a:rPr lang="ru-RU" sz="1800" dirty="0" err="1"/>
              <a:t>мінімально</a:t>
            </a:r>
            <a:r>
              <a:rPr lang="ru-RU" sz="1800" dirty="0"/>
              <a:t> </a:t>
            </a:r>
            <a:r>
              <a:rPr lang="ru-RU" sz="1800" dirty="0" err="1"/>
              <a:t>можливим</a:t>
            </a:r>
            <a:r>
              <a:rPr lang="ru-RU" sz="1800" dirty="0"/>
              <a:t> </a:t>
            </a:r>
            <a:r>
              <a:rPr lang="ru-RU" sz="1800" dirty="0" err="1"/>
              <a:t>коефіцієнтом</a:t>
            </a:r>
            <a:r>
              <a:rPr lang="ru-RU" sz="1800" dirty="0"/>
              <a:t> </a:t>
            </a:r>
            <a:r>
              <a:rPr lang="ru-RU" sz="1800" dirty="0" err="1"/>
              <a:t>надлишку</a:t>
            </a:r>
            <a:r>
              <a:rPr lang="ru-RU" sz="1800" dirty="0"/>
              <a:t> </a:t>
            </a:r>
            <a:r>
              <a:rPr lang="ru-RU" sz="1800" dirty="0" err="1"/>
              <a:t>повітря</a:t>
            </a:r>
            <a:r>
              <a:rPr lang="ru-RU" sz="1800" dirty="0"/>
              <a:t>.</a:t>
            </a:r>
            <a:endParaRPr lang="uk-UA" sz="1800" dirty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uk-UA" sz="1800" dirty="0"/>
              <a:t>Повнота згоряння визначається відсутністю в продуктах згоряння СО, </a:t>
            </a:r>
            <a:r>
              <a:rPr lang="en-US" sz="1800" dirty="0"/>
              <a:t>CH4 </a:t>
            </a:r>
            <a:r>
              <a:rPr lang="uk-UA" sz="1800" dirty="0"/>
              <a:t>та інших горючих компонентів палива. Коефіцієнт надлишку повітря характеризує наявність надлишкового кисню в продуктах згоряння.</a:t>
            </a:r>
          </a:p>
        </p:txBody>
      </p:sp>
      <p:pic>
        <p:nvPicPr>
          <p:cNvPr id="7170" name="Picture 2" descr="C:\Users\cheil\Downloads\testo-3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1" r="27221"/>
          <a:stretch/>
        </p:blipFill>
        <p:spPr bwMode="auto">
          <a:xfrm>
            <a:off x="6948264" y="2204864"/>
            <a:ext cx="2009776" cy="444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1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826741"/>
              </p:ext>
            </p:extLst>
          </p:nvPr>
        </p:nvGraphicFramePr>
        <p:xfrm>
          <a:off x="323850" y="1700213"/>
          <a:ext cx="8424863" cy="4897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2258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8686800" cy="576064"/>
          </a:xfrm>
        </p:spPr>
        <p:txBody>
          <a:bodyPr/>
          <a:lstStyle/>
          <a:p>
            <a:pPr algn="ctr"/>
            <a:r>
              <a:rPr lang="uk-UA" dirty="0" smtClean="0"/>
              <a:t>Теплоємність</a:t>
            </a:r>
            <a:endParaRPr lang="uk-U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84784"/>
                <a:ext cx="8640960" cy="51845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sz="2400" dirty="0" smtClean="0"/>
                  <a:t>Теплоє́мність</a:t>
                </a:r>
                <a:r>
                  <a:rPr lang="ru-RU" sz="2400" dirty="0"/>
                  <a:t> — </a:t>
                </a:r>
                <a:r>
                  <a:rPr lang="ru-RU" sz="2400" dirty="0" err="1"/>
                  <a:t>фізична</a:t>
                </a:r>
                <a:r>
                  <a:rPr lang="ru-RU" sz="2400" dirty="0"/>
                  <a:t> величина, яка </a:t>
                </a:r>
                <a:r>
                  <a:rPr lang="ru-RU" sz="2400" dirty="0" err="1"/>
                  <a:t>визначається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кількістю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теплоти</a:t>
                </a:r>
                <a:r>
                  <a:rPr lang="ru-RU" sz="2400" dirty="0"/>
                  <a:t>, яку </a:t>
                </a:r>
                <a:r>
                  <a:rPr lang="ru-RU" sz="2400" dirty="0" err="1"/>
                  <a:t>потрібно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надати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тілу</a:t>
                </a:r>
                <a:r>
                  <a:rPr lang="ru-RU" sz="2400" dirty="0"/>
                  <a:t> для </a:t>
                </a:r>
                <a:r>
                  <a:rPr lang="ru-RU" sz="2400" dirty="0" err="1"/>
                  <a:t>зміни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його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температури</a:t>
                </a:r>
                <a:r>
                  <a:rPr lang="ru-RU" sz="2400" dirty="0"/>
                  <a:t> на один градус</a:t>
                </a:r>
                <a:r>
                  <a:rPr lang="ru-RU" sz="2400" dirty="0" smtClean="0"/>
                  <a:t>. </a:t>
                </a:r>
                <a14:m>
                  <m:oMath xmlns:m="http://schemas.openxmlformats.org/officeDocument/2006/math">
                    <m:r>
                      <a:rPr lang="uk-UA" sz="2400" b="0" i="1" smtClean="0">
                        <a:latin typeface="Cambria Math"/>
                      </a:rPr>
                      <m:t>С=</m:t>
                    </m:r>
                    <m:f>
                      <m:fPr>
                        <m:ctrlPr>
                          <a:rPr lang="uk-UA" sz="24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𝑄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</a:rPr>
                          <m:t>𝑑𝑇</m:t>
                        </m:r>
                      </m:den>
                    </m:f>
                  </m:oMath>
                </a14:m>
                <a:r>
                  <a:rPr lang="en-US" sz="2400" dirty="0" smtClean="0"/>
                  <a:t>;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𝑐</m:t>
                    </m:r>
                    <m:r>
                      <a:rPr lang="uk-UA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sz="24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𝜕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𝑄</m:t>
                        </m:r>
                      </m:num>
                      <m:den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  <m:r>
                          <a:rPr lang="en-US" sz="2400" i="1">
                            <a:latin typeface="Cambria Math"/>
                          </a:rPr>
                          <m:t>𝑑𝑇</m:t>
                        </m:r>
                      </m:den>
                    </m:f>
                  </m:oMath>
                </a14:m>
                <a:endParaRPr lang="ru-RU" sz="2400" dirty="0" smtClean="0"/>
              </a:p>
              <a:p>
                <a:pPr marL="0" indent="0">
                  <a:buNone/>
                </a:pPr>
                <a:endParaRPr lang="ru-RU" sz="2400" dirty="0"/>
              </a:p>
              <a:p>
                <a:pPr marL="0" indent="0">
                  <a:buNone/>
                </a:pPr>
                <a:r>
                  <a:rPr lang="ru-RU" sz="2400" dirty="0" err="1" smtClean="0"/>
                  <a:t>Кількість</a:t>
                </a:r>
                <a:r>
                  <a:rPr lang="ru-RU" sz="2400" dirty="0" smtClean="0"/>
                  <a:t> </a:t>
                </a:r>
                <a:r>
                  <a:rPr lang="ru-RU" sz="2400" dirty="0" err="1"/>
                  <a:t>теплоти</a:t>
                </a:r>
                <a:r>
                  <a:rPr lang="ru-RU" sz="2400" dirty="0"/>
                  <a:t>, яку </a:t>
                </a:r>
                <a:r>
                  <a:rPr lang="ru-RU" sz="2400" dirty="0" err="1"/>
                  <a:t>отримує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тіло</a:t>
                </a:r>
                <a:r>
                  <a:rPr lang="ru-RU" sz="2400" dirty="0"/>
                  <a:t> при тому </a:t>
                </a:r>
                <a:r>
                  <a:rPr lang="ru-RU" sz="2400" dirty="0" err="1"/>
                  <a:t>чи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іншому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процесі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залежить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від</a:t>
                </a:r>
                <a:r>
                  <a:rPr lang="ru-RU" sz="2400" dirty="0"/>
                  <a:t> умов, при </a:t>
                </a:r>
                <a:r>
                  <a:rPr lang="ru-RU" sz="2400" dirty="0" err="1"/>
                  <a:t>яких</a:t>
                </a:r>
                <a:r>
                  <a:rPr lang="ru-RU" sz="2400" dirty="0"/>
                  <a:t> проходить </a:t>
                </a:r>
                <a:r>
                  <a:rPr lang="ru-RU" sz="2400" dirty="0" err="1"/>
                  <a:t>процес</a:t>
                </a:r>
                <a:r>
                  <a:rPr lang="ru-RU" sz="2400" dirty="0"/>
                  <a:t>. При </a:t>
                </a:r>
                <a:r>
                  <a:rPr lang="ru-RU" sz="2400" dirty="0" err="1"/>
                  <a:t>сталому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об'ємі</a:t>
                </a:r>
                <a:r>
                  <a:rPr lang="ru-RU" sz="2400" dirty="0"/>
                  <a:t> робота з </a:t>
                </a:r>
                <a:r>
                  <a:rPr lang="ru-RU" sz="2400" dirty="0" err="1"/>
                  <a:t>розширення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тіла</a:t>
                </a:r>
                <a:r>
                  <a:rPr lang="ru-RU" sz="2400" dirty="0"/>
                  <a:t> при </a:t>
                </a:r>
                <a:r>
                  <a:rPr lang="ru-RU" sz="2400" dirty="0" err="1"/>
                  <a:t>нагріванні</a:t>
                </a:r>
                <a:r>
                  <a:rPr lang="ru-RU" sz="2400" dirty="0"/>
                  <a:t> не </a:t>
                </a:r>
                <a:r>
                  <a:rPr lang="ru-RU" sz="2400" dirty="0" err="1"/>
                  <a:t>виконується</a:t>
                </a:r>
                <a:r>
                  <a:rPr lang="ru-RU" sz="2400" dirty="0"/>
                  <a:t>, тому для </a:t>
                </a:r>
                <a:r>
                  <a:rPr lang="ru-RU" sz="2400" dirty="0" err="1"/>
                  <a:t>нагрівання</a:t>
                </a:r>
                <a:r>
                  <a:rPr lang="ru-RU" sz="2400" dirty="0"/>
                  <a:t> на один градус при таких </a:t>
                </a:r>
                <a:r>
                  <a:rPr lang="ru-RU" sz="2400" dirty="0" err="1"/>
                  <a:t>умовах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потрібно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менше</a:t>
                </a:r>
                <a:r>
                  <a:rPr lang="ru-RU" sz="2400" dirty="0"/>
                  <a:t> тепла, </a:t>
                </a:r>
                <a:r>
                  <a:rPr lang="ru-RU" sz="2400" dirty="0" err="1"/>
                  <a:t>ніж</a:t>
                </a:r>
                <a:r>
                  <a:rPr lang="ru-RU" sz="2400" dirty="0"/>
                  <a:t> при </a:t>
                </a:r>
                <a:r>
                  <a:rPr lang="ru-RU" sz="2400" dirty="0" err="1"/>
                  <a:t>сталому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тиску</a:t>
                </a:r>
                <a:r>
                  <a:rPr lang="ru-RU" sz="2400" dirty="0"/>
                  <a:t>, коли </a:t>
                </a:r>
                <a:r>
                  <a:rPr lang="ru-RU" sz="2400" dirty="0" err="1"/>
                  <a:t>тіло</a:t>
                </a:r>
                <a:r>
                  <a:rPr lang="ru-RU" sz="2400" dirty="0"/>
                  <a:t> </a:t>
                </a:r>
                <a:r>
                  <a:rPr lang="ru-RU" sz="2400" dirty="0" err="1"/>
                  <a:t>може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розширятися</a:t>
                </a:r>
                <a:r>
                  <a:rPr lang="ru-RU" sz="2400" dirty="0"/>
                  <a:t>. Тому </a:t>
                </a:r>
                <a:r>
                  <a:rPr lang="ru-RU" sz="2400" dirty="0" err="1"/>
                  <a:t>розрізняють</a:t>
                </a:r>
                <a:r>
                  <a:rPr lang="ru-RU" sz="2400" dirty="0"/>
                  <a:t> два </a:t>
                </a:r>
                <a:r>
                  <a:rPr lang="ru-RU" sz="2400" dirty="0" err="1"/>
                  <a:t>значення</a:t>
                </a:r>
                <a:r>
                  <a:rPr lang="ru-RU" sz="2400" dirty="0"/>
                  <a:t> </a:t>
                </a:r>
                <a:r>
                  <a:rPr lang="ru-RU" sz="2400" dirty="0" err="1"/>
                  <a:t>теплоємності</a:t>
                </a:r>
                <a:r>
                  <a:rPr lang="ru-RU" sz="2400" dirty="0"/>
                  <a:t>:</a:t>
                </a:r>
                <a:endParaRPr lang="ru-RU" sz="2400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𝑣</m:t>
                        </m:r>
                      </m:sub>
                    </m:sSub>
                    <m:r>
                      <a:rPr lang="uk-UA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𝑣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𝑑𝑇</m:t>
                        </m:r>
                      </m:den>
                    </m:f>
                  </m:oMath>
                </a14:m>
                <a:r>
                  <a:rPr lang="en-US" dirty="0" smtClean="0"/>
                  <a:t>;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𝑝</m:t>
                        </m:r>
                      </m:sub>
                    </m:sSub>
                    <m:r>
                      <a:rPr lang="uk-UA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uk-UA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uk-UA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/>
                          </a:rPr>
                          <m:t>𝑑𝑇</m:t>
                        </m:r>
                      </m:den>
                    </m:f>
                  </m:oMath>
                </a14:m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84784"/>
                <a:ext cx="8640960" cy="5184576"/>
              </a:xfrm>
              <a:blipFill rotWithShape="1">
                <a:blip r:embed="rId2"/>
                <a:stretch>
                  <a:fillRect l="-1058" t="-941" b="-447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1051148"/>
      </p:ext>
    </p:extLst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964488" cy="576064"/>
          </a:xfrm>
        </p:spPr>
        <p:txBody>
          <a:bodyPr/>
          <a:lstStyle/>
          <a:p>
            <a:pPr algn="ctr"/>
            <a:r>
              <a:rPr lang="uk-UA" sz="4000" dirty="0" smtClean="0"/>
              <a:t>Основний закон теплопровідності</a:t>
            </a:r>
            <a:endParaRPr lang="uk-UA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51520" y="1484784"/>
                <a:ext cx="8640960" cy="5184576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uk-UA" sz="2400" b="1" dirty="0" smtClean="0"/>
                  <a:t>Температурне поле </a:t>
                </a:r>
                <a:r>
                  <a:rPr lang="uk-UA" sz="2400" dirty="0" smtClean="0"/>
                  <a:t>– це </a:t>
                </a:r>
                <a:r>
                  <a:rPr lang="uk-UA" sz="2400" dirty="0" err="1" smtClean="0"/>
                  <a:t>совокупність</a:t>
                </a:r>
                <a:r>
                  <a:rPr lang="uk-UA" sz="2400" dirty="0" smtClean="0"/>
                  <a:t> значень температури у всіх точках в заданий час. Розрізняють стаціонарне та нестаціонарне температурне поле. </a:t>
                </a:r>
              </a:p>
              <a:p>
                <a:pPr marL="0" indent="0" algn="just">
                  <a:buNone/>
                </a:pPr>
                <a:r>
                  <a:rPr lang="uk-UA" sz="2400" b="1" dirty="0" smtClean="0"/>
                  <a:t>Ізотермічна поверхня </a:t>
                </a:r>
                <a:r>
                  <a:rPr lang="uk-UA" sz="2400" dirty="0" smtClean="0"/>
                  <a:t>– геометричне місце крапок, температура в яких однакова.</a:t>
                </a:r>
              </a:p>
              <a:p>
                <a:pPr marL="0" indent="0" algn="just">
                  <a:buNone/>
                </a:pPr>
                <a:r>
                  <a:rPr lang="uk-UA" sz="2400" b="1" dirty="0" smtClean="0"/>
                  <a:t>Градієнт температури </a:t>
                </a:r>
                <a:r>
                  <a:rPr lang="en-US" sz="2400" b="1" dirty="0" smtClean="0"/>
                  <a:t>grad(t) </a:t>
                </a:r>
                <a:r>
                  <a:rPr lang="uk-UA" sz="2400" dirty="0" smtClean="0"/>
                  <a:t>– вектор направлений по нормалі до ізотермічної поверхні.</a:t>
                </a:r>
              </a:p>
              <a:p>
                <a:pPr marL="0" indent="0" algn="just">
                  <a:buNone/>
                </a:pPr>
                <a:r>
                  <a:rPr lang="uk-UA" sz="2400" dirty="0" smtClean="0"/>
                  <a:t>Закон </a:t>
                </a:r>
                <a:r>
                  <a:rPr lang="uk-UA" sz="2400" dirty="0" err="1" smtClean="0"/>
                  <a:t>Фурьє</a:t>
                </a:r>
                <a:r>
                  <a:rPr lang="uk-UA" sz="2400" dirty="0" smtClean="0"/>
                  <a:t> (1822): вектор густини теплового потоку, що передається теплопровідністю </a:t>
                </a:r>
                <a:r>
                  <a:rPr lang="uk-UA" sz="2400" dirty="0" err="1" smtClean="0"/>
                  <a:t>пропорцієн</a:t>
                </a:r>
                <a:r>
                  <a:rPr lang="uk-UA" sz="2400" dirty="0" smtClean="0"/>
                  <a:t> градієнту температури</a:t>
                </a:r>
                <a:endParaRPr lang="uk-UA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/>
                            </a:rPr>
                            <m:t>𝑞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𝜆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𝑔𝑟𝑎𝑑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𝑡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uk-UA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1520" y="1484784"/>
                <a:ext cx="8640960" cy="5184576"/>
              </a:xfrm>
              <a:blipFill rotWithShape="1">
                <a:blip r:embed="rId2"/>
                <a:stretch>
                  <a:fillRect l="-1058" t="-941" r="-1058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1500976"/>
      </p:ext>
    </p:extLst>
  </p:cSld>
  <p:clrMapOvr>
    <a:masterClrMapping/>
  </p:clrMapOvr>
  <p:transition spd="slow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964488" cy="576064"/>
          </a:xfrm>
        </p:spPr>
        <p:txBody>
          <a:bodyPr/>
          <a:lstStyle/>
          <a:p>
            <a:pPr algn="ctr"/>
            <a:r>
              <a:rPr lang="uk-UA" sz="4000" dirty="0" smtClean="0"/>
              <a:t>Коефіцієнт теплопровідност</a:t>
            </a:r>
            <a:r>
              <a:rPr lang="uk-UA" sz="4000" dirty="0"/>
              <a:t>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/>
          <a:lstStyle/>
          <a:p>
            <a:pPr marL="0" indent="0" algn="just">
              <a:buNone/>
            </a:pPr>
            <a:r>
              <a:rPr lang="uk-UA" dirty="0" smtClean="0"/>
              <a:t>Коефіцієнт теплопровідності </a:t>
            </a:r>
            <a:r>
              <a:rPr lang="el-GR" dirty="0" smtClean="0"/>
              <a:t>λ</a:t>
            </a:r>
            <a:r>
              <a:rPr lang="uk-UA" dirty="0" smtClean="0"/>
              <a:t> характеризує здатність даного тіла проводити теплову енергію.</a:t>
            </a:r>
            <a:r>
              <a:rPr lang="en-US" dirty="0" smtClean="0"/>
              <a:t> [</a:t>
            </a:r>
            <a:r>
              <a:rPr lang="el-GR" dirty="0"/>
              <a:t>λ</a:t>
            </a:r>
            <a:r>
              <a:rPr lang="en-US" dirty="0" smtClean="0"/>
              <a:t>]=</a:t>
            </a:r>
            <a:r>
              <a:rPr lang="uk-UA" dirty="0" smtClean="0"/>
              <a:t>Вт/(</a:t>
            </a:r>
            <a:r>
              <a:rPr lang="uk-UA" dirty="0" err="1" smtClean="0"/>
              <a:t>м‧К</a:t>
            </a:r>
            <a:r>
              <a:rPr lang="uk-UA" dirty="0" smtClean="0"/>
              <a:t>)</a:t>
            </a:r>
          </a:p>
          <a:p>
            <a:pPr marL="0" indent="0" algn="just">
              <a:buNone/>
            </a:pPr>
            <a:r>
              <a:rPr lang="uk-UA" sz="2800" dirty="0"/>
              <a:t>Найбільшу теплопровідність мають речовини, в яких тепло переноситься вільними електронами, що зумовлено їхньою малою масою. Саме тому теплопровідність металів зазвичай висока. В нагрітій області речовини є більше електронів із високою енергією, вони легко мігрують в холодніші області, й втрачають там енергію, розсіюючись на коливаннях кристалічної ґратки.</a:t>
            </a:r>
          </a:p>
        </p:txBody>
      </p:sp>
    </p:spTree>
    <p:extLst>
      <p:ext uri="{BB962C8B-B14F-4D97-AF65-F5344CB8AC3E}">
        <p14:creationId xmlns:p14="http://schemas.microsoft.com/office/powerpoint/2010/main" val="24275865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7544" y="2852936"/>
            <a:ext cx="8153400" cy="1090414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uk-UA" altLang="ru-RU" dirty="0" smtClean="0"/>
              <a:t>Лекція 1</a:t>
            </a:r>
            <a:br>
              <a:rPr lang="uk-UA" altLang="ru-RU" dirty="0" smtClean="0"/>
            </a:br>
            <a:r>
              <a:rPr lang="uk-UA" altLang="ru-RU" dirty="0" smtClean="0"/>
              <a:t>Вимірювальні прилади енергоаудиту</a:t>
            </a:r>
            <a:endParaRPr lang="uk-UA" alt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005064"/>
            <a:ext cx="9143999" cy="864096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1600" dirty="0"/>
              <a:t>К.т.н., доцент, </a:t>
            </a:r>
            <a:r>
              <a:rPr lang="ru-RU" sz="1600" dirty="0" err="1"/>
              <a:t>докторант,провідний</a:t>
            </a:r>
            <a:r>
              <a:rPr lang="ru-RU" sz="1600" dirty="0"/>
              <a:t> </a:t>
            </a:r>
            <a:r>
              <a:rPr lang="ru-RU" sz="1600" dirty="0" err="1"/>
              <a:t>науковий</a:t>
            </a:r>
            <a:r>
              <a:rPr lang="ru-RU" sz="1600" dirty="0"/>
              <a:t> </a:t>
            </a:r>
            <a:r>
              <a:rPr lang="ru-RU" sz="1600" dirty="0" err="1"/>
              <a:t>співробітник</a:t>
            </a:r>
            <a:r>
              <a:rPr lang="ru-RU" sz="1600" dirty="0"/>
              <a:t>,</a:t>
            </a:r>
          </a:p>
          <a:p>
            <a:r>
              <a:rPr lang="ru-RU" sz="1600" dirty="0"/>
              <a:t> </a:t>
            </a:r>
            <a:r>
              <a:rPr lang="ru-RU" sz="1600" dirty="0" err="1"/>
              <a:t>академік</a:t>
            </a:r>
            <a:r>
              <a:rPr lang="ru-RU" sz="1600" dirty="0"/>
              <a:t> </a:t>
            </a:r>
            <a:r>
              <a:rPr lang="ru-RU" sz="1600" dirty="0" err="1"/>
              <a:t>Європейської</a:t>
            </a:r>
            <a:r>
              <a:rPr lang="ru-RU" sz="1600" dirty="0"/>
              <a:t> </a:t>
            </a:r>
            <a:r>
              <a:rPr lang="ru-RU" sz="1600" dirty="0" err="1"/>
              <a:t>науково-освітньої</a:t>
            </a:r>
            <a:r>
              <a:rPr lang="ru-RU" sz="1600" dirty="0"/>
              <a:t> </a:t>
            </a:r>
            <a:r>
              <a:rPr lang="ru-RU" sz="1600" dirty="0" err="1"/>
              <a:t>академії</a:t>
            </a:r>
            <a:r>
              <a:rPr lang="ru-RU" sz="1600" dirty="0"/>
              <a:t> </a:t>
            </a:r>
          </a:p>
          <a:p>
            <a:r>
              <a:rPr lang="ru-RU" sz="1600" dirty="0"/>
              <a:t>Чейлитко </a:t>
            </a:r>
            <a:r>
              <a:rPr lang="ru-RU" sz="1600" dirty="0" err="1"/>
              <a:t>Андрій</a:t>
            </a:r>
            <a:r>
              <a:rPr lang="ru-RU" sz="1600" dirty="0"/>
              <a:t> </a:t>
            </a:r>
            <a:r>
              <a:rPr lang="ru-RU" sz="1600" dirty="0" err="1"/>
              <a:t>Олександрович</a:t>
            </a:r>
            <a:endParaRPr lang="en-US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29620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art_sim_electron_a_2.swf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946" y="6453336"/>
            <a:ext cx="4443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and learning </a:t>
            </a:r>
            <a:r>
              <a:rPr lang="en-US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packages</a:t>
            </a:r>
            <a:r>
              <a:rPr lang="uk-UA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Cambridge.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22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rt_sim_Phonons_3.swf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46" y="6453336"/>
            <a:ext cx="4443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and learning </a:t>
            </a:r>
            <a:r>
              <a:rPr lang="en-US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packages</a:t>
            </a:r>
            <a:r>
              <a:rPr lang="uk-UA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Cambridge.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49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art_sim_heat_a_3.swf"/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46" y="6453336"/>
            <a:ext cx="44433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and learning </a:t>
            </a:r>
            <a:r>
              <a:rPr lang="en-US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packages</a:t>
            </a:r>
            <a:r>
              <a:rPr lang="uk-UA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Cambridge.</a:t>
            </a:r>
            <a:endParaRPr lang="ru-RU" sz="1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8964488" cy="576064"/>
          </a:xfrm>
        </p:spPr>
        <p:txBody>
          <a:bodyPr/>
          <a:lstStyle/>
          <a:p>
            <a:pPr algn="ctr"/>
            <a:r>
              <a:rPr lang="uk-UA" sz="4000" dirty="0" smtClean="0"/>
              <a:t>Коефіцієнт теплопровідност</a:t>
            </a:r>
            <a:r>
              <a:rPr lang="uk-UA" sz="4000" dirty="0"/>
              <a:t>і</a:t>
            </a:r>
          </a:p>
        </p:txBody>
      </p:sp>
      <p:pic>
        <p:nvPicPr>
          <p:cNvPr id="1026" name="Picture 2" descr="C:\Users\cheil\Desktop\Енергозбереження\Робота з вимірювальними приладами\1_image0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05064"/>
            <a:ext cx="5381625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504" y="1365302"/>
            <a:ext cx="8640960" cy="1031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2875"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algn="l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142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плоскої однорідної стінки зі сталими температурами на поверхнях t</a:t>
            </a:r>
            <a:r>
              <a:rPr kumimoji="0" lang="uk-UA" altLang="uk-UA" sz="16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c1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і t</a:t>
            </a:r>
            <a:r>
              <a:rPr kumimoji="0" lang="uk-UA" altLang="uk-UA" sz="1600" b="0" i="0" u="none" strike="noStrike" cap="none" normalizeH="0" baseline="-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c2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питомий тепловий потік (</a:t>
            </a:r>
            <a:r>
              <a:rPr kumimoji="0" lang="uk-UA" altLang="uk-UA" sz="16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specific</a:t>
            </a:r>
            <a:r>
              <a:rPr kumimoji="0" lang="uk-UA" altLang="uk-UA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altLang="uk-UA" sz="16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heat</a:t>
            </a:r>
            <a:r>
              <a:rPr kumimoji="0" lang="uk-UA" altLang="uk-UA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altLang="uk-UA" sz="16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flow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 одновимірний, і рівняння теплопровідності (</a:t>
            </a:r>
            <a:r>
              <a:rPr kumimoji="0" lang="uk-UA" altLang="uk-UA" sz="16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thermal</a:t>
            </a:r>
            <a:r>
              <a:rPr kumimoji="0" lang="uk-UA" altLang="uk-UA" sz="1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altLang="uk-UA" sz="1600" b="0" i="1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conductivity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) за законом Фур’є має вигляд, Вт/м</a:t>
            </a:r>
            <a:r>
              <a:rPr kumimoji="0" lang="uk-UA" altLang="uk-UA" sz="1600" b="0" i="0" u="none" strike="noStrike" cap="none" normalizeH="0" baseline="300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uk-UA" altLang="uk-UA" sz="16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kumimoji="0" lang="uk-UA" altLang="uk-UA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  <a:p>
            <a:pPr marL="0" marR="0" lvl="0" indent="142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       </a:t>
            </a:r>
            <a:endParaRPr kumimoji="0" lang="uk-UA" altLang="uk-UA" sz="3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posibnyky.vntu.edu.ua/ch/1_src/1_image0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3124200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osibnyky.vntu.edu.ua/ch/1_src/1_image0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882" y="2967037"/>
            <a:ext cx="12477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posibnyky.vntu.edu.ua/ch/1_src/1_image013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69925"/>
            <a:ext cx="298132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osibnyky.vntu.edu.ua/ch/1_src/1_image02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114675"/>
            <a:ext cx="2324100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osibnyky.vntu.edu.ua/ch/1_src/1_image009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832" y="3429000"/>
            <a:ext cx="1266825" cy="51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cheil\Desktop\Енергозбереження\Робота з вимірювальними приладами\1_image01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030563"/>
            <a:ext cx="2866573" cy="2258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42322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cheil\Desktop\Енергозбереження\Робота з вимірювальними приладами\ITP_10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849" y="31279"/>
            <a:ext cx="217265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336704" cy="1008112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rgbClr val="C00000"/>
                </a:solidFill>
              </a:rPr>
              <a:t>Вимірювач теплопровідності </a:t>
            </a:r>
            <a:r>
              <a:rPr lang="uk-UA" sz="3200" dirty="0" smtClean="0">
                <a:solidFill>
                  <a:srgbClr val="C00000"/>
                </a:solidFill>
              </a:rPr>
              <a:t/>
            </a:r>
            <a:br>
              <a:rPr lang="uk-UA" sz="3200" dirty="0" smtClean="0">
                <a:solidFill>
                  <a:srgbClr val="C00000"/>
                </a:solidFill>
              </a:rPr>
            </a:br>
            <a:r>
              <a:rPr lang="uk-UA" sz="3200" dirty="0" smtClean="0">
                <a:solidFill>
                  <a:srgbClr val="C00000"/>
                </a:solidFill>
              </a:rPr>
              <a:t>«ИТП-МГ4»</a:t>
            </a:r>
            <a:endParaRPr lang="uk-UA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268760"/>
            <a:ext cx="8496944" cy="4691608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 smtClean="0"/>
              <a:t>Вимірювач </a:t>
            </a:r>
            <a:r>
              <a:rPr lang="uk-UA" sz="2000" b="1" dirty="0"/>
              <a:t>теплопровідності ИТП-МГ4 «100»</a:t>
            </a:r>
            <a:r>
              <a:rPr lang="uk-UA" sz="2000" dirty="0"/>
              <a:t> призначений для визначення теплопровідності і термічного опору будівельних матеріалів, а також матеріалів, призначених для теплової ізоляції промислового обладнання і трубопроводів при стаціонарному режимі і методом теплового зонда.</a:t>
            </a:r>
          </a:p>
          <a:p>
            <a:pPr marL="0" indent="0">
              <a:buNone/>
            </a:pPr>
            <a:r>
              <a:rPr lang="uk-UA" sz="2000" dirty="0"/>
              <a:t>   Технічні характеристики приладів </a:t>
            </a:r>
            <a:r>
              <a:rPr lang="uk-UA" sz="2000" b="1" dirty="0"/>
              <a:t>вимірювачі теплопровідності ИТП-МГ4 «100»:</a:t>
            </a:r>
            <a:endParaRPr lang="uk-UA" sz="2000" dirty="0"/>
          </a:p>
          <a:p>
            <a:r>
              <a:rPr lang="uk-UA" sz="2000" dirty="0"/>
              <a:t> </a:t>
            </a:r>
            <a:r>
              <a:rPr lang="uk-UA" sz="1600" dirty="0"/>
              <a:t>   Діапазон визначення коефіцієнта теплопровідності при стаціонарному режимі - 0,02Вт/м·К-1,5Вт/</a:t>
            </a:r>
            <a:r>
              <a:rPr lang="uk-UA" sz="1600" dirty="0" err="1"/>
              <a:t>м·К</a:t>
            </a:r>
            <a:r>
              <a:rPr lang="uk-UA" sz="1600" dirty="0"/>
              <a:t>;</a:t>
            </a:r>
          </a:p>
          <a:p>
            <a:r>
              <a:rPr lang="uk-UA" sz="1600" dirty="0"/>
              <a:t>    Діапазон вимірювання термічного опору приладом вимірювач теплопровідності ИТП-МГ4 «100» - 0,01м</a:t>
            </a:r>
            <a:r>
              <a:rPr lang="uk-UA" sz="1600" baseline="30000" dirty="0"/>
              <a:t>2</a:t>
            </a:r>
            <a:r>
              <a:rPr lang="uk-UA" sz="1600" dirty="0"/>
              <a:t>·К/Вт-1,5м</a:t>
            </a:r>
            <a:r>
              <a:rPr lang="uk-UA" sz="1600" baseline="30000" dirty="0"/>
              <a:t>2</a:t>
            </a:r>
            <a:r>
              <a:rPr lang="uk-UA" sz="1600" dirty="0"/>
              <a:t>·К/Вт;</a:t>
            </a:r>
          </a:p>
          <a:p>
            <a:r>
              <a:rPr lang="uk-UA" sz="1600" dirty="0"/>
              <a:t>    Діапазон визначення коефіцієнта теплопровідності методом теплового зонда - 0,03Вт/м·К-1,0Вт/</a:t>
            </a:r>
            <a:r>
              <a:rPr lang="uk-UA" sz="1600" dirty="0" err="1"/>
              <a:t>м·К</a:t>
            </a:r>
            <a:r>
              <a:rPr lang="uk-UA" sz="1600" dirty="0"/>
              <a:t>;</a:t>
            </a:r>
          </a:p>
          <a:p>
            <a:r>
              <a:rPr lang="uk-UA" sz="1600" dirty="0"/>
              <a:t>    Межа основної відносної похибки визначення коефіцієнта теплопровідності і термічного опору при стаціонарному режимі приладу вимірювач теплопровідності ИТП-МГ4 «100» - ±5%;</a:t>
            </a:r>
          </a:p>
          <a:p>
            <a:r>
              <a:rPr lang="uk-UA" sz="1600" dirty="0"/>
              <a:t>    Межа основної відносної похибки визначення коефіцієнта теплопровідності методом теплового зонда - ±7%;</a:t>
            </a:r>
          </a:p>
          <a:p>
            <a:pPr marL="0" indent="0">
              <a:buNone/>
            </a:pP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490033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heil\Desktop\Енергозбереження\Робота з вимірювальними приладами\izmeritel_teploprovodnosti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5" t="15515" r="14681" b="13385"/>
          <a:stretch/>
        </p:blipFill>
        <p:spPr bwMode="auto">
          <a:xfrm>
            <a:off x="5885819" y="1628800"/>
            <a:ext cx="3272245" cy="236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37109"/>
            <a:ext cx="5724128" cy="1008112"/>
          </a:xfrm>
        </p:spPr>
        <p:txBody>
          <a:bodyPr/>
          <a:lstStyle/>
          <a:p>
            <a:pPr algn="ctr"/>
            <a:r>
              <a:rPr lang="uk-UA" sz="3200" dirty="0">
                <a:solidFill>
                  <a:srgbClr val="C00000"/>
                </a:solidFill>
              </a:rPr>
              <a:t>Вимірювач теплопровідності </a:t>
            </a:r>
            <a:br>
              <a:rPr lang="uk-UA" sz="3200" dirty="0">
                <a:solidFill>
                  <a:srgbClr val="C00000"/>
                </a:solidFill>
              </a:rPr>
            </a:br>
            <a:r>
              <a:rPr lang="uk-UA" sz="3200" dirty="0">
                <a:solidFill>
                  <a:srgbClr val="C00000"/>
                </a:solidFill>
              </a:rPr>
              <a:t>«ИТ-</a:t>
            </a:r>
            <a:r>
              <a:rPr lang="el-GR" sz="3200" dirty="0">
                <a:solidFill>
                  <a:srgbClr val="C00000"/>
                </a:solidFill>
              </a:rPr>
              <a:t>λ-400. </a:t>
            </a:r>
            <a:r>
              <a:rPr lang="uk-UA" sz="3200" dirty="0" smtClean="0">
                <a:solidFill>
                  <a:srgbClr val="C00000"/>
                </a:solidFill>
              </a:rPr>
              <a:t>»</a:t>
            </a:r>
            <a:endParaRPr lang="uk-UA" sz="3200" dirty="0">
              <a:solidFill>
                <a:srgbClr val="C0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44824"/>
            <a:ext cx="5472608" cy="3468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373216"/>
            <a:ext cx="89289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 smtClean="0">
                <a:solidFill>
                  <a:schemeClr val="bg1"/>
                </a:solidFill>
              </a:rPr>
              <a:t>Тепловий потік проходить через середній розріз пластини 2, частково поглинається в ній і за рахунок нього розігрівається пластина 3, дослідний зразок 4, а також стрижень 5.</a:t>
            </a:r>
          </a:p>
          <a:p>
            <a:r>
              <a:rPr lang="uk-UA" sz="1600" dirty="0" smtClean="0">
                <a:solidFill>
                  <a:schemeClr val="bg1"/>
                </a:solidFill>
              </a:rPr>
              <a:t>Параметри системи були обрані таким чином, щоб теплові потоки, які акумулюються дослідним зразком 4 і пластиною 3, були в 5-10 разів менше тих, які поглинаються стрижнем 5.</a:t>
            </a:r>
            <a:endParaRPr lang="uk-UA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22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33561"/>
            <a:ext cx="5724128" cy="1008112"/>
          </a:xfrm>
        </p:spPr>
        <p:txBody>
          <a:bodyPr/>
          <a:lstStyle/>
          <a:p>
            <a:pPr algn="ctr"/>
            <a:r>
              <a:rPr lang="uk-UA" sz="3200" dirty="0" smtClean="0">
                <a:solidFill>
                  <a:srgbClr val="C00000"/>
                </a:solidFill>
              </a:rPr>
              <a:t>Приклад лабораторних вимірів на «</a:t>
            </a:r>
            <a:r>
              <a:rPr lang="uk-UA" sz="3200" dirty="0">
                <a:solidFill>
                  <a:srgbClr val="C00000"/>
                </a:solidFill>
              </a:rPr>
              <a:t>ИТ-</a:t>
            </a:r>
            <a:r>
              <a:rPr lang="el-GR" sz="3200" dirty="0">
                <a:solidFill>
                  <a:srgbClr val="C00000"/>
                </a:solidFill>
              </a:rPr>
              <a:t>λ-400. </a:t>
            </a:r>
            <a:r>
              <a:rPr lang="uk-UA" sz="3200" dirty="0" smtClean="0">
                <a:solidFill>
                  <a:srgbClr val="C00000"/>
                </a:solidFill>
              </a:rPr>
              <a:t>»</a:t>
            </a:r>
            <a:endParaRPr lang="uk-UA" sz="3200" dirty="0">
              <a:solidFill>
                <a:srgbClr val="C00000"/>
              </a:solidFill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4533624"/>
              </p:ext>
            </p:extLst>
          </p:nvPr>
        </p:nvGraphicFramePr>
        <p:xfrm>
          <a:off x="323528" y="1124744"/>
          <a:ext cx="8712968" cy="23320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552"/>
                <a:gridCol w="846484"/>
                <a:gridCol w="533653"/>
                <a:gridCol w="628036"/>
                <a:gridCol w="880914"/>
                <a:gridCol w="728950"/>
                <a:gridCol w="622101"/>
                <a:gridCol w="628036"/>
                <a:gridCol w="641096"/>
                <a:gridCol w="533653"/>
                <a:gridCol w="533653"/>
                <a:gridCol w="710548"/>
                <a:gridCol w="994292"/>
              </a:tblGrid>
              <a:tr h="3583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tc, С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no, дел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nt, дел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Кт, Вт/К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Рк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Ро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См, Дж/К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Со, Дж/К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Сс, Дж/К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σс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Аt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t, С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λ,Вт/(м∙К)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</a:tr>
              <a:tr h="17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9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11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12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13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</a:tr>
              <a:tr h="17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289,00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48,00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0,1337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0,000498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0,074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392,00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1,458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0,060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0,923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24,50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53,540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0,0802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</a:tr>
              <a:tr h="17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75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379,00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62,00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0,1391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0,000500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0,072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396,00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1,458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0,061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0,923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24,50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79,643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0,0822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</a:tr>
              <a:tr h="17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426,00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70,00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0,1404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0,000504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0,071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400,00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1,458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0,062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0,922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24,60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105,240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0,0834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</a:tr>
              <a:tr h="17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125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456,00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76,00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0,1391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0,000505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0,070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403,00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1,458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0,062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0,921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24,70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130,632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0,0839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</a:tr>
              <a:tr h="17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150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487,00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82,00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0,1381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0,000506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0,070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405,00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1,458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0,062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0,921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24,80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156,039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0,0841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</a:tr>
              <a:tr h="17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175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521,00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86,00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0,1417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0,000506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0,070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407,00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1,458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0,063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0,921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24,80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181,460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0,0847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</a:tr>
              <a:tr h="17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545,00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92,00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0,1402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0,000510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0,069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408,00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1,458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0,063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0,921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24,90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206,785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0,0857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</a:tr>
              <a:tr h="17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225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554,00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94,00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0,1391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0,000512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0,069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410,00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1,458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0,063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0,920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25,00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231,925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0,0855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</a:tr>
              <a:tr h="17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250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561,00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95,00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0,1404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0,000523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0,069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412,00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1,458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0,063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0,920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25,00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257,013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0,0861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</a:tr>
              <a:tr h="17916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275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569,00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97,00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0,1410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0,000523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0,068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415,00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1,458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0,064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0,919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25,10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282,141</a:t>
                      </a:r>
                      <a:endParaRPr lang="uk-UA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0,0871</a:t>
                      </a:r>
                      <a:endParaRPr lang="uk-UA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825" marR="53825" marT="0" marB="0" anchor="ctr"/>
                </a:tc>
              </a:tr>
            </a:tbl>
          </a:graphicData>
        </a:graphic>
      </p:graphicFrame>
      <p:graphicFrame>
        <p:nvGraphicFramePr>
          <p:cNvPr id="1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1957873"/>
              </p:ext>
            </p:extLst>
          </p:nvPr>
        </p:nvGraphicFramePr>
        <p:xfrm>
          <a:off x="683568" y="3573016"/>
          <a:ext cx="7488832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181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hark\Desktop\Диплом\Оформление\Чертежи\фото\Схема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4" r="364"/>
          <a:stretch/>
        </p:blipFill>
        <p:spPr bwMode="auto">
          <a:xfrm>
            <a:off x="0" y="188639"/>
            <a:ext cx="9153525" cy="648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989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6833" y="6021288"/>
            <a:ext cx="52652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solidFill>
                  <a:srgbClr val="632B2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Експериментальна установка кафедри ТГЕ</a:t>
            </a:r>
            <a:endParaRPr lang="ru-RU" sz="2000" b="1" dirty="0">
              <a:solidFill>
                <a:srgbClr val="632B2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shark\Desktop\Диплом\Оформление\Фото експеримент\IMG_20160119_111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09" y="0"/>
            <a:ext cx="6912768" cy="3239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hark\Desktop\Диплом\Оформление\Фото експеримент\IMG_20160119_10073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27" y="3356992"/>
            <a:ext cx="819463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0303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Лічильники тепла</a:t>
            </a:r>
            <a:endParaRPr lang="uk-UA" dirty="0"/>
          </a:p>
        </p:txBody>
      </p:sp>
      <p:pic>
        <p:nvPicPr>
          <p:cNvPr id="1026" name="Picture 2" descr="C:\Users\cheil\Downloads\Ris1Uk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5760640" cy="494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484784"/>
            <a:ext cx="31683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uk-UA" sz="1400" dirty="0" err="1">
                <a:solidFill>
                  <a:schemeClr val="bg1"/>
                </a:solidFill>
              </a:rPr>
              <a:t>Теплообчислювач</a:t>
            </a:r>
            <a:r>
              <a:rPr lang="uk-UA" sz="1400" dirty="0">
                <a:solidFill>
                  <a:schemeClr val="bg1"/>
                </a:solidFill>
              </a:rPr>
              <a:t> - це спеціалізований мікропроцесорний пристрій, призначений для оброблення сигналів від датчиків, перетворення їх в цифрову форму, обчислення кількості теплової енергії відповідно до прийнятого алгоритму, індикації і зберігання  в енергонезалежній пам'яті приладу параметрів </a:t>
            </a:r>
            <a:r>
              <a:rPr lang="uk-UA" sz="1400" dirty="0" err="1">
                <a:solidFill>
                  <a:schemeClr val="bg1"/>
                </a:solidFill>
              </a:rPr>
              <a:t>теплоспоживання</a:t>
            </a:r>
            <a:endParaRPr lang="uk-UA" sz="1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4541" y="3731552"/>
            <a:ext cx="306930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sz="1400" dirty="0">
                <a:solidFill>
                  <a:schemeClr val="bg1"/>
                </a:solidFill>
              </a:rPr>
              <a:t>Датчики </a:t>
            </a:r>
            <a:r>
              <a:rPr lang="ru-RU" sz="1400" dirty="0" err="1">
                <a:solidFill>
                  <a:schemeClr val="bg1"/>
                </a:solidFill>
              </a:rPr>
              <a:t>витрати</a:t>
            </a:r>
            <a:r>
              <a:rPr lang="ru-RU" sz="1400" dirty="0">
                <a:solidFill>
                  <a:schemeClr val="bg1"/>
                </a:solidFill>
              </a:rPr>
              <a:t> - </a:t>
            </a:r>
            <a:r>
              <a:rPr lang="ru-RU" sz="1400" dirty="0" err="1">
                <a:solidFill>
                  <a:schemeClr val="bg1"/>
                </a:solidFill>
              </a:rPr>
              <a:t>найбільш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важливий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елемент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smtClean="0">
                <a:solidFill>
                  <a:schemeClr val="bg1"/>
                </a:solidFill>
              </a:rPr>
              <a:t>теплового </a:t>
            </a:r>
            <a:r>
              <a:rPr lang="ru-RU" sz="1400" dirty="0" err="1" smtClean="0">
                <a:solidFill>
                  <a:schemeClr val="bg1"/>
                </a:solidFill>
              </a:rPr>
              <a:t>лічильника</a:t>
            </a:r>
            <a:r>
              <a:rPr lang="ru-RU" sz="1400" dirty="0" smtClean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/>
                </a:solidFill>
              </a:rPr>
              <a:t>в </a:t>
            </a:r>
            <a:r>
              <a:rPr lang="ru-RU" sz="1400" dirty="0" err="1">
                <a:solidFill>
                  <a:schemeClr val="bg1"/>
                </a:solidFill>
              </a:rPr>
              <a:t>сенсі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впливу</a:t>
            </a:r>
            <a:r>
              <a:rPr lang="ru-RU" sz="1400" dirty="0">
                <a:solidFill>
                  <a:schemeClr val="bg1"/>
                </a:solidFill>
              </a:rPr>
              <a:t> на </a:t>
            </a:r>
            <a:r>
              <a:rPr lang="ru-RU" sz="1400" dirty="0" err="1">
                <a:solidFill>
                  <a:schemeClr val="bg1"/>
                </a:solidFill>
              </a:rPr>
              <a:t>його</a:t>
            </a:r>
            <a:r>
              <a:rPr lang="ru-RU" sz="1400" dirty="0">
                <a:solidFill>
                  <a:schemeClr val="bg1"/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технічні</a:t>
            </a:r>
            <a:r>
              <a:rPr lang="ru-RU" sz="1400" dirty="0">
                <a:solidFill>
                  <a:schemeClr val="bg1"/>
                </a:solidFill>
              </a:rPr>
              <a:t> та </a:t>
            </a:r>
            <a:r>
              <a:rPr lang="ru-RU" sz="1400" dirty="0" err="1">
                <a:solidFill>
                  <a:schemeClr val="bg1"/>
                </a:solidFill>
              </a:rPr>
              <a:t>споживчі</a:t>
            </a:r>
            <a:r>
              <a:rPr lang="ru-RU" sz="1400" dirty="0">
                <a:solidFill>
                  <a:schemeClr val="bg1"/>
                </a:solidFill>
              </a:rPr>
              <a:t> характеристики.</a:t>
            </a:r>
            <a:endParaRPr lang="uk-UA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27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836712"/>
            <a:ext cx="8686800" cy="715962"/>
          </a:xfrm>
        </p:spPr>
        <p:txBody>
          <a:bodyPr/>
          <a:lstStyle/>
          <a:p>
            <a:pPr algn="ctr"/>
            <a:r>
              <a:rPr lang="uk-UA" altLang="ru-RU" sz="3600" dirty="0" smtClean="0"/>
              <a:t>Основні поняття</a:t>
            </a:r>
            <a:endParaRPr lang="ru-RU" altLang="ru-RU" sz="36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424936" cy="4968552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/>
              <a:t>Найчастіше проводяться вимірювання:</a:t>
            </a:r>
          </a:p>
          <a:p>
            <a:r>
              <a:rPr lang="ru-RU" sz="1800" dirty="0" err="1" smtClean="0"/>
              <a:t>витрат</a:t>
            </a:r>
            <a:r>
              <a:rPr lang="ru-RU" sz="1800" dirty="0" smtClean="0"/>
              <a:t> </a:t>
            </a:r>
            <a:r>
              <a:rPr lang="ru-RU" sz="1800" dirty="0" err="1"/>
              <a:t>рідини</a:t>
            </a:r>
            <a:r>
              <a:rPr lang="ru-RU" sz="1800" dirty="0"/>
              <a:t>, пари, газу та </a:t>
            </a:r>
            <a:r>
              <a:rPr lang="ru-RU" sz="1800" dirty="0" err="1"/>
              <a:t>споживання</a:t>
            </a:r>
            <a:r>
              <a:rPr lang="ru-RU" sz="1800" dirty="0"/>
              <a:t> </a:t>
            </a:r>
            <a:r>
              <a:rPr lang="ru-RU" sz="1800" dirty="0" err="1"/>
              <a:t>теплової</a:t>
            </a:r>
            <a:r>
              <a:rPr lang="ru-RU" sz="1800" dirty="0"/>
              <a:t> </a:t>
            </a:r>
            <a:r>
              <a:rPr lang="ru-RU" sz="1800" dirty="0" err="1"/>
              <a:t>енергії</a:t>
            </a:r>
            <a:r>
              <a:rPr lang="ru-RU" sz="1800" dirty="0" smtClean="0"/>
              <a:t>;</a:t>
            </a:r>
          </a:p>
          <a:p>
            <a:r>
              <a:rPr lang="uk-UA" sz="1800" dirty="0" smtClean="0"/>
              <a:t> </a:t>
            </a:r>
            <a:r>
              <a:rPr lang="uk-UA" sz="1800" dirty="0"/>
              <a:t>кількості та якості електричної енергії;</a:t>
            </a:r>
          </a:p>
          <a:p>
            <a:r>
              <a:rPr lang="ru-RU" sz="1800" dirty="0" smtClean="0"/>
              <a:t> </a:t>
            </a:r>
            <a:r>
              <a:rPr lang="ru-RU" sz="1800" dirty="0" err="1"/>
              <a:t>значень</a:t>
            </a:r>
            <a:r>
              <a:rPr lang="ru-RU" sz="1800" dirty="0"/>
              <a:t> </a:t>
            </a:r>
            <a:r>
              <a:rPr lang="ru-RU" sz="1800" dirty="0" err="1"/>
              <a:t>параметрів</a:t>
            </a:r>
            <a:r>
              <a:rPr lang="ru-RU" sz="1800" dirty="0"/>
              <a:t> </a:t>
            </a:r>
            <a:r>
              <a:rPr lang="ru-RU" sz="1800" dirty="0" err="1"/>
              <a:t>технологічних</a:t>
            </a:r>
            <a:r>
              <a:rPr lang="ru-RU" sz="1800" dirty="0"/>
              <a:t> </a:t>
            </a:r>
            <a:r>
              <a:rPr lang="ru-RU" sz="1800" dirty="0" err="1"/>
              <a:t>процесів</a:t>
            </a:r>
            <a:r>
              <a:rPr lang="ru-RU" sz="1800" dirty="0"/>
              <a:t>, як </a:t>
            </a:r>
            <a:r>
              <a:rPr lang="ru-RU" sz="1800" dirty="0" err="1"/>
              <a:t>наприклад</a:t>
            </a:r>
            <a:r>
              <a:rPr lang="ru-RU" sz="1800" dirty="0"/>
              <a:t>: </a:t>
            </a:r>
            <a:r>
              <a:rPr lang="ru-RU" sz="1800" dirty="0" err="1"/>
              <a:t>температури</a:t>
            </a:r>
            <a:r>
              <a:rPr lang="ru-RU" sz="1800" dirty="0"/>
              <a:t>,</a:t>
            </a:r>
          </a:p>
          <a:p>
            <a:pPr marL="0" indent="0">
              <a:buNone/>
            </a:pPr>
            <a:r>
              <a:rPr lang="uk-UA" sz="1800" dirty="0"/>
              <a:t>рівня освітленості, рівня рідини, швидкості повітря, </a:t>
            </a:r>
            <a:r>
              <a:rPr lang="uk-UA" sz="1800" dirty="0" smtClean="0"/>
              <a:t>складу відпрацьованих газів</a:t>
            </a:r>
            <a:r>
              <a:rPr lang="uk-UA" sz="1800" dirty="0"/>
              <a:t>, вологості і </a:t>
            </a:r>
            <a:r>
              <a:rPr lang="uk-UA" sz="1800" dirty="0" err="1"/>
              <a:t>т.ін</a:t>
            </a:r>
            <a:r>
              <a:rPr lang="uk-UA" sz="1800" dirty="0"/>
              <a:t>.;</a:t>
            </a:r>
          </a:p>
          <a:p>
            <a:r>
              <a:rPr lang="ru-RU" sz="1800" dirty="0" err="1" smtClean="0"/>
              <a:t>тривалості</a:t>
            </a:r>
            <a:r>
              <a:rPr lang="ru-RU" sz="1800" dirty="0" smtClean="0"/>
              <a:t> </a:t>
            </a:r>
            <a:r>
              <a:rPr lang="ru-RU" sz="1800" dirty="0" err="1"/>
              <a:t>роботи</a:t>
            </a:r>
            <a:r>
              <a:rPr lang="ru-RU" sz="1800" dirty="0"/>
              <a:t> </a:t>
            </a:r>
            <a:r>
              <a:rPr lang="ru-RU" sz="1800" dirty="0" err="1"/>
              <a:t>устаткування</a:t>
            </a:r>
            <a:r>
              <a:rPr lang="ru-RU" sz="1800" dirty="0"/>
              <a:t>, систем </a:t>
            </a:r>
            <a:r>
              <a:rPr lang="ru-RU" sz="1800" dirty="0" err="1"/>
              <a:t>освітлення</a:t>
            </a:r>
            <a:r>
              <a:rPr lang="ru-RU" sz="1800" dirty="0"/>
              <a:t>, моменту </a:t>
            </a:r>
            <a:r>
              <a:rPr lang="ru-RU" sz="1800" dirty="0" err="1"/>
              <a:t>виникнення</a:t>
            </a:r>
            <a:endParaRPr lang="ru-RU" sz="1800" dirty="0"/>
          </a:p>
          <a:p>
            <a:pPr marL="0" indent="0">
              <a:buNone/>
            </a:pPr>
            <a:r>
              <a:rPr lang="uk-UA" sz="1800" dirty="0"/>
              <a:t>певних подій та ін</a:t>
            </a:r>
            <a:r>
              <a:rPr lang="uk-UA" sz="1800" dirty="0" smtClean="0"/>
              <a:t>.</a:t>
            </a:r>
          </a:p>
          <a:p>
            <a:pPr marL="0" indent="0">
              <a:buNone/>
            </a:pPr>
            <a:endParaRPr lang="uk-UA" altLang="ru-RU" sz="1800" dirty="0"/>
          </a:p>
          <a:p>
            <a:pPr marL="0" indent="0">
              <a:buNone/>
            </a:pPr>
            <a:r>
              <a:rPr lang="uk-UA" sz="1800" i="1" dirty="0" smtClean="0"/>
              <a:t>Клас </a:t>
            </a:r>
            <a:r>
              <a:rPr lang="uk-UA" sz="1800" i="1" dirty="0"/>
              <a:t>точності </a:t>
            </a:r>
            <a:r>
              <a:rPr lang="uk-UA" sz="1800" dirty="0"/>
              <a:t>— </a:t>
            </a:r>
            <a:r>
              <a:rPr lang="uk-UA" sz="1800" dirty="0" smtClean="0"/>
              <a:t>узагальнена </a:t>
            </a:r>
            <a:r>
              <a:rPr lang="ru-RU" sz="1800" dirty="0" smtClean="0"/>
              <a:t>характеристика </a:t>
            </a:r>
            <a:r>
              <a:rPr lang="ru-RU" sz="1800" dirty="0" err="1"/>
              <a:t>засобу</a:t>
            </a:r>
            <a:r>
              <a:rPr lang="ru-RU" sz="1800" dirty="0"/>
              <a:t> </a:t>
            </a:r>
            <a:r>
              <a:rPr lang="ru-RU" sz="1800" dirty="0" err="1"/>
              <a:t>вимірювань</a:t>
            </a:r>
            <a:r>
              <a:rPr lang="ru-RU" sz="1800" dirty="0"/>
              <a:t>, яка </a:t>
            </a:r>
            <a:r>
              <a:rPr lang="ru-RU" sz="1800" dirty="0" err="1"/>
              <a:t>зумовлена</a:t>
            </a:r>
            <a:r>
              <a:rPr lang="ru-RU" sz="1800" dirty="0"/>
              <a:t> межами </a:t>
            </a:r>
            <a:r>
              <a:rPr lang="ru-RU" sz="1800" dirty="0" err="1"/>
              <a:t>допустимих</a:t>
            </a:r>
            <a:r>
              <a:rPr lang="ru-RU" sz="1800" dirty="0"/>
              <a:t> </a:t>
            </a:r>
            <a:r>
              <a:rPr lang="ru-RU" sz="1800" dirty="0" err="1" smtClean="0"/>
              <a:t>основних</a:t>
            </a:r>
            <a:r>
              <a:rPr lang="ru-RU" sz="1800" dirty="0" smtClean="0"/>
              <a:t> і </a:t>
            </a:r>
            <a:r>
              <a:rPr lang="ru-RU" sz="1800" dirty="0" err="1"/>
              <a:t>додаткових</a:t>
            </a:r>
            <a:r>
              <a:rPr lang="ru-RU" sz="1800" dirty="0"/>
              <a:t> </a:t>
            </a:r>
            <a:r>
              <a:rPr lang="ru-RU" sz="1800" dirty="0" err="1"/>
              <a:t>похибок</a:t>
            </a:r>
            <a:r>
              <a:rPr lang="ru-RU" sz="1800" dirty="0"/>
              <a:t>, а </a:t>
            </a:r>
            <a:r>
              <a:rPr lang="ru-RU" sz="1800" dirty="0" err="1"/>
              <a:t>також</a:t>
            </a:r>
            <a:r>
              <a:rPr lang="ru-RU" sz="1800" dirty="0"/>
              <a:t> </a:t>
            </a:r>
            <a:r>
              <a:rPr lang="ru-RU" sz="1800" dirty="0" err="1"/>
              <a:t>іншими</a:t>
            </a:r>
            <a:r>
              <a:rPr lang="ru-RU" sz="1800" dirty="0"/>
              <a:t> </a:t>
            </a:r>
            <a:r>
              <a:rPr lang="ru-RU" sz="1800" dirty="0" err="1"/>
              <a:t>властивостями</a:t>
            </a:r>
            <a:r>
              <a:rPr lang="ru-RU" sz="1800" dirty="0"/>
              <a:t> </a:t>
            </a:r>
            <a:r>
              <a:rPr lang="ru-RU" sz="1800" dirty="0" err="1"/>
              <a:t>засобів</a:t>
            </a:r>
            <a:r>
              <a:rPr lang="ru-RU" sz="1800" dirty="0"/>
              <a:t> </a:t>
            </a:r>
            <a:r>
              <a:rPr lang="ru-RU" sz="1800" dirty="0" err="1"/>
              <a:t>вимірювань</a:t>
            </a:r>
            <a:r>
              <a:rPr lang="ru-RU" sz="1800" dirty="0"/>
              <a:t>, </a:t>
            </a:r>
            <a:r>
              <a:rPr lang="ru-RU" sz="1800" dirty="0" err="1" smtClean="0"/>
              <a:t>які</a:t>
            </a:r>
            <a:r>
              <a:rPr lang="ru-RU" sz="1800" dirty="0" smtClean="0"/>
              <a:t> </a:t>
            </a:r>
            <a:r>
              <a:rPr lang="ru-RU" sz="1800" dirty="0" err="1" smtClean="0"/>
              <a:t>впливають</a:t>
            </a:r>
            <a:r>
              <a:rPr lang="ru-RU" sz="1800" dirty="0" smtClean="0"/>
              <a:t> </a:t>
            </a:r>
            <a:r>
              <a:rPr lang="ru-RU" sz="1800" dirty="0"/>
              <a:t>на </a:t>
            </a:r>
            <a:r>
              <a:rPr lang="ru-RU" sz="1800" dirty="0" err="1"/>
              <a:t>точність</a:t>
            </a:r>
            <a:r>
              <a:rPr lang="ru-RU" sz="1800" dirty="0"/>
              <a:t>, і </a:t>
            </a:r>
            <a:r>
              <a:rPr lang="ru-RU" sz="1800" dirty="0" err="1"/>
              <a:t>значення</a:t>
            </a:r>
            <a:r>
              <a:rPr lang="ru-RU" sz="1800" dirty="0"/>
              <a:t> </a:t>
            </a:r>
            <a:r>
              <a:rPr lang="ru-RU" sz="1800" dirty="0" err="1"/>
              <a:t>яких</a:t>
            </a:r>
            <a:r>
              <a:rPr lang="ru-RU" sz="1800" dirty="0"/>
              <a:t> </a:t>
            </a:r>
            <a:r>
              <a:rPr lang="ru-RU" sz="1800" dirty="0" err="1"/>
              <a:t>встановлюють</a:t>
            </a:r>
            <a:r>
              <a:rPr lang="ru-RU" sz="1800" dirty="0"/>
              <a:t> у стандартах на </a:t>
            </a:r>
            <a:r>
              <a:rPr lang="ru-RU" sz="1800" dirty="0" err="1"/>
              <a:t>окремі</a:t>
            </a:r>
            <a:r>
              <a:rPr lang="ru-RU" sz="1800" dirty="0"/>
              <a:t> </a:t>
            </a:r>
            <a:r>
              <a:rPr lang="ru-RU" sz="1800" dirty="0" err="1" smtClean="0"/>
              <a:t>види</a:t>
            </a:r>
            <a:r>
              <a:rPr lang="ru-RU" sz="1800" dirty="0" smtClean="0"/>
              <a:t> </a:t>
            </a:r>
            <a:r>
              <a:rPr lang="uk-UA" sz="1800" dirty="0" smtClean="0"/>
              <a:t>засобів </a:t>
            </a:r>
            <a:r>
              <a:rPr lang="uk-UA" sz="1800" dirty="0"/>
              <a:t>вимірювань.</a:t>
            </a:r>
            <a:endParaRPr lang="ru-RU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42118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Датчик змінного перепаду тиску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700808"/>
            <a:ext cx="9001000" cy="5040560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 smtClean="0"/>
              <a:t>- </a:t>
            </a:r>
            <a:r>
              <a:rPr lang="ru-RU" sz="2000" dirty="0" err="1" smtClean="0"/>
              <a:t>використовують</a:t>
            </a:r>
            <a:r>
              <a:rPr lang="ru-RU" sz="2000" dirty="0" smtClean="0"/>
              <a:t> </a:t>
            </a:r>
            <a:r>
              <a:rPr lang="ru-RU" sz="2000" dirty="0" err="1"/>
              <a:t>залежність</a:t>
            </a:r>
            <a:r>
              <a:rPr lang="ru-RU" sz="2000" dirty="0"/>
              <a:t> перепаду </a:t>
            </a:r>
            <a:r>
              <a:rPr lang="ru-RU" sz="2000" dirty="0" err="1"/>
              <a:t>тиску</a:t>
            </a:r>
            <a:r>
              <a:rPr lang="ru-RU" sz="2000" dirty="0"/>
              <a:t> на </a:t>
            </a:r>
            <a:r>
              <a:rPr lang="ru-RU" sz="2000" dirty="0" err="1"/>
              <a:t>звужуючому</a:t>
            </a:r>
            <a:r>
              <a:rPr lang="ru-RU" sz="2000" dirty="0"/>
              <a:t> </a:t>
            </a:r>
            <a:r>
              <a:rPr lang="ru-RU" sz="2000" dirty="0" err="1"/>
              <a:t>пристрої</a:t>
            </a:r>
            <a:r>
              <a:rPr lang="ru-RU" sz="2000" dirty="0"/>
              <a:t>, </a:t>
            </a:r>
            <a:r>
              <a:rPr lang="ru-RU" sz="2000" dirty="0" err="1"/>
              <a:t>встановленому</a:t>
            </a:r>
            <a:r>
              <a:rPr lang="ru-RU" sz="2000" dirty="0"/>
              <a:t> в </a:t>
            </a:r>
            <a:r>
              <a:rPr lang="ru-RU" sz="2000" dirty="0" err="1"/>
              <a:t>трубопроводі</a:t>
            </a:r>
            <a:r>
              <a:rPr lang="ru-RU" sz="2000" dirty="0"/>
              <a:t>,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 smtClean="0"/>
              <a:t>витрати</a:t>
            </a:r>
            <a:r>
              <a:rPr lang="ru-RU" sz="2000" dirty="0" smtClean="0"/>
              <a:t>. </a:t>
            </a:r>
            <a:r>
              <a:rPr lang="uk-UA" sz="2000" dirty="0"/>
              <a:t>Ці витратоміри мають ряд переваг, основними з яких є: висока надійність вимірювань і низька залежність якості вимірювань від фізико-хімічних властивостей вимірюваної рідини. Проте ці прилади мають і недоліки, наприклад, вузький динамічний діапазон, </a:t>
            </a:r>
            <a:r>
              <a:rPr lang="uk-UA" sz="2000" dirty="0" err="1"/>
              <a:t>нелінійність</a:t>
            </a:r>
            <a:r>
              <a:rPr lang="uk-UA" sz="2000" dirty="0"/>
              <a:t> характеристик, високий гідравлічний опір, що надається потоку рідини первинним перетворювачем, необхідність демонтажу для щорічної перевірки, складність експлуатації, складний монтаж, необхідні довгі прямі ділянки трубопроводу до і після місця </a:t>
            </a:r>
            <a:r>
              <a:rPr lang="uk-UA" sz="2000" dirty="0" smtClean="0"/>
              <a:t>установлення.</a:t>
            </a:r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3074" name="Picture 2" descr="C:\Users\cheil\Downloads\200px-Blende_e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341" y="4631134"/>
            <a:ext cx="2666905" cy="222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6020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Ультразвукові датчики витрати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700808"/>
            <a:ext cx="8928992" cy="5040560"/>
          </a:xfrm>
        </p:spPr>
        <p:txBody>
          <a:bodyPr/>
          <a:lstStyle/>
          <a:p>
            <a:pPr marL="0" indent="0">
              <a:buNone/>
            </a:pPr>
            <a:r>
              <a:rPr lang="uk-UA" sz="1800" dirty="0" smtClean="0"/>
              <a:t>Ультразвукові </a:t>
            </a:r>
            <a:r>
              <a:rPr lang="uk-UA" sz="1800" dirty="0"/>
              <a:t>датчики витрати мають такі переваги: не створюють гідравлічного опору потоку середовища, забезпечують порівняно широкий динамічний діапазон і високу лінійність вимірювань, мають високу точність і надійність, можуть </a:t>
            </a:r>
            <a:r>
              <a:rPr lang="uk-UA" sz="1800" dirty="0" err="1"/>
              <a:t>повірятися</a:t>
            </a:r>
            <a:r>
              <a:rPr lang="uk-UA" sz="1800" dirty="0"/>
              <a:t> </a:t>
            </a:r>
            <a:r>
              <a:rPr lang="uk-UA" sz="1800" dirty="0" err="1"/>
              <a:t>безпроливними</a:t>
            </a:r>
            <a:r>
              <a:rPr lang="uk-UA" sz="1800" dirty="0"/>
              <a:t> (імітаційними) методами без демонтажу з </a:t>
            </a:r>
            <a:r>
              <a:rPr lang="uk-UA" sz="1800" dirty="0" smtClean="0"/>
              <a:t>трубопроводу.</a:t>
            </a:r>
          </a:p>
          <a:p>
            <a:pPr marL="0" indent="0">
              <a:buNone/>
            </a:pPr>
            <a:r>
              <a:rPr lang="uk-UA" sz="1800" dirty="0" smtClean="0"/>
              <a:t>Для </a:t>
            </a:r>
            <a:r>
              <a:rPr lang="uk-UA" sz="1800" dirty="0"/>
              <a:t>ультразвукових витратомірів характерні необхідні довгі прямі ділянки, необхідність виконання високоточних лінійних вимірювань при монтажі, чутливість до «</a:t>
            </a:r>
            <a:r>
              <a:rPr lang="uk-UA" sz="1800" dirty="0" err="1"/>
              <a:t>заповітрювання</a:t>
            </a:r>
            <a:r>
              <a:rPr lang="uk-UA" sz="1800" dirty="0"/>
              <a:t>» середовища, стану внутрішньої поверхні трубопроводу (якщо застосовуються накладні датчики витрати</a:t>
            </a:r>
            <a:r>
              <a:rPr lang="uk-UA" sz="1800" dirty="0" smtClean="0"/>
              <a:t>). Але п</a:t>
            </a:r>
            <a:r>
              <a:rPr lang="ru-RU" sz="1800" dirty="0" err="1" smtClean="0"/>
              <a:t>оява</a:t>
            </a:r>
            <a:r>
              <a:rPr lang="ru-RU" sz="1800" dirty="0" smtClean="0"/>
              <a:t> </a:t>
            </a:r>
            <a:r>
              <a:rPr lang="ru-RU" sz="1800" dirty="0" err="1"/>
              <a:t>багатопроменевих</a:t>
            </a:r>
            <a:r>
              <a:rPr lang="ru-RU" sz="1800" dirty="0"/>
              <a:t> </a:t>
            </a:r>
            <a:r>
              <a:rPr lang="ru-RU" sz="1800" dirty="0" err="1"/>
              <a:t>ультразвукових</a:t>
            </a:r>
            <a:r>
              <a:rPr lang="ru-RU" sz="1800" dirty="0"/>
              <a:t> </a:t>
            </a:r>
            <a:r>
              <a:rPr lang="ru-RU" sz="1800" dirty="0" err="1"/>
              <a:t>витратомірів</a:t>
            </a:r>
            <a:r>
              <a:rPr lang="ru-RU" sz="1800" dirty="0"/>
              <a:t> дозволила </a:t>
            </a:r>
            <a:r>
              <a:rPr lang="ru-RU" sz="1800" dirty="0" err="1"/>
              <a:t>скоротити</a:t>
            </a:r>
            <a:r>
              <a:rPr lang="ru-RU" sz="1800" dirty="0"/>
              <a:t> </a:t>
            </a:r>
            <a:r>
              <a:rPr lang="ru-RU" sz="1800" dirty="0" err="1"/>
              <a:t>довжини</a:t>
            </a:r>
            <a:r>
              <a:rPr lang="ru-RU" sz="1800" dirty="0"/>
              <a:t> </a:t>
            </a:r>
            <a:r>
              <a:rPr lang="ru-RU" sz="1800" dirty="0" err="1"/>
              <a:t>прямих</a:t>
            </a:r>
            <a:r>
              <a:rPr lang="ru-RU" sz="1800" dirty="0"/>
              <a:t> </a:t>
            </a:r>
            <a:r>
              <a:rPr lang="ru-RU" sz="1800" dirty="0" err="1"/>
              <a:t>ділянок</a:t>
            </a:r>
            <a:r>
              <a:rPr lang="ru-RU" sz="1800" dirty="0"/>
              <a:t> у </a:t>
            </a:r>
            <a:r>
              <a:rPr lang="ru-RU" sz="1800" dirty="0" err="1"/>
              <a:t>декілька</a:t>
            </a:r>
            <a:r>
              <a:rPr lang="ru-RU" sz="1800" dirty="0"/>
              <a:t> </a:t>
            </a:r>
            <a:r>
              <a:rPr lang="ru-RU" sz="1800" dirty="0" err="1"/>
              <a:t>разів</a:t>
            </a:r>
            <a:r>
              <a:rPr lang="ru-RU" sz="1800" dirty="0"/>
              <a:t>. </a:t>
            </a:r>
            <a:endParaRPr lang="uk-UA" sz="1800" dirty="0"/>
          </a:p>
          <a:p>
            <a:pPr marL="0" indent="0">
              <a:buNone/>
            </a:pPr>
            <a:endParaRPr lang="uk-UA" sz="1600" dirty="0" smtClean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3075" name="Picture 3" descr="C:\Users\cheil\Downloads\imag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427" y="4869160"/>
            <a:ext cx="334322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540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 smtClean="0"/>
              <a:t>Електромагнітні датчики витрати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928992" cy="5040560"/>
          </a:xfrm>
        </p:spPr>
        <p:txBody>
          <a:bodyPr/>
          <a:lstStyle/>
          <a:p>
            <a:pPr marL="0" indent="0">
              <a:buNone/>
            </a:pPr>
            <a:r>
              <a:rPr lang="uk-UA" sz="1600" dirty="0"/>
              <a:t>Принцип дії електромагнітних датчиків витрати заснований на явищі електромагнітної індукції. При проходженні електропровідної рідини через імпульсне магнітне поле в ній наводиться електрорушійна сила, пропорційна середній швидкості потоку рідини і її витраті. Як ультразвукові, так і електромагнітні датчики витрати при вимірюванні не спричиняють впливу на вимірюваний потік, оскільки не створюють перешкод перебігу теплоносія</a:t>
            </a:r>
            <a:r>
              <a:rPr lang="uk-UA" sz="1600" dirty="0" smtClean="0"/>
              <a:t>.</a:t>
            </a:r>
          </a:p>
          <a:p>
            <a:pPr marL="0" indent="0">
              <a:buNone/>
            </a:pPr>
            <a:r>
              <a:rPr lang="uk-UA" sz="1600" dirty="0"/>
              <a:t>Електромагнітні витратоміри забезпечують високу точність вимірювань (часто застосовуються як зразкові прилади), практично нечутливі до забруднення і фізико-хімічних властивостей рідини (єдине обмеження для сучасних приладів - рідина повинна бути </a:t>
            </a:r>
            <a:r>
              <a:rPr lang="uk-UA" sz="1600" dirty="0" smtClean="0"/>
              <a:t>електропровідною), </a:t>
            </a:r>
            <a:r>
              <a:rPr lang="uk-UA" sz="1600" dirty="0"/>
              <a:t>мають широкий динамічний діапазон </a:t>
            </a:r>
            <a:r>
              <a:rPr lang="uk-UA" sz="1600" dirty="0" smtClean="0"/>
              <a:t>і </a:t>
            </a:r>
            <a:r>
              <a:rPr lang="uk-UA" sz="1600" dirty="0"/>
              <a:t>здатні вимірювати дуже малі витрати, створюють мінімальний гідравлічний опір </a:t>
            </a:r>
            <a:r>
              <a:rPr lang="uk-UA" sz="1600" dirty="0" smtClean="0"/>
              <a:t>потоку,нечутливі до </a:t>
            </a:r>
            <a:r>
              <a:rPr lang="uk-UA" sz="1600" dirty="0" err="1" smtClean="0"/>
              <a:t>осесиметричних</a:t>
            </a:r>
            <a:r>
              <a:rPr lang="uk-UA" sz="1600" dirty="0" smtClean="0"/>
              <a:t> </a:t>
            </a:r>
            <a:r>
              <a:rPr lang="uk-UA" sz="1600" dirty="0"/>
              <a:t>змін профілю розподілу </a:t>
            </a:r>
            <a:r>
              <a:rPr lang="uk-UA" sz="1600" dirty="0" smtClean="0"/>
              <a:t>швидкостей </a:t>
            </a:r>
            <a:r>
              <a:rPr lang="uk-UA" sz="1600" dirty="0"/>
              <a:t>потоку, мають високу швидкодію, не вимагають довгих прямих </a:t>
            </a:r>
            <a:r>
              <a:rPr lang="uk-UA" sz="1600" dirty="0" smtClean="0"/>
              <a:t>ділянок </a:t>
            </a:r>
            <a:r>
              <a:rPr lang="uk-UA" sz="1600" dirty="0"/>
              <a:t>до і після місця </a:t>
            </a:r>
            <a:endParaRPr lang="uk-UA" sz="1600" dirty="0" smtClean="0"/>
          </a:p>
          <a:p>
            <a:pPr marL="0" indent="0">
              <a:buNone/>
            </a:pPr>
            <a:r>
              <a:rPr lang="uk-UA" sz="1600" dirty="0" smtClean="0"/>
              <a:t>установки приладу. </a:t>
            </a:r>
            <a:r>
              <a:rPr lang="ru-RU" sz="1600" dirty="0" err="1"/>
              <a:t>Електромагнітні</a:t>
            </a:r>
            <a:r>
              <a:rPr lang="ru-RU" sz="1600" dirty="0"/>
              <a:t>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err="1" smtClean="0"/>
              <a:t>витратоміри</a:t>
            </a:r>
            <a:r>
              <a:rPr lang="ru-RU" sz="1600" dirty="0"/>
              <a:t>, в основному, </a:t>
            </a:r>
            <a:r>
              <a:rPr lang="ru-RU" sz="1600" dirty="0" err="1"/>
              <a:t>застосовуються</a:t>
            </a:r>
            <a:r>
              <a:rPr lang="ru-RU" sz="1600" dirty="0"/>
              <a:t> на </a:t>
            </a:r>
            <a:endParaRPr lang="ru-RU" sz="1600" dirty="0" smtClean="0"/>
          </a:p>
          <a:p>
            <a:pPr marL="0" indent="0">
              <a:buNone/>
            </a:pPr>
            <a:r>
              <a:rPr lang="ru-RU" sz="1600" dirty="0" smtClean="0"/>
              <a:t>трубопроводах </a:t>
            </a:r>
            <a:r>
              <a:rPr lang="ru-RU" sz="1600" dirty="0"/>
              <a:t>невеликого </a:t>
            </a:r>
            <a:r>
              <a:rPr lang="ru-RU" sz="1600" dirty="0" err="1" smtClean="0"/>
              <a:t>діаметру</a:t>
            </a:r>
            <a:r>
              <a:rPr lang="ru-RU" sz="1600" dirty="0" smtClean="0"/>
              <a:t>.</a:t>
            </a:r>
            <a:endParaRPr lang="uk-UA" sz="1600" dirty="0"/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4098" name="Picture 2" descr="C:\Users\cheil\Downloads\elektromagnitnyi-datchik-rashod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99043"/>
            <a:ext cx="3902943" cy="2258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7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 smtClean="0"/>
              <a:t>Вихрові датчики витрати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928992" cy="5040560"/>
          </a:xfrm>
        </p:spPr>
        <p:txBody>
          <a:bodyPr/>
          <a:lstStyle/>
          <a:p>
            <a:pPr marL="0" indent="0">
              <a:buNone/>
            </a:pPr>
            <a:r>
              <a:rPr lang="uk-UA" sz="1600" dirty="0"/>
              <a:t>Вихровий метод вимірювання витрати заснований на вимірюванні частоти відриву вихорів (вихрова «доріжка Кармана»), що виникають при обтіканні потоком рідини зануреного в неї тіла обтікання. Частота відриву вихорів пропорційна середній швидкості потоку, а амплітуда коливань тиску - квадрату середньої швидкості (швидкісному натиску). Вимірювання частоти може виконуватися за допомогою ультразвукових або електромагнітних датчиків, </a:t>
            </a:r>
            <a:r>
              <a:rPr lang="uk-UA" sz="1600" dirty="0" err="1"/>
              <a:t>датчиків</a:t>
            </a:r>
            <a:r>
              <a:rPr lang="uk-UA" sz="1600" dirty="0"/>
              <a:t> тиску. Вихровий метод застосовується також для вимірювання витрати пари і газових середовищ.</a:t>
            </a:r>
          </a:p>
          <a:p>
            <a:pPr marL="0" indent="0">
              <a:buNone/>
            </a:pPr>
            <a:r>
              <a:rPr lang="uk-UA" sz="1600" dirty="0"/>
              <a:t>Для вихрових витратомірів характерні такі позитивні особливості: вони малочутливі до фізико-хімічних властивостей рідини, однаково зручні для виконання вимірювань на трубопроводах малих і великих діаметрів, забезпечують високу точність вимірювань і швидкодію.</a:t>
            </a:r>
          </a:p>
          <a:p>
            <a:pPr marL="0" indent="0">
              <a:buNone/>
            </a:pPr>
            <a:r>
              <a:rPr lang="uk-UA" sz="1600" dirty="0"/>
              <a:t>Для трубопроводів малих діаметрів вихрові витратоміри зазвичай конструктивно виконуються разом з вимірювальною ділянкою. Для трубопроводів великого діаметру застосовуються витратоміри занурюваного типу (тіло обтікання розміщується по осі потоку на спеціальній штанзі).</a:t>
            </a:r>
          </a:p>
          <a:p>
            <a:pPr marL="0" indent="0">
              <a:buNone/>
            </a:pPr>
            <a:r>
              <a:rPr lang="uk-UA" sz="1600" dirty="0"/>
              <a:t>Характеристики витратомірів недостатньо стабільні, динамічний діапазон недостатньо широкий (порівняно з динамічним діапазоном ультразвукових витратомірів і у декілька разів менше динамічного діапазону електромагнітних витратомірів), необхідні прямі ділянки досить великі</a:t>
            </a:r>
          </a:p>
          <a:p>
            <a:pPr marL="0" indent="0">
              <a:buNone/>
            </a:pP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053696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 smtClean="0"/>
              <a:t>Вихрові датчики витрати</a:t>
            </a:r>
            <a:endParaRPr lang="uk-UA" sz="4000" dirty="0"/>
          </a:p>
        </p:txBody>
      </p:sp>
      <p:pic>
        <p:nvPicPr>
          <p:cNvPr id="6" name="Picture 2" descr="C:\Users\cheil\Downloads\razvp2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2" y="1916832"/>
            <a:ext cx="9043358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70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/>
              <a:t>Тахометричні датчики витрати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6792"/>
            <a:ext cx="8928992" cy="5040560"/>
          </a:xfrm>
        </p:spPr>
        <p:txBody>
          <a:bodyPr/>
          <a:lstStyle/>
          <a:p>
            <a:pPr marL="0" indent="0">
              <a:buNone/>
            </a:pPr>
            <a:r>
              <a:rPr lang="uk-UA" sz="1600" dirty="0"/>
              <a:t>в</a:t>
            </a:r>
            <a:r>
              <a:rPr lang="uk-UA" sz="1600" dirty="0" smtClean="0"/>
              <a:t>икористовують </a:t>
            </a:r>
            <a:r>
              <a:rPr lang="uk-UA" sz="1600" dirty="0"/>
              <a:t>залежність частоти обертання тіла, встановленого в трубопроводі (крильчатки, вісь якої перпендикулярна осі трубопроводу, або турбіни, вісь якої співпадає з віссю трубопроводу), від швидкості руху теплоносія або від його об'єму. Цей метод вимірювання набув великого поширення за кордоном для комерційних розрахунків.</a:t>
            </a:r>
          </a:p>
          <a:p>
            <a:pPr marL="0" indent="0">
              <a:buNone/>
            </a:pPr>
            <a:r>
              <a:rPr lang="uk-UA" sz="1600" dirty="0"/>
              <a:t>Такі витратоміри забезпечують високі точність вимірювань і чутливість, </a:t>
            </a:r>
            <a:r>
              <a:rPr lang="uk-UA" sz="1600" dirty="0" err="1"/>
              <a:t>малоінерційні</a:t>
            </a:r>
            <a:r>
              <a:rPr lang="uk-UA" sz="1600" dirty="0"/>
              <a:t>, </a:t>
            </a:r>
            <a:r>
              <a:rPr lang="uk-UA" sz="1600" dirty="0" err="1"/>
              <a:t>слабочутливі</a:t>
            </a:r>
            <a:r>
              <a:rPr lang="uk-UA" sz="1600" dirty="0"/>
              <a:t> до фізико-хімічних властивостей рідини, не вимагають довгих прямих </a:t>
            </a:r>
            <a:r>
              <a:rPr lang="uk-UA" sz="1600" dirty="0" smtClean="0"/>
              <a:t>ділянок. </a:t>
            </a:r>
            <a:r>
              <a:rPr lang="uk-UA" sz="1600" dirty="0"/>
              <a:t>До недавнього часу їх незаперечною і вирішальною перевагою була відносно невисока ціна.</a:t>
            </a:r>
          </a:p>
          <a:p>
            <a:pPr marL="0" indent="0">
              <a:buNone/>
            </a:pPr>
            <a:r>
              <a:rPr lang="uk-UA" sz="1600" dirty="0"/>
              <a:t>Разом з тим, турбінні витратоміри швидко забруднюються і виходять з ладу, мають механічні частини, що труться, вузький динамічний діапазон, створюють значний гідравлічний опір, який збільшується через обов'язкове установлення фільтру. У зв'язку із зменшенням цін на електромагнітні прилади цінова привабливість турбінних витратомірів перестала бути вирішальною.</a:t>
            </a:r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6146" name="Picture 2" descr="C:\Users\cheil\Downloads\4756d6079f84027ff380397bf768e1d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698256"/>
            <a:ext cx="2759968" cy="2100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7612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dirty="0"/>
              <a:t>Тахометричні датчики витрати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556792"/>
            <a:ext cx="8208912" cy="5040560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 err="1"/>
              <a:t>Зазвичай</a:t>
            </a:r>
            <a:r>
              <a:rPr lang="ru-RU" sz="1800" dirty="0"/>
              <a:t> для </a:t>
            </a:r>
            <a:r>
              <a:rPr lang="ru-RU" sz="1800" dirty="0" err="1"/>
              <a:t>витратомірів</a:t>
            </a:r>
            <a:r>
              <a:rPr lang="ru-RU" sz="1800" dirty="0"/>
              <a:t>, </a:t>
            </a:r>
            <a:r>
              <a:rPr lang="ru-RU" sz="1800" dirty="0" err="1"/>
              <a:t>наприклад</a:t>
            </a:r>
            <a:r>
              <a:rPr lang="ru-RU" sz="1800" dirty="0"/>
              <a:t> </a:t>
            </a:r>
            <a:r>
              <a:rPr lang="ru-RU" sz="1800" dirty="0" err="1"/>
              <a:t>турбінних</a:t>
            </a:r>
            <a:r>
              <a:rPr lang="ru-RU" sz="1800" dirty="0"/>
              <a:t>, у паспортах </a:t>
            </a:r>
            <a:r>
              <a:rPr lang="ru-RU" sz="1800" dirty="0" err="1" smtClean="0"/>
              <a:t>наводяться</a:t>
            </a:r>
            <a:r>
              <a:rPr lang="ru-RU" sz="1800" dirty="0" smtClean="0"/>
              <a:t> </a:t>
            </a:r>
            <a:r>
              <a:rPr lang="uk-UA" sz="1800" dirty="0" smtClean="0"/>
              <a:t>декілька </a:t>
            </a:r>
            <a:r>
              <a:rPr lang="uk-UA" sz="1800" dirty="0"/>
              <a:t>значень витрат:</a:t>
            </a:r>
          </a:p>
          <a:p>
            <a:r>
              <a:rPr lang="ru-RU" sz="1800" i="1" dirty="0" err="1"/>
              <a:t>Qмакс</a:t>
            </a:r>
            <a:r>
              <a:rPr lang="ru-RU" sz="1800" i="1" dirty="0"/>
              <a:t> </a:t>
            </a:r>
            <a:r>
              <a:rPr lang="ru-RU" sz="1800" dirty="0"/>
              <a:t>— </a:t>
            </a:r>
            <a:r>
              <a:rPr lang="ru-RU" sz="1800" dirty="0" err="1"/>
              <a:t>найбільша</a:t>
            </a:r>
            <a:r>
              <a:rPr lang="ru-RU" sz="1800" dirty="0"/>
              <a:t> </a:t>
            </a:r>
            <a:r>
              <a:rPr lang="ru-RU" sz="1800" dirty="0" err="1"/>
              <a:t>витрата</a:t>
            </a:r>
            <a:r>
              <a:rPr lang="ru-RU" sz="1800" dirty="0"/>
              <a:t>, за </a:t>
            </a:r>
            <a:r>
              <a:rPr lang="ru-RU" sz="1800" dirty="0" err="1"/>
              <a:t>якої</a:t>
            </a:r>
            <a:r>
              <a:rPr lang="ru-RU" sz="1800" dirty="0"/>
              <a:t> </a:t>
            </a:r>
            <a:r>
              <a:rPr lang="ru-RU" sz="1800" dirty="0" err="1"/>
              <a:t>лічильник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працювати</a:t>
            </a:r>
            <a:r>
              <a:rPr lang="ru-RU" sz="1800" dirty="0"/>
              <a:t> </a:t>
            </a:r>
            <a:r>
              <a:rPr lang="ru-RU" sz="1800" dirty="0" err="1" smtClean="0"/>
              <a:t>короткочасно</a:t>
            </a:r>
            <a:r>
              <a:rPr lang="ru-RU" sz="1800" dirty="0" smtClean="0"/>
              <a:t>, </a:t>
            </a:r>
            <a:r>
              <a:rPr lang="ru-RU" sz="1800" dirty="0" err="1" smtClean="0"/>
              <a:t>наприклад</a:t>
            </a:r>
            <a:r>
              <a:rPr lang="ru-RU" sz="1800" dirty="0"/>
              <a:t>, не </a:t>
            </a:r>
            <a:r>
              <a:rPr lang="ru-RU" sz="1800" dirty="0" err="1"/>
              <a:t>більше</a:t>
            </a:r>
            <a:r>
              <a:rPr lang="ru-RU" sz="1800" dirty="0"/>
              <a:t> </a:t>
            </a:r>
            <a:r>
              <a:rPr lang="ru-RU" sz="1800" dirty="0" err="1"/>
              <a:t>години</a:t>
            </a:r>
            <a:r>
              <a:rPr lang="ru-RU" sz="1800" dirty="0"/>
              <a:t> на </a:t>
            </a:r>
            <a:r>
              <a:rPr lang="ru-RU" sz="1800" dirty="0" err="1"/>
              <a:t>добу</a:t>
            </a:r>
            <a:r>
              <a:rPr lang="ru-RU" sz="1800" dirty="0"/>
              <a:t>, </a:t>
            </a:r>
            <a:r>
              <a:rPr lang="ru-RU" sz="1800" dirty="0" err="1"/>
              <a:t>зберігаючи</a:t>
            </a:r>
            <a:r>
              <a:rPr lang="ru-RU" sz="1800" dirty="0"/>
              <a:t> при </a:t>
            </a:r>
            <a:r>
              <a:rPr lang="ru-RU" sz="1800" dirty="0" err="1"/>
              <a:t>цьому</a:t>
            </a:r>
            <a:r>
              <a:rPr lang="ru-RU" sz="1800" dirty="0"/>
              <a:t> </a:t>
            </a:r>
            <a:r>
              <a:rPr lang="ru-RU" sz="1800" dirty="0" err="1" smtClean="0"/>
              <a:t>метрологічні</a:t>
            </a:r>
            <a:r>
              <a:rPr lang="ru-RU" sz="1800" dirty="0"/>
              <a:t> </a:t>
            </a:r>
            <a:r>
              <a:rPr lang="uk-UA" sz="1800" dirty="0" smtClean="0"/>
              <a:t>характеристики; </a:t>
            </a:r>
          </a:p>
          <a:p>
            <a:r>
              <a:rPr lang="ru-RU" sz="1800" i="1" dirty="0" err="1" smtClean="0"/>
              <a:t>Qном</a:t>
            </a:r>
            <a:r>
              <a:rPr lang="ru-RU" sz="1800" i="1" dirty="0" smtClean="0"/>
              <a:t> </a:t>
            </a:r>
            <a:r>
              <a:rPr lang="ru-RU" sz="1800" dirty="0"/>
              <a:t>— </a:t>
            </a:r>
            <a:r>
              <a:rPr lang="ru-RU" sz="1800" dirty="0" err="1"/>
              <a:t>номінальна</a:t>
            </a:r>
            <a:r>
              <a:rPr lang="ru-RU" sz="1800" dirty="0"/>
              <a:t> </a:t>
            </a:r>
            <a:r>
              <a:rPr lang="ru-RU" sz="1800" dirty="0" err="1"/>
              <a:t>витрата</a:t>
            </a:r>
            <a:r>
              <a:rPr lang="ru-RU" sz="1800" dirty="0"/>
              <a:t> – </a:t>
            </a:r>
            <a:r>
              <a:rPr lang="ru-RU" sz="1800" dirty="0" err="1"/>
              <a:t>зазвичай</a:t>
            </a:r>
            <a:r>
              <a:rPr lang="ru-RU" sz="1800" dirty="0"/>
              <a:t> </a:t>
            </a:r>
            <a:r>
              <a:rPr lang="ru-RU" sz="1800" dirty="0" err="1"/>
              <a:t>дорівнює</a:t>
            </a:r>
            <a:r>
              <a:rPr lang="ru-RU" sz="1800" dirty="0"/>
              <a:t> </a:t>
            </a:r>
            <a:r>
              <a:rPr lang="ru-RU" sz="1800" dirty="0" err="1"/>
              <a:t>половині</a:t>
            </a:r>
            <a:r>
              <a:rPr lang="ru-RU" sz="1800" dirty="0"/>
              <a:t> </a:t>
            </a:r>
            <a:r>
              <a:rPr lang="ru-RU" sz="1800" dirty="0" err="1"/>
              <a:t>найбільшої</a:t>
            </a:r>
            <a:r>
              <a:rPr lang="ru-RU" sz="1800" dirty="0"/>
              <a:t>; з </a:t>
            </a:r>
            <a:r>
              <a:rPr lang="ru-RU" sz="1800" dirty="0" smtClean="0"/>
              <a:t>такою </a:t>
            </a:r>
            <a:r>
              <a:rPr lang="ru-RU" sz="1800" dirty="0" err="1" smtClean="0"/>
              <a:t>витратою</a:t>
            </a:r>
            <a:r>
              <a:rPr lang="ru-RU" sz="1800" dirty="0" smtClean="0"/>
              <a:t> </a:t>
            </a:r>
            <a:r>
              <a:rPr lang="ru-RU" sz="1800" dirty="0" err="1"/>
              <a:t>лічильник</a:t>
            </a:r>
            <a:r>
              <a:rPr lang="ru-RU" sz="1800" dirty="0"/>
              <a:t> </a:t>
            </a:r>
            <a:r>
              <a:rPr lang="ru-RU" sz="1800" dirty="0" err="1"/>
              <a:t>може</a:t>
            </a:r>
            <a:r>
              <a:rPr lang="ru-RU" sz="1800" dirty="0"/>
              <a:t> </a:t>
            </a:r>
            <a:r>
              <a:rPr lang="ru-RU" sz="1800" dirty="0" err="1"/>
              <a:t>працювати</a:t>
            </a:r>
            <a:r>
              <a:rPr lang="ru-RU" sz="1800" dirty="0"/>
              <a:t> </a:t>
            </a:r>
            <a:r>
              <a:rPr lang="ru-RU" sz="1800" dirty="0" err="1"/>
              <a:t>безперервно</a:t>
            </a:r>
            <a:r>
              <a:rPr lang="ru-RU" sz="1800" dirty="0"/>
              <a:t> </a:t>
            </a:r>
            <a:r>
              <a:rPr lang="ru-RU" sz="1800" dirty="0" err="1"/>
              <a:t>протягом</a:t>
            </a:r>
            <a:r>
              <a:rPr lang="ru-RU" sz="1800" dirty="0"/>
              <a:t> </a:t>
            </a:r>
            <a:r>
              <a:rPr lang="ru-RU" sz="1800" dirty="0" err="1"/>
              <a:t>терміну</a:t>
            </a:r>
            <a:r>
              <a:rPr lang="ru-RU" sz="1800" dirty="0"/>
              <a:t> </a:t>
            </a:r>
            <a:r>
              <a:rPr lang="ru-RU" sz="1800" dirty="0" err="1"/>
              <a:t>служби</a:t>
            </a:r>
            <a:r>
              <a:rPr lang="ru-RU" sz="1800" dirty="0" smtClean="0"/>
              <a:t>;</a:t>
            </a:r>
          </a:p>
          <a:p>
            <a:r>
              <a:rPr lang="ru-RU" sz="1800" i="1" dirty="0" err="1"/>
              <a:t>Qмін</a:t>
            </a:r>
            <a:r>
              <a:rPr lang="ru-RU" sz="1800" i="1" dirty="0"/>
              <a:t> </a:t>
            </a:r>
            <a:r>
              <a:rPr lang="ru-RU" sz="1800" dirty="0"/>
              <a:t>— </a:t>
            </a:r>
            <a:r>
              <a:rPr lang="ru-RU" sz="1800" dirty="0" err="1"/>
              <a:t>найменша</a:t>
            </a:r>
            <a:r>
              <a:rPr lang="ru-RU" sz="1800" dirty="0"/>
              <a:t> </a:t>
            </a:r>
            <a:r>
              <a:rPr lang="ru-RU" sz="1800" dirty="0" err="1"/>
              <a:t>витрата</a:t>
            </a:r>
            <a:r>
              <a:rPr lang="ru-RU" sz="1800" dirty="0"/>
              <a:t>, за </a:t>
            </a:r>
            <a:r>
              <a:rPr lang="ru-RU" sz="1800" dirty="0" err="1"/>
              <a:t>якої</a:t>
            </a:r>
            <a:r>
              <a:rPr lang="ru-RU" sz="1800" dirty="0"/>
              <a:t> і </a:t>
            </a:r>
            <a:r>
              <a:rPr lang="ru-RU" sz="1800" dirty="0" err="1"/>
              <a:t>вище</a:t>
            </a:r>
            <a:r>
              <a:rPr lang="ru-RU" sz="1800" dirty="0"/>
              <a:t> </a:t>
            </a:r>
            <a:r>
              <a:rPr lang="ru-RU" sz="1800" dirty="0" err="1"/>
              <a:t>якої</a:t>
            </a:r>
            <a:r>
              <a:rPr lang="ru-RU" sz="1800" dirty="0"/>
              <a:t> </a:t>
            </a:r>
            <a:r>
              <a:rPr lang="ru-RU" sz="1800" dirty="0" err="1"/>
              <a:t>похибка</a:t>
            </a:r>
            <a:r>
              <a:rPr lang="ru-RU" sz="1800" dirty="0"/>
              <a:t> </a:t>
            </a:r>
            <a:r>
              <a:rPr lang="ru-RU" sz="1800" dirty="0" err="1"/>
              <a:t>нормується</a:t>
            </a:r>
            <a:r>
              <a:rPr lang="ru-RU" sz="1800" dirty="0"/>
              <a:t> </a:t>
            </a:r>
            <a:r>
              <a:rPr lang="ru-RU" sz="1800" dirty="0" err="1"/>
              <a:t>класом</a:t>
            </a:r>
            <a:r>
              <a:rPr lang="ru-RU" sz="1800" dirty="0"/>
              <a:t> </a:t>
            </a:r>
            <a:r>
              <a:rPr lang="ru-RU" sz="1800" dirty="0" err="1" smtClean="0"/>
              <a:t>точності</a:t>
            </a:r>
            <a:r>
              <a:rPr lang="ru-RU" sz="1800" dirty="0" smtClean="0"/>
              <a:t>, а </a:t>
            </a:r>
            <a:r>
              <a:rPr lang="ru-RU" sz="1800" dirty="0" err="1"/>
              <a:t>нижче</a:t>
            </a:r>
            <a:r>
              <a:rPr lang="ru-RU" sz="1800" dirty="0"/>
              <a:t> </a:t>
            </a:r>
            <a:r>
              <a:rPr lang="ru-RU" sz="1800" dirty="0" err="1"/>
              <a:t>похибка</a:t>
            </a:r>
            <a:r>
              <a:rPr lang="ru-RU" sz="1800" dirty="0"/>
              <a:t> не </a:t>
            </a:r>
            <a:r>
              <a:rPr lang="ru-RU" sz="1800" dirty="0" err="1"/>
              <a:t>нормується</a:t>
            </a:r>
            <a:r>
              <a:rPr lang="ru-RU" sz="1800" dirty="0"/>
              <a:t>.</a:t>
            </a:r>
            <a:endParaRPr lang="uk-UA" sz="1800" dirty="0"/>
          </a:p>
        </p:txBody>
      </p:sp>
    </p:spTree>
    <p:extLst>
      <p:ext uri="{BB962C8B-B14F-4D97-AF65-F5344CB8AC3E}">
        <p14:creationId xmlns:p14="http://schemas.microsoft.com/office/powerpoint/2010/main" val="42246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" y="808038"/>
            <a:ext cx="8686800" cy="820762"/>
          </a:xfrm>
        </p:spPr>
        <p:txBody>
          <a:bodyPr/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</a:rPr>
              <a:t>Основні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прилади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 smtClean="0">
                <a:solidFill>
                  <a:srgbClr val="FF0000"/>
                </a:solidFill>
              </a:rPr>
              <a:t>вимірювання</a:t>
            </a:r>
            <a:r>
              <a:rPr lang="ru-RU" sz="3200" b="1" dirty="0" smtClean="0">
                <a:solidFill>
                  <a:srgbClr val="FF0000"/>
                </a:solidFill>
              </a:rPr>
              <a:t> </a:t>
            </a:r>
            <a:r>
              <a:rPr lang="ru-RU" sz="3200" b="1" dirty="0" err="1">
                <a:solidFill>
                  <a:srgbClr val="FF0000"/>
                </a:solidFill>
              </a:rPr>
              <a:t>температури</a:t>
            </a:r>
            <a:r>
              <a:rPr lang="ru-RU" sz="3200" b="1" dirty="0">
                <a:solidFill>
                  <a:srgbClr val="FF0000"/>
                </a:solidFill>
              </a:rPr>
              <a:t> </a:t>
            </a:r>
            <a:endParaRPr lang="uk-UA" sz="3200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8729616"/>
              </p:ext>
            </p:extLst>
          </p:nvPr>
        </p:nvGraphicFramePr>
        <p:xfrm>
          <a:off x="539552" y="1628798"/>
          <a:ext cx="8064896" cy="4968554"/>
        </p:xfrm>
        <a:graphic>
          <a:graphicData uri="http://schemas.openxmlformats.org/drawingml/2006/table">
            <a:tbl>
              <a:tblPr/>
              <a:tblGrid>
                <a:gridCol w="2796221"/>
                <a:gridCol w="2796221"/>
                <a:gridCol w="1236227"/>
                <a:gridCol w="1236227"/>
              </a:tblGrid>
              <a:tr h="570758"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FFC000"/>
                          </a:solidFill>
                          <a:effectLst/>
                        </a:rPr>
                        <a:t>Термометричні властивості</a:t>
                      </a:r>
                      <a:endParaRPr lang="uk-UA" sz="160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FFC000"/>
                          </a:solidFill>
                          <a:effectLst/>
                        </a:rPr>
                        <a:t>Найменування пристрою</a:t>
                      </a:r>
                      <a:endParaRPr lang="uk-UA" sz="160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FFC000"/>
                          </a:solidFill>
                          <a:effectLst/>
                        </a:rPr>
                        <a:t>Діапазон </a:t>
                      </a:r>
                      <a:r>
                        <a:rPr lang="uk-UA" sz="1600" b="1" dirty="0" err="1">
                          <a:solidFill>
                            <a:srgbClr val="FFC000"/>
                          </a:solidFill>
                          <a:effectLst/>
                        </a:rPr>
                        <a:t>ви</a:t>
                      </a:r>
                      <a:r>
                        <a:rPr lang="uk-UA" sz="1600" b="1" dirty="0">
                          <a:solidFill>
                            <a:srgbClr val="FFC000"/>
                          </a:solidFill>
                          <a:effectLst/>
                        </a:rPr>
                        <a:t>мірювання </a:t>
                      </a:r>
                      <a:r>
                        <a:rPr lang="uk-UA" sz="1600" b="1" baseline="30000" dirty="0">
                          <a:solidFill>
                            <a:srgbClr val="FFC000"/>
                          </a:solidFill>
                          <a:effectLst/>
                        </a:rPr>
                        <a:t>0</a:t>
                      </a:r>
                      <a:r>
                        <a:rPr lang="uk-UA" sz="1600" b="1" dirty="0">
                          <a:solidFill>
                            <a:srgbClr val="FFC000"/>
                          </a:solidFill>
                          <a:effectLst/>
                        </a:rPr>
                        <a:t>С</a:t>
                      </a:r>
                      <a:endParaRPr lang="uk-UA" sz="160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4070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FFC000"/>
                          </a:solidFill>
                          <a:effectLst/>
                        </a:rPr>
                        <a:t>нижній</a:t>
                      </a:r>
                      <a:endParaRPr lang="uk-UA" sz="160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dirty="0">
                          <a:solidFill>
                            <a:srgbClr val="FFC000"/>
                          </a:solidFill>
                          <a:effectLst/>
                        </a:rPr>
                        <a:t>верхній</a:t>
                      </a:r>
                      <a:endParaRPr lang="uk-UA" sz="1600" dirty="0">
                        <a:solidFill>
                          <a:srgbClr val="FFC000"/>
                        </a:solidFill>
                        <a:effectLst/>
                      </a:endParaRP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35"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Теплове розширення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Скляні термометри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-190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600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3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Зміна тиску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Манометричні термометри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-160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60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758">
                <a:tc rowSpan="2"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Зміна електричного опору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Електричні термометри опору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-200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500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0758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Напівпровідникові термометри опору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-90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180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35"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Термоелектричний ефект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термопари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-50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2500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35">
                <a:tc rowSpan="4"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Теплове випромінювання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Оптичні пірометри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700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6000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Радіаційні пірометри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3000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Фотоелектричні пірометри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600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4000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703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„кольорові” пірометри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>
                          <a:solidFill>
                            <a:schemeClr val="bg1"/>
                          </a:solidFill>
                          <a:effectLst/>
                        </a:rPr>
                        <a:t>1400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dirty="0">
                          <a:solidFill>
                            <a:schemeClr val="bg1"/>
                          </a:solidFill>
                          <a:effectLst/>
                        </a:rPr>
                        <a:t>2800</a:t>
                      </a:r>
                    </a:p>
                  </a:txBody>
                  <a:tcPr marL="33566" marR="33566" marT="33566" marB="33566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7475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Датчики температури</a:t>
            </a:r>
            <a:endParaRPr lang="uk-UA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1196069"/>
              </p:ext>
            </p:extLst>
          </p:nvPr>
        </p:nvGraphicFramePr>
        <p:xfrm>
          <a:off x="1066800" y="2057400"/>
          <a:ext cx="7315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58722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err="1"/>
              <a:t>Терморезистивні</a:t>
            </a:r>
            <a:r>
              <a:rPr lang="uk-UA" b="1" dirty="0"/>
              <a:t> </a:t>
            </a:r>
            <a:r>
              <a:rPr lang="uk-UA" b="1" dirty="0" err="1"/>
              <a:t>термодатчики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72816"/>
            <a:ext cx="7842448" cy="4475584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/>
              <a:t>	</a:t>
            </a:r>
            <a:r>
              <a:rPr lang="uk-UA" sz="2400" dirty="0" err="1" smtClean="0"/>
              <a:t>Терморезистивні</a:t>
            </a:r>
            <a:r>
              <a:rPr lang="uk-UA" sz="2400" dirty="0" smtClean="0"/>
              <a:t> </a:t>
            </a:r>
            <a:r>
              <a:rPr lang="uk-UA" sz="2400" dirty="0" err="1"/>
              <a:t>термодатчики</a:t>
            </a:r>
            <a:r>
              <a:rPr lang="uk-UA" sz="2400" dirty="0"/>
              <a:t> - засновані на принципі зміни електричного опору (напівпровідника або провідника) при зміні температури. Розроблені вони були вперше для океанографічних досліджень. Основним елементом є </a:t>
            </a:r>
            <a:r>
              <a:rPr lang="uk-UA" sz="2400" dirty="0" err="1"/>
              <a:t>терморезистор</a:t>
            </a:r>
            <a:r>
              <a:rPr lang="uk-UA" sz="2400" dirty="0"/>
              <a:t> - елемент змінює свій опір залежно від температури навколишнього середовища</a:t>
            </a:r>
            <a:r>
              <a:rPr lang="uk-UA" sz="2400" dirty="0" smtClean="0"/>
              <a:t>.</a:t>
            </a:r>
          </a:p>
          <a:p>
            <a:pPr marL="0" indent="0" algn="just">
              <a:buNone/>
            </a:pPr>
            <a:r>
              <a:rPr lang="uk-UA" sz="2400" b="1" dirty="0" smtClean="0"/>
              <a:t>	Переваги:</a:t>
            </a:r>
            <a:r>
              <a:rPr lang="uk-UA" sz="2400" dirty="0" smtClean="0"/>
              <a:t>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/>
              <a:t>довготривала стабільність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/>
              <a:t> </a:t>
            </a:r>
            <a:r>
              <a:rPr lang="uk-UA" sz="2400" dirty="0"/>
              <a:t>висока </a:t>
            </a:r>
            <a:r>
              <a:rPr lang="uk-UA" sz="2400" dirty="0" smtClean="0"/>
              <a:t>чутливість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uk-UA" sz="2400" dirty="0" smtClean="0"/>
              <a:t>простота </a:t>
            </a:r>
            <a:r>
              <a:rPr lang="uk-UA" sz="2400" dirty="0"/>
              <a:t>створення </a:t>
            </a:r>
            <a:r>
              <a:rPr lang="uk-UA" sz="2400" dirty="0" err="1"/>
              <a:t>інтерфейсних</a:t>
            </a:r>
            <a:r>
              <a:rPr lang="uk-UA" sz="2400" dirty="0"/>
              <a:t> схем.</a:t>
            </a:r>
          </a:p>
        </p:txBody>
      </p:sp>
    </p:spTree>
    <p:extLst>
      <p:ext uri="{BB962C8B-B14F-4D97-AF65-F5344CB8AC3E}">
        <p14:creationId xmlns:p14="http://schemas.microsoft.com/office/powerpoint/2010/main" val="539502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836712"/>
            <a:ext cx="8686800" cy="715962"/>
          </a:xfrm>
        </p:spPr>
        <p:txBody>
          <a:bodyPr/>
          <a:lstStyle/>
          <a:p>
            <a:pPr algn="ctr"/>
            <a:r>
              <a:rPr lang="uk-UA" altLang="ru-RU" sz="3600" dirty="0" smtClean="0"/>
              <a:t>Основні прилади</a:t>
            </a:r>
            <a:r>
              <a:rPr lang="en-US" altLang="ru-RU" sz="3600" dirty="0" smtClean="0"/>
              <a:t> </a:t>
            </a:r>
            <a:endParaRPr lang="ru-RU" altLang="ru-RU" sz="36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424936" cy="4968552"/>
          </a:xfrm>
        </p:spPr>
        <p:txBody>
          <a:bodyPr/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uk-UA" sz="1800" dirty="0" err="1" smtClean="0">
                <a:solidFill>
                  <a:schemeClr val="bg1"/>
                </a:solidFill>
              </a:rPr>
              <a:t>Тепловізор</a:t>
            </a:r>
            <a:endParaRPr lang="uk-UA" sz="1800" dirty="0" smtClean="0">
              <a:solidFill>
                <a:schemeClr val="bg1"/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uk-UA" sz="1800" dirty="0" smtClean="0"/>
              <a:t>Аналізатор електроенергії 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uk-UA" sz="1800" dirty="0" smtClean="0">
                <a:solidFill>
                  <a:schemeClr val="bg1"/>
                </a:solidFill>
              </a:rPr>
              <a:t>Термоанемометр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uk-UA" sz="1800" dirty="0" smtClean="0"/>
              <a:t>Люксметр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uk-UA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Пірометр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uk-UA" sz="1800" dirty="0" smtClean="0"/>
              <a:t>Вимірювач теплопровідності</a:t>
            </a:r>
            <a:endParaRPr lang="en-US" sz="1800" dirty="0" smtClean="0"/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uk-UA" sz="18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Лічильники витрати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uk-UA" sz="1800" dirty="0" smtClean="0"/>
              <a:t>Газоаналізатор</a:t>
            </a:r>
            <a:r>
              <a: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18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ru-RU" alt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/>
              <a:t>Резистивні детектори температури 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2" cy="4752528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Ці датчики складаються з металу, найчастіше платини. В принципі, будь який метал змінює свій опір під впливом температури, але використовують платину так як вона володіє довготривалою стабільністю, міцністю і відтворюваністю характеристик. Для вимірювань температур понад 600 ° С може використовуватися також вольфрам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r>
              <a:rPr lang="uk-UA" dirty="0" smtClean="0"/>
              <a:t>Переваги: такі самі + можливість вимірювання високих температур</a:t>
            </a:r>
          </a:p>
          <a:p>
            <a:pPr marL="0" indent="0">
              <a:buNone/>
            </a:pPr>
            <a:r>
              <a:rPr lang="uk-UA" dirty="0" smtClean="0"/>
              <a:t>Недоліки: висока вартість, </a:t>
            </a:r>
            <a:r>
              <a:rPr lang="uk-UA" dirty="0" err="1" smtClean="0"/>
              <a:t>нелінійність</a:t>
            </a:r>
            <a:r>
              <a:rPr lang="uk-UA" dirty="0" smtClean="0"/>
              <a:t> характеристик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498109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000" b="1" dirty="0" smtClean="0"/>
              <a:t>Напівпровідникові </a:t>
            </a:r>
            <a:r>
              <a:rPr lang="uk-UA" sz="4000" b="1" dirty="0" err="1" smtClean="0"/>
              <a:t>термодатчики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352928" cy="4824536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/>
              <a:t>	Напівпровідникові </a:t>
            </a:r>
            <a:r>
              <a:rPr lang="uk-UA" sz="2400" dirty="0"/>
              <a:t>датчики реєструють зміна характеристик </a:t>
            </a:r>
            <a:r>
              <a:rPr lang="en-US" sz="2400" dirty="0" err="1"/>
              <a:t>pn</a:t>
            </a:r>
            <a:r>
              <a:rPr lang="en-US" sz="2400" dirty="0"/>
              <a:t> </a:t>
            </a:r>
            <a:r>
              <a:rPr lang="uk-UA" sz="2400" dirty="0"/>
              <a:t>переходу під впливом температури. В якості </a:t>
            </a:r>
            <a:r>
              <a:rPr lang="uk-UA" sz="2400" dirty="0" err="1"/>
              <a:t>термодатчиків</a:t>
            </a:r>
            <a:r>
              <a:rPr lang="uk-UA" sz="2400" dirty="0"/>
              <a:t> можуть бути використані будь які діоди або біполярні транзистори. Пропорційна залежність напруги на транзисторах від абсолютної температури (в Кельвінах) дає можливість реалізувати досить точний датчик</a:t>
            </a:r>
            <a:r>
              <a:rPr lang="uk-UA" sz="2400" dirty="0" smtClean="0"/>
              <a:t>.</a:t>
            </a:r>
          </a:p>
          <a:p>
            <a:pPr marL="0" indent="0" algn="just">
              <a:buNone/>
            </a:pPr>
            <a:r>
              <a:rPr lang="uk-UA" sz="2400" dirty="0" smtClean="0"/>
              <a:t>	</a:t>
            </a:r>
            <a:r>
              <a:rPr lang="uk-UA" sz="2400" b="1" dirty="0" smtClean="0"/>
              <a:t>Переваги</a:t>
            </a:r>
            <a:r>
              <a:rPr lang="uk-UA" sz="2400" dirty="0" smtClean="0"/>
              <a:t> - </a:t>
            </a:r>
            <a:r>
              <a:rPr lang="uk-UA" sz="2400" dirty="0"/>
              <a:t>простота і низька вартість, лінійність характеристик, маленька похибка</a:t>
            </a:r>
            <a:r>
              <a:rPr lang="uk-UA" sz="2400" dirty="0" smtClean="0"/>
              <a:t>.</a:t>
            </a:r>
          </a:p>
          <a:p>
            <a:pPr marL="0" indent="0" algn="just">
              <a:buNone/>
            </a:pPr>
            <a:r>
              <a:rPr lang="uk-UA" sz="2400" dirty="0" smtClean="0"/>
              <a:t>	Крім </a:t>
            </a:r>
            <a:r>
              <a:rPr lang="uk-UA" sz="2400" dirty="0"/>
              <a:t>того, ці датчики можна формувати прямо на кремнієвій підкладці. Все це робить напівпровідникові датчики дуже затребуваними.</a:t>
            </a:r>
          </a:p>
        </p:txBody>
      </p:sp>
    </p:spTree>
    <p:extLst>
      <p:ext uri="{BB962C8B-B14F-4D97-AF65-F5344CB8AC3E}">
        <p14:creationId xmlns:p14="http://schemas.microsoft.com/office/powerpoint/2010/main" val="24384696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Термоелектричні (термопари)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064896" cy="4824536"/>
          </a:xfrm>
        </p:spPr>
        <p:txBody>
          <a:bodyPr/>
          <a:lstStyle/>
          <a:p>
            <a:pPr marL="0" indent="0">
              <a:buNone/>
            </a:pPr>
            <a:r>
              <a:rPr lang="uk-UA" sz="2000" dirty="0"/>
              <a:t>Вони діють за принципом термоелектричного ефекту, тобто завдяки тому, що в будь-якому замкнутому контурі (з двох різнорідних напівпровідників або провідників) </a:t>
            </a:r>
            <a:r>
              <a:rPr lang="uk-UA" sz="2000" dirty="0" err="1"/>
              <a:t>виникая</a:t>
            </a:r>
            <a:r>
              <a:rPr lang="uk-UA" sz="2000" dirty="0"/>
              <a:t> електричний струм, у разі якщо місця </a:t>
            </a:r>
            <a:r>
              <a:rPr lang="uk-UA" sz="2000" dirty="0" err="1"/>
              <a:t>зпайки</a:t>
            </a:r>
            <a:r>
              <a:rPr lang="uk-UA" sz="2000" dirty="0"/>
              <a:t> відрізняються по температурі. Так, один кінець термопари (робочий) занурений в середовище, а інший (вільний) - </a:t>
            </a:r>
            <a:r>
              <a:rPr lang="uk-UA" sz="2000" dirty="0" err="1"/>
              <a:t>незанурений</a:t>
            </a:r>
            <a:r>
              <a:rPr lang="uk-UA" sz="2000" dirty="0"/>
              <a:t>. Таким чином, виходить, що термопари це відносні датчики і вихідна напруга буде залежати від різниці температур двох частин. І майже не буде залежати від абсолютних їх значень</a:t>
            </a:r>
            <a:r>
              <a:rPr lang="uk-UA" sz="2000" dirty="0" smtClean="0"/>
              <a:t>.</a:t>
            </a:r>
          </a:p>
          <a:p>
            <a:pPr marL="0" indent="0">
              <a:buNone/>
            </a:pPr>
            <a:r>
              <a:rPr lang="uk-UA" sz="2000" dirty="0" smtClean="0"/>
              <a:t>Діапазон вимірюваних з їх допомогою температур, від -200 до 2200 градусів, і прямо залежить від використовуваних в них матеріалів. </a:t>
            </a:r>
          </a:p>
          <a:p>
            <a:pPr marL="0" indent="0">
              <a:buNone/>
            </a:pPr>
            <a:r>
              <a:rPr lang="uk-UA" sz="2000" b="1" dirty="0" smtClean="0"/>
              <a:t>Переваги</a:t>
            </a:r>
            <a:r>
              <a:rPr lang="uk-UA" sz="2000" dirty="0" smtClean="0"/>
              <a:t>: великий діапазон вимірювань, відносна дешевизна, для обчислення значень достатньо мілівольтметра.</a:t>
            </a:r>
          </a:p>
          <a:p>
            <a:pPr marL="0" indent="0">
              <a:buNone/>
            </a:pPr>
            <a:r>
              <a:rPr lang="uk-UA" sz="2000" b="1" dirty="0" smtClean="0"/>
              <a:t>Недоліки</a:t>
            </a:r>
            <a:r>
              <a:rPr lang="uk-UA" sz="2000" dirty="0" smtClean="0"/>
              <a:t>: велика похибка вимірювань.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29939304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Акустичні </a:t>
            </a:r>
            <a:r>
              <a:rPr lang="uk-UA" b="1" dirty="0" err="1"/>
              <a:t>термодатчики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4968552"/>
          </a:xfrm>
        </p:spPr>
        <p:txBody>
          <a:bodyPr/>
          <a:lstStyle/>
          <a:p>
            <a:pPr marL="0" indent="0">
              <a:buNone/>
            </a:pPr>
            <a:r>
              <a:rPr lang="uk-UA" sz="2400" dirty="0"/>
              <a:t> використовуються переважно для вимірювання середніх і високих температур. Акустичний датчик побудований на принципі того, що в залежності від зміни температури, змінюється швидкість поширення звуку в газах. Складається з випромінювача і приймача акустичних хвиль (просторово рознесених). Випромінювач випускає сигнал, який проходить через досліджувану середу, в залежності від температури швидкість сигналу змінюється і приймач після отримання сигналу вираховує цю швидкість.</a:t>
            </a:r>
          </a:p>
        </p:txBody>
      </p:sp>
    </p:spTree>
    <p:extLst>
      <p:ext uri="{BB962C8B-B14F-4D97-AF65-F5344CB8AC3E}">
        <p14:creationId xmlns:p14="http://schemas.microsoft.com/office/powerpoint/2010/main" val="1397736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П'єзоелектричні </a:t>
            </a:r>
            <a:r>
              <a:rPr lang="uk-UA" b="1" dirty="0" err="1" smtClean="0"/>
              <a:t>термодатчики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80920" cy="4896544"/>
          </a:xfrm>
        </p:spPr>
        <p:txBody>
          <a:bodyPr/>
          <a:lstStyle/>
          <a:p>
            <a:pPr marL="0" indent="0" algn="just">
              <a:buNone/>
            </a:pPr>
            <a:r>
              <a:rPr lang="uk-UA" sz="2400" dirty="0" smtClean="0"/>
              <a:t>	У </a:t>
            </a:r>
            <a:r>
              <a:rPr lang="uk-UA" sz="2400" dirty="0"/>
              <a:t>датчиках цього типу головним елементів є кварцовий </a:t>
            </a:r>
            <a:r>
              <a:rPr lang="uk-UA" sz="2400" dirty="0" err="1"/>
              <a:t>п'єзорезонатор</a:t>
            </a:r>
            <a:r>
              <a:rPr lang="uk-UA" sz="2400" dirty="0" smtClean="0"/>
              <a:t>.</a:t>
            </a:r>
          </a:p>
          <a:p>
            <a:pPr marL="0" indent="0" algn="just">
              <a:buNone/>
            </a:pPr>
            <a:r>
              <a:rPr lang="uk-UA" sz="2400" dirty="0" smtClean="0"/>
              <a:t>	Як </a:t>
            </a:r>
            <a:r>
              <a:rPr lang="uk-UA" sz="2400" dirty="0"/>
              <a:t>відомо </a:t>
            </a:r>
            <a:r>
              <a:rPr lang="uk-UA" sz="2400" dirty="0" err="1"/>
              <a:t>п'єезоматеріал</a:t>
            </a:r>
            <a:r>
              <a:rPr lang="uk-UA" sz="2400" dirty="0"/>
              <a:t> змінює свої розміри при впливі струму (прямий п'єзоефект). На цей </a:t>
            </a:r>
            <a:r>
              <a:rPr lang="uk-UA" sz="2400" dirty="0" err="1"/>
              <a:t>п'єзоматеріал</a:t>
            </a:r>
            <a:r>
              <a:rPr lang="uk-UA" sz="2400" dirty="0"/>
              <a:t> поперемінно передається напруга різного знаку, від чого він починає коливатися. Це і є </a:t>
            </a:r>
            <a:r>
              <a:rPr lang="uk-UA" sz="2400" dirty="0" err="1"/>
              <a:t>п'єзорезонатор</a:t>
            </a:r>
            <a:r>
              <a:rPr lang="uk-UA" sz="2400" dirty="0"/>
              <a:t>. З'ясовано, що частота коливань цього резонатора залежить від температури, це явище і покладено в основу п'єзоелектричного датчика температури.</a:t>
            </a:r>
          </a:p>
        </p:txBody>
      </p:sp>
    </p:spTree>
    <p:extLst>
      <p:ext uri="{BB962C8B-B14F-4D97-AF65-F5344CB8AC3E}">
        <p14:creationId xmlns:p14="http://schemas.microsoft.com/office/powerpoint/2010/main" val="37140922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5" y="808038"/>
            <a:ext cx="8686800" cy="820762"/>
          </a:xfrm>
        </p:spPr>
        <p:txBody>
          <a:bodyPr/>
          <a:lstStyle/>
          <a:p>
            <a:pPr algn="ctr"/>
            <a:r>
              <a:rPr lang="uk-UA" dirty="0" smtClean="0"/>
              <a:t>Схема підключення лічильника тепла</a:t>
            </a:r>
            <a:endParaRPr lang="uk-UA" dirty="0"/>
          </a:p>
        </p:txBody>
      </p:sp>
      <p:pic>
        <p:nvPicPr>
          <p:cNvPr id="2050" name="Picture 2" descr="C:\Users\cheil\Downloads\model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923" y="1772816"/>
            <a:ext cx="9267665" cy="4608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10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Тепловий лічильник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8712968" cy="4547592"/>
          </a:xfrm>
        </p:spPr>
        <p:txBody>
          <a:bodyPr/>
          <a:lstStyle/>
          <a:p>
            <a:pPr marL="0" indent="0">
              <a:buNone/>
            </a:pPr>
            <a:r>
              <a:rPr lang="ru-RU" sz="2000" dirty="0"/>
              <a:t>У </a:t>
            </a:r>
            <a:r>
              <a:rPr lang="uk-UA" sz="2000" dirty="0" smtClean="0"/>
              <a:t>загальному</a:t>
            </a:r>
            <a:r>
              <a:rPr lang="ru-RU" sz="2000" dirty="0" smtClean="0"/>
              <a:t> </a:t>
            </a:r>
            <a:r>
              <a:rPr lang="uk-UA" sz="2000" dirty="0" smtClean="0"/>
              <a:t>випадку</a:t>
            </a:r>
            <a:r>
              <a:rPr lang="ru-RU" sz="2000" dirty="0" smtClean="0"/>
              <a:t> </a:t>
            </a:r>
            <a:r>
              <a:rPr lang="uk-UA" sz="2000" dirty="0" err="1" smtClean="0"/>
              <a:t>теплообчислювач</a:t>
            </a:r>
            <a:r>
              <a:rPr lang="ru-RU" sz="2000" dirty="0" smtClean="0"/>
              <a:t> </a:t>
            </a:r>
            <a:r>
              <a:rPr lang="uk-UA" sz="2000" dirty="0" smtClean="0"/>
              <a:t>забезпечує</a:t>
            </a:r>
            <a:r>
              <a:rPr lang="ru-RU" sz="2000" dirty="0" smtClean="0"/>
              <a:t> </a:t>
            </a:r>
            <a:r>
              <a:rPr lang="uk-UA" sz="2000" dirty="0" smtClean="0"/>
              <a:t>безперервне</a:t>
            </a:r>
            <a:r>
              <a:rPr lang="ru-RU" sz="2000" dirty="0" smtClean="0"/>
              <a:t> </a:t>
            </a:r>
            <a:r>
              <a:rPr lang="uk-UA" sz="2000" dirty="0" smtClean="0"/>
              <a:t>вимірювання</a:t>
            </a:r>
            <a:r>
              <a:rPr lang="ru-RU" sz="2000" dirty="0" smtClean="0"/>
              <a:t> </a:t>
            </a:r>
            <a:r>
              <a:rPr lang="uk-UA" sz="2000" dirty="0" smtClean="0"/>
              <a:t>наступних </a:t>
            </a:r>
            <a:r>
              <a:rPr lang="uk-UA" sz="2000" dirty="0"/>
              <a:t>параметрів </a:t>
            </a:r>
            <a:r>
              <a:rPr lang="uk-UA" sz="2000" dirty="0" err="1"/>
              <a:t>теплоспоживання</a:t>
            </a:r>
            <a:r>
              <a:rPr lang="uk-UA" sz="2000" dirty="0"/>
              <a:t>:</a:t>
            </a:r>
          </a:p>
          <a:p>
            <a:pPr marL="0" indent="0">
              <a:buNone/>
            </a:pPr>
            <a:r>
              <a:rPr lang="ru-RU" sz="2000" dirty="0"/>
              <a:t>− </a:t>
            </a:r>
            <a:r>
              <a:rPr lang="ru-RU" sz="2000" dirty="0" err="1"/>
              <a:t>кількості</a:t>
            </a:r>
            <a:r>
              <a:rPr lang="ru-RU" sz="2000" dirty="0"/>
              <a:t> </a:t>
            </a:r>
            <a:r>
              <a:rPr lang="ru-RU" sz="2000" dirty="0" err="1"/>
              <a:t>теплової</a:t>
            </a:r>
            <a:r>
              <a:rPr lang="ru-RU" sz="2000" dirty="0"/>
              <a:t> </a:t>
            </a:r>
            <a:r>
              <a:rPr lang="ru-RU" sz="2000" dirty="0" err="1"/>
              <a:t>енергії</a:t>
            </a:r>
            <a:r>
              <a:rPr lang="ru-RU" sz="2000" dirty="0"/>
              <a:t> в ГДж, </a:t>
            </a:r>
            <a:r>
              <a:rPr lang="ru-RU" sz="2000" dirty="0" err="1"/>
              <a:t>спожитої</a:t>
            </a:r>
            <a:r>
              <a:rPr lang="ru-RU" sz="2000" dirty="0"/>
              <a:t> за весь час </a:t>
            </a:r>
            <a:r>
              <a:rPr lang="ru-RU" sz="2000" dirty="0" err="1"/>
              <a:t>роботи</a:t>
            </a:r>
            <a:endParaRPr lang="ru-RU" sz="2000" dirty="0"/>
          </a:p>
          <a:p>
            <a:pPr marL="0" indent="0">
              <a:buNone/>
            </a:pPr>
            <a:r>
              <a:rPr lang="ru-RU" sz="2000" dirty="0" err="1"/>
              <a:t>теплолічильника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останнього</a:t>
            </a:r>
            <a:r>
              <a:rPr lang="ru-RU" sz="2000" dirty="0"/>
              <a:t> </a:t>
            </a:r>
            <a:r>
              <a:rPr lang="ru-RU" sz="2000" dirty="0" err="1"/>
              <a:t>обнулення</a:t>
            </a:r>
            <a:r>
              <a:rPr lang="ru-RU" sz="2000" dirty="0"/>
              <a:t> </a:t>
            </a:r>
            <a:r>
              <a:rPr lang="ru-RU" sz="2000" dirty="0" err="1"/>
              <a:t>теплообчислювача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r>
              <a:rPr lang="ru-RU" sz="2000" dirty="0"/>
              <a:t>− </a:t>
            </a:r>
            <a:r>
              <a:rPr lang="ru-RU" sz="2000" dirty="0" err="1"/>
              <a:t>об’єму</a:t>
            </a:r>
            <a:r>
              <a:rPr lang="ru-RU" sz="2000" dirty="0"/>
              <a:t> </a:t>
            </a:r>
            <a:r>
              <a:rPr lang="ru-RU" sz="2000" dirty="0" err="1"/>
              <a:t>теплоносія</a:t>
            </a:r>
            <a:r>
              <a:rPr lang="ru-RU" sz="2000" dirty="0"/>
              <a:t> в м3, </a:t>
            </a:r>
            <a:r>
              <a:rPr lang="ru-RU" sz="2000" dirty="0" err="1"/>
              <a:t>який</a:t>
            </a:r>
            <a:r>
              <a:rPr lang="ru-RU" sz="2000" dirty="0"/>
              <a:t> </a:t>
            </a:r>
            <a:r>
              <a:rPr lang="ru-RU" sz="2000" dirty="0" err="1"/>
              <a:t>пройшов</a:t>
            </a:r>
            <a:r>
              <a:rPr lang="ru-RU" sz="2000" dirty="0"/>
              <a:t> через </a:t>
            </a:r>
            <a:r>
              <a:rPr lang="ru-RU" sz="2000" dirty="0" err="1"/>
              <a:t>витратомір</a:t>
            </a:r>
            <a:r>
              <a:rPr lang="ru-RU" sz="2000" dirty="0"/>
              <a:t> </a:t>
            </a:r>
            <a:r>
              <a:rPr lang="ru-RU" sz="2000" dirty="0" err="1" smtClean="0"/>
              <a:t>теплолічильника</a:t>
            </a:r>
            <a:r>
              <a:rPr lang="ru-RU" sz="2000" dirty="0" smtClean="0"/>
              <a:t> за </a:t>
            </a:r>
            <a:r>
              <a:rPr lang="ru-RU" sz="2000" dirty="0"/>
              <a:t>весь час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</a:t>
            </a:r>
            <a:r>
              <a:rPr lang="ru-RU" sz="2000" dirty="0" err="1"/>
              <a:t>після</a:t>
            </a:r>
            <a:r>
              <a:rPr lang="ru-RU" sz="2000" dirty="0"/>
              <a:t> </a:t>
            </a:r>
            <a:r>
              <a:rPr lang="ru-RU" sz="2000" dirty="0" err="1"/>
              <a:t>останнього</a:t>
            </a:r>
            <a:r>
              <a:rPr lang="ru-RU" sz="2000" dirty="0"/>
              <a:t> </a:t>
            </a:r>
            <a:r>
              <a:rPr lang="ru-RU" sz="2000" dirty="0" err="1"/>
              <a:t>обнулення</a:t>
            </a:r>
            <a:r>
              <a:rPr lang="ru-RU" sz="2000" dirty="0"/>
              <a:t>;</a:t>
            </a:r>
          </a:p>
          <a:p>
            <a:pPr marL="0" indent="0">
              <a:buNone/>
            </a:pPr>
            <a:r>
              <a:rPr lang="ru-RU" sz="2000" dirty="0"/>
              <a:t>− </a:t>
            </a:r>
            <a:r>
              <a:rPr lang="ru-RU" sz="2000" dirty="0" err="1"/>
              <a:t>температури</a:t>
            </a:r>
            <a:r>
              <a:rPr lang="ru-RU" sz="2000" dirty="0"/>
              <a:t> </a:t>
            </a:r>
            <a:r>
              <a:rPr lang="ru-RU" sz="2000" dirty="0" err="1"/>
              <a:t>теплоносія</a:t>
            </a:r>
            <a:r>
              <a:rPr lang="ru-RU" sz="2000" dirty="0"/>
              <a:t> в </a:t>
            </a:r>
            <a:r>
              <a:rPr lang="ru-RU" sz="2000" dirty="0" err="1"/>
              <a:t>подаючому</a:t>
            </a:r>
            <a:r>
              <a:rPr lang="ru-RU" sz="2000" dirty="0"/>
              <a:t> </a:t>
            </a:r>
            <a:r>
              <a:rPr lang="ru-RU" sz="2000" dirty="0" err="1"/>
              <a:t>трубопроводі</a:t>
            </a:r>
            <a:r>
              <a:rPr lang="ru-RU" sz="2000" dirty="0"/>
              <a:t> в </a:t>
            </a:r>
            <a:r>
              <a:rPr lang="uk-UA" sz="2000" baseline="30000" dirty="0"/>
              <a:t>0</a:t>
            </a:r>
            <a:r>
              <a:rPr lang="uk-UA" sz="2000" dirty="0"/>
              <a:t>С</a:t>
            </a:r>
            <a:r>
              <a:rPr lang="ru-RU" sz="2000" dirty="0" smtClean="0"/>
              <a:t>;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− </a:t>
            </a:r>
            <a:r>
              <a:rPr lang="ru-RU" sz="2000" dirty="0" err="1"/>
              <a:t>температури</a:t>
            </a:r>
            <a:r>
              <a:rPr lang="ru-RU" sz="2000" dirty="0"/>
              <a:t> </a:t>
            </a:r>
            <a:r>
              <a:rPr lang="ru-RU" sz="2000" dirty="0" err="1"/>
              <a:t>теплоносія</a:t>
            </a:r>
            <a:r>
              <a:rPr lang="ru-RU" sz="2000" dirty="0"/>
              <a:t> в </a:t>
            </a:r>
            <a:r>
              <a:rPr lang="ru-RU" sz="2000" dirty="0" err="1"/>
              <a:t>зворотному</a:t>
            </a:r>
            <a:r>
              <a:rPr lang="ru-RU" sz="2000" dirty="0"/>
              <a:t> </a:t>
            </a:r>
            <a:r>
              <a:rPr lang="ru-RU" sz="2000" dirty="0" err="1"/>
              <a:t>трубопроводі</a:t>
            </a:r>
            <a:r>
              <a:rPr lang="ru-RU" sz="2000" dirty="0"/>
              <a:t> в </a:t>
            </a:r>
            <a:r>
              <a:rPr lang="uk-UA" sz="2000" baseline="30000" dirty="0"/>
              <a:t>0</a:t>
            </a:r>
            <a:r>
              <a:rPr lang="uk-UA" sz="2000" dirty="0"/>
              <a:t>С</a:t>
            </a:r>
            <a:r>
              <a:rPr lang="ru-RU" sz="2000" dirty="0" smtClean="0"/>
              <a:t>;</a:t>
            </a:r>
            <a:endParaRPr lang="ru-RU" sz="2000" dirty="0"/>
          </a:p>
          <a:p>
            <a:pPr marL="0" indent="0">
              <a:buNone/>
            </a:pPr>
            <a:r>
              <a:rPr lang="ru-RU" sz="2000" dirty="0"/>
              <a:t>− </a:t>
            </a:r>
            <a:r>
              <a:rPr lang="uk-UA" sz="2000" dirty="0" smtClean="0"/>
              <a:t>різниці</a:t>
            </a:r>
            <a:r>
              <a:rPr lang="ru-RU" sz="2000" dirty="0" smtClean="0"/>
              <a:t> </a:t>
            </a:r>
            <a:r>
              <a:rPr lang="ru-RU" sz="2000" dirty="0"/>
              <a:t>температур </a:t>
            </a:r>
            <a:r>
              <a:rPr lang="ru-RU" sz="2000" dirty="0" err="1"/>
              <a:t>теплоносія</a:t>
            </a:r>
            <a:r>
              <a:rPr lang="ru-RU" sz="2000" dirty="0"/>
              <a:t> в </a:t>
            </a:r>
            <a:r>
              <a:rPr lang="ru-RU" sz="2000" dirty="0" err="1"/>
              <a:t>подаючому</a:t>
            </a:r>
            <a:r>
              <a:rPr lang="ru-RU" sz="2000" dirty="0"/>
              <a:t> і </a:t>
            </a:r>
            <a:r>
              <a:rPr lang="ru-RU" sz="2000" dirty="0" err="1"/>
              <a:t>зворотному</a:t>
            </a:r>
            <a:r>
              <a:rPr lang="ru-RU" sz="2000" dirty="0"/>
              <a:t> </a:t>
            </a:r>
            <a:r>
              <a:rPr lang="ru-RU" sz="2000" dirty="0" smtClean="0"/>
              <a:t>трубопроводах </a:t>
            </a:r>
            <a:r>
              <a:rPr lang="uk-UA" sz="2000" dirty="0" smtClean="0"/>
              <a:t>в </a:t>
            </a:r>
            <a:r>
              <a:rPr lang="uk-UA" sz="2000" baseline="30000" dirty="0"/>
              <a:t>0</a:t>
            </a:r>
            <a:r>
              <a:rPr lang="uk-UA" sz="2000" dirty="0"/>
              <a:t>С;</a:t>
            </a:r>
          </a:p>
          <a:p>
            <a:pPr marL="0" indent="0">
              <a:buNone/>
            </a:pPr>
            <a:r>
              <a:rPr lang="ru-RU" sz="2000" dirty="0"/>
              <a:t>− </a:t>
            </a:r>
            <a:r>
              <a:rPr lang="ru-RU" sz="2000" dirty="0" err="1"/>
              <a:t>середньої</a:t>
            </a:r>
            <a:r>
              <a:rPr lang="ru-RU" sz="2000" dirty="0"/>
              <a:t> </a:t>
            </a:r>
            <a:r>
              <a:rPr lang="ru-RU" sz="2000" dirty="0" err="1"/>
              <a:t>теплової</a:t>
            </a:r>
            <a:r>
              <a:rPr lang="ru-RU" sz="2000" dirty="0"/>
              <a:t> </a:t>
            </a:r>
            <a:r>
              <a:rPr lang="ru-RU" sz="2000" dirty="0" err="1"/>
              <a:t>потужності</a:t>
            </a:r>
            <a:r>
              <a:rPr lang="ru-RU" sz="2000" dirty="0"/>
              <a:t> в ГДж/год, </a:t>
            </a:r>
            <a:r>
              <a:rPr lang="ru-RU" sz="2000" dirty="0" err="1"/>
              <a:t>обчисленої</a:t>
            </a:r>
            <a:r>
              <a:rPr lang="ru-RU" sz="2000" dirty="0"/>
              <a:t> за </a:t>
            </a:r>
            <a:r>
              <a:rPr lang="ru-RU" sz="2000" dirty="0" err="1"/>
              <a:t>останні</a:t>
            </a:r>
            <a:r>
              <a:rPr lang="ru-RU" sz="2000" dirty="0"/>
              <a:t> 10 </a:t>
            </a:r>
            <a:r>
              <a:rPr lang="ru-RU" sz="2000" dirty="0" err="1"/>
              <a:t>хв</a:t>
            </a:r>
            <a:r>
              <a:rPr lang="ru-RU" sz="2000" dirty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8101448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7544" y="2852936"/>
            <a:ext cx="8153400" cy="1090414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 dirty="0" err="1" smtClean="0"/>
              <a:t>Дякую</a:t>
            </a:r>
            <a:r>
              <a:rPr lang="ru-RU" altLang="ru-RU" dirty="0" smtClean="0"/>
              <a:t> за </a:t>
            </a:r>
            <a:r>
              <a:rPr lang="ru-RU" altLang="ru-RU" dirty="0" err="1" smtClean="0"/>
              <a:t>увагу</a:t>
            </a:r>
            <a:r>
              <a:rPr lang="ru-RU" altLang="ru-RU" dirty="0" smtClean="0"/>
              <a:t>!</a:t>
            </a:r>
            <a:endParaRPr lang="en-US" altLang="ru-RU" dirty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3933056"/>
            <a:ext cx="9143999" cy="936104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sz="1600" dirty="0" err="1" smtClean="0"/>
              <a:t>Лекцію</a:t>
            </a:r>
            <a:r>
              <a:rPr lang="ru-RU" sz="1600" dirty="0" smtClean="0"/>
              <a:t> </a:t>
            </a:r>
            <a:r>
              <a:rPr lang="ru-RU" sz="1600" dirty="0" err="1"/>
              <a:t>підготував</a:t>
            </a:r>
            <a:endParaRPr lang="ru-RU" sz="1600" dirty="0"/>
          </a:p>
          <a:p>
            <a:r>
              <a:rPr lang="ru-RU" sz="1600" dirty="0"/>
              <a:t>кандидат </a:t>
            </a:r>
            <a:r>
              <a:rPr lang="ru-RU" sz="1600" dirty="0" err="1"/>
              <a:t>технічних</a:t>
            </a:r>
            <a:r>
              <a:rPr lang="ru-RU" sz="1600" dirty="0"/>
              <a:t> наук, доцент, докторант, </a:t>
            </a:r>
            <a:r>
              <a:rPr lang="ru-RU" sz="1600" dirty="0" err="1"/>
              <a:t>академік</a:t>
            </a:r>
            <a:r>
              <a:rPr lang="ru-RU" sz="1600" dirty="0"/>
              <a:t> </a:t>
            </a:r>
            <a:r>
              <a:rPr lang="ru-RU" sz="1600" dirty="0" err="1"/>
              <a:t>Європейської</a:t>
            </a:r>
            <a:r>
              <a:rPr lang="ru-RU" sz="1600" dirty="0"/>
              <a:t> </a:t>
            </a:r>
            <a:r>
              <a:rPr lang="ru-RU" sz="1600" dirty="0" err="1"/>
              <a:t>науково-освітньої</a:t>
            </a:r>
            <a:r>
              <a:rPr lang="ru-RU" sz="1600" dirty="0"/>
              <a:t> </a:t>
            </a:r>
            <a:r>
              <a:rPr lang="ru-RU" sz="1600" dirty="0" err="1"/>
              <a:t>академії</a:t>
            </a:r>
            <a:r>
              <a:rPr lang="ru-RU" sz="1600" dirty="0"/>
              <a:t> </a:t>
            </a:r>
            <a:r>
              <a:rPr lang="ru-RU" sz="1600" dirty="0" err="1"/>
              <a:t>Чейлитко</a:t>
            </a:r>
            <a:r>
              <a:rPr lang="ru-RU" sz="1600" dirty="0"/>
              <a:t> </a:t>
            </a:r>
            <a:r>
              <a:rPr lang="ru-RU" sz="1600" dirty="0" err="1"/>
              <a:t>Андрій</a:t>
            </a:r>
            <a:r>
              <a:rPr lang="ru-RU" sz="1600" dirty="0"/>
              <a:t> </a:t>
            </a:r>
            <a:r>
              <a:rPr lang="ru-RU" sz="1600" dirty="0" err="1"/>
              <a:t>Олександрович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513401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836712"/>
            <a:ext cx="8686800" cy="715962"/>
          </a:xfrm>
        </p:spPr>
        <p:txBody>
          <a:bodyPr/>
          <a:lstStyle/>
          <a:p>
            <a:pPr algn="ctr"/>
            <a:r>
              <a:rPr lang="uk-UA" altLang="ru-RU" sz="3600" dirty="0" err="1" smtClean="0"/>
              <a:t>Тепловізор</a:t>
            </a:r>
            <a:endParaRPr lang="ru-RU" altLang="ru-RU" sz="36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idx="1"/>
          </p:nvPr>
        </p:nvSpPr>
        <p:spPr>
          <a:xfrm>
            <a:off x="395536" y="1772816"/>
            <a:ext cx="8424936" cy="4968552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1800" dirty="0" err="1" smtClean="0"/>
              <a:t>Тепловізор</a:t>
            </a:r>
            <a:r>
              <a:rPr lang="uk-UA" altLang="ru-RU" sz="1800" dirty="0" smtClean="0"/>
              <a:t> (інфрачервона камера) — оптико-електронний прилад для візуалізації температурного поля та вимірювання температури. Переважно працює в інфрачервоній частині електромагнітного спектру — теплові зображення утворюються завдяки зміщенню максимумів спектрів власного випромінювання тіл під час їх нагрівання у короткохвильову область</a:t>
            </a:r>
          </a:p>
          <a:p>
            <a:pPr marL="0" indent="0">
              <a:buNone/>
            </a:pPr>
            <a:endParaRPr lang="uk-UA" altLang="ru-RU" sz="1800" dirty="0"/>
          </a:p>
        </p:txBody>
      </p:sp>
      <p:pic>
        <p:nvPicPr>
          <p:cNvPr id="1026" name="Picture 2" descr="C:\Users\cheil\Desktop\Енергозбереження\Робота з вимірювальними приладами\тепловизор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29000"/>
            <a:ext cx="295232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heil\Desktop\Енергозбереження\Робота з вимірювальними приладами\теловизор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428999"/>
            <a:ext cx="3164184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heil\Desktop\Енергозбереження\Робота з вимірювальними приладами\дует-с-окн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904" y="342900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836712"/>
            <a:ext cx="8686800" cy="715962"/>
          </a:xfrm>
        </p:spPr>
        <p:txBody>
          <a:bodyPr/>
          <a:lstStyle/>
          <a:p>
            <a:pPr algn="ctr"/>
            <a:r>
              <a:rPr lang="uk-UA" altLang="ru-RU" sz="3600" dirty="0" err="1" smtClean="0"/>
              <a:t>Тепловізор</a:t>
            </a:r>
            <a:endParaRPr lang="ru-RU" altLang="ru-RU" sz="36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idx="1"/>
          </p:nvPr>
        </p:nvSpPr>
        <p:spPr>
          <a:xfrm>
            <a:off x="323528" y="1475284"/>
            <a:ext cx="7920880" cy="2664296"/>
          </a:xfrm>
        </p:spPr>
        <p:txBody>
          <a:bodyPr/>
          <a:lstStyle/>
          <a:p>
            <a:pPr marL="0" indent="0">
              <a:buNone/>
            </a:pPr>
            <a:r>
              <a:rPr lang="uk-UA" altLang="ru-RU" sz="1800" dirty="0"/>
              <a:t>Основними технічними параметрами </a:t>
            </a:r>
            <a:r>
              <a:rPr lang="uk-UA" altLang="ru-RU" sz="1800" dirty="0" err="1"/>
              <a:t>тепловізорів</a:t>
            </a:r>
            <a:r>
              <a:rPr lang="uk-UA" altLang="ru-RU" sz="1800" dirty="0"/>
              <a:t> є:</a:t>
            </a:r>
          </a:p>
          <a:p>
            <a:pPr marL="0" indent="0">
              <a:buNone/>
            </a:pPr>
            <a:r>
              <a:rPr lang="uk-UA" altLang="ru-RU" sz="1800" dirty="0" smtClean="0"/>
              <a:t>1. діапазон </a:t>
            </a:r>
            <a:r>
              <a:rPr lang="uk-UA" altLang="ru-RU" sz="1800" dirty="0"/>
              <a:t>вимірюваних температур</a:t>
            </a:r>
          </a:p>
          <a:p>
            <a:pPr marL="0" indent="0">
              <a:buNone/>
            </a:pPr>
            <a:r>
              <a:rPr lang="uk-UA" altLang="ru-RU" sz="1800" dirty="0" smtClean="0"/>
              <a:t>2. роздільна </a:t>
            </a:r>
            <a:r>
              <a:rPr lang="uk-UA" altLang="ru-RU" sz="1800" dirty="0"/>
              <a:t>здатність по температурі (різниця температур, еквівалентна </a:t>
            </a:r>
            <a:r>
              <a:rPr lang="uk-UA" altLang="ru-RU" sz="1800" dirty="0" smtClean="0"/>
              <a:t>шуму)</a:t>
            </a:r>
          </a:p>
          <a:p>
            <a:pPr marL="0" indent="0">
              <a:buNone/>
            </a:pPr>
            <a:r>
              <a:rPr lang="uk-UA" altLang="ru-RU" sz="1800" dirty="0" smtClean="0"/>
              <a:t>3. поле </a:t>
            </a:r>
            <a:r>
              <a:rPr lang="uk-UA" altLang="ru-RU" sz="1800" dirty="0"/>
              <a:t>зору</a:t>
            </a:r>
          </a:p>
          <a:p>
            <a:pPr marL="0" indent="0">
              <a:buNone/>
            </a:pPr>
            <a:r>
              <a:rPr lang="uk-UA" altLang="ru-RU" sz="1800" dirty="0" smtClean="0"/>
              <a:t>4. миттєве </a:t>
            </a:r>
            <a:r>
              <a:rPr lang="uk-UA" altLang="ru-RU" sz="1800" dirty="0"/>
              <a:t>поле зору (просторова роздільна здатність)</a:t>
            </a:r>
          </a:p>
          <a:p>
            <a:pPr marL="0" indent="0">
              <a:buNone/>
            </a:pPr>
            <a:r>
              <a:rPr lang="uk-UA" altLang="ru-RU" sz="1800" dirty="0" smtClean="0"/>
              <a:t>5. робочий </a:t>
            </a:r>
            <a:r>
              <a:rPr lang="uk-UA" altLang="ru-RU" sz="1800" dirty="0"/>
              <a:t>спектральний діапазон</a:t>
            </a:r>
          </a:p>
          <a:p>
            <a:pPr marL="0" indent="0">
              <a:buNone/>
            </a:pPr>
            <a:r>
              <a:rPr lang="uk-UA" altLang="ru-RU" sz="1800" dirty="0" smtClean="0"/>
              <a:t>6. кількість </a:t>
            </a:r>
            <a:r>
              <a:rPr lang="uk-UA" altLang="ru-RU" sz="1800" dirty="0"/>
              <a:t>елементів у приймачі випромінювання.</a:t>
            </a:r>
          </a:p>
        </p:txBody>
      </p:sp>
      <p:pic>
        <p:nvPicPr>
          <p:cNvPr id="2050" name="Picture 2" descr="C:\Users\cheil\Desktop\Енергозбереження\Робота з вимірювальними приладами\teplovzor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3744416" cy="249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cheil\Desktop\Енергозбереження\Робота з вимірювальними приладами\teplovizor-300x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280459"/>
            <a:ext cx="3672408" cy="237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59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Приклади вимірювання 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920" t="14564" r="19561" b="8656"/>
          <a:stretch/>
        </p:blipFill>
        <p:spPr>
          <a:xfrm>
            <a:off x="611561" y="1523392"/>
            <a:ext cx="8161488" cy="521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8456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622747"/>
            <a:ext cx="8686800" cy="715962"/>
          </a:xfrm>
        </p:spPr>
        <p:txBody>
          <a:bodyPr/>
          <a:lstStyle/>
          <a:p>
            <a:r>
              <a:rPr lang="uk-UA" dirty="0" smtClean="0"/>
              <a:t>Чому?</a:t>
            </a:r>
            <a:endParaRPr lang="uk-UA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737" t="22439" r="33009" b="6688"/>
          <a:stretch/>
        </p:blipFill>
        <p:spPr>
          <a:xfrm>
            <a:off x="107504" y="1394015"/>
            <a:ext cx="4622424" cy="52245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4502" t="15150" r="35885" b="13235"/>
          <a:stretch/>
        </p:blipFill>
        <p:spPr>
          <a:xfrm>
            <a:off x="4716015" y="980728"/>
            <a:ext cx="4394243" cy="563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9316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5"/>
          <p:cNvSpPr>
            <a:spLocks noGrp="1" noChangeArrowheads="1"/>
          </p:cNvSpPr>
          <p:nvPr>
            <p:ph type="title"/>
          </p:nvPr>
        </p:nvSpPr>
        <p:spPr>
          <a:xfrm>
            <a:off x="107504" y="836712"/>
            <a:ext cx="8686800" cy="715962"/>
          </a:xfrm>
        </p:spPr>
        <p:txBody>
          <a:bodyPr/>
          <a:lstStyle/>
          <a:p>
            <a:pPr algn="ctr"/>
            <a:r>
              <a:rPr lang="uk-UA" sz="3600" dirty="0" smtClean="0"/>
              <a:t>Вимірювання </a:t>
            </a:r>
            <a:r>
              <a:rPr lang="uk-UA" sz="3600" dirty="0"/>
              <a:t>електроенергії </a:t>
            </a:r>
            <a:endParaRPr lang="ru-RU" altLang="ru-RU" sz="3600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idx="1"/>
          </p:nvPr>
        </p:nvSpPr>
        <p:spPr>
          <a:xfrm>
            <a:off x="179512" y="1772816"/>
            <a:ext cx="8856984" cy="4968552"/>
          </a:xfrm>
        </p:spPr>
        <p:txBody>
          <a:bodyPr/>
          <a:lstStyle/>
          <a:p>
            <a:pPr marL="0" indent="0">
              <a:buNone/>
            </a:pPr>
            <a:r>
              <a:rPr lang="ru-RU" sz="1800" dirty="0"/>
              <a:t>Для </a:t>
            </a:r>
            <a:r>
              <a:rPr lang="ru-RU" sz="1800" dirty="0" err="1"/>
              <a:t>визначення</a:t>
            </a:r>
            <a:r>
              <a:rPr lang="ru-RU" sz="1800" dirty="0"/>
              <a:t> </a:t>
            </a:r>
            <a:r>
              <a:rPr lang="ru-RU" sz="1800" dirty="0" err="1"/>
              <a:t>параметрів</a:t>
            </a:r>
            <a:r>
              <a:rPr lang="ru-RU" sz="1800" dirty="0"/>
              <a:t> </a:t>
            </a:r>
            <a:r>
              <a:rPr lang="ru-RU" sz="1800" dirty="0" err="1"/>
              <a:t>електроенергії</a:t>
            </a:r>
            <a:r>
              <a:rPr lang="ru-RU" sz="1800" dirty="0"/>
              <a:t> </a:t>
            </a:r>
            <a:r>
              <a:rPr lang="ru-RU" sz="1800" dirty="0" err="1"/>
              <a:t>можуть</a:t>
            </a:r>
            <a:r>
              <a:rPr lang="ru-RU" sz="1800" dirty="0"/>
              <a:t> </a:t>
            </a:r>
            <a:r>
              <a:rPr lang="ru-RU" sz="1800" dirty="0" err="1"/>
              <a:t>застосовуватися</a:t>
            </a:r>
            <a:r>
              <a:rPr lang="ru-RU" sz="1800" dirty="0"/>
              <a:t> </a:t>
            </a:r>
            <a:r>
              <a:rPr lang="ru-RU" sz="1800" dirty="0" err="1" smtClean="0"/>
              <a:t>такі</a:t>
            </a:r>
            <a:r>
              <a:rPr lang="ru-RU" sz="1800" dirty="0"/>
              <a:t> </a:t>
            </a:r>
            <a:r>
              <a:rPr lang="ru-RU" sz="1800" dirty="0" err="1" smtClean="0"/>
              <a:t>типи</a:t>
            </a:r>
            <a:r>
              <a:rPr lang="ru-RU" sz="1800" dirty="0" smtClean="0"/>
              <a:t> </a:t>
            </a:r>
            <a:r>
              <a:rPr lang="uk-UA" sz="1800" dirty="0" smtClean="0"/>
              <a:t>вимірювальних </a:t>
            </a:r>
            <a:r>
              <a:rPr lang="uk-UA" sz="1800" dirty="0"/>
              <a:t>приладів:</a:t>
            </a:r>
          </a:p>
          <a:p>
            <a:r>
              <a:rPr lang="ru-RU" sz="1800" dirty="0" err="1" smtClean="0"/>
              <a:t>амперметри</a:t>
            </a:r>
            <a:r>
              <a:rPr lang="ru-RU" sz="1800" dirty="0"/>
              <a:t>, </a:t>
            </a:r>
            <a:r>
              <a:rPr lang="ru-RU" sz="1800" dirty="0" err="1"/>
              <a:t>вольтметри</a:t>
            </a:r>
            <a:r>
              <a:rPr lang="ru-RU" sz="1800" dirty="0"/>
              <a:t>, </a:t>
            </a:r>
            <a:r>
              <a:rPr lang="ru-RU" sz="1800" dirty="0" err="1"/>
              <a:t>фазометри</a:t>
            </a:r>
            <a:r>
              <a:rPr lang="ru-RU" sz="1800" dirty="0"/>
              <a:t>, </a:t>
            </a:r>
            <a:r>
              <a:rPr lang="ru-RU" sz="1800" dirty="0" err="1"/>
              <a:t>ватметри</a:t>
            </a:r>
            <a:r>
              <a:rPr lang="ru-RU" sz="1800" dirty="0"/>
              <a:t>, </a:t>
            </a:r>
            <a:r>
              <a:rPr lang="ru-RU" sz="1800" dirty="0" err="1"/>
              <a:t>варметри</a:t>
            </a:r>
            <a:r>
              <a:rPr lang="ru-RU" sz="1800" dirty="0"/>
              <a:t> та </a:t>
            </a:r>
            <a:r>
              <a:rPr lang="ru-RU" sz="1800" dirty="0" err="1"/>
              <a:t>ін</a:t>
            </a:r>
            <a:r>
              <a:rPr lang="ru-RU" sz="1800" dirty="0"/>
              <a:t>.;</a:t>
            </a:r>
          </a:p>
          <a:p>
            <a:r>
              <a:rPr lang="uk-UA" sz="1800" dirty="0" smtClean="0"/>
              <a:t>лічильники електроенергії;</a:t>
            </a:r>
          </a:p>
          <a:p>
            <a:r>
              <a:rPr lang="uk-UA" altLang="ru-RU" sz="1800" dirty="0" smtClean="0"/>
              <a:t>комплексні прилади (аналізатор електроенергії, </a:t>
            </a:r>
            <a:r>
              <a:rPr lang="uk-UA" sz="1800" dirty="0" smtClean="0"/>
              <a:t>автоматизовані системи </a:t>
            </a:r>
            <a:r>
              <a:rPr lang="uk-UA" sz="1800" dirty="0"/>
              <a:t>обліку </a:t>
            </a:r>
            <a:r>
              <a:rPr lang="uk-UA" sz="1800" dirty="0" smtClean="0"/>
              <a:t>електроенергії)</a:t>
            </a:r>
          </a:p>
          <a:p>
            <a:endParaRPr lang="uk-UA" altLang="ru-RU" sz="1800" dirty="0"/>
          </a:p>
          <a:p>
            <a:pPr marL="0" indent="0">
              <a:buNone/>
            </a:pPr>
            <a:r>
              <a:rPr lang="ru-RU" sz="1800" dirty="0" err="1"/>
              <a:t>Електрична</a:t>
            </a:r>
            <a:r>
              <a:rPr lang="ru-RU" sz="1800" dirty="0"/>
              <a:t> </a:t>
            </a:r>
            <a:r>
              <a:rPr lang="ru-RU" sz="1800" dirty="0" err="1"/>
              <a:t>потужність</a:t>
            </a:r>
            <a:r>
              <a:rPr lang="ru-RU" sz="1800" dirty="0"/>
              <a:t> </a:t>
            </a:r>
            <a:r>
              <a:rPr lang="ru-RU" sz="1800" dirty="0" err="1"/>
              <a:t>вимірюється</a:t>
            </a:r>
            <a:r>
              <a:rPr lang="ru-RU" sz="1800" dirty="0"/>
              <a:t> у </a:t>
            </a:r>
            <a:r>
              <a:rPr lang="ru-RU" sz="1800" dirty="0" err="1"/>
              <a:t>кіловатах</a:t>
            </a:r>
            <a:r>
              <a:rPr lang="ru-RU" sz="1800" dirty="0"/>
              <a:t> (кВт), а </a:t>
            </a:r>
            <a:r>
              <a:rPr lang="ru-RU" sz="1800" dirty="0" err="1"/>
              <a:t>спожита</a:t>
            </a:r>
            <a:r>
              <a:rPr lang="ru-RU" sz="1800" dirty="0"/>
              <a:t> </a:t>
            </a:r>
            <a:r>
              <a:rPr lang="ru-RU" sz="1800" dirty="0" err="1" smtClean="0"/>
              <a:t>електроенергія</a:t>
            </a:r>
            <a:r>
              <a:rPr lang="ru-RU" sz="1800" dirty="0" smtClean="0"/>
              <a:t>  </a:t>
            </a:r>
            <a:r>
              <a:rPr lang="uk-UA" sz="1800" dirty="0" smtClean="0"/>
              <a:t>– </a:t>
            </a:r>
            <a:r>
              <a:rPr lang="uk-UA" sz="1800" dirty="0"/>
              <a:t>у кіловат-годинах (</a:t>
            </a:r>
            <a:r>
              <a:rPr lang="uk-UA" sz="1800" dirty="0" err="1"/>
              <a:t>кВт·год</a:t>
            </a:r>
            <a:r>
              <a:rPr lang="uk-UA" sz="1800" dirty="0" smtClean="0"/>
              <a:t>).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 err="1" smtClean="0"/>
              <a:t>Обережно</a:t>
            </a:r>
            <a:r>
              <a:rPr lang="ru-RU" sz="1800" dirty="0" smtClean="0"/>
              <a:t> </a:t>
            </a:r>
            <a:r>
              <a:rPr lang="ru-RU" sz="1800" dirty="0" err="1"/>
              <a:t>слід</a:t>
            </a:r>
            <a:r>
              <a:rPr lang="ru-RU" sz="1800" dirty="0"/>
              <a:t> </a:t>
            </a:r>
            <a:r>
              <a:rPr lang="ru-RU" sz="1800" dirty="0" err="1"/>
              <a:t>підходити</a:t>
            </a:r>
            <a:r>
              <a:rPr lang="ru-RU" sz="1800" dirty="0"/>
              <a:t> до </a:t>
            </a:r>
            <a:r>
              <a:rPr lang="ru-RU" sz="1800" dirty="0" err="1"/>
              <a:t>використання</a:t>
            </a:r>
            <a:r>
              <a:rPr lang="ru-RU" sz="1800" dirty="0"/>
              <a:t> </a:t>
            </a:r>
            <a:r>
              <a:rPr lang="ru-RU" sz="1800" dirty="0" err="1"/>
              <a:t>вимірювання</a:t>
            </a:r>
            <a:r>
              <a:rPr lang="ru-RU" sz="1800" dirty="0"/>
              <a:t> струму </a:t>
            </a:r>
            <a:r>
              <a:rPr lang="ru-RU" sz="1800" dirty="0" smtClean="0"/>
              <a:t>як </a:t>
            </a:r>
            <a:r>
              <a:rPr lang="ru-RU" sz="1800" dirty="0" err="1" smtClean="0"/>
              <a:t>заміни</a:t>
            </a:r>
            <a:r>
              <a:rPr lang="ru-RU" sz="1800" dirty="0" smtClean="0"/>
              <a:t> </a:t>
            </a:r>
            <a:r>
              <a:rPr lang="ru-RU" sz="1800" dirty="0" err="1"/>
              <a:t>вимірювання</a:t>
            </a:r>
            <a:r>
              <a:rPr lang="ru-RU" sz="1800" dirty="0"/>
              <a:t> </a:t>
            </a:r>
            <a:r>
              <a:rPr lang="ru-RU" sz="1800" dirty="0" err="1"/>
              <a:t>потужності</a:t>
            </a:r>
            <a:r>
              <a:rPr lang="ru-RU" sz="1800" dirty="0"/>
              <a:t> для </a:t>
            </a:r>
            <a:r>
              <a:rPr lang="ru-RU" sz="1800" dirty="0" err="1"/>
              <a:t>аналізу</a:t>
            </a:r>
            <a:r>
              <a:rPr lang="ru-RU" sz="1800" dirty="0"/>
              <a:t> </a:t>
            </a:r>
            <a:r>
              <a:rPr lang="ru-RU" sz="1800" dirty="0" err="1"/>
              <a:t>роботи</a:t>
            </a:r>
            <a:r>
              <a:rPr lang="ru-RU" sz="1800" dirty="0"/>
              <a:t> </a:t>
            </a:r>
            <a:r>
              <a:rPr lang="ru-RU" sz="1800" dirty="0" err="1"/>
              <a:t>двигуна</a:t>
            </a:r>
            <a:r>
              <a:rPr lang="ru-RU" sz="1800" dirty="0"/>
              <a:t>. Проблема </a:t>
            </a:r>
            <a:r>
              <a:rPr lang="ru-RU" sz="1800" dirty="0" err="1" smtClean="0"/>
              <a:t>полягає</a:t>
            </a:r>
            <a:r>
              <a:rPr lang="ru-RU" sz="1800" dirty="0" smtClean="0"/>
              <a:t> в </a:t>
            </a:r>
            <a:r>
              <a:rPr lang="ru-RU" sz="1800" dirty="0"/>
              <a:t>тому, </a:t>
            </a:r>
            <a:r>
              <a:rPr lang="ru-RU" sz="1800" dirty="0" err="1"/>
              <a:t>що</a:t>
            </a:r>
            <a:r>
              <a:rPr lang="ru-RU" sz="1800" dirty="0"/>
              <a:t> струм не є прямою </a:t>
            </a:r>
            <a:r>
              <a:rPr lang="ru-RU" sz="1800" dirty="0" err="1"/>
              <a:t>функцією</a:t>
            </a:r>
            <a:r>
              <a:rPr lang="ru-RU" sz="1800" dirty="0"/>
              <a:t> </a:t>
            </a:r>
            <a:r>
              <a:rPr lang="ru-RU" sz="1800" dirty="0" err="1"/>
              <a:t>навантаження</a:t>
            </a:r>
            <a:r>
              <a:rPr lang="ru-RU" sz="1800" dirty="0"/>
              <a:t>.</a:t>
            </a:r>
            <a:endParaRPr lang="uk-UA" altLang="ru-RU" sz="1800" dirty="0"/>
          </a:p>
        </p:txBody>
      </p:sp>
    </p:spTree>
    <p:extLst>
      <p:ext uri="{BB962C8B-B14F-4D97-AF65-F5344CB8AC3E}">
        <p14:creationId xmlns:p14="http://schemas.microsoft.com/office/powerpoint/2010/main" val="244742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-template">
  <a:themeElements>
    <a:clrScheme name="powerpoint-template-24 16">
      <a:dk1>
        <a:srgbClr val="4D4D4D"/>
      </a:dk1>
      <a:lt1>
        <a:srgbClr val="FFFFFF"/>
      </a:lt1>
      <a:dk2>
        <a:srgbClr val="4D4D4D"/>
      </a:dk2>
      <a:lt2>
        <a:srgbClr val="285E80"/>
      </a:lt2>
      <a:accent1>
        <a:srgbClr val="3E7A98"/>
      </a:accent1>
      <a:accent2>
        <a:srgbClr val="5A91AC"/>
      </a:accent2>
      <a:accent3>
        <a:srgbClr val="FFFFFF"/>
      </a:accent3>
      <a:accent4>
        <a:srgbClr val="404040"/>
      </a:accent4>
      <a:accent5>
        <a:srgbClr val="AFBECA"/>
      </a:accent5>
      <a:accent6>
        <a:srgbClr val="51839B"/>
      </a:accent6>
      <a:hlink>
        <a:srgbClr val="6C9FB8"/>
      </a:hlink>
      <a:folHlink>
        <a:srgbClr val="DDDDDD"/>
      </a:folHlink>
    </a:clrScheme>
    <a:fontScheme name="powerpoint-template-24">
      <a:majorFont>
        <a:latin typeface="Microsoft Sans Serif"/>
        <a:ea typeface=""/>
        <a:cs typeface=""/>
      </a:majorFont>
      <a:minorFont>
        <a:latin typeface="Microsoft Sans Serif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2">
                <a:gamma/>
                <a:tint val="26667"/>
                <a:invGamma/>
              </a:schemeClr>
            </a:gs>
            <a:gs pos="100000">
              <a:schemeClr val="bg2">
                <a:alpha val="14999"/>
              </a:schemeClr>
            </a:gs>
          </a:gsLst>
          <a:lin ang="5400000" scaled="1"/>
        </a:gra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ru-RU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owerpoint-template-24 1">
        <a:dk1>
          <a:srgbClr val="4D4D4D"/>
        </a:dk1>
        <a:lt1>
          <a:srgbClr val="FFFFFF"/>
        </a:lt1>
        <a:dk2>
          <a:srgbClr val="4D4D4D"/>
        </a:dk2>
        <a:lt2>
          <a:srgbClr val="0C209B"/>
        </a:lt2>
        <a:accent1>
          <a:srgbClr val="2167BF"/>
        </a:accent1>
        <a:accent2>
          <a:srgbClr val="C60C0D"/>
        </a:accent2>
        <a:accent3>
          <a:srgbClr val="FFFFFF"/>
        </a:accent3>
        <a:accent4>
          <a:srgbClr val="404040"/>
        </a:accent4>
        <a:accent5>
          <a:srgbClr val="ABB8DC"/>
        </a:accent5>
        <a:accent6>
          <a:srgbClr val="B30A0B"/>
        </a:accent6>
        <a:hlink>
          <a:srgbClr val="4793C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2">
        <a:dk1>
          <a:srgbClr val="4D4D4D"/>
        </a:dk1>
        <a:lt1>
          <a:srgbClr val="FFFFFF"/>
        </a:lt1>
        <a:dk2>
          <a:srgbClr val="4D4D4D"/>
        </a:dk2>
        <a:lt2>
          <a:srgbClr val="CC0000"/>
        </a:lt2>
        <a:accent1>
          <a:srgbClr val="FF9933"/>
        </a:accent1>
        <a:accent2>
          <a:srgbClr val="009900"/>
        </a:accent2>
        <a:accent3>
          <a:srgbClr val="FFFFFF"/>
        </a:accent3>
        <a:accent4>
          <a:srgbClr val="404040"/>
        </a:accent4>
        <a:accent5>
          <a:srgbClr val="FFCAAD"/>
        </a:accent5>
        <a:accent6>
          <a:srgbClr val="008A00"/>
        </a:accent6>
        <a:hlink>
          <a:srgbClr val="3366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3">
        <a:dk1>
          <a:srgbClr val="4D4D4D"/>
        </a:dk1>
        <a:lt1>
          <a:srgbClr val="FFFFFF"/>
        </a:lt1>
        <a:dk2>
          <a:srgbClr val="4D4D4D"/>
        </a:dk2>
        <a:lt2>
          <a:srgbClr val="116DE4"/>
        </a:lt2>
        <a:accent1>
          <a:srgbClr val="235CAF"/>
        </a:accent1>
        <a:accent2>
          <a:srgbClr val="54A1EE"/>
        </a:accent2>
        <a:accent3>
          <a:srgbClr val="FFFFFF"/>
        </a:accent3>
        <a:accent4>
          <a:srgbClr val="404040"/>
        </a:accent4>
        <a:accent5>
          <a:srgbClr val="ACB5D4"/>
        </a:accent5>
        <a:accent6>
          <a:srgbClr val="4B91D8"/>
        </a:accent6>
        <a:hlink>
          <a:srgbClr val="1391E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4">
        <a:dk1>
          <a:srgbClr val="4D4D4D"/>
        </a:dk1>
        <a:lt1>
          <a:srgbClr val="FFFFFF"/>
        </a:lt1>
        <a:dk2>
          <a:srgbClr val="4D4D4D"/>
        </a:dk2>
        <a:lt2>
          <a:srgbClr val="246DD8"/>
        </a:lt2>
        <a:accent1>
          <a:srgbClr val="2FC5F1"/>
        </a:accent1>
        <a:accent2>
          <a:srgbClr val="218DEB"/>
        </a:accent2>
        <a:accent3>
          <a:srgbClr val="FFFFFF"/>
        </a:accent3>
        <a:accent4>
          <a:srgbClr val="404040"/>
        </a:accent4>
        <a:accent5>
          <a:srgbClr val="ADDFF7"/>
        </a:accent5>
        <a:accent6>
          <a:srgbClr val="1D7FD5"/>
        </a:accent6>
        <a:hlink>
          <a:srgbClr val="39A1E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5">
        <a:dk1>
          <a:srgbClr val="4D4D4D"/>
        </a:dk1>
        <a:lt1>
          <a:srgbClr val="FFFFFF"/>
        </a:lt1>
        <a:dk2>
          <a:srgbClr val="4D4D4D"/>
        </a:dk2>
        <a:lt2>
          <a:srgbClr val="4377BA"/>
        </a:lt2>
        <a:accent1>
          <a:srgbClr val="5793D1"/>
        </a:accent1>
        <a:accent2>
          <a:srgbClr val="5FA2DB"/>
        </a:accent2>
        <a:accent3>
          <a:srgbClr val="FFFFFF"/>
        </a:accent3>
        <a:accent4>
          <a:srgbClr val="404040"/>
        </a:accent4>
        <a:accent5>
          <a:srgbClr val="B4C8E5"/>
        </a:accent5>
        <a:accent6>
          <a:srgbClr val="5592C6"/>
        </a:accent6>
        <a:hlink>
          <a:srgbClr val="68AEE3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6">
        <a:dk1>
          <a:srgbClr val="4D4D4D"/>
        </a:dk1>
        <a:lt1>
          <a:srgbClr val="FFFFFF"/>
        </a:lt1>
        <a:dk2>
          <a:srgbClr val="4D4D4D"/>
        </a:dk2>
        <a:lt2>
          <a:srgbClr val="0067B5"/>
        </a:lt2>
        <a:accent1>
          <a:srgbClr val="1881BF"/>
        </a:accent1>
        <a:accent2>
          <a:srgbClr val="39B0DA"/>
        </a:accent2>
        <a:accent3>
          <a:srgbClr val="FFFFFF"/>
        </a:accent3>
        <a:accent4>
          <a:srgbClr val="404040"/>
        </a:accent4>
        <a:accent5>
          <a:srgbClr val="ABC1DC"/>
        </a:accent5>
        <a:accent6>
          <a:srgbClr val="339FC5"/>
        </a:accent6>
        <a:hlink>
          <a:srgbClr val="40B0D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7">
        <a:dk1>
          <a:srgbClr val="4D4D4D"/>
        </a:dk1>
        <a:lt1>
          <a:srgbClr val="FFFFFF"/>
        </a:lt1>
        <a:dk2>
          <a:srgbClr val="4D4D4D"/>
        </a:dk2>
        <a:lt2>
          <a:srgbClr val="026788"/>
        </a:lt2>
        <a:accent1>
          <a:srgbClr val="0089B3"/>
        </a:accent1>
        <a:accent2>
          <a:srgbClr val="01A2CE"/>
        </a:accent2>
        <a:accent3>
          <a:srgbClr val="FFFFFF"/>
        </a:accent3>
        <a:accent4>
          <a:srgbClr val="404040"/>
        </a:accent4>
        <a:accent5>
          <a:srgbClr val="AAC4D6"/>
        </a:accent5>
        <a:accent6>
          <a:srgbClr val="0192BA"/>
        </a:accent6>
        <a:hlink>
          <a:srgbClr val="01B3D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8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9">
        <a:dk1>
          <a:srgbClr val="4D4D4D"/>
        </a:dk1>
        <a:lt1>
          <a:srgbClr val="FFFFFF"/>
        </a:lt1>
        <a:dk2>
          <a:srgbClr val="4D4D4D"/>
        </a:dk2>
        <a:lt2>
          <a:srgbClr val="036CB7"/>
        </a:lt2>
        <a:accent1>
          <a:srgbClr val="1878BD"/>
        </a:accent1>
        <a:accent2>
          <a:srgbClr val="3E8EC8"/>
        </a:accent2>
        <a:accent3>
          <a:srgbClr val="FFFFFF"/>
        </a:accent3>
        <a:accent4>
          <a:srgbClr val="404040"/>
        </a:accent4>
        <a:accent5>
          <a:srgbClr val="ABBEDB"/>
        </a:accent5>
        <a:accent6>
          <a:srgbClr val="3780B5"/>
        </a:accent6>
        <a:hlink>
          <a:srgbClr val="006AB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0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0084D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1">
        <a:dk1>
          <a:srgbClr val="4D4D4D"/>
        </a:dk1>
        <a:lt1>
          <a:srgbClr val="FFFFFF"/>
        </a:lt1>
        <a:dk2>
          <a:srgbClr val="4D4D4D"/>
        </a:dk2>
        <a:lt2>
          <a:srgbClr val="205EDC"/>
        </a:lt2>
        <a:accent1>
          <a:srgbClr val="3488E9"/>
        </a:accent1>
        <a:accent2>
          <a:srgbClr val="50B3F5"/>
        </a:accent2>
        <a:accent3>
          <a:srgbClr val="FFFFFF"/>
        </a:accent3>
        <a:accent4>
          <a:srgbClr val="404040"/>
        </a:accent4>
        <a:accent5>
          <a:srgbClr val="AEC3F2"/>
        </a:accent5>
        <a:accent6>
          <a:srgbClr val="48A2DE"/>
        </a:accent6>
        <a:hlink>
          <a:srgbClr val="65D4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2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EE080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3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F3B211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4">
        <a:dk1>
          <a:srgbClr val="4D4D4D"/>
        </a:dk1>
        <a:lt1>
          <a:srgbClr val="FFFFFF"/>
        </a:lt1>
        <a:dk2>
          <a:srgbClr val="4D4D4D"/>
        </a:dk2>
        <a:lt2>
          <a:srgbClr val="0045A3"/>
        </a:lt2>
        <a:accent1>
          <a:srgbClr val="005AB6"/>
        </a:accent1>
        <a:accent2>
          <a:srgbClr val="0073CF"/>
        </a:accent2>
        <a:accent3>
          <a:srgbClr val="FFFFFF"/>
        </a:accent3>
        <a:accent4>
          <a:srgbClr val="404040"/>
        </a:accent4>
        <a:accent5>
          <a:srgbClr val="AAB5D7"/>
        </a:accent5>
        <a:accent6>
          <a:srgbClr val="0068BB"/>
        </a:accent6>
        <a:hlink>
          <a:srgbClr val="109B0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5">
        <a:dk1>
          <a:srgbClr val="4D4D4D"/>
        </a:dk1>
        <a:lt1>
          <a:srgbClr val="FFFFFF"/>
        </a:lt1>
        <a:dk2>
          <a:srgbClr val="4D4D4D"/>
        </a:dk2>
        <a:lt2>
          <a:srgbClr val="025A9C"/>
        </a:lt2>
        <a:accent1>
          <a:srgbClr val="166FB2"/>
        </a:accent1>
        <a:accent2>
          <a:srgbClr val="3580B9"/>
        </a:accent2>
        <a:accent3>
          <a:srgbClr val="FFFFFF"/>
        </a:accent3>
        <a:accent4>
          <a:srgbClr val="404040"/>
        </a:accent4>
        <a:accent5>
          <a:srgbClr val="ABBBD5"/>
        </a:accent5>
        <a:accent6>
          <a:srgbClr val="2F73A7"/>
        </a:accent6>
        <a:hlink>
          <a:srgbClr val="559CCE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-template-24 16">
        <a:dk1>
          <a:srgbClr val="4D4D4D"/>
        </a:dk1>
        <a:lt1>
          <a:srgbClr val="FFFFFF"/>
        </a:lt1>
        <a:dk2>
          <a:srgbClr val="4D4D4D"/>
        </a:dk2>
        <a:lt2>
          <a:srgbClr val="285E80"/>
        </a:lt2>
        <a:accent1>
          <a:srgbClr val="3E7A98"/>
        </a:accent1>
        <a:accent2>
          <a:srgbClr val="5A91AC"/>
        </a:accent2>
        <a:accent3>
          <a:srgbClr val="FFFFFF"/>
        </a:accent3>
        <a:accent4>
          <a:srgbClr val="404040"/>
        </a:accent4>
        <a:accent5>
          <a:srgbClr val="AFBECA"/>
        </a:accent5>
        <a:accent6>
          <a:srgbClr val="51839B"/>
        </a:accent6>
        <a:hlink>
          <a:srgbClr val="6C9FB8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3522</TotalTime>
  <Words>2558</Words>
  <Application>Microsoft Office PowerPoint</Application>
  <PresentationFormat>Экран (4:3)</PresentationFormat>
  <Paragraphs>397</Paragraphs>
  <Slides>47</Slides>
  <Notes>11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powerpoint-template</vt:lpstr>
      <vt:lpstr>Робота з вимірювальними приладами</vt:lpstr>
      <vt:lpstr>Лекція 1 Вимірювальні прилади енергоаудиту</vt:lpstr>
      <vt:lpstr>Основні поняття</vt:lpstr>
      <vt:lpstr>Основні прилади </vt:lpstr>
      <vt:lpstr>Тепловізор</vt:lpstr>
      <vt:lpstr>Тепловізор</vt:lpstr>
      <vt:lpstr>Приклади вимірювання </vt:lpstr>
      <vt:lpstr>Чому?</vt:lpstr>
      <vt:lpstr>Вимірювання електроенергії </vt:lpstr>
      <vt:lpstr>Аналізатор електроенергії </vt:lpstr>
      <vt:lpstr>Термоанемометр</vt:lpstr>
      <vt:lpstr>Люксметр</vt:lpstr>
      <vt:lpstr>Пірометр</vt:lpstr>
      <vt:lpstr>Пірометр</vt:lpstr>
      <vt:lpstr>Газоаналізатори</vt:lpstr>
      <vt:lpstr>Презентация PowerPoint</vt:lpstr>
      <vt:lpstr>Теплоємність</vt:lpstr>
      <vt:lpstr>Основний закон теплопровідності</vt:lpstr>
      <vt:lpstr>Коефіцієнт теплопровідності</vt:lpstr>
      <vt:lpstr>Презентация PowerPoint</vt:lpstr>
      <vt:lpstr>Презентация PowerPoint</vt:lpstr>
      <vt:lpstr>Презентация PowerPoint</vt:lpstr>
      <vt:lpstr>Коефіцієнт теплопровідності</vt:lpstr>
      <vt:lpstr>Вимірювач теплопровідності  «ИТП-МГ4»</vt:lpstr>
      <vt:lpstr>Вимірювач теплопровідності  «ИТ-λ-400. »</vt:lpstr>
      <vt:lpstr>Приклад лабораторних вимірів на «ИТ-λ-400. »</vt:lpstr>
      <vt:lpstr>Презентация PowerPoint</vt:lpstr>
      <vt:lpstr>Презентация PowerPoint</vt:lpstr>
      <vt:lpstr>Лічильники тепла</vt:lpstr>
      <vt:lpstr>Датчик змінного перепаду тиску</vt:lpstr>
      <vt:lpstr>Ультразвукові датчики витрати</vt:lpstr>
      <vt:lpstr>Електромагнітні датчики витрати</vt:lpstr>
      <vt:lpstr>Вихрові датчики витрати</vt:lpstr>
      <vt:lpstr>Вихрові датчики витрати</vt:lpstr>
      <vt:lpstr>Тахометричні датчики витрати</vt:lpstr>
      <vt:lpstr>Тахометричні датчики витрати</vt:lpstr>
      <vt:lpstr>Основні прилади вимірювання температури </vt:lpstr>
      <vt:lpstr>Датчики температури</vt:lpstr>
      <vt:lpstr>Терморезистивні термодатчики</vt:lpstr>
      <vt:lpstr>Резистивні детектори температури </vt:lpstr>
      <vt:lpstr>Напівпровідникові термодатчики</vt:lpstr>
      <vt:lpstr>Термоелектричні (термопари)</vt:lpstr>
      <vt:lpstr>Акустичні термодатчики</vt:lpstr>
      <vt:lpstr>П'єзоелектричні термодатчики</vt:lpstr>
      <vt:lpstr>Схема підключення лічильника тепла</vt:lpstr>
      <vt:lpstr>Тепловий лічильник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Andrii</dc:creator>
  <cp:lastModifiedBy>Користувач Windows</cp:lastModifiedBy>
  <cp:revision>231</cp:revision>
  <dcterms:created xsi:type="dcterms:W3CDTF">2016-09-04T13:07:12Z</dcterms:created>
  <dcterms:modified xsi:type="dcterms:W3CDTF">2018-09-13T16:41:48Z</dcterms:modified>
</cp:coreProperties>
</file>