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2" r:id="rId10"/>
    <p:sldId id="267" r:id="rId11"/>
    <p:sldId id="266" r:id="rId12"/>
    <p:sldId id="265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4EDA5A-C94B-4B6B-BEC1-3BEB5E6E7009}" type="datetimeFigureOut">
              <a:rPr lang="ru-RU" smtClean="0"/>
              <a:t>16.05.2020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A6424D-DEBD-4059-BBE7-DFEC104C161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zakon.rada.gov.ua/laws/show/3715-17" TargetMode="External"/><Relationship Id="rId3" Type="http://schemas.openxmlformats.org/officeDocument/2006/relationships/hyperlink" Target="https://zakon.rada.gov.ua/laws/show/1560-12" TargetMode="External"/><Relationship Id="rId7" Type="http://schemas.openxmlformats.org/officeDocument/2006/relationships/hyperlink" Target="https://zakon.rada.gov.ua/laws/show/402-14" TargetMode="External"/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991-14" TargetMode="External"/><Relationship Id="rId5" Type="http://schemas.openxmlformats.org/officeDocument/2006/relationships/hyperlink" Target="https://zakon.rada.gov.ua/laws/show/51/95-%D0%B2%D1%80" TargetMode="External"/><Relationship Id="rId4" Type="http://schemas.openxmlformats.org/officeDocument/2006/relationships/hyperlink" Target="https://zakon.rada.gov.ua/laws/show/848-19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0-15" TargetMode="External"/><Relationship Id="rId2" Type="http://schemas.openxmlformats.org/officeDocument/2006/relationships/hyperlink" Target="http://www.economy.nayka.com.ua/?op=1&amp;z=48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0-1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y.nayka.com.ua/?op=1&amp;z=48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428604"/>
            <a:ext cx="7500990" cy="5643601"/>
          </a:xfrm>
        </p:spPr>
        <p:txBody>
          <a:bodyPr>
            <a:normAutofit fontScale="90000"/>
          </a:bodyPr>
          <a:lstStyle/>
          <a:p>
            <a:pPr algn="l"/>
            <a:r>
              <a:rPr lang="uk-UA" sz="2400" b="1" dirty="0">
                <a:solidFill>
                  <a:schemeClr val="tx1"/>
                </a:solidFill>
              </a:rPr>
              <a:t>Тема 6. Інвестиційна діяльність </a:t>
            </a:r>
            <a:r>
              <a:rPr lang="uk-UA" sz="2400" b="1" dirty="0" smtClean="0">
                <a:solidFill>
                  <a:schemeClr val="tx1"/>
                </a:solidFill>
              </a:rPr>
              <a:t>підприємства</a:t>
            </a:r>
            <a:br>
              <a:rPr lang="uk-UA" sz="2400" b="1" dirty="0" smtClean="0">
                <a:solidFill>
                  <a:schemeClr val="tx1"/>
                </a:solidFill>
              </a:rPr>
            </a:br>
            <a:r>
              <a:rPr lang="uk-UA" sz="2400" b="1" i="1" dirty="0" smtClean="0">
                <a:solidFill>
                  <a:schemeClr val="tx1"/>
                </a:solidFill>
              </a:rPr>
              <a:t/>
            </a:r>
            <a:br>
              <a:rPr lang="uk-UA" sz="2400" b="1" i="1" dirty="0" smtClean="0">
                <a:solidFill>
                  <a:schemeClr val="tx1"/>
                </a:solidFill>
              </a:rPr>
            </a:br>
            <a:r>
              <a:rPr lang="uk-UA" sz="2200" b="1" i="1" dirty="0" smtClean="0">
                <a:solidFill>
                  <a:schemeClr val="tx1"/>
                </a:solidFill>
              </a:rPr>
              <a:t>Питання</a:t>
            </a:r>
            <a:r>
              <a:rPr lang="uk-UA" sz="2400" b="1" i="1" dirty="0" smtClean="0">
                <a:solidFill>
                  <a:schemeClr val="tx1"/>
                </a:solidFill>
              </a:rPr>
              <a:t>:</a:t>
            </a:r>
            <a:r>
              <a:rPr lang="uk-UA" sz="2000" b="1" i="1" dirty="0" smtClean="0">
                <a:solidFill>
                  <a:schemeClr val="tx1"/>
                </a:solidFill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</a:rPr>
            </a:br>
            <a:r>
              <a:rPr lang="uk-UA" sz="2000" b="1" i="1" dirty="0" smtClean="0">
                <a:solidFill>
                  <a:schemeClr val="tx1"/>
                </a:solidFill>
              </a:rPr>
              <a:t/>
            </a:r>
            <a:br>
              <a:rPr lang="uk-UA" sz="2000" b="1" i="1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Поняття </a:t>
            </a:r>
            <a:r>
              <a:rPr lang="uk-UA" sz="2000" b="0" dirty="0">
                <a:solidFill>
                  <a:schemeClr val="tx1"/>
                </a:solidFill>
              </a:rPr>
              <a:t>інновацій як економічної категорії. </a:t>
            </a:r>
            <a:r>
              <a:rPr lang="uk-UA" sz="2000" b="0" dirty="0" smtClean="0">
                <a:solidFill>
                  <a:schemeClr val="tx1"/>
                </a:solidFill>
              </a:rPr>
              <a:t>Класифікація </a:t>
            </a:r>
            <a:r>
              <a:rPr lang="uk-UA" sz="2000" b="0" dirty="0">
                <a:solidFill>
                  <a:schemeClr val="tx1"/>
                </a:solidFill>
              </a:rPr>
              <a:t>інновацій.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Фактори</a:t>
            </a:r>
            <a:r>
              <a:rPr lang="uk-UA" sz="2000" b="0" dirty="0">
                <a:solidFill>
                  <a:schemeClr val="tx1"/>
                </a:solidFill>
              </a:rPr>
              <a:t>, що сприяють інноваціям.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Основні </a:t>
            </a:r>
            <a:r>
              <a:rPr lang="uk-UA" sz="2000" b="0" dirty="0">
                <a:solidFill>
                  <a:schemeClr val="tx1"/>
                </a:solidFill>
              </a:rPr>
              <a:t>напрями інноваційної політики підприємства.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Зміст </a:t>
            </a:r>
            <a:r>
              <a:rPr lang="uk-UA" sz="2000" b="0" dirty="0">
                <a:solidFill>
                  <a:schemeClr val="tx1"/>
                </a:solidFill>
              </a:rPr>
              <a:t>інноваційної діяльності.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Вибір </a:t>
            </a:r>
            <a:r>
              <a:rPr lang="uk-UA" sz="2000" b="0" dirty="0">
                <a:solidFill>
                  <a:schemeClr val="tx1"/>
                </a:solidFill>
              </a:rPr>
              <a:t>інноваційного </a:t>
            </a:r>
            <a:r>
              <a:rPr lang="uk-UA" sz="2000" b="0" dirty="0" err="1">
                <a:solidFill>
                  <a:schemeClr val="tx1"/>
                </a:solidFill>
              </a:rPr>
              <a:t>проєкту</a:t>
            </a:r>
            <a:r>
              <a:rPr lang="uk-UA" sz="2000" b="0" dirty="0">
                <a:solidFill>
                  <a:schemeClr val="tx1"/>
                </a:solidFill>
              </a:rPr>
              <a:t>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Оцінка </a:t>
            </a:r>
            <a:r>
              <a:rPr lang="uk-UA" sz="2000" b="0" dirty="0">
                <a:solidFill>
                  <a:schemeClr val="tx1"/>
                </a:solidFill>
              </a:rPr>
              <a:t>економічної ефективності інновацій. </a:t>
            </a:r>
            <a:r>
              <a:rPr lang="uk-UA" sz="2000" b="0" dirty="0" err="1">
                <a:solidFill>
                  <a:schemeClr val="tx1"/>
                </a:solidFill>
              </a:rPr>
              <a:t>Проєктно-технологічна</a:t>
            </a:r>
            <a:r>
              <a:rPr lang="uk-UA" sz="2000" b="0" dirty="0">
                <a:solidFill>
                  <a:schemeClr val="tx1"/>
                </a:solidFill>
              </a:rPr>
              <a:t> підготовка виробництва: етапи, системи стандартів.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Економічна </a:t>
            </a:r>
            <a:r>
              <a:rPr lang="uk-UA" sz="2000" b="0" dirty="0">
                <a:solidFill>
                  <a:schemeClr val="tx1"/>
                </a:solidFill>
              </a:rPr>
              <a:t>сутність і завдання інвестування.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Мета</a:t>
            </a:r>
            <a:r>
              <a:rPr lang="uk-UA" sz="2000" b="0" dirty="0">
                <a:solidFill>
                  <a:schemeClr val="tx1"/>
                </a:solidFill>
              </a:rPr>
              <a:t>, види інвестицій.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Основні </a:t>
            </a:r>
            <a:r>
              <a:rPr lang="uk-UA" sz="2000" b="0" dirty="0">
                <a:solidFill>
                  <a:schemeClr val="tx1"/>
                </a:solidFill>
              </a:rPr>
              <a:t>напрями інвестиційної політики підприємства.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Джерела </a:t>
            </a:r>
            <a:r>
              <a:rPr lang="uk-UA" sz="2000" b="0" dirty="0">
                <a:solidFill>
                  <a:schemeClr val="tx1"/>
                </a:solidFill>
              </a:rPr>
              <a:t>інвестування. </a:t>
            </a:r>
            <a:r>
              <a:rPr lang="uk-UA" sz="2000" b="0" dirty="0" smtClean="0">
                <a:solidFill>
                  <a:schemeClr val="tx1"/>
                </a:solidFill>
              </a:rPr>
              <a:t/>
            </a:r>
            <a:br>
              <a:rPr lang="uk-UA" sz="2000" b="0" dirty="0" smtClean="0">
                <a:solidFill>
                  <a:schemeClr val="tx1"/>
                </a:solidFill>
              </a:rPr>
            </a:br>
            <a:r>
              <a:rPr lang="uk-UA" sz="2000" b="0" dirty="0" smtClean="0">
                <a:solidFill>
                  <a:schemeClr val="tx1"/>
                </a:solidFill>
              </a:rPr>
              <a:t>Оцінка </a:t>
            </a:r>
            <a:r>
              <a:rPr lang="uk-UA" sz="2000" b="0" dirty="0">
                <a:solidFill>
                  <a:schemeClr val="tx1"/>
                </a:solidFill>
              </a:rPr>
              <a:t>підприємства туристичної галузі в системі інвестування.</a:t>
            </a:r>
            <a:r>
              <a:rPr lang="ru-RU" sz="2000" b="0" dirty="0">
                <a:solidFill>
                  <a:schemeClr val="tx1"/>
                </a:solidFill>
              </a:rPr>
              <a:t/>
            </a:r>
            <a:br>
              <a:rPr lang="ru-RU" sz="2000" b="0" dirty="0">
                <a:solidFill>
                  <a:schemeClr val="tx1"/>
                </a:solidFill>
              </a:rPr>
            </a:br>
            <a:endParaRPr lang="ru-RU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7467600" cy="4873752"/>
          </a:xfrm>
          <a:noFill/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dirty="0" err="1" smtClean="0"/>
              <a:t>Інноваційна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</a:t>
            </a:r>
            <a:r>
              <a:rPr lang="ru-RU" dirty="0" err="1" smtClean="0"/>
              <a:t>туристичного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Законодавству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інноваційної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err="1" smtClean="0">
                <a:hlinkClick r:id="rId2"/>
              </a:rPr>
              <a:t>Конституції</a:t>
            </a:r>
            <a:r>
              <a:rPr lang="ru-RU" dirty="0" smtClean="0">
                <a:hlinkClick r:id="rId2"/>
              </a:rPr>
              <a:t> </a:t>
            </a:r>
            <a:r>
              <a:rPr lang="ru-RU" dirty="0" err="1" smtClean="0">
                <a:hlinkClick r:id="rId2"/>
              </a:rPr>
              <a:t>України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mtClean="0">
                <a:hlinkClick r:id="rId3"/>
              </a:rPr>
              <a:t>«Про </a:t>
            </a:r>
            <a:r>
              <a:rPr lang="ru-RU" dirty="0" err="1" smtClean="0">
                <a:hlinkClick r:id="rId3"/>
              </a:rPr>
              <a:t>інвестиційну</a:t>
            </a:r>
            <a:r>
              <a:rPr lang="ru-RU" dirty="0" smtClean="0">
                <a:hlinkClick r:id="rId3"/>
              </a:rPr>
              <a:t> </a:t>
            </a:r>
            <a:r>
              <a:rPr lang="ru-RU" dirty="0" err="1" smtClean="0">
                <a:hlinkClick r:id="rId3"/>
              </a:rPr>
              <a:t>діяльність</a:t>
            </a:r>
            <a:r>
              <a:rPr lang="ru-RU" dirty="0" smtClean="0"/>
              <a:t>»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hlinkClick r:id="rId4"/>
              </a:rPr>
              <a:t>"Про </a:t>
            </a:r>
            <a:r>
              <a:rPr lang="ru-RU" dirty="0" err="1" smtClean="0">
                <a:hlinkClick r:id="rId4"/>
              </a:rPr>
              <a:t>наукову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і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науково-технічну</a:t>
            </a:r>
            <a:r>
              <a:rPr lang="ru-RU" dirty="0" smtClean="0">
                <a:hlinkClick r:id="rId4"/>
              </a:rPr>
              <a:t> </a:t>
            </a:r>
            <a:r>
              <a:rPr lang="ru-RU" dirty="0" err="1" smtClean="0">
                <a:hlinkClick r:id="rId4"/>
              </a:rPr>
              <a:t>діяльність</a:t>
            </a:r>
            <a:r>
              <a:rPr lang="ru-RU" dirty="0" smtClean="0">
                <a:hlinkClick r:id="rId5"/>
              </a:rPr>
              <a:t>«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hlinkClick r:id="rId5"/>
              </a:rPr>
              <a:t>"Про </a:t>
            </a:r>
            <a:r>
              <a:rPr lang="ru-RU" dirty="0" err="1" smtClean="0">
                <a:hlinkClick r:id="rId5"/>
              </a:rPr>
              <a:t>наукову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і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науково-технічну</a:t>
            </a:r>
            <a:r>
              <a:rPr lang="ru-RU" dirty="0" smtClean="0">
                <a:hlinkClick r:id="rId5"/>
              </a:rPr>
              <a:t> </a:t>
            </a:r>
            <a:r>
              <a:rPr lang="ru-RU" dirty="0" err="1" smtClean="0">
                <a:hlinkClick r:id="rId5"/>
              </a:rPr>
              <a:t>експертизу</a:t>
            </a:r>
            <a:r>
              <a:rPr lang="ru-RU" dirty="0" smtClean="0">
                <a:hlinkClick r:id="rId6"/>
              </a:rPr>
              <a:t>«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hlinkClick r:id="rId6"/>
              </a:rPr>
              <a:t>"Про </a:t>
            </a:r>
            <a:r>
              <a:rPr lang="ru-RU" dirty="0" err="1" smtClean="0">
                <a:hlinkClick r:id="rId6"/>
              </a:rPr>
              <a:t>спеціальний</a:t>
            </a:r>
            <a:r>
              <a:rPr lang="ru-RU" dirty="0" smtClean="0">
                <a:hlinkClick r:id="rId6"/>
              </a:rPr>
              <a:t> режим </a:t>
            </a:r>
            <a:r>
              <a:rPr lang="ru-RU" dirty="0" err="1" smtClean="0">
                <a:hlinkClick r:id="rId6"/>
              </a:rPr>
              <a:t>інноваційної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діяльності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технологічних</a:t>
            </a:r>
            <a:r>
              <a:rPr lang="ru-RU" dirty="0" smtClean="0">
                <a:hlinkClick r:id="rId6"/>
              </a:rPr>
              <a:t> </a:t>
            </a:r>
            <a:r>
              <a:rPr lang="ru-RU" dirty="0" err="1" smtClean="0">
                <a:hlinkClick r:id="rId6"/>
              </a:rPr>
              <a:t>парків</a:t>
            </a:r>
            <a:r>
              <a:rPr lang="ru-RU" dirty="0" smtClean="0">
                <a:hlinkClick r:id="rId7"/>
              </a:rPr>
              <a:t>«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hlinkClick r:id="rId7"/>
              </a:rPr>
              <a:t>"Про </a:t>
            </a:r>
            <a:r>
              <a:rPr lang="ru-RU" dirty="0" err="1" smtClean="0">
                <a:hlinkClick r:id="rId7"/>
              </a:rPr>
              <a:t>спеціальну</a:t>
            </a:r>
            <a:r>
              <a:rPr lang="ru-RU" dirty="0" smtClean="0">
                <a:hlinkClick r:id="rId7"/>
              </a:rPr>
              <a:t> </a:t>
            </a:r>
            <a:r>
              <a:rPr lang="ru-RU" dirty="0" err="1" smtClean="0">
                <a:hlinkClick r:id="rId7"/>
              </a:rPr>
              <a:t>економічну</a:t>
            </a:r>
            <a:r>
              <a:rPr lang="ru-RU" dirty="0" smtClean="0">
                <a:hlinkClick r:id="rId7"/>
              </a:rPr>
              <a:t> зону "</a:t>
            </a:r>
            <a:r>
              <a:rPr lang="ru-RU" dirty="0" err="1" smtClean="0">
                <a:hlinkClick r:id="rId7"/>
              </a:rPr>
              <a:t>Яворів</a:t>
            </a:r>
            <a:r>
              <a:rPr lang="ru-RU" dirty="0" smtClean="0">
                <a:hlinkClick r:id="rId8"/>
              </a:rPr>
              <a:t>«</a:t>
            </a: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hlinkClick r:id="rId8"/>
              </a:rPr>
              <a:t>"Про </a:t>
            </a:r>
            <a:r>
              <a:rPr lang="ru-RU" dirty="0" err="1" smtClean="0">
                <a:hlinkClick r:id="rId8"/>
              </a:rPr>
              <a:t>пріоритетні</a:t>
            </a:r>
            <a:r>
              <a:rPr lang="ru-RU" dirty="0" smtClean="0">
                <a:hlinkClick r:id="rId8"/>
              </a:rPr>
              <a:t> </a:t>
            </a:r>
            <a:r>
              <a:rPr lang="ru-RU" dirty="0" err="1" smtClean="0">
                <a:hlinkClick r:id="rId8"/>
              </a:rPr>
              <a:t>напрями</a:t>
            </a:r>
            <a:r>
              <a:rPr lang="ru-RU" dirty="0" smtClean="0">
                <a:hlinkClick r:id="rId8"/>
              </a:rPr>
              <a:t> </a:t>
            </a:r>
            <a:r>
              <a:rPr lang="ru-RU" dirty="0" err="1" smtClean="0">
                <a:hlinkClick r:id="rId8"/>
              </a:rPr>
              <a:t>інноваційної</a:t>
            </a:r>
            <a:r>
              <a:rPr lang="ru-RU" dirty="0" smtClean="0">
                <a:hlinkClick r:id="rId8"/>
              </a:rPr>
              <a:t> </a:t>
            </a:r>
            <a:r>
              <a:rPr lang="ru-RU" dirty="0" err="1" smtClean="0">
                <a:hlinkClick r:id="rId8"/>
              </a:rPr>
              <a:t>діяльності</a:t>
            </a:r>
            <a:r>
              <a:rPr lang="ru-RU" dirty="0" smtClean="0">
                <a:hlinkClick r:id="rId8"/>
              </a:rPr>
              <a:t> в </a:t>
            </a:r>
            <a:r>
              <a:rPr lang="ru-RU" dirty="0" err="1" smtClean="0">
                <a:hlinkClick r:id="rId8"/>
              </a:rPr>
              <a:t>Україні</a:t>
            </a:r>
            <a:r>
              <a:rPr lang="ru-RU" dirty="0" smtClean="0">
                <a:hlinkClick r:id="rId8"/>
              </a:rPr>
              <a:t>"</a:t>
            </a:r>
            <a:r>
              <a:rPr lang="ru-RU" dirty="0" smtClean="0"/>
              <a:t>, </a:t>
            </a:r>
            <a:r>
              <a:rPr lang="ru-RU" dirty="0" err="1" smtClean="0"/>
              <a:t>цього</a:t>
            </a:r>
            <a:r>
              <a:rPr lang="ru-RU" dirty="0" smtClean="0"/>
              <a:t> Закону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нормативно-правових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регулюють</a:t>
            </a:r>
            <a:r>
              <a:rPr lang="ru-RU" dirty="0" smtClean="0"/>
              <a:t> </a:t>
            </a:r>
            <a:r>
              <a:rPr lang="ru-RU" dirty="0" err="1" smtClean="0"/>
              <a:t>суспільні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.</a:t>
            </a:r>
          </a:p>
          <a:p>
            <a:pPr marL="0" indent="0">
              <a:spcBef>
                <a:spcPts val="0"/>
              </a:spcBef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500042"/>
            <a:ext cx="78581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b="1" dirty="0" smtClean="0">
                <a:solidFill>
                  <a:schemeClr val="tx1"/>
                </a:solidFill>
              </a:rPr>
              <a:t>Основні напрями інноваційної політики підприємства</a:t>
            </a:r>
            <a:endParaRPr lang="ru-RU" sz="2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Список використаних джерел: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1000" b="1" i="1" dirty="0" err="1" smtClean="0"/>
              <a:t>Підкамінний</a:t>
            </a:r>
            <a:r>
              <a:rPr lang="ru-RU" sz="1000" b="1" i="1" dirty="0" smtClean="0"/>
              <a:t> І. </a:t>
            </a:r>
            <a:r>
              <a:rPr lang="ru-RU" sz="1000" b="1" i="1" dirty="0" smtClean="0"/>
              <a:t>М</a:t>
            </a:r>
            <a:r>
              <a:rPr lang="ru-RU" sz="1000" b="1" i="1" dirty="0" smtClean="0"/>
              <a:t>., </a:t>
            </a:r>
            <a:r>
              <a:rPr lang="ru-RU" sz="1000" b="1" i="1" dirty="0" err="1" smtClean="0"/>
              <a:t>ЦіпуриндаВ</a:t>
            </a:r>
            <a:r>
              <a:rPr lang="ru-RU" sz="1000" b="1" i="1" dirty="0" smtClean="0"/>
              <a:t>. С. </a:t>
            </a:r>
            <a:r>
              <a:rPr lang="ru-RU" sz="1000" b="1" i="1" dirty="0" smtClean="0"/>
              <a:t> </a:t>
            </a:r>
            <a:r>
              <a:rPr lang="ru-RU" sz="1000" b="1" u="sng" dirty="0" err="1" smtClean="0">
                <a:hlinkClick r:id="rId2"/>
              </a:rPr>
              <a:t>Системні</a:t>
            </a:r>
            <a:r>
              <a:rPr lang="ru-RU" sz="1000" b="1" u="sng" dirty="0" smtClean="0">
                <a:hlinkClick r:id="rId2"/>
              </a:rPr>
              <a:t> </a:t>
            </a:r>
            <a:r>
              <a:rPr lang="ru-RU" sz="1000" b="1" u="sng" dirty="0" err="1" smtClean="0">
                <a:hlinkClick r:id="rId2"/>
              </a:rPr>
              <a:t>фактори</a:t>
            </a:r>
            <a:r>
              <a:rPr lang="ru-RU" sz="1000" b="1" u="sng" dirty="0" smtClean="0">
                <a:hlinkClick r:id="rId2"/>
              </a:rPr>
              <a:t> </a:t>
            </a:r>
            <a:r>
              <a:rPr lang="ru-RU" sz="1000" b="1" u="sng" dirty="0" err="1" smtClean="0">
                <a:hlinkClick r:id="rId2"/>
              </a:rPr>
              <a:t>впливу</a:t>
            </a:r>
            <a:r>
              <a:rPr lang="ru-RU" sz="1000" b="1" u="sng" dirty="0" smtClean="0">
                <a:hlinkClick r:id="rId2"/>
              </a:rPr>
              <a:t> на </a:t>
            </a:r>
            <a:r>
              <a:rPr lang="ru-RU" sz="1000" b="1" u="sng" dirty="0" err="1" smtClean="0">
                <a:hlinkClick r:id="rId2"/>
              </a:rPr>
              <a:t>інноваційний</a:t>
            </a:r>
            <a:r>
              <a:rPr lang="ru-RU" sz="1000" b="1" u="sng" dirty="0" smtClean="0">
                <a:hlinkClick r:id="rId2"/>
              </a:rPr>
              <a:t> </a:t>
            </a:r>
            <a:r>
              <a:rPr lang="ru-RU" sz="1000" b="1" u="sng" dirty="0" err="1" smtClean="0">
                <a:hlinkClick r:id="rId2"/>
              </a:rPr>
              <a:t>розвиток</a:t>
            </a:r>
            <a:r>
              <a:rPr lang="ru-RU" sz="1000" b="1" u="sng" dirty="0" smtClean="0">
                <a:hlinkClick r:id="rId2"/>
              </a:rPr>
              <a:t> </a:t>
            </a:r>
            <a:r>
              <a:rPr lang="ru-RU" sz="1000" b="1" u="sng" dirty="0" err="1" smtClean="0">
                <a:hlinkClick r:id="rId2"/>
              </a:rPr>
              <a:t>підприємства</a:t>
            </a:r>
            <a:r>
              <a:rPr lang="ru-RU" sz="1000" b="1" u="sng" dirty="0" smtClean="0"/>
              <a:t>  </a:t>
            </a:r>
            <a:r>
              <a:rPr lang="en-GB" sz="1000" b="1" u="sng" dirty="0" smtClean="0"/>
              <a:t>URL</a:t>
            </a:r>
            <a:r>
              <a:rPr lang="uk-UA" sz="1000" b="1" u="sng" dirty="0" smtClean="0"/>
              <a:t>: </a:t>
            </a:r>
            <a:r>
              <a:rPr lang="ru-RU" sz="1000" b="1" u="sng" cap="all" dirty="0" smtClean="0"/>
              <a:t> </a:t>
            </a:r>
            <a:r>
              <a:rPr lang="en-GB" sz="1000" dirty="0" smtClean="0">
                <a:hlinkClick r:id="rId2"/>
              </a:rPr>
              <a:t>http://www.economy.nayka.com.ua/?</a:t>
            </a:r>
            <a:r>
              <a:rPr lang="en-GB" sz="1000" dirty="0" smtClean="0">
                <a:hlinkClick r:id="rId2"/>
              </a:rPr>
              <a:t>op=1&amp;z=480</a:t>
            </a:r>
            <a:endParaRPr lang="uk-UA" sz="1000" dirty="0" smtClean="0"/>
          </a:p>
          <a:p>
            <a:pPr>
              <a:buFont typeface="+mj-lt"/>
              <a:buAutoNum type="arabicPeriod"/>
            </a:pPr>
            <a:r>
              <a:rPr lang="ru-RU" sz="1000" i="1" dirty="0" smtClean="0"/>
              <a:t>Закон </a:t>
            </a:r>
            <a:r>
              <a:rPr lang="ru-RU" sz="1000" i="1" dirty="0" err="1" smtClean="0"/>
              <a:t>України</a:t>
            </a:r>
            <a:r>
              <a:rPr lang="ru-RU" sz="1000" i="1" dirty="0" smtClean="0"/>
              <a:t> «</a:t>
            </a:r>
            <a:r>
              <a:rPr lang="ru-RU" sz="1000" dirty="0" smtClean="0"/>
              <a:t>Про </a:t>
            </a:r>
            <a:r>
              <a:rPr lang="ru-RU" sz="1000" dirty="0" err="1" smtClean="0"/>
              <a:t>інноваційну</a:t>
            </a:r>
            <a:r>
              <a:rPr lang="ru-RU" sz="1000" dirty="0" smtClean="0"/>
              <a:t> </a:t>
            </a:r>
            <a:r>
              <a:rPr lang="ru-RU" sz="1000" dirty="0" err="1" smtClean="0"/>
              <a:t>діяльність</a:t>
            </a:r>
            <a:r>
              <a:rPr lang="ru-RU" sz="1000" dirty="0" smtClean="0"/>
              <a:t>» (2002, ред.) </a:t>
            </a:r>
            <a:r>
              <a:rPr lang="en-GB" sz="1000" b="1" u="sng" dirty="0" smtClean="0"/>
              <a:t>URL</a:t>
            </a:r>
            <a:r>
              <a:rPr lang="uk-UA" sz="1000" b="1" u="sng" dirty="0" smtClean="0"/>
              <a:t>: </a:t>
            </a:r>
            <a:r>
              <a:rPr lang="en-GB" sz="1000" dirty="0" smtClean="0">
                <a:hlinkClick r:id="rId3"/>
              </a:rPr>
              <a:t>https</a:t>
            </a:r>
            <a:r>
              <a:rPr lang="en-GB" sz="1000" dirty="0" smtClean="0">
                <a:hlinkClick r:id="rId3"/>
              </a:rPr>
              <a:t>://</a:t>
            </a:r>
            <a:r>
              <a:rPr lang="en-GB" sz="1000" dirty="0" smtClean="0">
                <a:hlinkClick r:id="rId3"/>
              </a:rPr>
              <a:t>zakon.rada.gov.ua/laws/show/40-15</a:t>
            </a:r>
            <a:endParaRPr lang="uk-UA" sz="1000" dirty="0" smtClean="0"/>
          </a:p>
          <a:p>
            <a:pPr>
              <a:buFont typeface="+mj-lt"/>
              <a:buAutoNum type="arabicPeriod"/>
            </a:pPr>
            <a:endParaRPr lang="uk-UA" sz="1000" dirty="0" smtClean="0"/>
          </a:p>
          <a:p>
            <a:pPr>
              <a:buFont typeface="+mj-lt"/>
              <a:buAutoNum type="arabicPeriod"/>
            </a:pPr>
            <a:endParaRPr lang="ru-RU" sz="1000" b="1" cap="all" dirty="0" smtClean="0"/>
          </a:p>
          <a:p>
            <a:endParaRPr lang="ru-RU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467600" cy="917596"/>
          </a:xfrm>
        </p:spPr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tx1"/>
                </a:solidFill>
              </a:rPr>
              <a:t>Поняття інновацій як економічної категорії.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/>
              <a:t>Закон </a:t>
            </a:r>
            <a:r>
              <a:rPr lang="ru-RU" i="1" dirty="0" err="1" smtClean="0"/>
              <a:t>України</a:t>
            </a:r>
            <a:r>
              <a:rPr lang="ru-RU" i="1" dirty="0" smtClean="0"/>
              <a:t> «</a:t>
            </a:r>
            <a:r>
              <a:rPr lang="ru-RU" dirty="0" smtClean="0"/>
              <a:t>Про </a:t>
            </a:r>
            <a:r>
              <a:rPr lang="ru-RU" dirty="0" err="1" smtClean="0"/>
              <a:t>інноваційну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»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правові</a:t>
            </a:r>
            <a:r>
              <a:rPr lang="ru-RU" dirty="0" smtClean="0"/>
              <a:t>, </a:t>
            </a:r>
            <a:r>
              <a:rPr lang="ru-RU" dirty="0" err="1" smtClean="0"/>
              <a:t>економічні</a:t>
            </a:r>
            <a:r>
              <a:rPr lang="ru-RU" dirty="0" smtClean="0"/>
              <a:t> та </a:t>
            </a:r>
            <a:r>
              <a:rPr lang="ru-RU" dirty="0" err="1" smtClean="0"/>
              <a:t>організаційні</a:t>
            </a:r>
            <a:r>
              <a:rPr lang="ru-RU" dirty="0" smtClean="0"/>
              <a:t> засади державного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інноваційної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, </a:t>
            </a:r>
            <a:r>
              <a:rPr lang="ru-RU" dirty="0" err="1" smtClean="0"/>
              <a:t>встановлює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стимулювання</a:t>
            </a:r>
            <a:r>
              <a:rPr lang="ru-RU" dirty="0" smtClean="0"/>
              <a:t> державою </a:t>
            </a:r>
            <a:r>
              <a:rPr lang="ru-RU" dirty="0" err="1" smtClean="0"/>
              <a:t>інноваційних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підтримку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інноваційним</a:t>
            </a:r>
            <a:r>
              <a:rPr lang="ru-RU" dirty="0" smtClean="0"/>
              <a:t> шляхом.</a:t>
            </a:r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Законом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</a:t>
            </a:r>
            <a:r>
              <a:rPr lang="ru-RU" dirty="0" err="1" smtClean="0"/>
              <a:t>одержують</a:t>
            </a:r>
            <a:r>
              <a:rPr lang="ru-RU" dirty="0" smtClean="0"/>
              <a:t> </a:t>
            </a:r>
            <a:r>
              <a:rPr lang="ru-RU" dirty="0" err="1" smtClean="0"/>
              <a:t>суб'єкти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форм </a:t>
            </a:r>
            <a:r>
              <a:rPr lang="ru-RU" dirty="0" err="1" smtClean="0"/>
              <a:t>власності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реалізують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інноваційні</a:t>
            </a:r>
            <a:r>
              <a:rPr lang="ru-RU" dirty="0" smtClean="0"/>
              <a:t> </a:t>
            </a:r>
            <a:r>
              <a:rPr lang="ru-RU" dirty="0" err="1" smtClean="0"/>
              <a:t>проекти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форм </a:t>
            </a:r>
            <a:r>
              <a:rPr lang="ru-RU" dirty="0" err="1" smtClean="0"/>
              <a:t>власності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статус </a:t>
            </a:r>
            <a:r>
              <a:rPr lang="ru-RU" dirty="0" err="1" smtClean="0"/>
              <a:t>інноваційних</a:t>
            </a:r>
            <a:r>
              <a:rPr lang="ru-RU" dirty="0" smtClean="0"/>
              <a:t>.</a:t>
            </a:r>
          </a:p>
          <a:p>
            <a:endParaRPr lang="uk-UA" dirty="0" smtClean="0"/>
          </a:p>
          <a:p>
            <a:pPr>
              <a:buNone/>
            </a:pPr>
            <a:r>
              <a:rPr lang="uk-UA" sz="1900" dirty="0" smtClean="0"/>
              <a:t>Джерело: </a:t>
            </a:r>
            <a:r>
              <a:rPr lang="en-GB" sz="1900" dirty="0" smtClean="0">
                <a:hlinkClick r:id="rId2"/>
              </a:rPr>
              <a:t>https://zakon.rada.gov.ua/laws/show/40-15</a:t>
            </a:r>
            <a:endParaRPr lang="ru-RU" sz="1900" dirty="0" smtClean="0"/>
          </a:p>
          <a:p>
            <a:pPr fontAlgn="t">
              <a:buNone/>
            </a:pPr>
            <a:endParaRPr lang="ru-RU" dirty="0" smtClean="0"/>
          </a:p>
          <a:p>
            <a:pPr fontAlgn="t"/>
            <a:endParaRPr lang="uk-UA" dirty="0" smtClean="0"/>
          </a:p>
          <a:p>
            <a:pPr fontAlgn="t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14290"/>
            <a:ext cx="8215370" cy="628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i="1" dirty="0" smtClean="0"/>
              <a:t>Закон </a:t>
            </a:r>
            <a:r>
              <a:rPr lang="ru-RU" sz="2000" i="1" dirty="0" err="1" smtClean="0"/>
              <a:t>України</a:t>
            </a:r>
            <a:r>
              <a:rPr lang="ru-RU" sz="2000" i="1" dirty="0" smtClean="0"/>
              <a:t> «</a:t>
            </a:r>
            <a:r>
              <a:rPr lang="ru-RU" sz="2000" dirty="0" smtClean="0"/>
              <a:t>Про </a:t>
            </a:r>
            <a:r>
              <a:rPr lang="ru-RU" sz="2000" dirty="0" err="1" smtClean="0"/>
              <a:t>інноваційну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 smtClean="0"/>
              <a:t>»: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>
              <a:spcBef>
                <a:spcPts val="0"/>
              </a:spcBef>
            </a:pPr>
            <a:r>
              <a:rPr lang="ru-RU" sz="2000" i="1" dirty="0" err="1" smtClean="0"/>
              <a:t>інновації</a:t>
            </a:r>
            <a:r>
              <a:rPr lang="ru-RU" sz="2000" dirty="0" smtClean="0"/>
              <a:t> </a:t>
            </a:r>
            <a:r>
              <a:rPr lang="ru-RU" sz="2000" dirty="0" smtClean="0"/>
              <a:t>- </a:t>
            </a:r>
            <a:r>
              <a:rPr lang="ru-RU" sz="2000" dirty="0" err="1" smtClean="0"/>
              <a:t>новостворені</a:t>
            </a:r>
            <a:r>
              <a:rPr lang="ru-RU" sz="2000" dirty="0" smtClean="0"/>
              <a:t> (</a:t>
            </a:r>
            <a:r>
              <a:rPr lang="ru-RU" sz="2000" dirty="0" err="1" smtClean="0"/>
              <a:t>застосовані</a:t>
            </a:r>
            <a:r>
              <a:rPr lang="ru-RU" sz="2000" dirty="0" smtClean="0"/>
              <a:t>) </a:t>
            </a:r>
            <a:r>
              <a:rPr lang="ru-RU" sz="2000" dirty="0" err="1" smtClean="0"/>
              <a:t>і</a:t>
            </a:r>
            <a:r>
              <a:rPr lang="ru-RU" sz="2000" dirty="0" smtClean="0"/>
              <a:t> (</a:t>
            </a:r>
            <a:r>
              <a:rPr lang="ru-RU" sz="2000" dirty="0" err="1" smtClean="0"/>
              <a:t>або</a:t>
            </a:r>
            <a:r>
              <a:rPr lang="ru-RU" sz="2000" dirty="0" smtClean="0"/>
              <a:t>) </a:t>
            </a:r>
            <a:r>
              <a:rPr lang="ru-RU" sz="2000" dirty="0" err="1" smtClean="0"/>
              <a:t>вдосконалені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конкурентоздатні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технології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продукція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послуги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організаційно-технічні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рішення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виробничого</a:t>
            </a:r>
            <a:r>
              <a:rPr lang="ru-RU" sz="2000" dirty="0" smtClean="0"/>
              <a:t>, </a:t>
            </a:r>
            <a:r>
              <a:rPr lang="ru-RU" sz="2000" dirty="0" err="1" smtClean="0"/>
              <a:t>адміністративного</a:t>
            </a:r>
            <a:r>
              <a:rPr lang="ru-RU" sz="2000" dirty="0" smtClean="0"/>
              <a:t>, </a:t>
            </a:r>
            <a:r>
              <a:rPr lang="ru-RU" sz="2000" dirty="0" err="1" smtClean="0"/>
              <a:t>комерційного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іншого</a:t>
            </a:r>
            <a:r>
              <a:rPr lang="ru-RU" sz="2000" dirty="0" smtClean="0"/>
              <a:t> характеру,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істотно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поліпшують</a:t>
            </a:r>
            <a:r>
              <a:rPr lang="ru-RU" sz="2000" dirty="0" smtClean="0"/>
              <a:t> структуру та </a:t>
            </a:r>
            <a:r>
              <a:rPr lang="ru-RU" sz="2000" dirty="0" err="1" smtClean="0"/>
              <a:t>якість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(</a:t>
            </a:r>
            <a:r>
              <a:rPr lang="ru-RU" sz="2000" dirty="0" err="1" smtClean="0"/>
              <a:t>або</a:t>
            </a:r>
            <a:r>
              <a:rPr lang="ru-RU" sz="2000" dirty="0" smtClean="0"/>
              <a:t>) </a:t>
            </a:r>
            <a:r>
              <a:rPr lang="ru-RU" sz="2000" dirty="0" err="1" smtClean="0"/>
              <a:t>соціальної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сфери</a:t>
            </a:r>
            <a:r>
              <a:rPr lang="ru-RU" sz="2000" dirty="0" smtClean="0"/>
              <a:t>;</a:t>
            </a:r>
          </a:p>
          <a:p>
            <a:pPr marL="0" indent="0">
              <a:spcBef>
                <a:spcPts val="0"/>
              </a:spcBef>
            </a:pPr>
            <a:r>
              <a:rPr lang="ru-RU" sz="2000" i="1" dirty="0" err="1" smtClean="0"/>
              <a:t>інноваційна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діяльність</a:t>
            </a:r>
            <a:r>
              <a:rPr lang="ru-RU" sz="2000" i="1" dirty="0" smtClean="0"/>
              <a:t> </a:t>
            </a:r>
            <a:r>
              <a:rPr lang="ru-RU" sz="2000" dirty="0" smtClean="0"/>
              <a:t>- </a:t>
            </a:r>
            <a:r>
              <a:rPr lang="ru-RU" sz="2000" dirty="0" err="1" smtClean="0"/>
              <a:t>діяльність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спрямована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комерціалізацію</a:t>
            </a:r>
            <a:r>
              <a:rPr lang="ru-RU" sz="2000" dirty="0" smtClean="0"/>
              <a:t> </a:t>
            </a:r>
            <a:r>
              <a:rPr lang="ru-RU" sz="2000" dirty="0" err="1" smtClean="0"/>
              <a:t>результатів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наукових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досліджень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розробок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зумовлює</a:t>
            </a:r>
            <a:r>
              <a:rPr lang="ru-RU" sz="2000" dirty="0" smtClean="0"/>
              <a:t> </a:t>
            </a:r>
            <a:r>
              <a:rPr lang="ru-RU" sz="2000" dirty="0" err="1" smtClean="0"/>
              <a:t>випуск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ринок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конкурентоздатних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товарів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</a:t>
            </a:r>
            <a:r>
              <a:rPr lang="ru-RU" sz="2000" dirty="0" smtClean="0"/>
              <a:t>;</a:t>
            </a:r>
          </a:p>
          <a:p>
            <a:pPr marL="0" indent="0">
              <a:spcBef>
                <a:spcPts val="0"/>
              </a:spcBef>
            </a:pPr>
            <a:r>
              <a:rPr lang="ru-RU" sz="2000" i="1" dirty="0" err="1" smtClean="0"/>
              <a:t>інноваційний</a:t>
            </a:r>
            <a:r>
              <a:rPr lang="ru-RU" sz="2000" i="1" dirty="0" smtClean="0"/>
              <a:t> продукт</a:t>
            </a:r>
            <a:r>
              <a:rPr lang="ru-RU" sz="2000" dirty="0" smtClean="0"/>
              <a:t> - результат </a:t>
            </a:r>
            <a:r>
              <a:rPr lang="ru-RU" sz="2000" dirty="0" err="1" smtClean="0"/>
              <a:t>науково-дослідної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(</a:t>
            </a:r>
            <a:r>
              <a:rPr lang="ru-RU" sz="2000" dirty="0" err="1" smtClean="0"/>
              <a:t>або</a:t>
            </a:r>
            <a:r>
              <a:rPr lang="ru-RU" sz="2000" dirty="0" smtClean="0"/>
              <a:t>) </a:t>
            </a:r>
            <a:r>
              <a:rPr lang="ru-RU" sz="2000" dirty="0" err="1" smtClean="0"/>
              <a:t>дослідно-конструкторської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розробки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вимогам</a:t>
            </a:r>
            <a:r>
              <a:rPr lang="ru-RU" sz="2000" dirty="0" smtClean="0"/>
              <a:t>, </a:t>
            </a:r>
            <a:r>
              <a:rPr lang="ru-RU" sz="2000" dirty="0" err="1" smtClean="0"/>
              <a:t>встановленим</a:t>
            </a:r>
            <a:r>
              <a:rPr lang="ru-RU" sz="2000" dirty="0" smtClean="0"/>
              <a:t> </a:t>
            </a:r>
            <a:r>
              <a:rPr lang="ru-RU" sz="2000" dirty="0" err="1" smtClean="0"/>
              <a:t>цим</a:t>
            </a:r>
            <a:r>
              <a:rPr lang="ru-RU" sz="2000" dirty="0" smtClean="0"/>
              <a:t> Законом;</a:t>
            </a:r>
          </a:p>
          <a:p>
            <a:pPr marL="0" indent="0">
              <a:spcBef>
                <a:spcPts val="0"/>
              </a:spcBef>
            </a:pPr>
            <a:r>
              <a:rPr lang="ru-RU" sz="2000" i="1" dirty="0" err="1" smtClean="0"/>
              <a:t>інноваційна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продукція</a:t>
            </a:r>
            <a:r>
              <a:rPr lang="ru-RU" sz="2000" i="1" dirty="0" smtClean="0"/>
              <a:t> </a:t>
            </a:r>
            <a:r>
              <a:rPr lang="ru-RU" sz="2000" dirty="0" smtClean="0"/>
              <a:t>- </a:t>
            </a:r>
            <a:r>
              <a:rPr lang="ru-RU" sz="2000" dirty="0" err="1" smtClean="0"/>
              <a:t>нові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конкурентоздатні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товари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вимогам</a:t>
            </a:r>
            <a:r>
              <a:rPr lang="ru-RU" sz="2000" dirty="0" smtClean="0"/>
              <a:t>, </a:t>
            </a:r>
            <a:r>
              <a:rPr lang="ru-RU" sz="2000" dirty="0" err="1" smtClean="0"/>
              <a:t>встановленим</a:t>
            </a:r>
            <a:r>
              <a:rPr lang="ru-RU" sz="2000" dirty="0" smtClean="0"/>
              <a:t> </a:t>
            </a:r>
            <a:r>
              <a:rPr lang="ru-RU" sz="2000" dirty="0" err="1" smtClean="0"/>
              <a:t>цим</a:t>
            </a:r>
            <a:r>
              <a:rPr lang="ru-RU" sz="2000" dirty="0" smtClean="0"/>
              <a:t> Законом;</a:t>
            </a:r>
          </a:p>
          <a:p>
            <a:pPr marL="0" indent="0">
              <a:spcBef>
                <a:spcPts val="0"/>
              </a:spcBef>
            </a:pPr>
            <a:r>
              <a:rPr lang="ru-RU" sz="2000" i="1" dirty="0" err="1" smtClean="0"/>
              <a:t>інноваційний</a:t>
            </a:r>
            <a:r>
              <a:rPr lang="ru-RU" sz="2000" i="1" dirty="0" smtClean="0"/>
              <a:t> проект</a:t>
            </a:r>
            <a:r>
              <a:rPr lang="ru-RU" sz="2000" dirty="0" smtClean="0"/>
              <a:t> - комплект </a:t>
            </a:r>
            <a:r>
              <a:rPr lang="ru-RU" sz="2000" dirty="0" err="1" smtClean="0"/>
              <a:t>документів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визначає</a:t>
            </a:r>
            <a:r>
              <a:rPr lang="ru-RU" sz="2000" dirty="0" smtClean="0"/>
              <a:t> процедуру </a:t>
            </a:r>
            <a:r>
              <a:rPr lang="ru-RU" sz="2000" dirty="0" err="1" smtClean="0"/>
              <a:t>і</a:t>
            </a:r>
            <a:r>
              <a:rPr lang="ru-RU" sz="2000" dirty="0" smtClean="0"/>
              <a:t> комплекс </a:t>
            </a:r>
            <a:r>
              <a:rPr lang="ru-RU" sz="2000" dirty="0" err="1" smtClean="0"/>
              <a:t>усіх</a:t>
            </a:r>
            <a:r>
              <a:rPr lang="ru-RU" sz="2000" dirty="0" smtClean="0"/>
              <a:t> </a:t>
            </a:r>
            <a:r>
              <a:rPr lang="ru-RU" sz="2000" dirty="0" err="1" smtClean="0"/>
              <a:t>необхідних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заходів</a:t>
            </a:r>
            <a:r>
              <a:rPr lang="ru-RU" sz="2000" dirty="0" smtClean="0"/>
              <a:t> (у тому </a:t>
            </a:r>
            <a:r>
              <a:rPr lang="ru-RU" sz="2000" dirty="0" err="1" smtClean="0"/>
              <a:t>числі</a:t>
            </a:r>
            <a:r>
              <a:rPr lang="ru-RU" sz="2000" dirty="0" smtClean="0"/>
              <a:t> </a:t>
            </a:r>
            <a:r>
              <a:rPr lang="ru-RU" sz="2000" dirty="0" err="1" smtClean="0"/>
              <a:t>інвестиційних</a:t>
            </a:r>
            <a:r>
              <a:rPr lang="ru-RU" sz="2000" dirty="0" smtClean="0"/>
              <a:t>)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реалізації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інноваційного</a:t>
            </a:r>
            <a:r>
              <a:rPr lang="ru-RU" sz="2000" dirty="0" smtClean="0"/>
              <a:t> продукту </a:t>
            </a:r>
            <a:r>
              <a:rPr lang="ru-RU" sz="2000" dirty="0" err="1" smtClean="0"/>
              <a:t>і</a:t>
            </a:r>
            <a:r>
              <a:rPr lang="ru-RU" sz="2000" dirty="0" smtClean="0"/>
              <a:t> (</a:t>
            </a:r>
            <a:r>
              <a:rPr lang="ru-RU" sz="2000" dirty="0" err="1" smtClean="0"/>
              <a:t>або</a:t>
            </a:r>
            <a:r>
              <a:rPr lang="ru-RU" sz="2000" dirty="0" smtClean="0"/>
              <a:t>) </a:t>
            </a:r>
            <a:r>
              <a:rPr lang="ru-RU" sz="2000" dirty="0" err="1" smtClean="0"/>
              <a:t>інноваційної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продукції</a:t>
            </a:r>
            <a:endParaRPr lang="ru-RU" sz="2000" dirty="0" smtClean="0"/>
          </a:p>
          <a:p>
            <a:pPr marL="0" indent="0">
              <a:spcBef>
                <a:spcPts val="0"/>
              </a:spcBef>
            </a:pP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Класифікація інновацій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За </a:t>
            </a:r>
            <a:r>
              <a:rPr lang="ru-RU" i="1" dirty="0" err="1" smtClean="0"/>
              <a:t>предметним</a:t>
            </a:r>
            <a:r>
              <a:rPr lang="ru-RU" i="1" dirty="0" smtClean="0"/>
              <a:t> </a:t>
            </a:r>
            <a:r>
              <a:rPr lang="ru-RU" i="1" dirty="0" err="1" smtClean="0"/>
              <a:t>змістом</a:t>
            </a:r>
            <a:r>
              <a:rPr lang="ru-RU" dirty="0" smtClean="0"/>
              <a:t> </a:t>
            </a:r>
            <a:r>
              <a:rPr lang="ru-RU" dirty="0" err="1" smtClean="0"/>
              <a:t>інноваційної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продуктові</a:t>
            </a:r>
            <a:r>
              <a:rPr lang="ru-RU" dirty="0" smtClean="0"/>
              <a:t> –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вдосконалених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технологічні</a:t>
            </a:r>
            <a:r>
              <a:rPr lang="ru-RU" dirty="0" smtClean="0"/>
              <a:t> –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(</a:t>
            </a:r>
            <a:r>
              <a:rPr lang="ru-RU" dirty="0" err="1" smtClean="0"/>
              <a:t>технології</a:t>
            </a:r>
            <a:r>
              <a:rPr lang="ru-RU" dirty="0" smtClean="0"/>
              <a:t>)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традиційних</a:t>
            </a:r>
            <a:r>
              <a:rPr lang="ru-RU" dirty="0" smtClean="0"/>
              <a:t>, </a:t>
            </a:r>
            <a:r>
              <a:rPr lang="ru-RU" dirty="0" err="1" smtClean="0"/>
              <a:t>удосконалених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принципово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управлінські</a:t>
            </a:r>
            <a:r>
              <a:rPr lang="ru-RU" dirty="0" smtClean="0"/>
              <a:t> –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стилі</a:t>
            </a:r>
            <a:r>
              <a:rPr lang="ru-RU" dirty="0" smtClean="0"/>
              <a:t>, </a:t>
            </a:r>
            <a:r>
              <a:rPr lang="ru-RU" dirty="0" err="1" smtClean="0"/>
              <a:t>форми</a:t>
            </a:r>
            <a:r>
              <a:rPr lang="ru-RU" dirty="0" smtClean="0"/>
              <a:t>, </a:t>
            </a:r>
            <a:r>
              <a:rPr lang="ru-RU" dirty="0" err="1" smtClean="0"/>
              <a:t>прийоми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підприємствами</a:t>
            </a:r>
            <a:r>
              <a:rPr lang="ru-RU" dirty="0" smtClean="0"/>
              <a:t>, </a:t>
            </a:r>
            <a:r>
              <a:rPr lang="ru-RU" dirty="0" err="1" smtClean="0"/>
              <a:t>установами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ринкові</a:t>
            </a:r>
            <a:r>
              <a:rPr lang="ru-RU" dirty="0" smtClean="0"/>
              <a:t> – </a:t>
            </a:r>
            <a:r>
              <a:rPr lang="ru-RU" dirty="0" err="1" smtClean="0"/>
              <a:t>проникнення</a:t>
            </a:r>
            <a:r>
              <a:rPr lang="ru-RU" dirty="0" smtClean="0"/>
              <a:t> на </a:t>
            </a:r>
            <a:r>
              <a:rPr lang="ru-RU" dirty="0" err="1" smtClean="0"/>
              <a:t>нові</a:t>
            </a:r>
            <a:r>
              <a:rPr lang="ru-RU" dirty="0" smtClean="0"/>
              <a:t> ринки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96204" cy="59024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З</a:t>
            </a:r>
            <a:r>
              <a:rPr lang="ru-RU" i="1" dirty="0" smtClean="0"/>
              <a:t>а </a:t>
            </a:r>
            <a:r>
              <a:rPr lang="ru-RU" i="1" dirty="0" smtClean="0"/>
              <a:t>сферами </a:t>
            </a:r>
            <a:r>
              <a:rPr lang="ru-RU" i="1" dirty="0" err="1" smtClean="0"/>
              <a:t>діяльності</a:t>
            </a:r>
            <a:r>
              <a:rPr lang="ru-RU" i="1" dirty="0" smtClean="0"/>
              <a:t> (характером </a:t>
            </a:r>
            <a:r>
              <a:rPr lang="ru-RU" i="1" dirty="0" err="1" smtClean="0"/>
              <a:t>застосування</a:t>
            </a:r>
            <a:r>
              <a:rPr lang="ru-RU" i="1" dirty="0" smtClean="0"/>
              <a:t>)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виробничі</a:t>
            </a:r>
            <a:r>
              <a:rPr lang="ru-RU" dirty="0" smtClean="0"/>
              <a:t> –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економічні</a:t>
            </a:r>
            <a:r>
              <a:rPr lang="ru-RU" dirty="0" smtClean="0"/>
              <a:t> –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економічних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маркетингові</a:t>
            </a:r>
            <a:r>
              <a:rPr lang="ru-RU" dirty="0" smtClean="0"/>
              <a:t> –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маркетингової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у</a:t>
            </a:r>
            <a:r>
              <a:rPr lang="ru-RU" dirty="0" smtClean="0"/>
              <a:t>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, </a:t>
            </a:r>
            <a:r>
              <a:rPr lang="ru-RU" dirty="0" err="1" smtClean="0"/>
              <a:t>товарна</a:t>
            </a:r>
            <a:r>
              <a:rPr lang="ru-RU" dirty="0" smtClean="0"/>
              <a:t>, </a:t>
            </a:r>
            <a:r>
              <a:rPr lang="ru-RU" dirty="0" err="1" smtClean="0"/>
              <a:t>цінова</a:t>
            </a:r>
            <a:r>
              <a:rPr lang="ru-RU" dirty="0" smtClean="0"/>
              <a:t>, </a:t>
            </a:r>
            <a:r>
              <a:rPr lang="ru-RU" dirty="0" err="1" smtClean="0"/>
              <a:t>збутова</a:t>
            </a:r>
            <a:r>
              <a:rPr lang="ru-RU" dirty="0" smtClean="0"/>
              <a:t>, </a:t>
            </a:r>
            <a:r>
              <a:rPr lang="ru-RU" dirty="0" err="1" smtClean="0"/>
              <a:t>комунікаційна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 маркетингом </a:t>
            </a:r>
            <a:r>
              <a:rPr lang="ru-RU" dirty="0" err="1" smtClean="0"/>
              <a:t>тощо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соціальні</a:t>
            </a:r>
            <a:r>
              <a:rPr lang="ru-RU" dirty="0" smtClean="0"/>
              <a:t> –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</a:t>
            </a:r>
            <a:r>
              <a:rPr lang="ru-RU" dirty="0" err="1" smtClean="0"/>
              <a:t>соціальній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екологічні</a:t>
            </a:r>
            <a:r>
              <a:rPr lang="ru-RU" dirty="0" smtClean="0"/>
              <a:t> –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природокористування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правові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28604"/>
            <a:ext cx="7858180" cy="60453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За </a:t>
            </a:r>
            <a:r>
              <a:rPr lang="ru-RU" i="1" dirty="0" err="1" smtClean="0"/>
              <a:t>ступенем</a:t>
            </a:r>
            <a:r>
              <a:rPr lang="ru-RU" i="1" dirty="0" smtClean="0"/>
              <a:t> </a:t>
            </a:r>
            <a:r>
              <a:rPr lang="ru-RU" i="1" dirty="0" err="1" smtClean="0"/>
              <a:t>новизни</a:t>
            </a:r>
            <a:r>
              <a:rPr lang="ru-RU" i="1" dirty="0" smtClean="0"/>
              <a:t> (</a:t>
            </a:r>
            <a:r>
              <a:rPr lang="ru-RU" i="1" dirty="0" err="1" smtClean="0"/>
              <a:t>глибини</a:t>
            </a:r>
            <a:r>
              <a:rPr lang="ru-RU" i="1" dirty="0" smtClean="0"/>
              <a:t> </a:t>
            </a:r>
            <a:r>
              <a:rPr lang="ru-RU" i="1" dirty="0" err="1" smtClean="0"/>
              <a:t>змін</a:t>
            </a:r>
            <a:r>
              <a:rPr lang="ru-RU" dirty="0" smtClean="0"/>
              <a:t>, 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вносяться</a:t>
            </a:r>
            <a:r>
              <a:rPr lang="ru-RU" i="1" dirty="0" smtClean="0"/>
              <a:t> у сферу </a:t>
            </a:r>
            <a:r>
              <a:rPr lang="ru-RU" i="1" dirty="0" err="1" smtClean="0"/>
              <a:t>їх</a:t>
            </a:r>
            <a:r>
              <a:rPr lang="ru-RU" i="1" dirty="0" smtClean="0"/>
              <a:t> </a:t>
            </a:r>
            <a:r>
              <a:rPr lang="ru-RU" i="1" dirty="0" err="1" smtClean="0"/>
              <a:t>створення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використання</a:t>
            </a:r>
            <a:r>
              <a:rPr lang="ru-RU" i="1" dirty="0" smtClean="0"/>
              <a:t>)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радикальні</a:t>
            </a:r>
            <a:r>
              <a:rPr lang="ru-RU" dirty="0" smtClean="0"/>
              <a:t> (</a:t>
            </a:r>
            <a:r>
              <a:rPr lang="ru-RU" dirty="0" err="1" smtClean="0"/>
              <a:t>піонерні</a:t>
            </a:r>
            <a:r>
              <a:rPr lang="ru-RU" dirty="0" smtClean="0"/>
              <a:t>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базуються</a:t>
            </a:r>
            <a:r>
              <a:rPr lang="ru-RU" dirty="0" smtClean="0"/>
              <a:t> на </a:t>
            </a:r>
            <a:r>
              <a:rPr lang="ru-RU" dirty="0" err="1" smtClean="0"/>
              <a:t>відкриттях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як правило,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,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сферах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ординарні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базуються</a:t>
            </a:r>
            <a:r>
              <a:rPr lang="ru-RU" dirty="0" smtClean="0"/>
              <a:t> на </a:t>
            </a:r>
            <a:r>
              <a:rPr lang="ru-RU" dirty="0" err="1" smtClean="0"/>
              <a:t>винаходах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рішеннях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вносять</a:t>
            </a:r>
            <a:r>
              <a:rPr lang="ru-RU" dirty="0" smtClean="0"/>
              <a:t> </a:t>
            </a:r>
            <a:r>
              <a:rPr lang="ru-RU" dirty="0" err="1" smtClean="0"/>
              <a:t>істотні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 </a:t>
            </a:r>
            <a:r>
              <a:rPr lang="ru-RU" dirty="0" err="1" smtClean="0"/>
              <a:t>традиційні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поліпшуючі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ґрунтуються</a:t>
            </a:r>
            <a:r>
              <a:rPr lang="ru-RU" dirty="0" smtClean="0"/>
              <a:t> на </a:t>
            </a:r>
            <a:r>
              <a:rPr lang="ru-RU" dirty="0" err="1" smtClean="0"/>
              <a:t>раціоналізаторських</a:t>
            </a:r>
            <a:r>
              <a:rPr lang="ru-RU" dirty="0" smtClean="0"/>
              <a:t> </a:t>
            </a:r>
            <a:r>
              <a:rPr lang="ru-RU" dirty="0" err="1" smtClean="0"/>
              <a:t>пропозиціях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вдосконалюють</a:t>
            </a:r>
            <a:r>
              <a:rPr lang="ru-RU" dirty="0" smtClean="0"/>
              <a:t> </a:t>
            </a:r>
            <a:r>
              <a:rPr lang="ru-RU" dirty="0" err="1" smtClean="0"/>
              <a:t>традиційні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, технологи,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214422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За </a:t>
            </a:r>
            <a:r>
              <a:rPr lang="ru-RU" i="1" dirty="0" smtClean="0"/>
              <a:t>масштабом </a:t>
            </a:r>
            <a:r>
              <a:rPr lang="ru-RU" i="1" dirty="0" err="1" smtClean="0"/>
              <a:t>новизни</a:t>
            </a:r>
            <a:r>
              <a:rPr lang="ru-RU" dirty="0" smtClean="0"/>
              <a:t>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– </a:t>
            </a:r>
            <a:r>
              <a:rPr lang="ru-RU" dirty="0" err="1" smtClean="0"/>
              <a:t>нові</a:t>
            </a:r>
            <a:r>
              <a:rPr lang="ru-RU" dirty="0" smtClean="0"/>
              <a:t> для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установи;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– </a:t>
            </a:r>
            <a:r>
              <a:rPr lang="ru-RU" dirty="0" err="1" smtClean="0"/>
              <a:t>нові</a:t>
            </a:r>
            <a:r>
              <a:rPr lang="ru-RU" dirty="0" smtClean="0"/>
              <a:t> для </a:t>
            </a:r>
            <a:r>
              <a:rPr lang="ru-RU" dirty="0" err="1" smtClean="0"/>
              <a:t>галузі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– </a:t>
            </a:r>
            <a:r>
              <a:rPr lang="ru-RU" dirty="0" err="1" smtClean="0"/>
              <a:t>нові</a:t>
            </a:r>
            <a:r>
              <a:rPr lang="ru-RU" dirty="0" smtClean="0"/>
              <a:t> для </a:t>
            </a:r>
            <a:r>
              <a:rPr lang="ru-RU" dirty="0" err="1" smtClean="0"/>
              <a:t>країни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–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новизни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q"/>
            </a:pPr>
            <a:endParaRPr lang="uk-UA" dirty="0" smtClean="0"/>
          </a:p>
          <a:p>
            <a:pPr>
              <a:buNone/>
            </a:pPr>
            <a:r>
              <a:rPr lang="ru-RU" i="1" dirty="0" smtClean="0"/>
              <a:t>За адресатом </a:t>
            </a:r>
            <a:r>
              <a:rPr lang="ru-RU" i="1" dirty="0" err="1" smtClean="0"/>
              <a:t>інновацій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 smtClean="0"/>
              <a:t>для </a:t>
            </a:r>
            <a:r>
              <a:rPr lang="ru-RU" dirty="0" err="1" smtClean="0"/>
              <a:t>виробника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для </a:t>
            </a:r>
            <a:r>
              <a:rPr lang="ru-RU" dirty="0" err="1" smtClean="0"/>
              <a:t>споживача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– для </a:t>
            </a:r>
            <a:r>
              <a:rPr lang="ru-RU" dirty="0" err="1" smtClean="0"/>
              <a:t>суспільних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інституцій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714356"/>
            <a:ext cx="7496204" cy="575959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sz="2000" i="1" dirty="0" smtClean="0"/>
              <a:t>За видом </a:t>
            </a:r>
            <a:r>
              <a:rPr lang="ru-RU" sz="2000" i="1" dirty="0" err="1" smtClean="0"/>
              <a:t>одержуваного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ефекту</a:t>
            </a:r>
            <a:r>
              <a:rPr lang="ru-RU" sz="2000" dirty="0" smtClean="0"/>
              <a:t>: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науково-технічний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</a:t>
            </a:r>
            <a:r>
              <a:rPr lang="ru-RU" sz="2000" dirty="0" smtClean="0"/>
              <a:t>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економічний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</a:t>
            </a:r>
            <a:r>
              <a:rPr lang="ru-RU" sz="2000" dirty="0" smtClean="0"/>
              <a:t>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соціальний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</a:t>
            </a:r>
            <a:r>
              <a:rPr lang="ru-RU" sz="2000" dirty="0" smtClean="0"/>
              <a:t>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екологічний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</a:t>
            </a:r>
            <a:r>
              <a:rPr lang="ru-RU" sz="2000" dirty="0" smtClean="0"/>
              <a:t>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інтегральний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</a:t>
            </a:r>
            <a:r>
              <a:rPr lang="ru-RU" sz="2000" dirty="0" smtClean="0"/>
              <a:t>.</a:t>
            </a:r>
          </a:p>
          <a:p>
            <a:pPr marL="0" lvl="1" indent="0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>
              <a:spcBef>
                <a:spcPts val="0"/>
              </a:spcBef>
            </a:pPr>
            <a:r>
              <a:rPr lang="ru-RU" sz="2000" i="1" dirty="0" smtClean="0"/>
              <a:t>За </a:t>
            </a:r>
            <a:r>
              <a:rPr lang="ru-RU" sz="2000" i="1" dirty="0" err="1" smtClean="0"/>
              <a:t>ступенем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матеріальної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відчутності</a:t>
            </a:r>
            <a:r>
              <a:rPr lang="ru-RU" sz="2000" dirty="0" smtClean="0"/>
              <a:t>: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продуктові</a:t>
            </a:r>
            <a:r>
              <a:rPr lang="ru-RU" sz="2000" dirty="0" smtClean="0"/>
              <a:t> (</a:t>
            </a:r>
            <a:r>
              <a:rPr lang="ru-RU" sz="2000" dirty="0" err="1" smtClean="0"/>
              <a:t>нові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модифіковані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продукти</a:t>
            </a:r>
            <a:r>
              <a:rPr lang="ru-RU" sz="2000" dirty="0" smtClean="0"/>
              <a:t>);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процесні</a:t>
            </a:r>
            <a:r>
              <a:rPr lang="ru-RU" sz="2000" dirty="0" smtClean="0"/>
              <a:t> (</a:t>
            </a:r>
            <a:r>
              <a:rPr lang="ru-RU" sz="2000" dirty="0" err="1" smtClean="0"/>
              <a:t>нові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модифіковані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технології</a:t>
            </a:r>
            <a:r>
              <a:rPr lang="ru-RU" sz="2000" dirty="0" smtClean="0"/>
              <a:t>, </a:t>
            </a:r>
            <a:r>
              <a:rPr lang="ru-RU" sz="2000" dirty="0" err="1" smtClean="0"/>
              <a:t>методи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організаційні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);</a:t>
            </a:r>
          </a:p>
          <a:p>
            <a:pPr marL="0" lvl="1" indent="0">
              <a:spcBef>
                <a:spcPts val="0"/>
              </a:spcBef>
            </a:pPr>
            <a:r>
              <a:rPr lang="ru-RU" sz="2000" dirty="0" smtClean="0"/>
              <a:t>– </a:t>
            </a:r>
            <a:r>
              <a:rPr lang="ru-RU" sz="2000" dirty="0" err="1" smtClean="0"/>
              <a:t>об'єкти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інтелектуальної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власності</a:t>
            </a:r>
            <a:r>
              <a:rPr lang="ru-RU" sz="2000" dirty="0" smtClean="0"/>
              <a:t> (</a:t>
            </a:r>
            <a:r>
              <a:rPr lang="ru-RU" sz="2000" dirty="0" err="1" smtClean="0"/>
              <a:t>комерціалізовані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раціоналізаторські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пропозиції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патенти</a:t>
            </a:r>
            <a:r>
              <a:rPr lang="ru-RU" sz="2000" dirty="0" smtClean="0"/>
              <a:t>, ноу-хау, </a:t>
            </a:r>
            <a:r>
              <a:rPr lang="ru-RU" sz="2000" dirty="0" err="1" smtClean="0"/>
              <a:t>ліцензії</a:t>
            </a:r>
            <a:r>
              <a:rPr lang="ru-RU" sz="2000" dirty="0" smtClean="0"/>
              <a:t>, </a:t>
            </a:r>
            <a:r>
              <a:rPr lang="ru-RU" sz="2000" dirty="0" err="1" smtClean="0"/>
              <a:t>торгові</a:t>
            </a:r>
            <a:r>
              <a:rPr lang="ru-RU" sz="2000" dirty="0" smtClean="0"/>
              <a:t> марки, </a:t>
            </a:r>
            <a:r>
              <a:rPr lang="ru-RU" sz="2000" dirty="0" err="1" smtClean="0"/>
              <a:t>торгові</a:t>
            </a:r>
            <a:r>
              <a:rPr lang="ru-RU" sz="2000" dirty="0" smtClean="0"/>
              <a:t> знаки, </a:t>
            </a:r>
            <a:r>
              <a:rPr lang="ru-RU" sz="2000" dirty="0" err="1" smtClean="0"/>
              <a:t>конструкторська</a:t>
            </a:r>
            <a:r>
              <a:rPr lang="ru-RU" sz="2000" dirty="0" smtClean="0"/>
              <a:t>, </a:t>
            </a:r>
            <a:r>
              <a:rPr lang="ru-RU" sz="2000" dirty="0" err="1" smtClean="0"/>
              <a:t>технологічна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інша</a:t>
            </a:r>
            <a:r>
              <a:rPr lang="ru-RU" sz="2000" dirty="0" smtClean="0"/>
              <a:t> </a:t>
            </a:r>
            <a:r>
              <a:rPr lang="ru-RU" sz="2000" dirty="0" err="1" smtClean="0"/>
              <a:t>документація</a:t>
            </a:r>
            <a:r>
              <a:rPr lang="ru-RU" sz="2000" dirty="0" smtClean="0"/>
              <a:t>, </a:t>
            </a:r>
            <a:r>
              <a:rPr lang="ru-RU" sz="2000" dirty="0" err="1" smtClean="0"/>
              <a:t>корисні</a:t>
            </a:r>
            <a:r>
              <a:rPr lang="ru-RU" sz="2000" dirty="0" smtClean="0"/>
              <a:t> </a:t>
            </a:r>
            <a:r>
              <a:rPr lang="ru-RU" sz="2000" dirty="0" err="1" smtClean="0"/>
              <a:t>моделі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промислові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зразки</a:t>
            </a:r>
            <a:r>
              <a:rPr lang="ru-RU" sz="2000" dirty="0" smtClean="0"/>
              <a:t>)</a:t>
            </a:r>
            <a:endParaRPr lang="ru-RU" sz="2000" dirty="0" smtClean="0"/>
          </a:p>
          <a:p>
            <a:pPr marL="0" indent="0">
              <a:spcBef>
                <a:spcPts val="0"/>
              </a:spcBef>
            </a:pP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85728"/>
            <a:ext cx="8143932" cy="604534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smtClean="0"/>
              <a:t>Ключовими факторами</a:t>
            </a:r>
            <a:r>
              <a:rPr lang="ru-RU" sz="1800" b="1" dirty="0" smtClean="0"/>
              <a:t> </a:t>
            </a:r>
            <a:r>
              <a:rPr lang="ru-RU" sz="1800" b="1" dirty="0" err="1" smtClean="0"/>
              <a:t>впливу</a:t>
            </a:r>
            <a:r>
              <a:rPr lang="ru-RU" sz="1800" b="1" dirty="0" smtClean="0"/>
              <a:t> на </a:t>
            </a:r>
            <a:r>
              <a:rPr lang="ru-RU" sz="1800" b="1" dirty="0" err="1" smtClean="0"/>
              <a:t>інноваційний</a:t>
            </a:r>
            <a:r>
              <a:rPr lang="ru-RU" sz="1800" b="1" dirty="0" smtClean="0"/>
              <a:t> </a:t>
            </a:r>
            <a:r>
              <a:rPr lang="ru-RU" sz="1800" b="1" dirty="0" err="1" smtClean="0"/>
              <a:t>розвиток</a:t>
            </a:r>
            <a:r>
              <a:rPr lang="ru-RU" sz="1800" b="1" dirty="0" smtClean="0"/>
              <a:t> </a:t>
            </a:r>
            <a:r>
              <a:rPr lang="ru-RU" sz="1800" b="1" smtClean="0"/>
              <a:t> </a:t>
            </a:r>
            <a:r>
              <a:rPr lang="ru-RU" sz="1800" b="1" smtClean="0"/>
              <a:t>підприємства є узгодження: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цілей </a:t>
            </a:r>
            <a:r>
              <a:rPr lang="ru-RU" sz="1800" dirty="0" err="1" smtClean="0"/>
              <a:t>інноваційного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цілей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 </a:t>
            </a:r>
            <a:r>
              <a:rPr lang="ru-RU" sz="1800" err="1" smtClean="0"/>
              <a:t>зовнішнього</a:t>
            </a:r>
            <a:r>
              <a:rPr lang="ru-RU" sz="1800" smtClean="0"/>
              <a:t> </a:t>
            </a:r>
            <a:r>
              <a:rPr lang="ru-RU" sz="1800" smtClean="0"/>
              <a:t>середовища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ресурсних </a:t>
            </a:r>
            <a:r>
              <a:rPr lang="ru-RU" sz="1800" dirty="0" smtClean="0"/>
              <a:t>потреб та  </a:t>
            </a:r>
            <a:r>
              <a:rPr lang="ru-RU" sz="1800" err="1" smtClean="0"/>
              <a:t>інноваційних</a:t>
            </a:r>
            <a:r>
              <a:rPr lang="ru-RU" sz="1800" smtClean="0"/>
              <a:t> </a:t>
            </a:r>
            <a:r>
              <a:rPr lang="ru-RU" sz="1800" smtClean="0"/>
              <a:t>можливостей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стратегії </a:t>
            </a:r>
            <a:r>
              <a:rPr lang="ru-RU" sz="1800" dirty="0" err="1" smtClean="0"/>
              <a:t>і</a:t>
            </a:r>
            <a:r>
              <a:rPr lang="ru-RU" sz="1800" dirty="0" smtClean="0"/>
              <a:t> тактики </a:t>
            </a:r>
            <a:r>
              <a:rPr lang="ru-RU" sz="1800" dirty="0" err="1" smtClean="0"/>
              <a:t>розподілу</a:t>
            </a:r>
            <a:r>
              <a:rPr lang="ru-RU" sz="1800" dirty="0" smtClean="0"/>
              <a:t> </a:t>
            </a:r>
            <a:r>
              <a:rPr lang="ru-RU" sz="1800" err="1" smtClean="0"/>
              <a:t>ресурсів</a:t>
            </a:r>
            <a:r>
              <a:rPr lang="ru-RU" sz="1800" smtClean="0"/>
              <a:t> </a:t>
            </a:r>
            <a:r>
              <a:rPr lang="ru-RU" sz="1800" smtClean="0"/>
              <a:t>упродовж</a:t>
            </a:r>
            <a:r>
              <a:rPr lang="ru-RU" sz="1800" dirty="0" smtClean="0"/>
              <a:t>  </a:t>
            </a:r>
            <a:r>
              <a:rPr lang="ru-RU" sz="1800" dirty="0" err="1" smtClean="0"/>
              <a:t>конкретної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фази</a:t>
            </a:r>
            <a:r>
              <a:rPr lang="ru-RU" sz="1800" dirty="0" smtClean="0"/>
              <a:t> </a:t>
            </a:r>
            <a:r>
              <a:rPr lang="ru-RU" sz="1800" dirty="0" err="1" smtClean="0"/>
              <a:t>життєвого</a:t>
            </a:r>
            <a:r>
              <a:rPr lang="ru-RU" sz="1800" dirty="0" smtClean="0"/>
              <a:t> </a:t>
            </a:r>
            <a:r>
              <a:rPr lang="ru-RU" sz="1800" smtClean="0"/>
              <a:t>циклу </a:t>
            </a:r>
            <a:r>
              <a:rPr lang="ru-RU" sz="1800" smtClean="0"/>
              <a:t>підприємства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всіх </a:t>
            </a:r>
            <a:r>
              <a:rPr lang="ru-RU" sz="1800" dirty="0" err="1" smtClean="0"/>
              <a:t>видів</a:t>
            </a:r>
            <a:r>
              <a:rPr lang="ru-RU" sz="1800" dirty="0" smtClean="0"/>
              <a:t> </a:t>
            </a:r>
            <a:r>
              <a:rPr lang="ru-RU" sz="1800" dirty="0" err="1" smtClean="0"/>
              <a:t>господарсько-технологічних</a:t>
            </a:r>
            <a:r>
              <a:rPr lang="ru-RU" sz="1800" dirty="0" smtClean="0"/>
              <a:t> </a:t>
            </a:r>
            <a:r>
              <a:rPr lang="ru-RU" sz="1800" err="1" smtClean="0"/>
              <a:t>процесів</a:t>
            </a:r>
            <a:r>
              <a:rPr lang="ru-RU" sz="1800" smtClean="0"/>
              <a:t> </a:t>
            </a:r>
            <a:r>
              <a:rPr lang="ru-RU" sz="1800" smtClean="0"/>
              <a:t>в </a:t>
            </a:r>
            <a:r>
              <a:rPr lang="ru-RU" sz="1800" err="1" smtClean="0"/>
              <a:t>єдиному</a:t>
            </a:r>
            <a:r>
              <a:rPr lang="ru-RU" sz="1800" smtClean="0"/>
              <a:t> </a:t>
            </a:r>
            <a:r>
              <a:rPr lang="ru-RU" sz="1800" smtClean="0"/>
              <a:t>алгоритмі</a:t>
            </a:r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функціональної </a:t>
            </a:r>
            <a:r>
              <a:rPr lang="ru-RU" sz="1800" err="1" smtClean="0"/>
              <a:t>діяльності</a:t>
            </a:r>
            <a:r>
              <a:rPr lang="ru-RU" sz="1800" smtClean="0"/>
              <a:t> </a:t>
            </a:r>
            <a:r>
              <a:rPr lang="ru-RU" sz="1800" dirty="0" err="1" smtClean="0"/>
              <a:t>в</a:t>
            </a:r>
            <a:r>
              <a:rPr lang="ru-RU" sz="1800" smtClean="0"/>
              <a:t>сіх </a:t>
            </a:r>
            <a:r>
              <a:rPr lang="ru-RU" sz="1800" err="1" smtClean="0"/>
              <a:t>підрозділів</a:t>
            </a:r>
            <a:r>
              <a:rPr lang="ru-RU" sz="1800" smtClean="0"/>
              <a:t> </a:t>
            </a:r>
            <a:r>
              <a:rPr lang="ru-RU" sz="1800" smtClean="0"/>
              <a:t>підприємства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всіх </a:t>
            </a:r>
            <a:r>
              <a:rPr lang="ru-RU" sz="1800" dirty="0" err="1" smtClean="0"/>
              <a:t>комунікацій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між</a:t>
            </a:r>
            <a:r>
              <a:rPr lang="ru-RU" sz="1800" dirty="0" smtClean="0"/>
              <a:t> </a:t>
            </a:r>
            <a:r>
              <a:rPr lang="ru-RU" sz="1800" err="1" smtClean="0"/>
              <a:t>підрозділами</a:t>
            </a:r>
            <a:r>
              <a:rPr lang="ru-RU" sz="1800" smtClean="0"/>
              <a:t> </a:t>
            </a:r>
            <a:r>
              <a:rPr lang="ru-RU" sz="1800" smtClean="0"/>
              <a:t>підприємства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дій </a:t>
            </a:r>
            <a:r>
              <a:rPr lang="ru-RU" sz="1800" dirty="0" smtClean="0"/>
              <a:t>оперативного </a:t>
            </a:r>
            <a:r>
              <a:rPr lang="ru-RU" sz="1800" dirty="0" err="1" smtClean="0"/>
              <a:t>регулювання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координації</a:t>
            </a:r>
            <a:r>
              <a:rPr lang="ru-RU" sz="1800" dirty="0" smtClean="0"/>
              <a:t> </a:t>
            </a:r>
            <a:r>
              <a:rPr lang="ru-RU" sz="1800" err="1" smtClean="0"/>
              <a:t>діяльності</a:t>
            </a:r>
            <a:r>
              <a:rPr lang="ru-RU" sz="1800" smtClean="0"/>
              <a:t> </a:t>
            </a:r>
            <a:r>
              <a:rPr lang="ru-RU" sz="1800" smtClean="0"/>
              <a:t>підрозділів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кадрової </a:t>
            </a:r>
            <a:r>
              <a:rPr lang="ru-RU" sz="1800" dirty="0" err="1" smtClean="0"/>
              <a:t>політики</a:t>
            </a:r>
            <a:r>
              <a:rPr lang="ru-RU" sz="1800" dirty="0" smtClean="0"/>
              <a:t> </a:t>
            </a:r>
            <a:r>
              <a:rPr lang="ru-RU" sz="1800" dirty="0" err="1" smtClean="0"/>
              <a:t>підрозділів</a:t>
            </a:r>
            <a:r>
              <a:rPr lang="ru-RU" sz="1800" dirty="0" smtClean="0"/>
              <a:t>,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</a:t>
            </a:r>
            <a:r>
              <a:rPr lang="ru-RU" sz="1800" dirty="0" err="1" smtClean="0"/>
              <a:t>навчання</a:t>
            </a:r>
            <a:r>
              <a:rPr lang="ru-RU" sz="1800" dirty="0" smtClean="0"/>
              <a:t> та </a:t>
            </a:r>
            <a:r>
              <a:rPr lang="ru-RU" sz="1800" err="1" smtClean="0"/>
              <a:t>перепідготовки</a:t>
            </a:r>
            <a:r>
              <a:rPr lang="ru-RU" sz="1800" smtClean="0"/>
              <a:t> </a:t>
            </a:r>
            <a:r>
              <a:rPr lang="ru-RU" sz="1800" smtClean="0"/>
              <a:t>персоналу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цілей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завдань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підприємства</a:t>
            </a:r>
            <a:r>
              <a:rPr lang="ru-RU" sz="1800" dirty="0" smtClean="0"/>
              <a:t> та </a:t>
            </a:r>
            <a:r>
              <a:rPr lang="ru-RU" sz="1800" dirty="0" err="1" smtClean="0"/>
              <a:t>інтересів</a:t>
            </a:r>
            <a:r>
              <a:rPr lang="ru-RU" sz="1800" dirty="0" smtClean="0"/>
              <a:t> персоналу у </a:t>
            </a:r>
            <a:r>
              <a:rPr lang="ru-RU" sz="1800" err="1" smtClean="0"/>
              <a:t>системі</a:t>
            </a:r>
            <a:r>
              <a:rPr lang="ru-RU" sz="1800" smtClean="0"/>
              <a:t> </a:t>
            </a:r>
            <a:r>
              <a:rPr lang="ru-RU" sz="1800" smtClean="0"/>
              <a:t>мотивації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факторів </a:t>
            </a:r>
            <a:r>
              <a:rPr lang="ru-RU" sz="1800" dirty="0" err="1" smtClean="0"/>
              <a:t>системи</a:t>
            </a:r>
            <a:r>
              <a:rPr lang="ru-RU" sz="1800" dirty="0" smtClean="0"/>
              <a:t> </a:t>
            </a:r>
            <a:r>
              <a:rPr lang="ru-RU" sz="1800" dirty="0" err="1" smtClean="0"/>
              <a:t>якості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рівня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задоволення</a:t>
            </a:r>
            <a:r>
              <a:rPr lang="ru-RU" sz="1800" dirty="0" smtClean="0"/>
              <a:t> </a:t>
            </a:r>
            <a:r>
              <a:rPr lang="ru-RU" sz="1800" smtClean="0"/>
              <a:t>потреб </a:t>
            </a:r>
            <a:r>
              <a:rPr lang="ru-RU" sz="1800" smtClean="0"/>
              <a:t>споживачів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маркетингової </a:t>
            </a:r>
            <a:r>
              <a:rPr lang="ru-RU" sz="1800" dirty="0" err="1" smtClean="0"/>
              <a:t>політики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його</a:t>
            </a:r>
            <a:r>
              <a:rPr lang="ru-RU" sz="1800" dirty="0" smtClean="0"/>
              <a:t> </a:t>
            </a:r>
            <a:r>
              <a:rPr lang="ru-RU" sz="1800" err="1" smtClean="0"/>
              <a:t>аналітико-дослідницького</a:t>
            </a:r>
            <a:r>
              <a:rPr lang="ru-RU" sz="1800" smtClean="0"/>
              <a:t> </a:t>
            </a:r>
            <a:r>
              <a:rPr lang="ru-RU" sz="1800" smtClean="0"/>
              <a:t>потенціалу</a:t>
            </a:r>
            <a:endParaRPr lang="ru-RU" sz="1800" dirty="0" smtClean="0"/>
          </a:p>
          <a:p>
            <a:pPr marL="0" indent="0">
              <a:spcBef>
                <a:spcPts val="0"/>
              </a:spcBef>
            </a:pPr>
            <a:r>
              <a:rPr lang="ru-RU" sz="1800" smtClean="0"/>
              <a:t>фінансових </a:t>
            </a:r>
            <a:r>
              <a:rPr lang="ru-RU" sz="1800" dirty="0" smtClean="0"/>
              <a:t>перспектив та </a:t>
            </a:r>
            <a:r>
              <a:rPr lang="ru-RU" sz="1800" err="1" smtClean="0"/>
              <a:t>ресурсних</a:t>
            </a:r>
            <a:r>
              <a:rPr lang="ru-RU" sz="1800" smtClean="0"/>
              <a:t> </a:t>
            </a:r>
            <a:r>
              <a:rPr lang="ru-RU" sz="1800" smtClean="0"/>
              <a:t>можливостей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600" smtClean="0"/>
              <a:t>Джерело: </a:t>
            </a:r>
            <a:r>
              <a:rPr lang="en-GB" sz="1600" smtClean="0">
                <a:hlinkClick r:id="rId2"/>
              </a:rPr>
              <a:t>http://www.economy.nayka.com.ua/?op=1&amp;z=480</a:t>
            </a:r>
            <a:endParaRPr lang="ru-RU" sz="1600" dirty="0" smtClean="0"/>
          </a:p>
          <a:p>
            <a:pPr marL="0" indent="0">
              <a:spcBef>
                <a:spcPts val="0"/>
              </a:spcBef>
            </a:pP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112</TotalTime>
  <Words>537</Words>
  <Application>Microsoft Office PowerPoint</Application>
  <PresentationFormat>Экран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Тема 6. Інвестиційна діяльність підприємства  Питання:  Поняття інновацій як економічної категорії. Класифікація інновацій.  Фактори, що сприяють інноваціям.  Основні напрями інноваційної політики підприємства.  Зміст інноваційної діяльності.  Вибір інноваційного проєкту.  Оцінка економічної ефективності інновацій. Проєктно-технологічна підготовка виробництва: етапи, системи стандартів.  Економічна сутність і завдання інвестування.  Мета, види інвестицій.  Основні напрями інвестиційної політики підприємства.  Джерела інвестування.  Оцінка підприємства туристичної галузі в системі інвестування. </vt:lpstr>
      <vt:lpstr>Поняття інновацій як економічної категорії. </vt:lpstr>
      <vt:lpstr>Слайд 3</vt:lpstr>
      <vt:lpstr>Класифікація інновацій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Список використаних джерел: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Інвестиційна діяльність підприємства  Питання: Поняття інновацій як економічної категорії. Класифікація інновацій.  Фактори, що сприяють інноваціям.  Основні напрями інноваційної політики підприємства.  Зміст інноваційної діяльності.  Вибір інноваційного проєкту.  Оцінка економічної ефективності інновацій. Проєктно-технологічна підготовка виробництва: етапи, системи стандартів.  Економічна сутність і завдання інвестування.  Мета, види інвестицій.  Основні напрями інвестиційної політики підприємства.  Джерела інвестування.  Оцінка підприємства туристичної галузі в системі інвестування. </dc:title>
  <dc:creator>ASUS</dc:creator>
  <cp:lastModifiedBy>ASUS</cp:lastModifiedBy>
  <cp:revision>21</cp:revision>
  <dcterms:created xsi:type="dcterms:W3CDTF">2020-05-16T09:26:25Z</dcterms:created>
  <dcterms:modified xsi:type="dcterms:W3CDTF">2020-05-16T11:19:12Z</dcterms:modified>
</cp:coreProperties>
</file>