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EF0A9-057B-49B9-A282-C95656965BCE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D826-C788-44E2-B28A-01E143CC9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289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EF0A9-057B-49B9-A282-C95656965BCE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D826-C788-44E2-B28A-01E143CC9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470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EF0A9-057B-49B9-A282-C95656965BCE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D826-C788-44E2-B28A-01E143CC9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216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EF0A9-057B-49B9-A282-C95656965BCE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D826-C788-44E2-B28A-01E143CC9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225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EF0A9-057B-49B9-A282-C95656965BCE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D826-C788-44E2-B28A-01E143CC9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1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EF0A9-057B-49B9-A282-C95656965BCE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D826-C788-44E2-B28A-01E143CC9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776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EF0A9-057B-49B9-A282-C95656965BCE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D826-C788-44E2-B28A-01E143CC9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696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EF0A9-057B-49B9-A282-C95656965BCE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D826-C788-44E2-B28A-01E143CC9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26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EF0A9-057B-49B9-A282-C95656965BCE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D826-C788-44E2-B28A-01E143CC9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646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EF0A9-057B-49B9-A282-C95656965BCE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D826-C788-44E2-B28A-01E143CC9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639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EF0A9-057B-49B9-A282-C95656965BCE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D826-C788-44E2-B28A-01E143CC9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147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EF0A9-057B-49B9-A282-C95656965BCE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4D826-C788-44E2-B28A-01E143CC9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73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Лекция 3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/>
              <a:t>3 Прецизионные стали и сплавы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990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38328"/>
            <a:ext cx="11012424" cy="6345936"/>
          </a:xfrm>
        </p:spPr>
        <p:txBody>
          <a:bodyPr>
            <a:normAutofit lnSpcReduction="10000"/>
          </a:bodyPr>
          <a:lstStyle/>
          <a:p>
            <a:pPr marL="0" indent="447675" algn="just">
              <a:buNone/>
            </a:pPr>
            <a:r>
              <a:rPr lang="ru-RU" dirty="0"/>
              <a:t>В промышленности наиболее широко применяют сплавы типа </a:t>
            </a:r>
            <a:r>
              <a:rPr lang="ru-RU" b="1" dirty="0" err="1" smtClean="0"/>
              <a:t>алнико</a:t>
            </a:r>
            <a:r>
              <a:rPr lang="ru-RU" dirty="0" smtClean="0"/>
              <a:t> (</a:t>
            </a:r>
            <a:r>
              <a:rPr lang="ru-RU" dirty="0" err="1"/>
              <a:t>ЮНДК15</a:t>
            </a:r>
            <a:r>
              <a:rPr lang="ru-RU" dirty="0"/>
              <a:t>, </a:t>
            </a:r>
            <a:r>
              <a:rPr lang="ru-RU" dirty="0" err="1"/>
              <a:t>ЮН14ДК25А</a:t>
            </a:r>
            <a:r>
              <a:rPr lang="ru-RU" dirty="0"/>
              <a:t>, </a:t>
            </a:r>
            <a:r>
              <a:rPr lang="ru-RU" dirty="0" err="1"/>
              <a:t>ЮНДК31Т3БА</a:t>
            </a:r>
            <a:r>
              <a:rPr lang="ru-RU" dirty="0"/>
              <a:t>, </a:t>
            </a:r>
            <a:r>
              <a:rPr lang="ru-RU" dirty="0" err="1"/>
              <a:t>ЮНДК40Т8АА</a:t>
            </a:r>
            <a:r>
              <a:rPr lang="ru-RU" dirty="0"/>
              <a:t>, </a:t>
            </a:r>
            <a:r>
              <a:rPr lang="ru-RU" dirty="0" err="1"/>
              <a:t>ЮНДК35Т5БА</a:t>
            </a:r>
            <a:r>
              <a:rPr lang="ru-RU" dirty="0" smtClean="0"/>
              <a:t>, </a:t>
            </a:r>
            <a:r>
              <a:rPr lang="ru-RU" dirty="0" err="1" smtClean="0"/>
              <a:t>ЮНДК35Т5АА</a:t>
            </a:r>
            <a:r>
              <a:rPr lang="ru-RU" dirty="0"/>
              <a:t>). Сплавы тверды, хрупки и не поддаются деформации, </a:t>
            </a:r>
            <a:r>
              <a:rPr lang="ru-RU" dirty="0" smtClean="0"/>
              <a:t>поэтому магниты </a:t>
            </a:r>
            <a:r>
              <a:rPr lang="ru-RU" dirty="0"/>
              <a:t>из них изготовляют литьём.</a:t>
            </a:r>
          </a:p>
          <a:p>
            <a:pPr marL="0" indent="447675" algn="just">
              <a:buNone/>
            </a:pPr>
            <a:r>
              <a:rPr lang="ru-RU" dirty="0"/>
              <a:t>Высокие магнитные свойства сплавы получают после нагрева до </a:t>
            </a:r>
            <a:r>
              <a:rPr lang="ru-RU" dirty="0" smtClean="0"/>
              <a:t>1250-1280 </a:t>
            </a:r>
            <a:r>
              <a:rPr lang="ru-RU" baseline="30000" dirty="0" err="1"/>
              <a:t>0</a:t>
            </a:r>
            <a:r>
              <a:rPr lang="ru-RU" dirty="0" err="1" smtClean="0"/>
              <a:t>С</a:t>
            </a:r>
            <a:r>
              <a:rPr lang="ru-RU" dirty="0" smtClean="0"/>
              <a:t> </a:t>
            </a:r>
            <a:r>
              <a:rPr lang="ru-RU" dirty="0"/>
              <a:t>и последующего охлаждения (закалки) с определенной (критической</a:t>
            </a:r>
            <a:r>
              <a:rPr lang="ru-RU" dirty="0" smtClean="0"/>
              <a:t>) для </a:t>
            </a:r>
            <a:r>
              <a:rPr lang="ru-RU" dirty="0"/>
              <a:t>каждого сплава скоростью охлаждения; после закалки следует отпуск </a:t>
            </a:r>
            <a:r>
              <a:rPr lang="ru-RU" dirty="0" smtClean="0"/>
              <a:t>при 580-600 </a:t>
            </a:r>
            <a:r>
              <a:rPr lang="ru-RU" dirty="0"/>
              <a:t>°С.</a:t>
            </a:r>
          </a:p>
          <a:p>
            <a:pPr marL="0" indent="447675" algn="just">
              <a:buNone/>
            </a:pPr>
            <a:r>
              <a:rPr lang="ru-RU" dirty="0"/>
              <a:t>Для создания </a:t>
            </a:r>
            <a:r>
              <a:rPr lang="ru-RU" i="1" dirty="0"/>
              <a:t>магнитной </a:t>
            </a:r>
            <a:r>
              <a:rPr lang="ru-RU" dirty="0"/>
              <a:t>текстуры сплавы типа </a:t>
            </a:r>
            <a:r>
              <a:rPr lang="ru-RU" b="1" dirty="0" err="1"/>
              <a:t>алнико</a:t>
            </a:r>
            <a:r>
              <a:rPr lang="ru-RU" dirty="0"/>
              <a:t> подвергают </a:t>
            </a:r>
            <a:r>
              <a:rPr lang="ru-RU" dirty="0" smtClean="0"/>
              <a:t>термомагнитной </a:t>
            </a:r>
            <a:r>
              <a:rPr lang="ru-RU" dirty="0"/>
              <a:t>обработке: нагреву до 1300 °С и охлаждению со скоростью </a:t>
            </a:r>
            <a:r>
              <a:rPr lang="ru-RU" dirty="0" smtClean="0"/>
              <a:t>0,5-5 </a:t>
            </a:r>
            <a:r>
              <a:rPr lang="en-US" baseline="30000" dirty="0" smtClean="0"/>
              <a:t>0</a:t>
            </a:r>
            <a:r>
              <a:rPr lang="ru-RU" dirty="0" smtClean="0"/>
              <a:t>С/с </a:t>
            </a:r>
            <a:r>
              <a:rPr lang="ru-RU" dirty="0"/>
              <a:t>(в зависимости от состава сплава) в магнитном поле, приложенном </a:t>
            </a:r>
            <a:r>
              <a:rPr lang="ru-RU" dirty="0" smtClean="0"/>
              <a:t>вдоль направления </a:t>
            </a:r>
            <a:r>
              <a:rPr lang="ru-RU" dirty="0"/>
              <a:t>важного для магнита данной конфигурации. Затем магнит </a:t>
            </a:r>
            <a:r>
              <a:rPr lang="ru-RU" dirty="0" smtClean="0"/>
              <a:t>отпускают </a:t>
            </a:r>
            <a:r>
              <a:rPr lang="ru-RU" dirty="0"/>
              <a:t>при 625 °С. После такой обработки магнитные свойства сплавов </a:t>
            </a:r>
            <a:r>
              <a:rPr lang="ru-RU" dirty="0" smtClean="0"/>
              <a:t>становятся </a:t>
            </a:r>
            <a:r>
              <a:rPr lang="ru-RU" dirty="0"/>
              <a:t>анизотропными, их магнитные характеристики </a:t>
            </a:r>
            <a:r>
              <a:rPr lang="ru-RU" i="1" dirty="0"/>
              <a:t>(</a:t>
            </a:r>
            <a:r>
              <a:rPr lang="ru-RU" i="1" dirty="0" err="1"/>
              <a:t>Вr</a:t>
            </a:r>
            <a:r>
              <a:rPr lang="ru-RU" i="1" dirty="0"/>
              <a:t>, </a:t>
            </a:r>
            <a:r>
              <a:rPr lang="ru-RU" i="1" dirty="0" err="1"/>
              <a:t>Н</a:t>
            </a:r>
            <a:r>
              <a:rPr lang="ru-RU" i="1" baseline="-25000" dirty="0" err="1"/>
              <a:t>C</a:t>
            </a:r>
            <a:r>
              <a:rPr lang="ru-RU" i="1" dirty="0"/>
              <a:t>, </a:t>
            </a:r>
            <a:r>
              <a:rPr lang="ru-RU" i="1" dirty="0" err="1" smtClean="0"/>
              <a:t>Br</a:t>
            </a:r>
            <a:r>
              <a:rPr lang="ru-RU" i="1" dirty="0"/>
              <a:t>*</a:t>
            </a:r>
            <a:r>
              <a:rPr lang="ru-RU" i="1" dirty="0" err="1" smtClean="0"/>
              <a:t>H</a:t>
            </a:r>
            <a:r>
              <a:rPr lang="ru-RU" i="1" baseline="-25000" dirty="0" err="1" smtClean="0"/>
              <a:t>C</a:t>
            </a:r>
            <a:r>
              <a:rPr lang="ru-RU" i="1" dirty="0" smtClean="0"/>
              <a:t>) </a:t>
            </a:r>
            <a:r>
              <a:rPr lang="ru-RU" dirty="0"/>
              <a:t>сильно </a:t>
            </a:r>
            <a:r>
              <a:rPr lang="ru-RU" dirty="0" smtClean="0"/>
              <a:t>возрастают </a:t>
            </a:r>
            <a:r>
              <a:rPr lang="ru-RU" dirty="0"/>
              <a:t>в направлении приложенного магнитного поля (магнитная текстура).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0809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56032"/>
            <a:ext cx="11039856" cy="6355080"/>
          </a:xfrm>
        </p:spPr>
        <p:txBody>
          <a:bodyPr>
            <a:normAutofit fontScale="92500" lnSpcReduction="20000"/>
          </a:bodyPr>
          <a:lstStyle/>
          <a:p>
            <a:pPr marL="0" indent="447675" algn="just">
              <a:buNone/>
            </a:pPr>
            <a:r>
              <a:rPr lang="ru-RU" dirty="0"/>
              <a:t>Для изготовления магнитов применяют и порошковые сплавы </a:t>
            </a:r>
            <a:r>
              <a:rPr lang="ru-RU" dirty="0" err="1" smtClean="0"/>
              <a:t>Fe</a:t>
            </a:r>
            <a:r>
              <a:rPr lang="ru-RU" dirty="0" smtClean="0"/>
              <a:t>–</a:t>
            </a:r>
            <a:r>
              <a:rPr lang="ru-RU" dirty="0" err="1" smtClean="0"/>
              <a:t>Ni</a:t>
            </a:r>
            <a:r>
              <a:rPr lang="ru-RU" dirty="0" smtClean="0"/>
              <a:t>–</a:t>
            </a:r>
            <a:r>
              <a:rPr lang="ru-RU" dirty="0" err="1" smtClean="0"/>
              <a:t>Al</a:t>
            </a:r>
            <a:r>
              <a:rPr lang="ru-RU" dirty="0" smtClean="0"/>
              <a:t> </a:t>
            </a:r>
            <a:r>
              <a:rPr lang="ru-RU" dirty="0" err="1" smtClean="0"/>
              <a:t>ММК</a:t>
            </a:r>
            <a:r>
              <a:rPr lang="ru-RU" dirty="0" smtClean="0"/>
              <a:t> </a:t>
            </a:r>
            <a:r>
              <a:rPr lang="ru-RU" dirty="0"/>
              <a:t>1 </a:t>
            </a:r>
            <a:r>
              <a:rPr lang="ru-RU" i="1" dirty="0"/>
              <a:t>(</a:t>
            </a:r>
            <a:r>
              <a:rPr lang="ru-RU" i="1" dirty="0" err="1"/>
              <a:t>Н</a:t>
            </a:r>
            <a:r>
              <a:rPr lang="ru-RU" i="1" baseline="-25000" dirty="0" err="1"/>
              <a:t>С</a:t>
            </a:r>
            <a:r>
              <a:rPr lang="ru-RU" i="1" dirty="0"/>
              <a:t> = </a:t>
            </a:r>
            <a:r>
              <a:rPr lang="ru-RU" dirty="0"/>
              <a:t>24 кА/м, </a:t>
            </a:r>
            <a:r>
              <a:rPr lang="en-US" i="1" dirty="0"/>
              <a:t>Br </a:t>
            </a:r>
            <a:r>
              <a:rPr lang="en-US" dirty="0"/>
              <a:t>= 0,6 </a:t>
            </a:r>
            <a:r>
              <a:rPr lang="ru-RU" dirty="0"/>
              <a:t>Тл), </a:t>
            </a:r>
            <a:r>
              <a:rPr lang="ru-RU" dirty="0" err="1"/>
              <a:t>ММК7</a:t>
            </a:r>
            <a:r>
              <a:rPr lang="ru-RU" dirty="0"/>
              <a:t> (</a:t>
            </a:r>
            <a:r>
              <a:rPr lang="en-US" dirty="0"/>
              <a:t>H</a:t>
            </a:r>
            <a:r>
              <a:rPr lang="ru-RU" baseline="-25000" dirty="0"/>
              <a:t>с</a:t>
            </a:r>
            <a:r>
              <a:rPr lang="ru-RU" dirty="0"/>
              <a:t> = 44 кА/м, </a:t>
            </a:r>
            <a:r>
              <a:rPr lang="ru-RU" i="1" dirty="0"/>
              <a:t>В</a:t>
            </a:r>
            <a:r>
              <a:rPr lang="en-US" i="1" dirty="0"/>
              <a:t>r </a:t>
            </a:r>
            <a:r>
              <a:rPr lang="en-US" dirty="0"/>
              <a:t>= 0,95 </a:t>
            </a:r>
            <a:r>
              <a:rPr lang="ru-RU" dirty="0"/>
              <a:t>Тл), </a:t>
            </a:r>
            <a:r>
              <a:rPr lang="ru-RU" dirty="0" err="1" smtClean="0"/>
              <a:t>ММК11</a:t>
            </a:r>
            <a:r>
              <a:rPr lang="ru-RU" dirty="0" smtClean="0"/>
              <a:t> </a:t>
            </a:r>
            <a:r>
              <a:rPr lang="ru-RU" i="1" dirty="0" smtClean="0"/>
              <a:t>(</a:t>
            </a:r>
            <a:r>
              <a:rPr lang="ru-RU" i="1" dirty="0" err="1"/>
              <a:t>Н</a:t>
            </a:r>
            <a:r>
              <a:rPr lang="ru-RU" i="1" baseline="-25000" dirty="0" err="1"/>
              <a:t>С</a:t>
            </a:r>
            <a:r>
              <a:rPr lang="ru-RU" i="1" dirty="0"/>
              <a:t> </a:t>
            </a:r>
            <a:r>
              <a:rPr lang="ru-RU" dirty="0"/>
              <a:t>= 118 кА/м, </a:t>
            </a:r>
            <a:r>
              <a:rPr lang="ru-RU" i="1" dirty="0" err="1"/>
              <a:t>Вr</a:t>
            </a:r>
            <a:r>
              <a:rPr lang="ru-RU" i="1" dirty="0"/>
              <a:t> </a:t>
            </a:r>
            <a:r>
              <a:rPr lang="ru-RU" dirty="0"/>
              <a:t>= 0,7 Тл). Эти сплавы проходят такую же термическую </a:t>
            </a:r>
            <a:r>
              <a:rPr lang="ru-RU" dirty="0" smtClean="0"/>
              <a:t>обработку</a:t>
            </a:r>
            <a:r>
              <a:rPr lang="ru-RU" dirty="0"/>
              <a:t>, как и литые сплавы. Сплавы не обладают хрупкостью.</a:t>
            </a:r>
          </a:p>
          <a:p>
            <a:pPr marL="0" indent="447675" algn="just">
              <a:buNone/>
            </a:pPr>
            <a:r>
              <a:rPr lang="ru-RU" dirty="0"/>
              <a:t>Некоторое применение нашли деформируемые сплавы </a:t>
            </a:r>
            <a:r>
              <a:rPr lang="ru-RU" dirty="0" err="1"/>
              <a:t>52КФА</a:t>
            </a:r>
            <a:r>
              <a:rPr lang="ru-RU" dirty="0"/>
              <a:t>, </a:t>
            </a:r>
            <a:r>
              <a:rPr lang="ru-RU" dirty="0" err="1"/>
              <a:t>52КФБ</a:t>
            </a:r>
            <a:r>
              <a:rPr lang="ru-RU" dirty="0"/>
              <a:t> </a:t>
            </a:r>
            <a:r>
              <a:rPr lang="ru-RU" dirty="0" smtClean="0"/>
              <a:t>и </a:t>
            </a:r>
            <a:r>
              <a:rPr lang="ru-RU" dirty="0" err="1" smtClean="0"/>
              <a:t>52КФ13</a:t>
            </a:r>
            <a:r>
              <a:rPr lang="ru-RU" dirty="0" smtClean="0"/>
              <a:t> </a:t>
            </a:r>
            <a:r>
              <a:rPr lang="ru-RU" dirty="0"/>
              <a:t>(51–53% Со, 11–13% V, остальное – </a:t>
            </a:r>
            <a:r>
              <a:rPr lang="ru-RU" dirty="0" err="1"/>
              <a:t>Fe</a:t>
            </a:r>
            <a:r>
              <a:rPr lang="ru-RU" dirty="0"/>
              <a:t>), изготовляемые в виде </a:t>
            </a:r>
            <a:r>
              <a:rPr lang="ru-RU" dirty="0" smtClean="0"/>
              <a:t>проволоки </a:t>
            </a:r>
            <a:r>
              <a:rPr lang="ru-RU" dirty="0"/>
              <a:t>диаметром 0,5–3,0 мм, полос и лент толщиной 0,2–1,3 мм. После закалки </a:t>
            </a:r>
            <a:r>
              <a:rPr lang="ru-RU" dirty="0" smtClean="0"/>
              <a:t>и холодной </a:t>
            </a:r>
            <a:r>
              <a:rPr lang="ru-RU" dirty="0"/>
              <a:t>деформации сплавы подвергают отпуску при 600–620 °С. </a:t>
            </a:r>
            <a:r>
              <a:rPr lang="ru-RU" dirty="0" smtClean="0"/>
              <a:t>Свойства сплавов </a:t>
            </a:r>
            <a:r>
              <a:rPr lang="ru-RU" dirty="0"/>
              <a:t>после такой обработки: 58–62 </a:t>
            </a:r>
            <a:r>
              <a:rPr lang="ru-RU" dirty="0" err="1"/>
              <a:t>HRC</a:t>
            </a:r>
            <a:r>
              <a:rPr lang="ru-RU" dirty="0"/>
              <a:t>, </a:t>
            </a:r>
            <a:r>
              <a:rPr lang="ru-RU" i="1" dirty="0" err="1"/>
              <a:t>H</a:t>
            </a:r>
            <a:r>
              <a:rPr lang="ru-RU" i="1" baseline="-25000" dirty="0" err="1"/>
              <a:t>С</a:t>
            </a:r>
            <a:r>
              <a:rPr lang="ru-RU" i="1" dirty="0"/>
              <a:t> =</a:t>
            </a:r>
            <a:r>
              <a:rPr lang="ru-RU" dirty="0"/>
              <a:t>28 кА/м и </a:t>
            </a:r>
            <a:r>
              <a:rPr lang="ru-RU" i="1" dirty="0" err="1"/>
              <a:t>Вr</a:t>
            </a:r>
            <a:r>
              <a:rPr lang="ru-RU" dirty="0"/>
              <a:t>=85 Тл (в </a:t>
            </a:r>
            <a:r>
              <a:rPr lang="ru-RU" dirty="0" smtClean="0"/>
              <a:t>зависимости </a:t>
            </a:r>
            <a:r>
              <a:rPr lang="ru-RU" dirty="0"/>
              <a:t>от полуфабриката). Сплавы </a:t>
            </a:r>
            <a:r>
              <a:rPr lang="ru-RU" dirty="0" err="1"/>
              <a:t>Fe</a:t>
            </a:r>
            <a:r>
              <a:rPr lang="ru-RU" dirty="0"/>
              <a:t>–</a:t>
            </a:r>
            <a:r>
              <a:rPr lang="ru-RU" dirty="0" err="1"/>
              <a:t>Ni</a:t>
            </a:r>
            <a:r>
              <a:rPr lang="ru-RU" dirty="0"/>
              <a:t>–</a:t>
            </a:r>
            <a:r>
              <a:rPr lang="ru-RU" dirty="0" err="1"/>
              <a:t>Аl</a:t>
            </a:r>
            <a:r>
              <a:rPr lang="ru-RU" dirty="0"/>
              <a:t>–</a:t>
            </a:r>
            <a:r>
              <a:rPr lang="ru-RU" dirty="0" err="1"/>
              <a:t>Nb</a:t>
            </a:r>
            <a:r>
              <a:rPr lang="ru-RU" dirty="0"/>
              <a:t>, содержащие 8,4–9,8% </a:t>
            </a:r>
            <a:r>
              <a:rPr lang="ru-RU" dirty="0" err="1"/>
              <a:t>Аl</a:t>
            </a:r>
            <a:r>
              <a:rPr lang="ru-RU" dirty="0"/>
              <a:t>, </a:t>
            </a:r>
            <a:r>
              <a:rPr lang="ru-RU" dirty="0" smtClean="0"/>
              <a:t>3,7–4,2</a:t>
            </a:r>
            <a:r>
              <a:rPr lang="ru-RU" dirty="0"/>
              <a:t>% </a:t>
            </a:r>
            <a:r>
              <a:rPr lang="ru-RU" dirty="0" err="1"/>
              <a:t>Nb</a:t>
            </a:r>
            <a:r>
              <a:rPr lang="ru-RU" dirty="0"/>
              <a:t> и 20–25% </a:t>
            </a:r>
            <a:r>
              <a:rPr lang="ru-RU" dirty="0" err="1"/>
              <a:t>Ni</a:t>
            </a:r>
            <a:r>
              <a:rPr lang="ru-RU" dirty="0"/>
              <a:t> (остальное </a:t>
            </a:r>
            <a:r>
              <a:rPr lang="ru-RU" dirty="0" err="1"/>
              <a:t>Fe</a:t>
            </a:r>
            <a:r>
              <a:rPr lang="ru-RU" dirty="0"/>
              <a:t>), в виде горячекатаных листов </a:t>
            </a:r>
            <a:r>
              <a:rPr lang="ru-RU" dirty="0" smtClean="0"/>
              <a:t>используют для </a:t>
            </a:r>
            <a:r>
              <a:rPr lang="ru-RU" dirty="0"/>
              <a:t>изготовления малогабаритных магнитов. В промышленности </a:t>
            </a:r>
            <a:r>
              <a:rPr lang="ru-RU" dirty="0" smtClean="0"/>
              <a:t>используют сплавы </a:t>
            </a:r>
            <a:r>
              <a:rPr lang="ru-RU" dirty="0"/>
              <a:t>на основе системы </a:t>
            </a:r>
            <a:r>
              <a:rPr lang="ru-RU" dirty="0" err="1"/>
              <a:t>Fe</a:t>
            </a:r>
            <a:r>
              <a:rPr lang="ru-RU" dirty="0"/>
              <a:t>–Со–</a:t>
            </a:r>
            <a:r>
              <a:rPr lang="ru-RU" dirty="0" err="1"/>
              <a:t>Сr</a:t>
            </a:r>
            <a:r>
              <a:rPr lang="ru-RU" dirty="0"/>
              <a:t>, достаточно хорошо деформируемые </a:t>
            </a:r>
            <a:r>
              <a:rPr lang="ru-RU" dirty="0" smtClean="0"/>
              <a:t>при прокатке</a:t>
            </a:r>
            <a:r>
              <a:rPr lang="ru-RU" dirty="0"/>
              <a:t>. Свойства сплавов типа </a:t>
            </a:r>
            <a:r>
              <a:rPr lang="ru-RU" dirty="0" err="1"/>
              <a:t>К23Х31С1</a:t>
            </a:r>
            <a:r>
              <a:rPr lang="ru-RU" dirty="0"/>
              <a:t> после термической обработки </a:t>
            </a:r>
            <a:r>
              <a:rPr lang="ru-RU" i="1" dirty="0" err="1"/>
              <a:t>Н</a:t>
            </a:r>
            <a:r>
              <a:rPr lang="ru-RU" i="1" baseline="-25000" dirty="0" err="1"/>
              <a:t>С</a:t>
            </a:r>
            <a:r>
              <a:rPr lang="ru-RU" i="1" dirty="0"/>
              <a:t> </a:t>
            </a:r>
            <a:r>
              <a:rPr lang="ru-RU" i="1" dirty="0" smtClean="0"/>
              <a:t>~ </a:t>
            </a:r>
            <a:r>
              <a:rPr lang="ru-RU" dirty="0" smtClean="0"/>
              <a:t>52,8 </a:t>
            </a:r>
            <a:r>
              <a:rPr lang="ru-RU" dirty="0"/>
              <a:t>кА/м и </a:t>
            </a:r>
            <a:r>
              <a:rPr lang="ru-RU" i="1" dirty="0" err="1"/>
              <a:t>Вr</a:t>
            </a:r>
            <a:r>
              <a:rPr lang="ru-RU" i="1" dirty="0"/>
              <a:t> = </a:t>
            </a:r>
            <a:r>
              <a:rPr lang="ru-RU" dirty="0"/>
              <a:t>1,15 Тл.</a:t>
            </a:r>
          </a:p>
          <a:p>
            <a:pPr marL="0" indent="447675" algn="just">
              <a:buNone/>
            </a:pPr>
            <a:r>
              <a:rPr lang="ru-RU" dirty="0"/>
              <a:t>Использование редкоземельных соединений дает возможность </a:t>
            </a:r>
            <a:r>
              <a:rPr lang="ru-RU" dirty="0" smtClean="0"/>
              <a:t>создавать материалы </a:t>
            </a:r>
            <a:r>
              <a:rPr lang="ru-RU" dirty="0"/>
              <a:t>для постоянных магнитов малой массы с большой магнитной </a:t>
            </a:r>
            <a:r>
              <a:rPr lang="ru-RU" dirty="0" smtClean="0"/>
              <a:t>энергией </a:t>
            </a:r>
            <a:r>
              <a:rPr lang="ru-RU" i="1" dirty="0" err="1"/>
              <a:t>ВrНс</a:t>
            </a:r>
            <a:r>
              <a:rPr lang="ru-RU" dirty="0"/>
              <a:t>. Наиболее эффективными для этой цели являются </a:t>
            </a:r>
            <a:r>
              <a:rPr lang="ru-RU" dirty="0" smtClean="0"/>
              <a:t>интерметаллические </a:t>
            </a:r>
            <a:r>
              <a:rPr lang="ru-RU" dirty="0"/>
              <a:t>соединения кобальта с легкими редкоземельными металлами, такие </a:t>
            </a:r>
            <a:r>
              <a:rPr lang="ru-RU" dirty="0" smtClean="0"/>
              <a:t>как </a:t>
            </a:r>
            <a:r>
              <a:rPr lang="en-US" dirty="0" err="1" smtClean="0"/>
              <a:t>SmCo</a:t>
            </a:r>
            <a:r>
              <a:rPr lang="en-US" baseline="-25000" dirty="0" err="1" smtClean="0"/>
              <a:t>5</a:t>
            </a:r>
            <a:r>
              <a:rPr lang="en-US" dirty="0"/>
              <a:t>, </a:t>
            </a:r>
            <a:r>
              <a:rPr lang="en-US" dirty="0" err="1"/>
              <a:t>NdCo</a:t>
            </a:r>
            <a:r>
              <a:rPr lang="en-US" baseline="-25000" dirty="0" err="1"/>
              <a:t>5</a:t>
            </a:r>
            <a:r>
              <a:rPr lang="en-US" dirty="0"/>
              <a:t>, </a:t>
            </a:r>
            <a:r>
              <a:rPr lang="en-US" dirty="0" err="1"/>
              <a:t>PrCo</a:t>
            </a:r>
            <a:r>
              <a:rPr lang="en-US" baseline="-25000" dirty="0" err="1"/>
              <a:t>5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421566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0987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3.3 Сплавы с заданным коэффициентом термического расширения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97864"/>
            <a:ext cx="10515600" cy="5431536"/>
          </a:xfrm>
        </p:spPr>
        <p:txBody>
          <a:bodyPr>
            <a:normAutofit fontScale="92500" lnSpcReduction="20000"/>
          </a:bodyPr>
          <a:lstStyle/>
          <a:p>
            <a:pPr marL="0" indent="447675" algn="just">
              <a:buNone/>
            </a:pPr>
            <a:r>
              <a:rPr lang="ru-RU" dirty="0"/>
              <a:t>Сплавы с заданным коэффициентом термического расширения </a:t>
            </a:r>
            <a:r>
              <a:rPr lang="ru-RU" dirty="0" smtClean="0"/>
              <a:t>составляют </a:t>
            </a:r>
            <a:r>
              <a:rPr lang="ru-RU" dirty="0"/>
              <a:t>одну из важнейших групп прецизионных сплавов.</a:t>
            </a:r>
          </a:p>
          <a:p>
            <a:pPr marL="0" indent="447675" algn="just">
              <a:buNone/>
            </a:pPr>
            <a:r>
              <a:rPr lang="ru-RU" b="1" dirty="0"/>
              <a:t>Тепловое расширение </a:t>
            </a:r>
            <a:r>
              <a:rPr lang="ru-RU" dirty="0"/>
              <a:t>– это увеличение линейных размеров и </a:t>
            </a:r>
            <a:r>
              <a:rPr lang="ru-RU" dirty="0" smtClean="0"/>
              <a:t>объёмов тел</a:t>
            </a:r>
            <a:r>
              <a:rPr lang="ru-RU" dirty="0"/>
              <a:t>, происходящее при увеличении их температуры. Линейное тепловое </a:t>
            </a:r>
            <a:r>
              <a:rPr lang="ru-RU" dirty="0" smtClean="0"/>
              <a:t>расширение </a:t>
            </a:r>
            <a:r>
              <a:rPr lang="ru-RU" dirty="0"/>
              <a:t>характерно для твёрдых тел. Объёмное тепловое расширение </a:t>
            </a:r>
            <a:r>
              <a:rPr lang="ru-RU" dirty="0" smtClean="0"/>
              <a:t>характерно для </a:t>
            </a:r>
            <a:r>
              <a:rPr lang="ru-RU" dirty="0"/>
              <a:t>твёрдых тел и жидкостей. Линейное тепловое расширение </a:t>
            </a:r>
            <a:r>
              <a:rPr lang="ru-RU" dirty="0" smtClean="0"/>
              <a:t>характеризуется коэффициентом </a:t>
            </a:r>
            <a:r>
              <a:rPr lang="ru-RU" i="1" dirty="0" smtClean="0"/>
              <a:t>α </a:t>
            </a:r>
            <a:r>
              <a:rPr lang="ru-RU" dirty="0"/>
              <a:t>(К</a:t>
            </a:r>
            <a:r>
              <a:rPr lang="ru-RU" baseline="30000" dirty="0"/>
              <a:t>-1</a:t>
            </a:r>
            <a:r>
              <a:rPr lang="ru-RU" dirty="0"/>
              <a:t>), а объёмное тепловое расширение – </a:t>
            </a:r>
            <a:r>
              <a:rPr lang="ru-RU" dirty="0" smtClean="0"/>
              <a:t> коэффициентом </a:t>
            </a:r>
            <a:r>
              <a:rPr lang="ru-RU" i="1" dirty="0" smtClean="0"/>
              <a:t>β</a:t>
            </a:r>
            <a:r>
              <a:rPr lang="ru-RU" dirty="0" smtClean="0"/>
              <a:t>(К</a:t>
            </a:r>
            <a:r>
              <a:rPr lang="ru-RU" baseline="30000" dirty="0" smtClean="0"/>
              <a:t>-1</a:t>
            </a:r>
            <a:r>
              <a:rPr lang="ru-RU" dirty="0" smtClean="0"/>
              <a:t>)</a:t>
            </a:r>
            <a:r>
              <a:rPr lang="en-US" dirty="0" smtClean="0"/>
              <a:t>.</a:t>
            </a:r>
            <a:endParaRPr lang="ru-RU" dirty="0" smtClean="0"/>
          </a:p>
          <a:p>
            <a:pPr marL="0" indent="447675" algn="just">
              <a:buNone/>
            </a:pPr>
            <a:r>
              <a:rPr lang="ru-RU" dirty="0"/>
              <a:t>Аномалии термического расширения наблюдаются во многих бинарных сплавах. Существует две группы сплавов с заданным коэффициентом термического расширения: сплавы с аномально низким значением коэффициентом термического расширения (α≈10</a:t>
            </a:r>
            <a:r>
              <a:rPr lang="ru-RU" baseline="30000" dirty="0"/>
              <a:t>-7</a:t>
            </a:r>
            <a:r>
              <a:rPr lang="ru-RU" dirty="0"/>
              <a:t> К</a:t>
            </a:r>
            <a:r>
              <a:rPr lang="ru-RU" baseline="30000" dirty="0"/>
              <a:t>-1</a:t>
            </a:r>
            <a:r>
              <a:rPr lang="ru-RU" dirty="0"/>
              <a:t>); сплавы с аномально высоким значением коэффициентом термического расширения.</a:t>
            </a:r>
          </a:p>
          <a:p>
            <a:pPr marL="0" indent="447675" algn="just">
              <a:buNone/>
            </a:pPr>
            <a:r>
              <a:rPr lang="ru-RU" dirty="0"/>
              <a:t>В основе создания той или иной группы сплавов положен принцип экспериментального поиска аномалий коэффициента термического расширения в зависимости от химического состава сплава (рисунок 3.1</a:t>
            </a:r>
            <a:r>
              <a:rPr lang="ru-RU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808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650991"/>
            <a:ext cx="10515600" cy="114300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Рисунок 3.1 - Зависимость коэффициента термического расширения от </a:t>
            </a:r>
            <a:r>
              <a:rPr lang="ru-RU" dirty="0" smtClean="0"/>
              <a:t>состава для </a:t>
            </a:r>
            <a:r>
              <a:rPr lang="ru-RU" dirty="0"/>
              <a:t>некоторых бинарных сплавов</a:t>
            </a:r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lum/>
          </a:blip>
          <a:stretch>
            <a:fillRect/>
          </a:stretch>
        </p:blipFill>
        <p:spPr>
          <a:xfrm>
            <a:off x="3182411" y="365125"/>
            <a:ext cx="4876201" cy="521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0724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93192"/>
            <a:ext cx="10994136" cy="6309360"/>
          </a:xfrm>
        </p:spPr>
        <p:txBody>
          <a:bodyPr>
            <a:normAutofit/>
          </a:bodyPr>
          <a:lstStyle/>
          <a:p>
            <a:pPr marL="0" indent="447675" algn="just">
              <a:buNone/>
            </a:pPr>
            <a:r>
              <a:rPr lang="ru-RU" dirty="0"/>
              <a:t>В зависимости от назначения сплавы с аномалией </a:t>
            </a:r>
            <a:r>
              <a:rPr lang="ru-RU" dirty="0" smtClean="0"/>
              <a:t>коэффициента термического </a:t>
            </a:r>
            <a:r>
              <a:rPr lang="ru-RU" dirty="0"/>
              <a:t>расширения должны обладать также хорошими </a:t>
            </a:r>
            <a:r>
              <a:rPr lang="ru-RU" dirty="0" smtClean="0"/>
              <a:t>механическими свойствами</a:t>
            </a:r>
            <a:r>
              <a:rPr lang="ru-RU" dirty="0"/>
              <a:t>. Их используют для изготовления измерительных инструментов</a:t>
            </a:r>
            <a:r>
              <a:rPr lang="ru-RU" dirty="0" smtClean="0"/>
              <a:t>, которые </a:t>
            </a:r>
            <a:r>
              <a:rPr lang="ru-RU" dirty="0"/>
              <a:t>не должны изменять свои размеры в определённом </a:t>
            </a:r>
            <a:r>
              <a:rPr lang="ru-RU" dirty="0" smtClean="0"/>
              <a:t>интервале температур</a:t>
            </a:r>
            <a:r>
              <a:rPr lang="ru-RU" dirty="0"/>
              <a:t>, для изготовления многочисленных устройств вакуумной техники </a:t>
            </a:r>
            <a:r>
              <a:rPr lang="ru-RU" dirty="0" smtClean="0"/>
              <a:t>и пр</a:t>
            </a:r>
            <a:r>
              <a:rPr lang="ru-RU" dirty="0"/>
              <a:t>.</a:t>
            </a:r>
          </a:p>
          <a:p>
            <a:pPr marL="0" indent="447675" algn="just">
              <a:buNone/>
            </a:pPr>
            <a:r>
              <a:rPr lang="ru-RU" dirty="0"/>
              <a:t>Наибольшее применение получили сплавы на основе системы </a:t>
            </a:r>
            <a:r>
              <a:rPr lang="ru-RU" dirty="0" err="1"/>
              <a:t>Fe</a:t>
            </a:r>
            <a:r>
              <a:rPr lang="ru-RU" dirty="0"/>
              <a:t> – </a:t>
            </a:r>
            <a:r>
              <a:rPr lang="ru-RU" dirty="0" err="1"/>
              <a:t>Ni</a:t>
            </a:r>
            <a:r>
              <a:rPr lang="ru-RU" dirty="0"/>
              <a:t>.</a:t>
            </a:r>
          </a:p>
          <a:p>
            <a:pPr marL="0" indent="447675" algn="just">
              <a:buNone/>
            </a:pPr>
            <a:r>
              <a:rPr lang="ru-RU" dirty="0"/>
              <a:t>Аномалия коэффициента термического расширения сплавов на основе </a:t>
            </a:r>
            <a:r>
              <a:rPr lang="ru-RU" dirty="0" smtClean="0"/>
              <a:t>системы </a:t>
            </a:r>
            <a:r>
              <a:rPr lang="ru-RU" dirty="0" err="1" smtClean="0"/>
              <a:t>Fe</a:t>
            </a:r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err="1"/>
              <a:t>Ni</a:t>
            </a:r>
            <a:r>
              <a:rPr lang="ru-RU" dirty="0"/>
              <a:t> имеет </a:t>
            </a:r>
            <a:r>
              <a:rPr lang="ru-RU" dirty="0" err="1"/>
              <a:t>ферромагнитную</a:t>
            </a:r>
            <a:r>
              <a:rPr lang="ru-RU" dirty="0"/>
              <a:t> природу: он минимален лишь в очень </a:t>
            </a:r>
            <a:r>
              <a:rPr lang="ru-RU" dirty="0" smtClean="0"/>
              <a:t>узком интервале </a:t>
            </a:r>
            <a:r>
              <a:rPr lang="ru-RU" dirty="0"/>
              <a:t>содержания </a:t>
            </a:r>
            <a:r>
              <a:rPr lang="ru-RU" dirty="0" err="1"/>
              <a:t>Ni</a:t>
            </a:r>
            <a:r>
              <a:rPr lang="ru-RU" dirty="0"/>
              <a:t>, где он почти на порядок меньше, чем у </a:t>
            </a:r>
            <a:r>
              <a:rPr lang="ru-RU" dirty="0" smtClean="0"/>
              <a:t>чистых железа </a:t>
            </a:r>
            <a:r>
              <a:rPr lang="ru-RU" dirty="0"/>
              <a:t>и никеля.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6350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20624"/>
            <a:ext cx="10482072" cy="6217920"/>
          </a:xfrm>
        </p:spPr>
        <p:txBody>
          <a:bodyPr>
            <a:normAutofit/>
          </a:bodyPr>
          <a:lstStyle/>
          <a:p>
            <a:pPr marL="0" indent="447675" algn="just">
              <a:buNone/>
            </a:pPr>
            <a:r>
              <a:rPr lang="ru-RU" dirty="0"/>
              <a:t>Среди бинарных железоникелевых сплавов с низким </a:t>
            </a:r>
            <a:r>
              <a:rPr lang="ru-RU" dirty="0" smtClean="0"/>
              <a:t>коэффициентом линейного </a:t>
            </a:r>
            <a:r>
              <a:rPr lang="ru-RU" dirty="0"/>
              <a:t>расширения известен и всесторонне изучен сплав </a:t>
            </a:r>
            <a:r>
              <a:rPr lang="ru-RU" b="1" dirty="0"/>
              <a:t>инвар</a:t>
            </a:r>
            <a:r>
              <a:rPr lang="ru-RU" dirty="0"/>
              <a:t>. Его </a:t>
            </a:r>
            <a:r>
              <a:rPr lang="ru-RU" dirty="0" smtClean="0"/>
              <a:t>аналог – </a:t>
            </a:r>
            <a:r>
              <a:rPr lang="ru-RU" dirty="0"/>
              <a:t>это сплав </a:t>
            </a:r>
            <a:r>
              <a:rPr lang="ru-RU" dirty="0" err="1"/>
              <a:t>36Н</a:t>
            </a:r>
            <a:r>
              <a:rPr lang="ru-RU" dirty="0"/>
              <a:t>. При помощи специальной термомеханической </a:t>
            </a:r>
            <a:r>
              <a:rPr lang="ru-RU" dirty="0" smtClean="0"/>
              <a:t>обработки можно </a:t>
            </a:r>
            <a:r>
              <a:rPr lang="ru-RU" dirty="0"/>
              <a:t>ещё более понизить и стабилизировать характерный для инвара </a:t>
            </a:r>
            <a:r>
              <a:rPr lang="ru-RU" dirty="0" smtClean="0"/>
              <a:t>весьма низкий </a:t>
            </a:r>
            <a:r>
              <a:rPr lang="ru-RU" dirty="0"/>
              <a:t>коэффициент термического расширения.</a:t>
            </a:r>
          </a:p>
          <a:p>
            <a:pPr marL="0" indent="447675" algn="just">
              <a:buNone/>
            </a:pPr>
            <a:r>
              <a:rPr lang="ru-RU" dirty="0"/>
              <a:t>Сплав </a:t>
            </a:r>
            <a:r>
              <a:rPr lang="ru-RU" b="1" dirty="0" err="1"/>
              <a:t>суперинвар</a:t>
            </a:r>
            <a:r>
              <a:rPr lang="ru-RU" dirty="0"/>
              <a:t> (</a:t>
            </a:r>
            <a:r>
              <a:rPr lang="ru-RU" dirty="0" err="1"/>
              <a:t>32НКД</a:t>
            </a:r>
            <a:r>
              <a:rPr lang="ru-RU" dirty="0"/>
              <a:t>) имеет ещё более низкий, чем у </a:t>
            </a:r>
            <a:r>
              <a:rPr lang="ru-RU" dirty="0" smtClean="0"/>
              <a:t>инвара коэффициент </a:t>
            </a:r>
            <a:r>
              <a:rPr lang="ru-RU" dirty="0"/>
              <a:t>термического расширения и содержит небольшое </a:t>
            </a:r>
            <a:r>
              <a:rPr lang="ru-RU" dirty="0" smtClean="0"/>
              <a:t>количество легирующих </a:t>
            </a:r>
            <a:r>
              <a:rPr lang="ru-RU" dirty="0"/>
              <a:t>элементов </a:t>
            </a:r>
            <a:r>
              <a:rPr lang="ru-RU" dirty="0" err="1"/>
              <a:t>Co</a:t>
            </a:r>
            <a:r>
              <a:rPr lang="ru-RU" dirty="0"/>
              <a:t> и </a:t>
            </a:r>
            <a:r>
              <a:rPr lang="ru-RU" dirty="0" err="1"/>
              <a:t>Cu</a:t>
            </a:r>
            <a:r>
              <a:rPr lang="ru-RU" dirty="0"/>
              <a:t>. Отличительной особенностью сплава </a:t>
            </a:r>
            <a:r>
              <a:rPr lang="ru-RU" dirty="0" err="1" smtClean="0"/>
              <a:t>35НКТ</a:t>
            </a:r>
            <a:r>
              <a:rPr lang="ru-RU" dirty="0" smtClean="0"/>
              <a:t> является </a:t>
            </a:r>
            <a:r>
              <a:rPr lang="ru-RU" dirty="0"/>
              <a:t>сравнительно высокие механические свойства, приобретаемые </a:t>
            </a:r>
            <a:r>
              <a:rPr lang="ru-RU" dirty="0" smtClean="0"/>
              <a:t>в</a:t>
            </a:r>
            <a:r>
              <a:rPr lang="en-US" dirty="0" smtClean="0"/>
              <a:t> </a:t>
            </a:r>
            <a:r>
              <a:rPr lang="ru-RU" dirty="0"/>
              <a:t>результате дисперсионного твердения. Основные характеристики сплавов </a:t>
            </a:r>
            <a:r>
              <a:rPr lang="ru-RU" dirty="0" smtClean="0"/>
              <a:t>с низким </a:t>
            </a:r>
            <a:r>
              <a:rPr lang="ru-RU" dirty="0"/>
              <a:t>и заданным коэффициентами температурного расширения приведены </a:t>
            </a:r>
            <a:r>
              <a:rPr lang="ru-RU" dirty="0" smtClean="0"/>
              <a:t>в таблице </a:t>
            </a:r>
            <a:r>
              <a:rPr lang="ru-RU" dirty="0"/>
              <a:t>3.1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99454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0495" y="252857"/>
            <a:ext cx="10515600" cy="1146175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Таблица 3.1 - Основные характеристики сплавов с низким и заданным коэффициентами температурного расширения</a:t>
            </a:r>
            <a:endParaRPr lang="en-US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047" y="1700784"/>
            <a:ext cx="11249363" cy="451713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329286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28600"/>
            <a:ext cx="10856976" cy="6254496"/>
          </a:xfrm>
        </p:spPr>
        <p:txBody>
          <a:bodyPr>
            <a:normAutofit fontScale="92500" lnSpcReduction="20000"/>
          </a:bodyPr>
          <a:lstStyle/>
          <a:p>
            <a:pPr marL="0" indent="447675" algn="just">
              <a:buNone/>
            </a:pPr>
            <a:r>
              <a:rPr lang="ru-RU" dirty="0"/>
              <a:t>Повсеместное признание получил сплав </a:t>
            </a:r>
            <a:r>
              <a:rPr lang="ru-RU" b="1" dirty="0" err="1"/>
              <a:t>ковар</a:t>
            </a:r>
            <a:r>
              <a:rPr lang="ru-RU" b="1" dirty="0"/>
              <a:t> </a:t>
            </a:r>
            <a:r>
              <a:rPr lang="ru-RU" dirty="0"/>
              <a:t>(</a:t>
            </a:r>
            <a:r>
              <a:rPr lang="ru-RU" dirty="0" err="1"/>
              <a:t>29НК</a:t>
            </a:r>
            <a:r>
              <a:rPr lang="ru-RU" dirty="0"/>
              <a:t>). Этот сплав </a:t>
            </a:r>
            <a:r>
              <a:rPr lang="ru-RU" dirty="0" smtClean="0"/>
              <a:t>имеет низкий </a:t>
            </a:r>
            <a:r>
              <a:rPr lang="ru-RU" dirty="0"/>
              <a:t>коэффициент температурного расширения в широком </a:t>
            </a:r>
            <a:r>
              <a:rPr lang="ru-RU" dirty="0" smtClean="0"/>
              <a:t>интервале положительных </a:t>
            </a:r>
            <a:r>
              <a:rPr lang="ru-RU" dirty="0"/>
              <a:t>и отрицательных температур. Образующиеся в процессе </a:t>
            </a:r>
            <a:r>
              <a:rPr lang="ru-RU" dirty="0" smtClean="0"/>
              <a:t>пайки на </a:t>
            </a:r>
            <a:r>
              <a:rPr lang="ru-RU" dirty="0"/>
              <a:t>поверхности этого сплава оксиды легко и полностью растворяются </a:t>
            </a:r>
            <a:r>
              <a:rPr lang="ru-RU" dirty="0" smtClean="0"/>
              <a:t>в определённых </a:t>
            </a:r>
            <a:r>
              <a:rPr lang="ru-RU" dirty="0"/>
              <a:t>сортах тугоплавких стёкол, что является </a:t>
            </a:r>
            <a:r>
              <a:rPr lang="ru-RU" dirty="0" smtClean="0"/>
              <a:t>предпосылкой получения </a:t>
            </a:r>
            <a:r>
              <a:rPr lang="ru-RU" dirty="0"/>
              <a:t>плотного и прочного спая.</a:t>
            </a:r>
          </a:p>
          <a:p>
            <a:pPr marL="0" indent="447675" algn="just">
              <a:buNone/>
            </a:pPr>
            <a:r>
              <a:rPr lang="ru-RU" dirty="0"/>
              <a:t>На практике для сплавов, подобных </a:t>
            </a:r>
            <a:r>
              <a:rPr lang="ru-RU" dirty="0" err="1"/>
              <a:t>29НК</a:t>
            </a:r>
            <a:r>
              <a:rPr lang="ru-RU" dirty="0"/>
              <a:t>, требуется ещё </a:t>
            </a:r>
            <a:r>
              <a:rPr lang="ru-RU" dirty="0" smtClean="0"/>
              <a:t>больше уменьшить </a:t>
            </a:r>
            <a:r>
              <a:rPr lang="ru-RU" dirty="0"/>
              <a:t>значение коэффициента термического расширения или </a:t>
            </a:r>
            <a:r>
              <a:rPr lang="ru-RU" dirty="0" smtClean="0"/>
              <a:t>увеличить температуру </a:t>
            </a:r>
            <a:r>
              <a:rPr lang="ru-RU" dirty="0"/>
              <a:t>Кюри, то есть расширить температурную область </a:t>
            </a:r>
            <a:r>
              <a:rPr lang="ru-RU" dirty="0" smtClean="0"/>
              <a:t>использования сплава</a:t>
            </a:r>
            <a:r>
              <a:rPr lang="ru-RU" dirty="0"/>
              <a:t>. Для удовлетворения подобных требований разработаны </a:t>
            </a:r>
            <a:r>
              <a:rPr lang="ru-RU" dirty="0" smtClean="0"/>
              <a:t>две модификации </a:t>
            </a:r>
            <a:r>
              <a:rPr lang="ru-RU" dirty="0"/>
              <a:t>сплава </a:t>
            </a:r>
            <a:r>
              <a:rPr lang="ru-RU" dirty="0" err="1"/>
              <a:t>29НК</a:t>
            </a:r>
            <a:r>
              <a:rPr lang="ru-RU" dirty="0"/>
              <a:t>: </a:t>
            </a:r>
            <a:r>
              <a:rPr lang="ru-RU" dirty="0" err="1"/>
              <a:t>30НКД</a:t>
            </a:r>
            <a:r>
              <a:rPr lang="ru-RU" dirty="0"/>
              <a:t>, </a:t>
            </a:r>
            <a:r>
              <a:rPr lang="ru-RU" dirty="0" err="1"/>
              <a:t>33НК</a:t>
            </a:r>
            <a:r>
              <a:rPr lang="ru-RU" dirty="0"/>
              <a:t>.</a:t>
            </a:r>
          </a:p>
          <a:p>
            <a:pPr marL="0" indent="447675" algn="just">
              <a:buNone/>
            </a:pPr>
            <a:r>
              <a:rPr lang="ru-RU" dirty="0"/>
              <a:t>К сплавам с заданным коэффициентом температурного </a:t>
            </a:r>
            <a:r>
              <a:rPr lang="ru-RU" dirty="0" smtClean="0"/>
              <a:t>расширения следует </a:t>
            </a:r>
            <a:r>
              <a:rPr lang="ru-RU" dirty="0"/>
              <a:t>отнести и сплавы с особо высоким коэффициентом </a:t>
            </a:r>
            <a:r>
              <a:rPr lang="ru-RU" dirty="0" smtClean="0"/>
              <a:t>температурного расширения</a:t>
            </a:r>
            <a:r>
              <a:rPr lang="ru-RU" dirty="0"/>
              <a:t>. Такие сплавы созданы на основе </a:t>
            </a:r>
            <a:r>
              <a:rPr lang="ru-RU" dirty="0" err="1"/>
              <a:t>Mn</a:t>
            </a:r>
            <a:r>
              <a:rPr lang="ru-RU" dirty="0"/>
              <a:t>. Из числа </a:t>
            </a:r>
            <a:r>
              <a:rPr lang="ru-RU" dirty="0" smtClean="0"/>
              <a:t>промышленных сплавов </a:t>
            </a:r>
            <a:r>
              <a:rPr lang="ru-RU" dirty="0"/>
              <a:t>на основе </a:t>
            </a:r>
            <a:r>
              <a:rPr lang="ru-RU" dirty="0" err="1"/>
              <a:t>Mn</a:t>
            </a:r>
            <a:r>
              <a:rPr lang="ru-RU" dirty="0"/>
              <a:t> следует выделить сплав </a:t>
            </a:r>
            <a:r>
              <a:rPr lang="ru-RU" dirty="0" err="1"/>
              <a:t>75ГНД</a:t>
            </a:r>
            <a:r>
              <a:rPr lang="ru-RU" dirty="0"/>
              <a:t>: он успешно </a:t>
            </a:r>
            <a:r>
              <a:rPr lang="ru-RU" dirty="0" smtClean="0"/>
              <a:t>применяется в </a:t>
            </a:r>
            <a:r>
              <a:rPr lang="ru-RU" dirty="0"/>
              <a:t>производстве термостатических биметаллов в качестве их </a:t>
            </a:r>
            <a:r>
              <a:rPr lang="ru-RU" dirty="0" smtClean="0"/>
              <a:t>активной составляющей</a:t>
            </a:r>
            <a:r>
              <a:rPr lang="ru-RU" dirty="0"/>
              <a:t>. Сплав с низким коэффициентом температурного </a:t>
            </a:r>
            <a:r>
              <a:rPr lang="ru-RU" dirty="0" smtClean="0"/>
              <a:t>расширения используется </a:t>
            </a:r>
            <a:r>
              <a:rPr lang="ru-RU" dirty="0"/>
              <a:t>для изготовления пассивной составляющей. </a:t>
            </a:r>
            <a:r>
              <a:rPr lang="ru-RU" dirty="0" smtClean="0"/>
              <a:t>Коэффициент температурного </a:t>
            </a:r>
            <a:r>
              <a:rPr lang="ru-RU" dirty="0"/>
              <a:t>расширения сплава </a:t>
            </a:r>
            <a:r>
              <a:rPr lang="ru-RU" dirty="0" err="1"/>
              <a:t>75ГНД</a:t>
            </a:r>
            <a:r>
              <a:rPr lang="ru-RU" dirty="0"/>
              <a:t> в несколько десятков раз больше</a:t>
            </a:r>
            <a:r>
              <a:rPr lang="ru-RU" dirty="0" smtClean="0"/>
              <a:t>, чем </a:t>
            </a:r>
            <a:r>
              <a:rPr lang="ru-RU" dirty="0"/>
              <a:t>у сплавов, применяемых для изготовления пассивной составляющей.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7196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5267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3.4 Сплавы с особыми упругими свойствами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3272"/>
            <a:ext cx="10515600" cy="5143691"/>
          </a:xfrm>
        </p:spPr>
        <p:txBody>
          <a:bodyPr/>
          <a:lstStyle/>
          <a:p>
            <a:pPr marL="0" indent="447675" algn="just">
              <a:buNone/>
            </a:pPr>
            <a:r>
              <a:rPr lang="ru-RU" b="1" dirty="0"/>
              <a:t>Основное свойство</a:t>
            </a:r>
            <a:r>
              <a:rPr lang="ru-RU" dirty="0"/>
              <a:t>, которыми должны обладать пружинные стали </a:t>
            </a:r>
            <a:r>
              <a:rPr lang="ru-RU" dirty="0" smtClean="0"/>
              <a:t>и сплавы </a:t>
            </a:r>
            <a:r>
              <a:rPr lang="ru-RU" dirty="0"/>
              <a:t>со специальными упругими свойствами – </a:t>
            </a:r>
            <a:r>
              <a:rPr lang="ru-RU" b="1" dirty="0"/>
              <a:t>высокое сопротивление </a:t>
            </a:r>
            <a:r>
              <a:rPr lang="ru-RU" b="1" dirty="0" smtClean="0"/>
              <a:t>малым </a:t>
            </a:r>
            <a:r>
              <a:rPr lang="ru-RU" b="1" dirty="0"/>
              <a:t>пластическим деформациям</a:t>
            </a:r>
            <a:r>
              <a:rPr lang="ru-RU" dirty="0"/>
              <a:t> в условиях кратковременного (предел </a:t>
            </a:r>
            <a:r>
              <a:rPr lang="ru-RU" dirty="0" smtClean="0"/>
              <a:t>упруго</a:t>
            </a:r>
            <a:r>
              <a:rPr lang="ru-RU" dirty="0"/>
              <a:t>сти, </a:t>
            </a:r>
            <a:r>
              <a:rPr lang="ru-RU" i="1" dirty="0" err="1" smtClean="0"/>
              <a:t>σ</a:t>
            </a:r>
            <a:r>
              <a:rPr lang="ru-RU" i="1" baseline="-25000" dirty="0" err="1" smtClean="0"/>
              <a:t>упр</a:t>
            </a:r>
            <a:r>
              <a:rPr lang="ru-RU" dirty="0" smtClean="0"/>
              <a:t>) </a:t>
            </a:r>
            <a:r>
              <a:rPr lang="ru-RU" dirty="0"/>
              <a:t>и длительного (релаксационная стойкость) </a:t>
            </a:r>
            <a:r>
              <a:rPr lang="ru-RU" dirty="0" err="1"/>
              <a:t>нагружения</a:t>
            </a:r>
            <a:r>
              <a:rPr lang="ru-RU" dirty="0"/>
              <a:t>.</a:t>
            </a:r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480" y="3368605"/>
            <a:ext cx="2613168" cy="960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1774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28600"/>
            <a:ext cx="10957560" cy="6382512"/>
          </a:xfrm>
        </p:spPr>
        <p:txBody>
          <a:bodyPr>
            <a:normAutofit fontScale="92500" lnSpcReduction="10000"/>
          </a:bodyPr>
          <a:lstStyle/>
          <a:p>
            <a:pPr marL="0" indent="447675" algn="just">
              <a:buNone/>
            </a:pPr>
            <a:r>
              <a:rPr lang="ru-RU" dirty="0"/>
              <a:t>Эти свойства зависят </a:t>
            </a:r>
            <a:r>
              <a:rPr lang="ru-RU" b="1" dirty="0"/>
              <a:t>от состава и структуры </a:t>
            </a:r>
            <a:r>
              <a:rPr lang="ru-RU" dirty="0"/>
              <a:t>этих материалов и </a:t>
            </a:r>
            <a:r>
              <a:rPr lang="ru-RU" dirty="0" smtClean="0"/>
              <a:t>внешних условий</a:t>
            </a:r>
            <a:r>
              <a:rPr lang="ru-RU" dirty="0"/>
              <a:t>: температуры, коррозионной активности внешней среды и др.</a:t>
            </a:r>
          </a:p>
          <a:p>
            <a:pPr marL="0" indent="447675" algn="just">
              <a:buNone/>
            </a:pPr>
            <a:r>
              <a:rPr lang="ru-RU" dirty="0"/>
              <a:t>Следует особо подчеркнуть, что сопротивление малым пластическим </a:t>
            </a:r>
            <a:r>
              <a:rPr lang="ru-RU" dirty="0" smtClean="0"/>
              <a:t>деформациям </a:t>
            </a:r>
            <a:r>
              <a:rPr lang="ru-RU" dirty="0"/>
              <a:t>определяет весь комплекс свойств пружинных сталей и сплавов.</a:t>
            </a:r>
          </a:p>
          <a:p>
            <a:pPr marL="0" indent="447675" algn="just">
              <a:buNone/>
            </a:pPr>
            <a:r>
              <a:rPr lang="ru-RU" dirty="0"/>
              <a:t>Теоретическими исследованиями установлено, что для достижения </a:t>
            </a:r>
            <a:r>
              <a:rPr lang="ru-RU" dirty="0" smtClean="0"/>
              <a:t>высокого сопротивления </a:t>
            </a:r>
            <a:r>
              <a:rPr lang="ru-RU" dirty="0"/>
              <a:t>малым пластическим деформациям необходимо </a:t>
            </a:r>
            <a:r>
              <a:rPr lang="ru-RU" dirty="0" smtClean="0"/>
              <a:t>обеспечить равномерное </a:t>
            </a:r>
            <a:r>
              <a:rPr lang="ru-RU" dirty="0"/>
              <a:t>распределение дислокаций при их высокой плотности, полном </a:t>
            </a:r>
            <a:r>
              <a:rPr lang="ru-RU" dirty="0" smtClean="0"/>
              <a:t>их закреплении</a:t>
            </a:r>
            <a:r>
              <a:rPr lang="ru-RU" dirty="0"/>
              <a:t>, чтобы в максимальной степени затормозить развитие самых </a:t>
            </a:r>
            <a:r>
              <a:rPr lang="ru-RU" dirty="0" smtClean="0"/>
              <a:t>начальных </a:t>
            </a:r>
            <a:r>
              <a:rPr lang="ru-RU" dirty="0"/>
              <a:t>стадий пластической деформации. Достижение данного </a:t>
            </a:r>
            <a:r>
              <a:rPr lang="ru-RU" dirty="0" smtClean="0"/>
              <a:t>структурного состояния </a:t>
            </a:r>
            <a:r>
              <a:rPr lang="ru-RU" dirty="0"/>
              <a:t>обеспечивается разными механизмами упрочнения или их </a:t>
            </a:r>
            <a:r>
              <a:rPr lang="ru-RU" dirty="0" smtClean="0"/>
              <a:t>одновременным </a:t>
            </a:r>
            <a:r>
              <a:rPr lang="ru-RU" dirty="0"/>
              <a:t>использованием.</a:t>
            </a:r>
          </a:p>
          <a:p>
            <a:pPr marL="0" indent="447675" algn="just">
              <a:buNone/>
            </a:pPr>
            <a:r>
              <a:rPr lang="ru-RU" dirty="0"/>
              <a:t>Наиболее широко используются механизмы упрочнения, основанные </a:t>
            </a:r>
            <a:r>
              <a:rPr lang="ru-RU" dirty="0" smtClean="0"/>
              <a:t>на протекании </a:t>
            </a:r>
            <a:r>
              <a:rPr lang="ru-RU" dirty="0"/>
              <a:t>мартенситного превращения </a:t>
            </a:r>
            <a:r>
              <a:rPr lang="ru-RU" dirty="0" smtClean="0"/>
              <a:t>(</a:t>
            </a:r>
            <a:r>
              <a:rPr lang="ru-RU" i="1" dirty="0" smtClean="0"/>
              <a:t>γ→</a:t>
            </a:r>
            <a:r>
              <a:rPr lang="el-GR" i="1" dirty="0" smtClean="0"/>
              <a:t>α</a:t>
            </a:r>
            <a:r>
              <a:rPr lang="ru-RU" dirty="0" smtClean="0"/>
              <a:t>), </a:t>
            </a:r>
            <a:r>
              <a:rPr lang="ru-RU" dirty="0"/>
              <a:t>на выделении избыточной </a:t>
            </a:r>
            <a:r>
              <a:rPr lang="ru-RU" dirty="0" smtClean="0"/>
              <a:t>высокодисперсной </a:t>
            </a:r>
            <a:r>
              <a:rPr lang="ru-RU" dirty="0"/>
              <a:t>фазы, на </a:t>
            </a:r>
            <a:r>
              <a:rPr lang="ru-RU" dirty="0" err="1"/>
              <a:t>внутрифазовых</a:t>
            </a:r>
            <a:r>
              <a:rPr lang="ru-RU" dirty="0"/>
              <a:t> превращениях с образованием </a:t>
            </a:r>
            <a:r>
              <a:rPr lang="ru-RU" dirty="0" smtClean="0"/>
              <a:t>ближнего </a:t>
            </a:r>
            <a:r>
              <a:rPr lang="ru-RU" dirty="0"/>
              <a:t>упорядочения или ближнего расслоения, на использовании </a:t>
            </a:r>
            <a:r>
              <a:rPr lang="ru-RU" dirty="0" smtClean="0"/>
              <a:t>деформационного </a:t>
            </a:r>
            <a:r>
              <a:rPr lang="ru-RU" dirty="0"/>
              <a:t>наклёпа.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920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93192"/>
            <a:ext cx="10875264" cy="6227064"/>
          </a:xfrm>
        </p:spPr>
        <p:txBody>
          <a:bodyPr/>
          <a:lstStyle/>
          <a:p>
            <a:pPr marL="0" indent="447675" algn="just">
              <a:buNone/>
            </a:pPr>
            <a:r>
              <a:rPr lang="ru-RU" dirty="0" smtClean="0"/>
              <a:t>Прецизионные </a:t>
            </a:r>
            <a:r>
              <a:rPr lang="ru-RU" dirty="0"/>
              <a:t>сплавы, благодаря высокому уровню </a:t>
            </a:r>
            <a:r>
              <a:rPr lang="ru-RU" dirty="0" smtClean="0"/>
              <a:t>присущих им </a:t>
            </a:r>
            <a:r>
              <a:rPr lang="ru-RU" dirty="0"/>
              <a:t>свойств, образуют особую группу сплавов.</a:t>
            </a:r>
          </a:p>
          <a:p>
            <a:pPr marL="0" indent="447675" algn="just">
              <a:buNone/>
            </a:pPr>
            <a:r>
              <a:rPr lang="ru-RU" dirty="0"/>
              <a:t>В эту группу входят:</a:t>
            </a:r>
          </a:p>
          <a:p>
            <a:pPr marL="0" indent="447675" algn="just">
              <a:buNone/>
            </a:pPr>
            <a:r>
              <a:rPr lang="ru-RU" dirty="0"/>
              <a:t>-магнитно-мягкие и </a:t>
            </a:r>
            <a:r>
              <a:rPr lang="ru-RU" dirty="0" err="1"/>
              <a:t>магнитотвёрдые</a:t>
            </a:r>
            <a:r>
              <a:rPr lang="ru-RU" dirty="0"/>
              <a:t> сплавы;</a:t>
            </a:r>
          </a:p>
          <a:p>
            <a:pPr marL="0" indent="447675" algn="just">
              <a:buNone/>
            </a:pPr>
            <a:r>
              <a:rPr lang="ru-RU" dirty="0"/>
              <a:t>-сплавы с особыми тепловыми характеристиками;</a:t>
            </a:r>
          </a:p>
          <a:p>
            <a:pPr marL="0" indent="447675" algn="just">
              <a:buNone/>
            </a:pPr>
            <a:r>
              <a:rPr lang="ru-RU" dirty="0"/>
              <a:t>-сплавы с особыми упругими свойствами;</a:t>
            </a:r>
          </a:p>
          <a:p>
            <a:pPr marL="0" indent="447675" algn="just">
              <a:buNone/>
            </a:pPr>
            <a:r>
              <a:rPr lang="ru-RU" dirty="0"/>
              <a:t>-сверхпроводящие сплавы;</a:t>
            </a:r>
          </a:p>
          <a:p>
            <a:pPr marL="0" indent="447675" algn="just">
              <a:buNone/>
            </a:pPr>
            <a:r>
              <a:rPr lang="ru-RU" dirty="0"/>
              <a:t>-сплавы с комплексом разнообразных физических свойств.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2949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92608"/>
            <a:ext cx="10975848" cy="6281928"/>
          </a:xfrm>
        </p:spPr>
        <p:txBody>
          <a:bodyPr>
            <a:normAutofit lnSpcReduction="10000"/>
          </a:bodyPr>
          <a:lstStyle/>
          <a:p>
            <a:pPr marL="0" indent="447675" algn="just">
              <a:buNone/>
            </a:pPr>
            <a:r>
              <a:rPr lang="ru-RU" dirty="0"/>
              <a:t>Эти материалы классифицируют по основным способам упрочнения и </a:t>
            </a:r>
            <a:r>
              <a:rPr lang="ru-RU" dirty="0" smtClean="0"/>
              <a:t>назначению</a:t>
            </a:r>
            <a:r>
              <a:rPr lang="ru-RU" dirty="0"/>
              <a:t>. По основным способам упрочнения различают:</a:t>
            </a:r>
          </a:p>
          <a:p>
            <a:pPr algn="just"/>
            <a:r>
              <a:rPr lang="ru-RU" dirty="0" smtClean="0"/>
              <a:t>сплавы</a:t>
            </a:r>
            <a:r>
              <a:rPr lang="ru-RU" dirty="0"/>
              <a:t>, упрочняемые холодной пластической деформацией и </a:t>
            </a:r>
            <a:r>
              <a:rPr lang="ru-RU" dirty="0" smtClean="0"/>
              <a:t>последующим </a:t>
            </a:r>
            <a:r>
              <a:rPr lang="ru-RU" dirty="0"/>
              <a:t>низкотемпературным нагревом [стали перлитного класса (0,4-1,2</a:t>
            </a:r>
            <a:r>
              <a:rPr lang="ru-RU" dirty="0" smtClean="0"/>
              <a:t>% С</a:t>
            </a:r>
            <a:r>
              <a:rPr lang="ru-RU" dirty="0"/>
              <a:t>);</a:t>
            </a:r>
          </a:p>
          <a:p>
            <a:pPr algn="just"/>
            <a:r>
              <a:rPr lang="ru-RU" dirty="0" smtClean="0"/>
              <a:t>стали </a:t>
            </a:r>
            <a:r>
              <a:rPr lang="ru-RU" dirty="0" err="1"/>
              <a:t>аустенитного</a:t>
            </a:r>
            <a:r>
              <a:rPr lang="ru-RU" dirty="0"/>
              <a:t> класса; сплавы меди (латуни и бронзы)];</a:t>
            </a:r>
          </a:p>
          <a:p>
            <a:pPr algn="just"/>
            <a:r>
              <a:rPr lang="ru-RU" dirty="0" err="1" smtClean="0"/>
              <a:t>cплавы</a:t>
            </a:r>
            <a:r>
              <a:rPr lang="ru-RU" dirty="0"/>
              <a:t>, упрочняемые в результате мартенситного превращения </a:t>
            </a:r>
            <a:r>
              <a:rPr lang="ru-RU" dirty="0" smtClean="0"/>
              <a:t>(</a:t>
            </a:r>
            <a:r>
              <a:rPr lang="ru-RU" i="1" dirty="0" smtClean="0"/>
              <a:t>γ→</a:t>
            </a:r>
            <a:r>
              <a:rPr lang="el-GR" i="1" dirty="0" smtClean="0"/>
              <a:t>α</a:t>
            </a:r>
            <a:r>
              <a:rPr lang="ru-RU" dirty="0" smtClean="0"/>
              <a:t>) (</a:t>
            </a:r>
            <a:r>
              <a:rPr lang="ru-RU" dirty="0"/>
              <a:t>мартенситно-стареющие углеродистые и легированные стали);</a:t>
            </a:r>
          </a:p>
          <a:p>
            <a:pPr algn="just"/>
            <a:r>
              <a:rPr lang="ru-RU" dirty="0" smtClean="0"/>
              <a:t>сплавы</a:t>
            </a:r>
            <a:r>
              <a:rPr lang="ru-RU" dirty="0"/>
              <a:t>, упрочняемые в результате дисперсного твердения (старения) </a:t>
            </a:r>
            <a:r>
              <a:rPr lang="ru-RU" dirty="0" smtClean="0"/>
              <a:t>– это </a:t>
            </a:r>
            <a:r>
              <a:rPr lang="ru-RU" dirty="0"/>
              <a:t>сплавы на основе систем </a:t>
            </a:r>
            <a:r>
              <a:rPr lang="ru-RU" dirty="0" err="1"/>
              <a:t>Fe-Ni</a:t>
            </a:r>
            <a:r>
              <a:rPr lang="ru-RU" dirty="0"/>
              <a:t>, </a:t>
            </a:r>
            <a:r>
              <a:rPr lang="ru-RU" dirty="0" err="1"/>
              <a:t>Fe-Ni-Cr</a:t>
            </a:r>
            <a:r>
              <a:rPr lang="ru-RU" dirty="0"/>
              <a:t>, </a:t>
            </a:r>
            <a:r>
              <a:rPr lang="ru-RU" dirty="0" err="1"/>
              <a:t>Co-Ni-Cr</a:t>
            </a:r>
            <a:r>
              <a:rPr lang="ru-RU" dirty="0"/>
              <a:t>, </a:t>
            </a:r>
            <a:r>
              <a:rPr lang="ru-RU" dirty="0" err="1"/>
              <a:t>Ni-Cr</a:t>
            </a:r>
            <a:r>
              <a:rPr lang="ru-RU" dirty="0"/>
              <a:t> и др., с </a:t>
            </a:r>
            <a:r>
              <a:rPr lang="ru-RU" dirty="0" smtClean="0"/>
              <a:t>добавками </a:t>
            </a:r>
            <a:r>
              <a:rPr lang="ru-RU" dirty="0"/>
              <a:t>главным образом </a:t>
            </a:r>
            <a:r>
              <a:rPr lang="ru-RU" dirty="0" err="1"/>
              <a:t>Ti</a:t>
            </a:r>
            <a:r>
              <a:rPr lang="ru-RU" dirty="0"/>
              <a:t>, </a:t>
            </a:r>
            <a:r>
              <a:rPr lang="ru-RU" dirty="0" err="1"/>
              <a:t>Al</a:t>
            </a:r>
            <a:r>
              <a:rPr lang="ru-RU" dirty="0"/>
              <a:t> или </a:t>
            </a:r>
            <a:r>
              <a:rPr lang="ru-RU" dirty="0" err="1"/>
              <a:t>Nb</a:t>
            </a:r>
            <a:r>
              <a:rPr lang="ru-RU" dirty="0"/>
              <a:t>, образующих упрочняющие </a:t>
            </a:r>
            <a:r>
              <a:rPr lang="ru-RU" dirty="0" smtClean="0"/>
              <a:t>фазы</a:t>
            </a:r>
            <a:r>
              <a:rPr lang="ru-RU" dirty="0"/>
              <a:t>, выделяющиеся в дисперсной форме при последующем старении </a:t>
            </a:r>
            <a:r>
              <a:rPr lang="ru-RU" dirty="0" smtClean="0"/>
              <a:t>или отпуске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5641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92608"/>
            <a:ext cx="10500360" cy="6291072"/>
          </a:xfrm>
        </p:spPr>
        <p:txBody>
          <a:bodyPr>
            <a:normAutofit/>
          </a:bodyPr>
          <a:lstStyle/>
          <a:p>
            <a:pPr marL="0" indent="447675" algn="just">
              <a:buNone/>
            </a:pPr>
            <a:r>
              <a:rPr lang="ru-RU" dirty="0"/>
              <a:t>По назначению различают пружинные стали и сплавы общего </a:t>
            </a:r>
            <a:r>
              <a:rPr lang="ru-RU" dirty="0" smtClean="0"/>
              <a:t>назначения и </a:t>
            </a:r>
            <a:r>
              <a:rPr lang="ru-RU" dirty="0"/>
              <a:t>специального назначения. Пружинные стали общего назначения должны </a:t>
            </a:r>
            <a:r>
              <a:rPr lang="ru-RU" dirty="0" smtClean="0"/>
              <a:t>обладать </a:t>
            </a:r>
            <a:r>
              <a:rPr lang="ru-RU" dirty="0"/>
              <a:t>высоким сопротивлением малым пластическим деформациям (</a:t>
            </a:r>
            <a:r>
              <a:rPr lang="ru-RU" dirty="0" smtClean="0"/>
              <a:t>предел упругости</a:t>
            </a:r>
            <a:r>
              <a:rPr lang="ru-RU" dirty="0"/>
              <a:t>, </a:t>
            </a:r>
            <a:r>
              <a:rPr lang="ru-RU" i="1" dirty="0" err="1"/>
              <a:t>σ</a:t>
            </a:r>
            <a:r>
              <a:rPr lang="ru-RU" i="1" baseline="-25000" dirty="0" err="1" smtClean="0"/>
              <a:t>упр</a:t>
            </a:r>
            <a:r>
              <a:rPr lang="ru-RU" i="1" dirty="0"/>
              <a:t>.</a:t>
            </a:r>
            <a:r>
              <a:rPr lang="ru-RU" dirty="0"/>
              <a:t>), высоким пределам прочности </a:t>
            </a:r>
            <a:r>
              <a:rPr lang="ru-RU" dirty="0" smtClean="0"/>
              <a:t>(</a:t>
            </a:r>
            <a:r>
              <a:rPr lang="ru-RU" i="1" dirty="0" err="1"/>
              <a:t>σ</a:t>
            </a:r>
            <a:r>
              <a:rPr lang="ru-RU" i="1" baseline="-25000" dirty="0" err="1" smtClean="0"/>
              <a:t>в</a:t>
            </a:r>
            <a:r>
              <a:rPr lang="ru-RU" dirty="0"/>
              <a:t>) при достаточной </a:t>
            </a:r>
            <a:r>
              <a:rPr lang="ru-RU" dirty="0" smtClean="0"/>
              <a:t>вязкости (</a:t>
            </a:r>
            <a:r>
              <a:rPr lang="ru-RU" dirty="0" err="1"/>
              <a:t>KCV</a:t>
            </a:r>
            <a:r>
              <a:rPr lang="ru-RU" dirty="0"/>
              <a:t>, </a:t>
            </a:r>
            <a:r>
              <a:rPr lang="ru-RU" dirty="0" err="1"/>
              <a:t>KCU</a:t>
            </a:r>
            <a:r>
              <a:rPr lang="ru-RU" dirty="0"/>
              <a:t>),а также повышенной усталостной прочностью </a:t>
            </a:r>
            <a:r>
              <a:rPr lang="ru-RU" dirty="0" smtClean="0"/>
              <a:t>(</a:t>
            </a:r>
            <a:r>
              <a:rPr lang="ru-RU" i="1" dirty="0"/>
              <a:t>σ</a:t>
            </a:r>
            <a:r>
              <a:rPr lang="ru-RU" i="1" baseline="-25000" dirty="0" smtClean="0"/>
              <a:t>-1</a:t>
            </a:r>
            <a:r>
              <a:rPr lang="ru-RU" dirty="0"/>
              <a:t>) и </a:t>
            </a:r>
            <a:r>
              <a:rPr lang="ru-RU" dirty="0" smtClean="0"/>
              <a:t>релаксационной </a:t>
            </a:r>
            <a:r>
              <a:rPr lang="ru-RU" dirty="0"/>
              <a:t>стойкостью </a:t>
            </a:r>
            <a:r>
              <a:rPr lang="ru-RU" i="1" dirty="0" smtClean="0"/>
              <a:t>(</a:t>
            </a:r>
            <a:r>
              <a:rPr lang="el-GR" i="1" dirty="0" smtClean="0"/>
              <a:t>σ</a:t>
            </a:r>
            <a:r>
              <a:rPr lang="ru-RU" i="1" baseline="-25000" dirty="0" smtClean="0"/>
              <a:t>полз</a:t>
            </a:r>
            <a:r>
              <a:rPr lang="ru-RU" i="1" dirty="0" smtClean="0"/>
              <a:t>.↓)</a:t>
            </a:r>
            <a:r>
              <a:rPr lang="ru-RU" dirty="0" smtClean="0"/>
              <a:t>.</a:t>
            </a:r>
            <a:endParaRPr lang="ru-RU" dirty="0"/>
          </a:p>
          <a:p>
            <a:pPr marL="0" indent="447675" algn="just">
              <a:buNone/>
            </a:pPr>
            <a:r>
              <a:rPr lang="ru-RU" dirty="0"/>
              <a:t>К ним относятся:</a:t>
            </a:r>
          </a:p>
          <a:p>
            <a:pPr algn="just"/>
            <a:r>
              <a:rPr lang="ru-RU" dirty="0" smtClean="0"/>
              <a:t>Углеродистые стали </a:t>
            </a:r>
            <a:r>
              <a:rPr lang="ru-RU" dirty="0"/>
              <a:t>перлитного класса (65, </a:t>
            </a:r>
            <a:r>
              <a:rPr lang="ru-RU" dirty="0" err="1"/>
              <a:t>У9А</a:t>
            </a:r>
            <a:r>
              <a:rPr lang="ru-RU" dirty="0"/>
              <a:t>, </a:t>
            </a:r>
            <a:r>
              <a:rPr lang="ru-RU" dirty="0" err="1"/>
              <a:t>У12А</a:t>
            </a:r>
            <a:r>
              <a:rPr lang="ru-RU" dirty="0"/>
              <a:t>);</a:t>
            </a:r>
          </a:p>
          <a:p>
            <a:pPr algn="just"/>
            <a:r>
              <a:rPr lang="ru-RU" dirty="0" smtClean="0"/>
              <a:t>Легированные стали </a:t>
            </a:r>
            <a:r>
              <a:rPr lang="ru-RU" dirty="0"/>
              <a:t>перлитного класса (</a:t>
            </a:r>
            <a:r>
              <a:rPr lang="ru-RU" dirty="0" err="1"/>
              <a:t>60Г</a:t>
            </a:r>
            <a:r>
              <a:rPr lang="ru-RU" dirty="0"/>
              <a:t>, </a:t>
            </a:r>
            <a:r>
              <a:rPr lang="ru-RU" dirty="0" err="1"/>
              <a:t>70С3А</a:t>
            </a:r>
            <a:r>
              <a:rPr lang="ru-RU" dirty="0"/>
              <a:t>, </a:t>
            </a:r>
            <a:r>
              <a:rPr lang="ru-RU" dirty="0" err="1"/>
              <a:t>50ХФ</a:t>
            </a:r>
            <a:r>
              <a:rPr lang="ru-RU" dirty="0" smtClean="0"/>
              <a:t>);</a:t>
            </a:r>
            <a:endParaRPr lang="en-US" dirty="0" smtClean="0"/>
          </a:p>
          <a:p>
            <a:pPr algn="just"/>
            <a:r>
              <a:rPr lang="ru-RU" dirty="0" smtClean="0"/>
              <a:t>Стали мартенситного </a:t>
            </a:r>
            <a:r>
              <a:rPr lang="ru-RU" dirty="0"/>
              <a:t>класса (</a:t>
            </a:r>
            <a:r>
              <a:rPr lang="ru-RU" dirty="0" err="1"/>
              <a:t>20Х13</a:t>
            </a:r>
            <a:r>
              <a:rPr lang="ru-RU" dirty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23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84048"/>
            <a:ext cx="10975848" cy="6272784"/>
          </a:xfrm>
        </p:spPr>
        <p:txBody>
          <a:bodyPr>
            <a:normAutofit fontScale="92500"/>
          </a:bodyPr>
          <a:lstStyle/>
          <a:p>
            <a:pPr marL="0" indent="447675" algn="just">
              <a:buNone/>
            </a:pPr>
            <a:r>
              <a:rPr lang="ru-RU" dirty="0"/>
              <a:t>Пружинные стали и сплавы специального назначения кроме </a:t>
            </a:r>
            <a:r>
              <a:rPr lang="ru-RU" dirty="0" smtClean="0"/>
              <a:t>вышеперечисленных </a:t>
            </a:r>
            <a:r>
              <a:rPr lang="ru-RU" dirty="0"/>
              <a:t>качеств должны иметь </a:t>
            </a:r>
            <a:r>
              <a:rPr lang="ru-RU" dirty="0" smtClean="0"/>
              <a:t>повышенную коррозионную </a:t>
            </a:r>
            <a:r>
              <a:rPr lang="ru-RU" dirty="0"/>
              <a:t>стойкость, </a:t>
            </a:r>
            <a:r>
              <a:rPr lang="ru-RU" dirty="0" err="1" smtClean="0"/>
              <a:t>немагнитность</a:t>
            </a:r>
            <a:r>
              <a:rPr lang="ru-RU" dirty="0"/>
              <a:t>, малое удельное электросопротивление, независимость модуля </a:t>
            </a:r>
            <a:r>
              <a:rPr lang="ru-RU" dirty="0" smtClean="0"/>
              <a:t>упругости </a:t>
            </a:r>
            <a:r>
              <a:rPr lang="ru-RU" dirty="0"/>
              <a:t>от температуры.</a:t>
            </a:r>
          </a:p>
          <a:p>
            <a:pPr marL="0" indent="447675" algn="just">
              <a:buNone/>
            </a:pPr>
            <a:r>
              <a:rPr lang="ru-RU" dirty="0"/>
              <a:t>Стали и сплавы, относящиеся к этому классу, делятся на </a:t>
            </a:r>
            <a:r>
              <a:rPr lang="ru-RU" dirty="0" smtClean="0"/>
              <a:t>следующие группы: </a:t>
            </a:r>
          </a:p>
          <a:p>
            <a:pPr algn="just"/>
            <a:r>
              <a:rPr lang="ru-RU" dirty="0" smtClean="0"/>
              <a:t>коррозионно-стойкие;</a:t>
            </a:r>
          </a:p>
          <a:p>
            <a:pPr algn="just"/>
            <a:r>
              <a:rPr lang="ru-RU" dirty="0" smtClean="0"/>
              <a:t>немагнитные</a:t>
            </a:r>
            <a:r>
              <a:rPr lang="ru-RU" dirty="0"/>
              <a:t>;</a:t>
            </a:r>
          </a:p>
          <a:p>
            <a:pPr algn="just"/>
            <a:r>
              <a:rPr lang="ru-RU" dirty="0" err="1" smtClean="0"/>
              <a:t>элинварные</a:t>
            </a:r>
            <a:r>
              <a:rPr lang="ru-RU" dirty="0" smtClean="0"/>
              <a:t> (</a:t>
            </a:r>
            <a:r>
              <a:rPr lang="es-ES" dirty="0" smtClean="0"/>
              <a:t>30-45</a:t>
            </a:r>
            <a:r>
              <a:rPr lang="es-ES" dirty="0"/>
              <a:t>% Ni и 6-13% Cr);</a:t>
            </a:r>
          </a:p>
          <a:p>
            <a:pPr algn="just"/>
            <a:r>
              <a:rPr lang="ru-RU" dirty="0" smtClean="0"/>
              <a:t>теплостойкие</a:t>
            </a:r>
            <a:r>
              <a:rPr lang="ru-RU" dirty="0"/>
              <a:t>.</a:t>
            </a:r>
          </a:p>
          <a:p>
            <a:pPr marL="0" indent="447675" algn="just">
              <a:buNone/>
            </a:pPr>
            <a:r>
              <a:rPr lang="ru-RU" dirty="0"/>
              <a:t>Эти стали и сплавы выполняются на основе систем </a:t>
            </a:r>
            <a:r>
              <a:rPr lang="ru-RU" dirty="0" err="1"/>
              <a:t>Fe-Ni-Cr</a:t>
            </a:r>
            <a:r>
              <a:rPr lang="ru-RU" dirty="0"/>
              <a:t>, </a:t>
            </a:r>
            <a:r>
              <a:rPr lang="ru-RU" dirty="0" err="1"/>
              <a:t>Ni-Cr</a:t>
            </a:r>
            <a:r>
              <a:rPr lang="ru-RU" dirty="0"/>
              <a:t>, </a:t>
            </a:r>
            <a:r>
              <a:rPr lang="ru-RU" dirty="0" err="1" smtClean="0"/>
              <a:t>Co-Ni-Cr-Mo</a:t>
            </a:r>
            <a:r>
              <a:rPr lang="ru-RU" dirty="0"/>
              <a:t>, которые представляют собой стали мартенситного класса (</a:t>
            </a:r>
            <a:r>
              <a:rPr lang="ru-RU" dirty="0" err="1"/>
              <a:t>20Х13</a:t>
            </a:r>
            <a:r>
              <a:rPr lang="ru-RU" dirty="0" smtClean="0"/>
              <a:t>), </a:t>
            </a:r>
            <a:r>
              <a:rPr lang="ru-RU" dirty="0" err="1" smtClean="0"/>
              <a:t>аустенитного</a:t>
            </a:r>
            <a:r>
              <a:rPr lang="ru-RU" dirty="0" smtClean="0"/>
              <a:t> </a:t>
            </a:r>
            <a:r>
              <a:rPr lang="ru-RU" dirty="0"/>
              <a:t>класса (</a:t>
            </a:r>
            <a:r>
              <a:rPr lang="ru-RU" dirty="0" err="1"/>
              <a:t>12Х18Н9Т</a:t>
            </a:r>
            <a:r>
              <a:rPr lang="ru-RU" dirty="0"/>
              <a:t>), аустенитно-мартенситного </a:t>
            </a:r>
            <a:r>
              <a:rPr lang="ru-RU" dirty="0" smtClean="0"/>
              <a:t>класса (</a:t>
            </a:r>
            <a:r>
              <a:rPr lang="ru-RU" dirty="0" err="1"/>
              <a:t>09Х15Н8Ю</a:t>
            </a:r>
            <a:r>
              <a:rPr lang="ru-RU" dirty="0"/>
              <a:t>), мартенситно-стареющие стали (</a:t>
            </a:r>
            <a:r>
              <a:rPr lang="ru-RU" dirty="0" err="1"/>
              <a:t>03Х12Н10Д2Т</a:t>
            </a:r>
            <a:r>
              <a:rPr lang="ru-RU" dirty="0"/>
              <a:t>), </a:t>
            </a:r>
            <a:r>
              <a:rPr lang="ru-RU" dirty="0" err="1" smtClean="0"/>
              <a:t>аустенитные</a:t>
            </a:r>
            <a:r>
              <a:rPr lang="ru-RU" dirty="0" smtClean="0"/>
              <a:t> сплавы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6572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390016"/>
            <a:ext cx="10847832" cy="61387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Применение сплавов со специальными упругими свойствами </a:t>
            </a:r>
            <a:r>
              <a:rPr lang="ru-RU" dirty="0" smtClean="0"/>
              <a:t>непрерывно расширяется</a:t>
            </a:r>
            <a:r>
              <a:rPr lang="ru-RU" dirty="0"/>
              <a:t>. Их выдающиеся свойства:</a:t>
            </a:r>
          </a:p>
          <a:p>
            <a:pPr algn="just"/>
            <a:r>
              <a:rPr lang="ru-RU" dirty="0"/>
              <a:t>высокий модуль упругости (</a:t>
            </a:r>
            <a:r>
              <a:rPr lang="ru-RU" i="1" dirty="0"/>
              <a:t>Е</a:t>
            </a:r>
            <a:r>
              <a:rPr lang="ru-RU" dirty="0"/>
              <a:t>);</a:t>
            </a:r>
          </a:p>
          <a:p>
            <a:pPr algn="just"/>
            <a:r>
              <a:rPr lang="ru-RU" dirty="0" smtClean="0"/>
              <a:t>малый </a:t>
            </a:r>
            <a:r>
              <a:rPr lang="ru-RU" dirty="0"/>
              <a:t>температурный коэффициент модуля </a:t>
            </a:r>
            <a:r>
              <a:rPr lang="ru-RU" dirty="0" smtClean="0"/>
              <a:t>упругости</a:t>
            </a:r>
            <a:r>
              <a:rPr lang="en-US" dirty="0" smtClean="0"/>
              <a:t>;</a:t>
            </a:r>
            <a:endParaRPr lang="en-US" dirty="0"/>
          </a:p>
          <a:p>
            <a:pPr algn="just"/>
            <a:r>
              <a:rPr lang="ru-RU" dirty="0" smtClean="0"/>
              <a:t>высокая </a:t>
            </a:r>
            <a:r>
              <a:rPr lang="ru-RU" dirty="0"/>
              <a:t>прочность </a:t>
            </a:r>
            <a:r>
              <a:rPr lang="ru-RU" dirty="0" smtClean="0"/>
              <a:t>(</a:t>
            </a:r>
            <a:r>
              <a:rPr lang="ru-RU" i="1" dirty="0" err="1"/>
              <a:t>σ</a:t>
            </a:r>
            <a:r>
              <a:rPr lang="ru-RU" i="1" baseline="-25000" dirty="0" err="1" smtClean="0"/>
              <a:t>в</a:t>
            </a:r>
            <a:r>
              <a:rPr lang="ru-RU" i="1" dirty="0" smtClean="0"/>
              <a:t> </a:t>
            </a:r>
            <a:r>
              <a:rPr lang="ru-RU" i="1" dirty="0"/>
              <a:t>,</a:t>
            </a:r>
            <a:r>
              <a:rPr lang="en-US" i="1" dirty="0" err="1"/>
              <a:t>HB</a:t>
            </a:r>
            <a:r>
              <a:rPr lang="en-US" dirty="0"/>
              <a:t>);</a:t>
            </a:r>
          </a:p>
          <a:p>
            <a:pPr algn="just"/>
            <a:r>
              <a:rPr lang="ru-RU" dirty="0" smtClean="0"/>
              <a:t>высокая </a:t>
            </a:r>
            <a:r>
              <a:rPr lang="ru-RU" dirty="0"/>
              <a:t>коррозионная устойчивость;</a:t>
            </a:r>
          </a:p>
          <a:p>
            <a:pPr algn="just"/>
            <a:r>
              <a:rPr lang="ru-RU" dirty="0" smtClean="0"/>
              <a:t>теплостойкость</a:t>
            </a:r>
            <a:r>
              <a:rPr lang="ru-RU" dirty="0"/>
              <a:t>, </a:t>
            </a:r>
            <a:r>
              <a:rPr lang="ru-RU" dirty="0" err="1"/>
              <a:t>немагнитность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ru-RU" i="1" dirty="0" err="1" smtClean="0"/>
              <a:t>μ≈</a:t>
            </a:r>
            <a:r>
              <a:rPr lang="ru-RU" i="1" dirty="0" err="1" smtClean="0"/>
              <a:t>1</a:t>
            </a:r>
            <a:r>
              <a:rPr lang="ru-RU" dirty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2382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7888" y="326008"/>
            <a:ext cx="10820400" cy="6266815"/>
          </a:xfrm>
        </p:spPr>
        <p:txBody>
          <a:bodyPr>
            <a:normAutofit/>
          </a:bodyPr>
          <a:lstStyle/>
          <a:p>
            <a:pPr marL="0" indent="447675" algn="just">
              <a:buNone/>
            </a:pPr>
            <a:r>
              <a:rPr lang="ru-RU" dirty="0"/>
              <a:t>Основой таких сплавов являются железо, никель и кобальт.</a:t>
            </a:r>
          </a:p>
          <a:p>
            <a:pPr marL="0" indent="447675" algn="just">
              <a:buNone/>
            </a:pPr>
            <a:r>
              <a:rPr lang="ru-RU" dirty="0"/>
              <a:t>Железоникелевые сплавы имеют минимальное значение </a:t>
            </a:r>
            <a:r>
              <a:rPr lang="ru-RU" dirty="0" smtClean="0"/>
              <a:t>модуля упругости </a:t>
            </a:r>
            <a:r>
              <a:rPr lang="ru-RU" dirty="0"/>
              <a:t>при 36% </a:t>
            </a:r>
            <a:r>
              <a:rPr lang="ru-RU" dirty="0" err="1"/>
              <a:t>Ni</a:t>
            </a:r>
            <a:r>
              <a:rPr lang="ru-RU" dirty="0"/>
              <a:t> и в то же время наибольший </a:t>
            </a:r>
            <a:r>
              <a:rPr lang="ru-RU" dirty="0" smtClean="0"/>
              <a:t>температурный коэффициент. </a:t>
            </a:r>
            <a:r>
              <a:rPr lang="ru-RU" dirty="0"/>
              <a:t>Оптимальное сочетание модуля упругости и </a:t>
            </a:r>
            <a:r>
              <a:rPr lang="ru-RU" dirty="0" smtClean="0"/>
              <a:t>температурного коэффициента </a:t>
            </a:r>
            <a:r>
              <a:rPr lang="en-US" i="1" dirty="0" smtClean="0"/>
              <a:t>T</a:t>
            </a:r>
            <a:r>
              <a:rPr lang="ru-RU" i="1" dirty="0"/>
              <a:t> </a:t>
            </a:r>
            <a:r>
              <a:rPr lang="ru-RU" dirty="0" smtClean="0"/>
              <a:t>достигается </a:t>
            </a:r>
            <a:r>
              <a:rPr lang="ru-RU" dirty="0"/>
              <a:t>на сплавах с 30-45% </a:t>
            </a:r>
            <a:r>
              <a:rPr lang="ru-RU" dirty="0" err="1"/>
              <a:t>Ni</a:t>
            </a:r>
            <a:r>
              <a:rPr lang="ru-RU" dirty="0"/>
              <a:t>. С </a:t>
            </a:r>
            <a:r>
              <a:rPr lang="ru-RU" dirty="0" smtClean="0"/>
              <a:t>помощью дополнительного </a:t>
            </a:r>
            <a:r>
              <a:rPr lang="ru-RU" dirty="0"/>
              <a:t>легирования этой основы можно изменять обе </a:t>
            </a:r>
            <a:r>
              <a:rPr lang="ru-RU" dirty="0" smtClean="0"/>
              <a:t>эти характеристики </a:t>
            </a:r>
            <a:r>
              <a:rPr lang="ru-RU" dirty="0"/>
              <a:t>в заданных пределах. Эти элементы должны </a:t>
            </a:r>
            <a:r>
              <a:rPr lang="ru-RU" dirty="0" smtClean="0"/>
              <a:t>упрочнять твёрдый </a:t>
            </a:r>
            <a:r>
              <a:rPr lang="ru-RU" dirty="0"/>
              <a:t>раствор. Сплавы с минимальным температурным </a:t>
            </a:r>
            <a:r>
              <a:rPr lang="ru-RU" dirty="0" smtClean="0"/>
              <a:t>коэффициентом называются </a:t>
            </a:r>
            <a:r>
              <a:rPr lang="ru-RU" b="1" dirty="0"/>
              <a:t>элинварами</a:t>
            </a:r>
            <a:r>
              <a:rPr lang="ru-RU" dirty="0"/>
              <a:t> (30-45% </a:t>
            </a:r>
            <a:r>
              <a:rPr lang="ru-RU" dirty="0" err="1"/>
              <a:t>Ni</a:t>
            </a:r>
            <a:r>
              <a:rPr lang="ru-RU" dirty="0"/>
              <a:t> и 6-13% </a:t>
            </a:r>
            <a:r>
              <a:rPr lang="ru-RU" dirty="0" err="1"/>
              <a:t>Cr</a:t>
            </a:r>
            <a:r>
              <a:rPr lang="ru-RU" dirty="0"/>
              <a:t>). Сплав 35 </a:t>
            </a:r>
            <a:r>
              <a:rPr lang="ru-RU" dirty="0" err="1"/>
              <a:t>НХМВ</a:t>
            </a:r>
            <a:r>
              <a:rPr lang="ru-RU" dirty="0"/>
              <a:t> идёт </a:t>
            </a:r>
            <a:r>
              <a:rPr lang="ru-RU" dirty="0" smtClean="0"/>
              <a:t>на изготовление </a:t>
            </a:r>
            <a:r>
              <a:rPr lang="ru-RU" dirty="0"/>
              <a:t>волосков – деталей часового механизма. Сплав </a:t>
            </a:r>
            <a:r>
              <a:rPr lang="ru-RU" dirty="0" err="1"/>
              <a:t>42НХТЮА</a:t>
            </a:r>
            <a:r>
              <a:rPr lang="ru-RU" dirty="0"/>
              <a:t> </a:t>
            </a:r>
            <a:r>
              <a:rPr lang="ru-RU" dirty="0" smtClean="0"/>
              <a:t>– аналог </a:t>
            </a:r>
            <a:r>
              <a:rPr lang="ru-RU" dirty="0"/>
              <a:t>зарубежного сплава </a:t>
            </a:r>
            <a:r>
              <a:rPr lang="ru-RU" b="1" i="1" dirty="0" err="1"/>
              <a:t>ниспен</a:t>
            </a:r>
            <a:r>
              <a:rPr lang="ru-RU" dirty="0"/>
              <a:t>; этот сплав, а также </a:t>
            </a:r>
            <a:r>
              <a:rPr lang="ru-RU" dirty="0" err="1"/>
              <a:t>44НХТЮ</a:t>
            </a:r>
            <a:r>
              <a:rPr lang="ru-RU" dirty="0"/>
              <a:t>, </a:t>
            </a:r>
            <a:r>
              <a:rPr lang="ru-RU" dirty="0" smtClean="0"/>
              <a:t>замечателен тем</a:t>
            </a:r>
            <a:r>
              <a:rPr lang="ru-RU" dirty="0"/>
              <a:t>, что изменение температуры не изменяет частоту колебаний изделий </a:t>
            </a:r>
            <a:r>
              <a:rPr lang="ru-RU" dirty="0" smtClean="0"/>
              <a:t>из этих </a:t>
            </a:r>
            <a:r>
              <a:rPr lang="ru-RU" dirty="0"/>
              <a:t>материалов.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6573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4464" y="444880"/>
            <a:ext cx="10765536" cy="6166231"/>
          </a:xfrm>
        </p:spPr>
        <p:txBody>
          <a:bodyPr>
            <a:normAutofit/>
          </a:bodyPr>
          <a:lstStyle/>
          <a:p>
            <a:pPr marL="0" indent="447675" algn="just">
              <a:buNone/>
            </a:pPr>
            <a:r>
              <a:rPr lang="ru-RU" dirty="0"/>
              <a:t>Сплавы системы </a:t>
            </a:r>
            <a:r>
              <a:rPr lang="ru-RU" dirty="0" err="1"/>
              <a:t>Сo-Cr-Ni</a:t>
            </a:r>
            <a:r>
              <a:rPr lang="ru-RU" dirty="0"/>
              <a:t> обладают непревзойдёнными упругими </a:t>
            </a:r>
            <a:r>
              <a:rPr lang="ru-RU" dirty="0" smtClean="0"/>
              <a:t>и прочностными </a:t>
            </a:r>
            <a:r>
              <a:rPr lang="ru-RU" dirty="0"/>
              <a:t>свойствами (</a:t>
            </a:r>
            <a:r>
              <a:rPr lang="ru-RU" dirty="0" err="1"/>
              <a:t>40КХНМ</a:t>
            </a:r>
            <a:r>
              <a:rPr lang="ru-RU" dirty="0"/>
              <a:t>, </a:t>
            </a:r>
            <a:r>
              <a:rPr lang="ru-RU" dirty="0" err="1"/>
              <a:t>40КНХМВ</a:t>
            </a:r>
            <a:r>
              <a:rPr lang="ru-RU" dirty="0"/>
              <a:t>, </a:t>
            </a:r>
            <a:r>
              <a:rPr lang="ru-RU" dirty="0" err="1"/>
              <a:t>40КНХМВТЮ</a:t>
            </a:r>
            <a:r>
              <a:rPr lang="ru-RU" dirty="0"/>
              <a:t> и др.).</a:t>
            </a:r>
          </a:p>
          <a:p>
            <a:pPr marL="0" indent="447675" algn="just">
              <a:buNone/>
            </a:pPr>
            <a:r>
              <a:rPr lang="ru-RU" dirty="0"/>
              <a:t>Упругие элементы, изготавливаемые из этих сплавов, отличаются </a:t>
            </a:r>
            <a:r>
              <a:rPr lang="ru-RU" dirty="0" smtClean="0"/>
              <a:t>высокой эксплуатационной </a:t>
            </a:r>
            <a:r>
              <a:rPr lang="ru-RU" dirty="0"/>
              <a:t>долговечностью. Так, пружина из сплава </a:t>
            </a:r>
            <a:r>
              <a:rPr lang="ru-RU" dirty="0" err="1"/>
              <a:t>40КХНМ</a:t>
            </a:r>
            <a:r>
              <a:rPr lang="ru-RU" dirty="0"/>
              <a:t> </a:t>
            </a:r>
            <a:r>
              <a:rPr lang="ru-RU" dirty="0" smtClean="0"/>
              <a:t>способна</a:t>
            </a:r>
            <a:r>
              <a:rPr lang="en-US" dirty="0" smtClean="0"/>
              <a:t> </a:t>
            </a:r>
            <a:r>
              <a:rPr lang="ru-RU" dirty="0"/>
              <a:t>выдерживать циклические нагрузки в четыре раза больше, чем нагрузки</a:t>
            </a:r>
            <a:r>
              <a:rPr lang="ru-RU" dirty="0" smtClean="0"/>
              <a:t>, выдерживаемые </a:t>
            </a:r>
            <a:r>
              <a:rPr lang="ru-RU" dirty="0"/>
              <a:t>пружиной из углеродистой стали. Теплостойкость </a:t>
            </a:r>
            <a:r>
              <a:rPr lang="ru-RU" dirty="0" smtClean="0"/>
              <a:t>сплавов граничит </a:t>
            </a:r>
            <a:r>
              <a:rPr lang="ru-RU" dirty="0"/>
              <a:t>с жаропрочностью и жаростойкостью: упругие элементы</a:t>
            </a:r>
            <a:r>
              <a:rPr lang="ru-RU" dirty="0" smtClean="0"/>
              <a:t>, изготавливаемые </a:t>
            </a:r>
            <a:r>
              <a:rPr lang="ru-RU" dirty="0"/>
              <a:t>из этих сплавов, могут применяться в устройствах </a:t>
            </a:r>
            <a:r>
              <a:rPr lang="ru-RU" dirty="0" smtClean="0"/>
              <a:t>с температурой </a:t>
            </a:r>
            <a:r>
              <a:rPr lang="ru-RU" dirty="0"/>
              <a:t>до </a:t>
            </a:r>
            <a:r>
              <a:rPr lang="ru-RU" dirty="0" err="1" smtClean="0"/>
              <a:t>500</a:t>
            </a:r>
            <a:r>
              <a:rPr lang="ru-RU" baseline="30000" dirty="0" err="1" smtClean="0"/>
              <a:t>0</a:t>
            </a:r>
            <a:r>
              <a:rPr lang="ru-RU" dirty="0" err="1" smtClean="0"/>
              <a:t>С</a:t>
            </a:r>
            <a:r>
              <a:rPr lang="ru-RU" dirty="0"/>
              <a:t>. Легирование этих сплавов увеличивает их прочность.</a:t>
            </a:r>
          </a:p>
          <a:p>
            <a:pPr marL="0" indent="447675" algn="just">
              <a:buNone/>
            </a:pPr>
            <a:r>
              <a:rPr lang="ru-RU" dirty="0"/>
              <a:t>Установлено, что добавка рения </a:t>
            </a:r>
            <a:r>
              <a:rPr lang="ru-RU" dirty="0" err="1"/>
              <a:t>Re</a:t>
            </a:r>
            <a:r>
              <a:rPr lang="ru-RU" dirty="0"/>
              <a:t> к сплаву 40 </a:t>
            </a:r>
            <a:r>
              <a:rPr lang="ru-RU" dirty="0" err="1"/>
              <a:t>КХНМ</a:t>
            </a:r>
            <a:r>
              <a:rPr lang="ru-RU" dirty="0"/>
              <a:t> повышает твёрдость </a:t>
            </a:r>
            <a:r>
              <a:rPr lang="ru-RU" dirty="0" smtClean="0"/>
              <a:t>на </a:t>
            </a:r>
            <a:r>
              <a:rPr lang="en-US" dirty="0" smtClean="0"/>
              <a:t>10-12</a:t>
            </a:r>
            <a:r>
              <a:rPr lang="en-US" dirty="0"/>
              <a:t>%.</a:t>
            </a:r>
          </a:p>
        </p:txBody>
      </p:sp>
    </p:spTree>
    <p:extLst>
      <p:ext uri="{BB962C8B-B14F-4D97-AF65-F5344CB8AC3E}">
        <p14:creationId xmlns:p14="http://schemas.microsoft.com/office/powerpoint/2010/main" val="17324249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84683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3.5 Сверхпроводящие материалы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3272"/>
            <a:ext cx="10802112" cy="5143691"/>
          </a:xfrm>
        </p:spPr>
        <p:txBody>
          <a:bodyPr>
            <a:normAutofit fontScale="92500" lnSpcReduction="20000"/>
          </a:bodyPr>
          <a:lstStyle/>
          <a:p>
            <a:pPr marL="0" indent="447675" algn="just">
              <a:buNone/>
            </a:pPr>
            <a:r>
              <a:rPr lang="ru-RU" dirty="0"/>
              <a:t>Зависимость удельного электросопротивления металлов и </a:t>
            </a:r>
            <a:r>
              <a:rPr lang="ru-RU" dirty="0" smtClean="0"/>
              <a:t>сплавов монотонно </a:t>
            </a:r>
            <a:r>
              <a:rPr lang="ru-RU" dirty="0"/>
              <a:t>снижается при уменьшении температуры в довольно широких </a:t>
            </a:r>
            <a:r>
              <a:rPr lang="ru-RU" dirty="0" smtClean="0"/>
              <a:t>её пределах:</a:t>
            </a:r>
          </a:p>
          <a:p>
            <a:pPr marL="0" indent="447675" algn="just">
              <a:buNone/>
            </a:pPr>
            <a:endParaRPr lang="ru-RU" dirty="0"/>
          </a:p>
          <a:p>
            <a:pPr marL="0" indent="447675" algn="just">
              <a:buNone/>
            </a:pPr>
            <a:endParaRPr lang="ru-RU" dirty="0" smtClean="0"/>
          </a:p>
          <a:p>
            <a:pPr marL="0" indent="447675" algn="just">
              <a:buNone/>
            </a:pPr>
            <a:r>
              <a:rPr lang="ru-RU" dirty="0"/>
              <a:t>где </a:t>
            </a:r>
            <a:r>
              <a:rPr lang="ru-RU" i="1" dirty="0"/>
              <a:t>ρ</a:t>
            </a:r>
            <a:r>
              <a:rPr lang="ru-RU" i="1" dirty="0" smtClean="0"/>
              <a:t> </a:t>
            </a:r>
            <a:r>
              <a:rPr lang="ru-RU" dirty="0"/>
              <a:t>и </a:t>
            </a:r>
            <a:r>
              <a:rPr lang="ru-RU" i="1" dirty="0" err="1"/>
              <a:t>ρ</a:t>
            </a:r>
            <a:r>
              <a:rPr lang="ru-RU" i="1" baseline="-25000" dirty="0" err="1" smtClean="0"/>
              <a:t>0</a:t>
            </a:r>
            <a:r>
              <a:rPr lang="ru-RU" i="1" dirty="0" smtClean="0"/>
              <a:t> </a:t>
            </a:r>
            <a:r>
              <a:rPr lang="ru-RU" dirty="0"/>
              <a:t>– удельное электросопротивление при температуре </a:t>
            </a:r>
            <a:r>
              <a:rPr lang="ru-RU" i="1" dirty="0"/>
              <a:t>t </a:t>
            </a:r>
            <a:r>
              <a:rPr lang="ru-RU" dirty="0"/>
              <a:t>и при </a:t>
            </a:r>
            <a:r>
              <a:rPr lang="ru-RU" dirty="0" smtClean="0"/>
              <a:t>0 </a:t>
            </a:r>
            <a:r>
              <a:rPr lang="ru-RU" baseline="30000" dirty="0" err="1" smtClean="0"/>
              <a:t>0</a:t>
            </a:r>
            <a:r>
              <a:rPr lang="ru-RU" dirty="0" err="1" smtClean="0"/>
              <a:t>С</a:t>
            </a:r>
            <a:r>
              <a:rPr lang="ru-RU" dirty="0" smtClean="0"/>
              <a:t> </a:t>
            </a:r>
            <a:r>
              <a:rPr lang="ru-RU" dirty="0" smtClean="0"/>
              <a:t>соответственно</a:t>
            </a:r>
            <a:r>
              <a:rPr lang="ru-RU" dirty="0"/>
              <a:t>, </a:t>
            </a:r>
            <a:r>
              <a:rPr lang="ru-RU" i="1" dirty="0"/>
              <a:t>α</a:t>
            </a:r>
            <a:r>
              <a:rPr lang="ru-RU" i="1" dirty="0" smtClean="0"/>
              <a:t> </a:t>
            </a:r>
            <a:r>
              <a:rPr lang="ru-RU" dirty="0"/>
              <a:t>- температурный коэффициент сопротивления, К</a:t>
            </a:r>
            <a:r>
              <a:rPr lang="ru-RU" baseline="30000" dirty="0"/>
              <a:t>-1</a:t>
            </a:r>
            <a:r>
              <a:rPr lang="ru-RU" dirty="0"/>
              <a:t>.</a:t>
            </a:r>
          </a:p>
          <a:p>
            <a:pPr marL="0" indent="447675" algn="just">
              <a:buNone/>
            </a:pPr>
            <a:r>
              <a:rPr lang="ru-RU" dirty="0"/>
              <a:t>При определённых низких температурах у некоторых металлов </a:t>
            </a:r>
            <a:r>
              <a:rPr lang="ru-RU" dirty="0" smtClean="0"/>
              <a:t>удельное сопротивление </a:t>
            </a:r>
            <a:r>
              <a:rPr lang="ru-RU" dirty="0"/>
              <a:t>скачком уменьшается до нуля. Это явление </a:t>
            </a:r>
            <a:r>
              <a:rPr lang="ru-RU" dirty="0" smtClean="0"/>
              <a:t>называется </a:t>
            </a:r>
            <a:r>
              <a:rPr lang="ru-RU" b="1" i="1" dirty="0" smtClean="0"/>
              <a:t>сверхпроводимостью</a:t>
            </a:r>
            <a:r>
              <a:rPr lang="ru-RU" dirty="0"/>
              <a:t>, оно имеет квантовую природу. Температура перехода </a:t>
            </a:r>
            <a:r>
              <a:rPr lang="ru-RU" dirty="0" smtClean="0"/>
              <a:t>в сверхпроводящее </a:t>
            </a:r>
            <a:r>
              <a:rPr lang="ru-RU" dirty="0"/>
              <a:t>состояние – </a:t>
            </a:r>
            <a:r>
              <a:rPr lang="ru-RU" b="1" dirty="0"/>
              <a:t>это критическая температура </a:t>
            </a:r>
            <a:r>
              <a:rPr lang="ru-RU" b="1" i="1" dirty="0" err="1"/>
              <a:t>Т</a:t>
            </a:r>
            <a:r>
              <a:rPr lang="ru-RU" b="1" i="1" baseline="-25000" dirty="0" err="1"/>
              <a:t>к</a:t>
            </a:r>
            <a:r>
              <a:rPr lang="ru-RU" i="1" dirty="0"/>
              <a:t>. </a:t>
            </a:r>
            <a:r>
              <a:rPr lang="ru-RU" dirty="0"/>
              <a:t>За </a:t>
            </a:r>
            <a:r>
              <a:rPr lang="ru-RU" dirty="0" smtClean="0"/>
              <a:t>исключением металлов </a:t>
            </a:r>
            <a:r>
              <a:rPr lang="ru-RU" dirty="0"/>
              <a:t>первой, и восьмой групп периодической системы </a:t>
            </a:r>
            <a:r>
              <a:rPr lang="ru-RU" dirty="0" err="1"/>
              <a:t>Д.И</a:t>
            </a:r>
            <a:r>
              <a:rPr lang="ru-RU" dirty="0"/>
              <a:t>. Менделеева </a:t>
            </a:r>
            <a:r>
              <a:rPr lang="ru-RU" dirty="0" smtClean="0"/>
              <a:t>и щёлочноземельных </a:t>
            </a:r>
            <a:r>
              <a:rPr lang="ru-RU" dirty="0"/>
              <a:t>металлов, все остальные металлы способны переходить </a:t>
            </a:r>
            <a:r>
              <a:rPr lang="ru-RU" dirty="0" smtClean="0"/>
              <a:t>в сверхпроводящее </a:t>
            </a:r>
            <a:r>
              <a:rPr lang="ru-RU" dirty="0"/>
              <a:t>состояние. В сверхпроводящее состояние могут </a:t>
            </a:r>
            <a:r>
              <a:rPr lang="ru-RU" dirty="0" smtClean="0"/>
              <a:t>переходить также </a:t>
            </a:r>
            <a:r>
              <a:rPr lang="ru-RU" dirty="0"/>
              <a:t>различные сплавы и химические соединения.</a:t>
            </a:r>
            <a:endParaRPr lang="en-US" dirty="0" smtClean="0"/>
          </a:p>
          <a:p>
            <a:pPr marL="0" indent="0" algn="just">
              <a:buNone/>
            </a:pPr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7303" y="1930612"/>
            <a:ext cx="2027358" cy="684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7504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83464"/>
            <a:ext cx="10930128" cy="6236208"/>
          </a:xfrm>
        </p:spPr>
        <p:txBody>
          <a:bodyPr>
            <a:normAutofit/>
          </a:bodyPr>
          <a:lstStyle/>
          <a:p>
            <a:pPr marL="0" indent="447675" algn="just">
              <a:buNone/>
            </a:pPr>
            <a:r>
              <a:rPr lang="ru-RU" dirty="0"/>
              <a:t>Значения </a:t>
            </a:r>
            <a:r>
              <a:rPr lang="ru-RU" i="1" dirty="0" err="1"/>
              <a:t>Т</a:t>
            </a:r>
            <a:r>
              <a:rPr lang="ru-RU" i="1" baseline="-25000" dirty="0" err="1"/>
              <a:t>к</a:t>
            </a:r>
            <a:r>
              <a:rPr lang="ru-RU" i="1" baseline="-25000" dirty="0"/>
              <a:t> </a:t>
            </a:r>
            <a:r>
              <a:rPr lang="ru-RU" dirty="0"/>
              <a:t>большинства материалов лежат ниже температуры </a:t>
            </a:r>
            <a:r>
              <a:rPr lang="ru-RU" dirty="0" smtClean="0"/>
              <a:t>кипения жидкого </a:t>
            </a:r>
            <a:r>
              <a:rPr lang="ru-RU" dirty="0"/>
              <a:t>водорода (20,4 К). Явление сверхпроводимости может быть </a:t>
            </a:r>
            <a:r>
              <a:rPr lang="ru-RU" dirty="0" smtClean="0"/>
              <a:t>разрушено сильным </a:t>
            </a:r>
            <a:r>
              <a:rPr lang="ru-RU" dirty="0"/>
              <a:t>магнитным полем, даже если температура металла ниже </a:t>
            </a:r>
            <a:r>
              <a:rPr lang="ru-RU" dirty="0" smtClean="0"/>
              <a:t>температуры перехода </a:t>
            </a:r>
            <a:r>
              <a:rPr lang="ru-RU" dirty="0"/>
              <a:t>в сверхпроводящее состояние. Напряжённость такого </a:t>
            </a:r>
            <a:r>
              <a:rPr lang="ru-RU" dirty="0" smtClean="0"/>
              <a:t>магнитного поля </a:t>
            </a:r>
            <a:r>
              <a:rPr lang="ru-RU" dirty="0"/>
              <a:t>называется </a:t>
            </a:r>
            <a:r>
              <a:rPr lang="ru-RU" b="1" dirty="0"/>
              <a:t>критической напряжённостью </a:t>
            </a:r>
            <a:r>
              <a:rPr lang="ru-RU" b="1" i="1" dirty="0" err="1"/>
              <a:t>Н</a:t>
            </a:r>
            <a:r>
              <a:rPr lang="ru-RU" b="1" i="1" baseline="-25000" dirty="0" err="1"/>
              <a:t>кр</a:t>
            </a:r>
            <a:r>
              <a:rPr lang="ru-RU" dirty="0"/>
              <a:t>. Если </a:t>
            </a:r>
            <a:r>
              <a:rPr lang="ru-RU" i="1" dirty="0" smtClean="0"/>
              <a:t>Н &gt; </a:t>
            </a:r>
            <a:r>
              <a:rPr lang="ru-RU" i="1" dirty="0" err="1"/>
              <a:t>Н</a:t>
            </a:r>
            <a:r>
              <a:rPr lang="ru-RU" i="1" baseline="-25000" dirty="0" err="1"/>
              <a:t>кр</a:t>
            </a:r>
            <a:r>
              <a:rPr lang="ru-RU" dirty="0"/>
              <a:t>, </a:t>
            </a:r>
            <a:r>
              <a:rPr lang="ru-RU" dirty="0" smtClean="0"/>
              <a:t>то сверхпроводник </a:t>
            </a:r>
            <a:r>
              <a:rPr lang="ru-RU" dirty="0"/>
              <a:t>переходит в нормальное состояние. С ростом </a:t>
            </a:r>
            <a:r>
              <a:rPr lang="ru-RU" dirty="0" smtClean="0"/>
              <a:t>температуры значение </a:t>
            </a:r>
            <a:r>
              <a:rPr lang="ru-RU" i="1" dirty="0" err="1"/>
              <a:t>Н</a:t>
            </a:r>
            <a:r>
              <a:rPr lang="ru-RU" i="1" baseline="-25000" dirty="0" err="1"/>
              <a:t>кр</a:t>
            </a:r>
            <a:r>
              <a:rPr lang="ru-RU" i="1" dirty="0"/>
              <a:t> </a:t>
            </a:r>
            <a:r>
              <a:rPr lang="ru-RU" dirty="0"/>
              <a:t>уменьшается и при Т </a:t>
            </a:r>
            <a:r>
              <a:rPr lang="en-US" dirty="0" smtClean="0"/>
              <a:t>&gt;</a:t>
            </a:r>
            <a:r>
              <a:rPr lang="ru-RU" dirty="0" smtClean="0"/>
              <a:t> </a:t>
            </a:r>
            <a:r>
              <a:rPr lang="ru-RU" dirty="0" err="1"/>
              <a:t>Т</a:t>
            </a:r>
            <a:r>
              <a:rPr lang="ru-RU" baseline="-25000" dirty="0" err="1"/>
              <a:t>к</a:t>
            </a:r>
            <a:r>
              <a:rPr lang="ru-RU" dirty="0"/>
              <a:t> обращается в нуль. </a:t>
            </a:r>
            <a:r>
              <a:rPr lang="ru-RU" dirty="0" smtClean="0"/>
              <a:t>Различают сверхпроводники </a:t>
            </a:r>
            <a:r>
              <a:rPr lang="ru-RU" dirty="0"/>
              <a:t>первого и второго рода по значениям </a:t>
            </a:r>
            <a:r>
              <a:rPr lang="ru-RU" dirty="0" smtClean="0"/>
              <a:t>критической напряжённости</a:t>
            </a:r>
            <a:r>
              <a:rPr lang="ru-RU" dirty="0"/>
              <a:t>: если критическая напряжённость имеет порядок </a:t>
            </a:r>
            <a:r>
              <a:rPr lang="ru-RU" dirty="0" smtClean="0"/>
              <a:t>нескольких тысяч </a:t>
            </a:r>
            <a:r>
              <a:rPr lang="ru-RU" dirty="0"/>
              <a:t>и выше – это сверхпроводник второго рода, в противном случае </a:t>
            </a:r>
            <a:r>
              <a:rPr lang="ru-RU" dirty="0" smtClean="0"/>
              <a:t>– первого</a:t>
            </a:r>
            <a:r>
              <a:rPr lang="ru-RU" dirty="0"/>
              <a:t>. Свойства некоторых сверхпроводников приведены в таблице 3.2.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3827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1168"/>
            <a:ext cx="10515600" cy="5975795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Таблица 3.2 - Свойства некоторых сверхпроводящих материалов</a:t>
            </a:r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127" y="701158"/>
            <a:ext cx="9857137" cy="593708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853924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7616" y="399160"/>
            <a:ext cx="10875264" cy="6102223"/>
          </a:xfrm>
        </p:spPr>
        <p:txBody>
          <a:bodyPr>
            <a:normAutofit/>
          </a:bodyPr>
          <a:lstStyle/>
          <a:p>
            <a:pPr marL="0" indent="447675" algn="just">
              <a:buNone/>
            </a:pPr>
            <a:r>
              <a:rPr lang="ru-RU" dirty="0"/>
              <a:t>Одно из важнейших направлений в металлургии прецизионных сплавов </a:t>
            </a:r>
            <a:r>
              <a:rPr lang="ru-RU" dirty="0" smtClean="0"/>
              <a:t>– это </a:t>
            </a:r>
            <a:r>
              <a:rPr lang="ru-RU" dirty="0"/>
              <a:t>разработка сплавов обладающими сверхпроводящими свойствами в </a:t>
            </a:r>
            <a:r>
              <a:rPr lang="ru-RU" dirty="0" smtClean="0"/>
              <a:t>условиях </a:t>
            </a:r>
            <a:r>
              <a:rPr lang="ru-RU" dirty="0"/>
              <a:t>не сверхнизких температур и сильных магнитных полей. Хотя </a:t>
            </a:r>
            <a:r>
              <a:rPr lang="ru-RU" dirty="0" smtClean="0"/>
              <a:t>явление сверхпроводимости </a:t>
            </a:r>
            <a:r>
              <a:rPr lang="ru-RU" dirty="0"/>
              <a:t>было открыто </a:t>
            </a:r>
            <a:r>
              <a:rPr lang="ru-RU" dirty="0" err="1"/>
              <a:t>Камерлинг-Онессом</a:t>
            </a:r>
            <a:r>
              <a:rPr lang="ru-RU" dirty="0"/>
              <a:t> давно – в 1911 г., </a:t>
            </a:r>
            <a:r>
              <a:rPr lang="ru-RU" dirty="0" smtClean="0"/>
              <a:t>практическое </a:t>
            </a:r>
            <a:r>
              <a:rPr lang="ru-RU" dirty="0"/>
              <a:t>его использование сдерживалось из-за отсутствия жёстких </a:t>
            </a:r>
            <a:r>
              <a:rPr lang="ru-RU" dirty="0" smtClean="0"/>
              <a:t>сверхпроводников </a:t>
            </a:r>
            <a:r>
              <a:rPr lang="ru-RU" dirty="0"/>
              <a:t>– сплавов, сочетающих сверхпроводимость в сильных магнитных </a:t>
            </a:r>
            <a:r>
              <a:rPr lang="ru-RU" dirty="0" smtClean="0"/>
              <a:t>полях </a:t>
            </a:r>
            <a:r>
              <a:rPr lang="ru-RU" dirty="0"/>
              <a:t>с высокой пластичностью, необходимой для получения ленты и проволоки</a:t>
            </a:r>
            <a:r>
              <a:rPr lang="ru-RU" dirty="0" smtClean="0"/>
              <a:t>, используемой </a:t>
            </a:r>
            <a:r>
              <a:rPr lang="ru-RU" dirty="0"/>
              <a:t>при изготовлении сверхмощных малогабаритных </a:t>
            </a:r>
            <a:r>
              <a:rPr lang="ru-RU" dirty="0" smtClean="0"/>
              <a:t>электромагнитов</a:t>
            </a:r>
            <a:r>
              <a:rPr lang="ru-RU" dirty="0"/>
              <a:t>. При использовании сверхпроводящих сплавов удаётся создавать мощные </a:t>
            </a:r>
            <a:r>
              <a:rPr lang="ru-RU" dirty="0" smtClean="0"/>
              <a:t>и экономически </a:t>
            </a:r>
            <a:r>
              <a:rPr lang="ru-RU" dirty="0"/>
              <a:t>эффективные магнитные установки. Из большого числа </a:t>
            </a:r>
            <a:r>
              <a:rPr lang="ru-RU" dirty="0" smtClean="0"/>
              <a:t>разработанных </a:t>
            </a:r>
            <a:r>
              <a:rPr lang="ru-RU" dirty="0"/>
              <a:t>сплавов, особенно эффективными оказались сплавы системы </a:t>
            </a:r>
            <a:r>
              <a:rPr lang="ru-RU" dirty="0" err="1"/>
              <a:t>Ti-Nb</a:t>
            </a:r>
            <a:r>
              <a:rPr lang="ru-RU" dirty="0"/>
              <a:t> </a:t>
            </a:r>
            <a:r>
              <a:rPr lang="ru-RU" dirty="0" smtClean="0"/>
              <a:t>типа </a:t>
            </a:r>
            <a:r>
              <a:rPr lang="ru-RU" dirty="0" err="1"/>
              <a:t>65БТ</a:t>
            </a:r>
            <a:r>
              <a:rPr lang="ru-RU" dirty="0"/>
              <a:t>, </a:t>
            </a:r>
            <a:r>
              <a:rPr lang="ru-RU" dirty="0" err="1"/>
              <a:t>50БТ</a:t>
            </a:r>
            <a:r>
              <a:rPr lang="ru-RU" dirty="0"/>
              <a:t>, 35 </a:t>
            </a:r>
            <a:r>
              <a:rPr lang="ru-RU" dirty="0" err="1"/>
              <a:t>БТ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779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10896"/>
            <a:ext cx="10930128" cy="6345936"/>
          </a:xfrm>
        </p:spPr>
        <p:txBody>
          <a:bodyPr>
            <a:normAutofit/>
          </a:bodyPr>
          <a:lstStyle/>
          <a:p>
            <a:pPr marL="0" indent="447675" algn="just">
              <a:buNone/>
            </a:pPr>
            <a:r>
              <a:rPr lang="ru-RU" dirty="0"/>
              <a:t>Промышленное производство прецизионных сплавов было впервые </a:t>
            </a:r>
            <a:r>
              <a:rPr lang="ru-RU" dirty="0" smtClean="0"/>
              <a:t>организовано </a:t>
            </a:r>
            <a:r>
              <a:rPr lang="ru-RU" dirty="0"/>
              <a:t>в начале </a:t>
            </a:r>
            <a:r>
              <a:rPr lang="ru-RU" dirty="0" err="1"/>
              <a:t>II</a:t>
            </a:r>
            <a:r>
              <a:rPr lang="ru-RU" dirty="0"/>
              <a:t>-ой мировой войны. Подавляющее большинство </a:t>
            </a:r>
            <a:r>
              <a:rPr lang="ru-RU" dirty="0" smtClean="0"/>
              <a:t>прецизионных </a:t>
            </a:r>
            <a:r>
              <a:rPr lang="ru-RU" dirty="0"/>
              <a:t>сплавов являются сплавами на основе металлов подгруппы железа: </a:t>
            </a:r>
            <a:r>
              <a:rPr lang="ru-RU" dirty="0" smtClean="0"/>
              <a:t>железа </a:t>
            </a:r>
            <a:r>
              <a:rPr lang="ru-RU" dirty="0"/>
              <a:t>(</a:t>
            </a:r>
            <a:r>
              <a:rPr lang="ru-RU" dirty="0" err="1"/>
              <a:t>Fe</a:t>
            </a:r>
            <a:r>
              <a:rPr lang="ru-RU" dirty="0"/>
              <a:t>), кобальта (</a:t>
            </a:r>
            <a:r>
              <a:rPr lang="ru-RU" dirty="0" err="1"/>
              <a:t>Co</a:t>
            </a:r>
            <a:r>
              <a:rPr lang="ru-RU" dirty="0"/>
              <a:t>) и никеля (</a:t>
            </a:r>
            <a:r>
              <a:rPr lang="ru-RU" dirty="0" err="1"/>
              <a:t>Ni</a:t>
            </a:r>
            <a:r>
              <a:rPr lang="ru-RU" dirty="0"/>
              <a:t>). Но с ростом требований к изделиям, </a:t>
            </a:r>
            <a:r>
              <a:rPr lang="ru-RU" dirty="0" smtClean="0"/>
              <a:t>обладающим </a:t>
            </a:r>
            <a:r>
              <a:rPr lang="ru-RU" dirty="0"/>
              <a:t>высоким уровнем различных свойств, получили развитие </a:t>
            </a:r>
            <a:r>
              <a:rPr lang="ru-RU" dirty="0" smtClean="0"/>
              <a:t>прецизионные </a:t>
            </a:r>
            <a:r>
              <a:rPr lang="ru-RU" dirty="0"/>
              <a:t>сплавы на основе марганца (</a:t>
            </a:r>
            <a:r>
              <a:rPr lang="ru-RU" dirty="0" err="1"/>
              <a:t>Mn</a:t>
            </a:r>
            <a:r>
              <a:rPr lang="ru-RU" dirty="0"/>
              <a:t>), хрома (</a:t>
            </a:r>
            <a:r>
              <a:rPr lang="ru-RU" dirty="0" err="1"/>
              <a:t>Cr</a:t>
            </a:r>
            <a:r>
              <a:rPr lang="ru-RU" dirty="0"/>
              <a:t>), титана (</a:t>
            </a:r>
            <a:r>
              <a:rPr lang="ru-RU" dirty="0" err="1"/>
              <a:t>Ti</a:t>
            </a:r>
            <a:r>
              <a:rPr lang="ru-RU" dirty="0"/>
              <a:t>), ниобия (</a:t>
            </a:r>
            <a:r>
              <a:rPr lang="ru-RU" dirty="0" err="1"/>
              <a:t>Nb</a:t>
            </a:r>
            <a:r>
              <a:rPr lang="ru-RU" dirty="0"/>
              <a:t>) </a:t>
            </a:r>
            <a:r>
              <a:rPr lang="ru-RU" dirty="0" smtClean="0"/>
              <a:t>и ванадия </a:t>
            </a:r>
            <a:r>
              <a:rPr lang="ru-RU" dirty="0"/>
              <a:t>(V), а также ряда других переходных и редкоземельных металлов.</a:t>
            </a:r>
          </a:p>
          <a:p>
            <a:pPr marL="0" indent="447675" algn="just">
              <a:buNone/>
            </a:pPr>
            <a:r>
              <a:rPr lang="ru-RU" dirty="0"/>
              <a:t>Прецизионные сплавы находят применение в следующих областях: в </a:t>
            </a:r>
            <a:r>
              <a:rPr lang="ru-RU" dirty="0" smtClean="0"/>
              <a:t>машинах </a:t>
            </a:r>
            <a:r>
              <a:rPr lang="ru-RU" dirty="0"/>
              <a:t>прикладной кибернетики; в технологических схемах </a:t>
            </a:r>
            <a:r>
              <a:rPr lang="ru-RU" dirty="0" smtClean="0"/>
              <a:t>преобразования энергии </a:t>
            </a:r>
            <a:r>
              <a:rPr lang="ru-RU" dirty="0"/>
              <a:t>из одной формы в другую; в машинах, аппаратах и приборах </a:t>
            </a:r>
            <a:r>
              <a:rPr lang="ru-RU" dirty="0" smtClean="0"/>
              <a:t>электроники</a:t>
            </a:r>
            <a:r>
              <a:rPr lang="ru-RU" dirty="0"/>
              <a:t>, радиотехники, космической техники и средствах связи; в устройствах </a:t>
            </a:r>
            <a:r>
              <a:rPr lang="ru-RU" dirty="0" smtClean="0"/>
              <a:t>и агрегатах </a:t>
            </a:r>
            <a:r>
              <a:rPr lang="ru-RU" dirty="0"/>
              <a:t>бытовой техники: телефонные, радио-, телевизионные системы, </a:t>
            </a:r>
            <a:r>
              <a:rPr lang="ru-RU" dirty="0" smtClean="0"/>
              <a:t>холодильные </a:t>
            </a:r>
            <a:r>
              <a:rPr lang="ru-RU" dirty="0"/>
              <a:t>агрегаты и другие приборы.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3312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11480"/>
            <a:ext cx="10515600" cy="5765483"/>
          </a:xfrm>
        </p:spPr>
        <p:txBody>
          <a:bodyPr>
            <a:normAutofit/>
          </a:bodyPr>
          <a:lstStyle/>
          <a:p>
            <a:pPr marL="0" indent="447675" algn="just">
              <a:buNone/>
            </a:pPr>
            <a:r>
              <a:rPr lang="ru-RU" dirty="0"/>
              <a:t>Они так пластичны, что могут быть изготовлены в виде </a:t>
            </a:r>
            <a:r>
              <a:rPr lang="ru-RU" dirty="0" smtClean="0"/>
              <a:t>тонкой холоднотянутой </a:t>
            </a:r>
            <a:r>
              <a:rPr lang="ru-RU" dirty="0"/>
              <a:t>проволоки и ленты.</a:t>
            </a:r>
          </a:p>
          <a:p>
            <a:pPr marL="0" indent="447675" algn="just">
              <a:buNone/>
            </a:pPr>
            <a:r>
              <a:rPr lang="ru-RU" dirty="0"/>
              <a:t>Основа сплавов иного типа – это титан, хотя получение особо </a:t>
            </a:r>
            <a:r>
              <a:rPr lang="ru-RU" dirty="0" smtClean="0"/>
              <a:t>чистого титана </a:t>
            </a:r>
            <a:r>
              <a:rPr lang="ru-RU" dirty="0"/>
              <a:t>всё ещё сравнительно ложный технологический процесс.</a:t>
            </a:r>
          </a:p>
          <a:p>
            <a:pPr marL="0" indent="447675" algn="just">
              <a:buNone/>
            </a:pPr>
            <a:r>
              <a:rPr lang="ru-RU" dirty="0"/>
              <a:t>В последние годы в результате исследований были разработаны </a:t>
            </a:r>
            <a:r>
              <a:rPr lang="ru-RU" dirty="0" smtClean="0"/>
              <a:t>немагнитные сверхпроводящие </a:t>
            </a:r>
            <a:r>
              <a:rPr lang="ru-RU" dirty="0"/>
              <a:t>сплавы типа </a:t>
            </a:r>
            <a:r>
              <a:rPr lang="ru-RU" dirty="0" err="1"/>
              <a:t>78ТМ</a:t>
            </a:r>
            <a:r>
              <a:rPr lang="ru-RU" dirty="0"/>
              <a:t>, </a:t>
            </a:r>
            <a:r>
              <a:rPr lang="ru-RU" dirty="0" err="1"/>
              <a:t>73ТФ</a:t>
            </a:r>
            <a:r>
              <a:rPr lang="ru-RU" dirty="0"/>
              <a:t>, </a:t>
            </a:r>
            <a:r>
              <a:rPr lang="ru-RU" dirty="0" err="1"/>
              <a:t>73ТФЮ</a:t>
            </a:r>
            <a:r>
              <a:rPr lang="ru-RU" dirty="0"/>
              <a:t>. Их свойства приведены </a:t>
            </a:r>
            <a:r>
              <a:rPr lang="ru-RU" dirty="0" smtClean="0"/>
              <a:t>в таблице </a:t>
            </a:r>
            <a:r>
              <a:rPr lang="ru-RU" dirty="0"/>
              <a:t>3.3</a:t>
            </a:r>
            <a:r>
              <a:rPr lang="ru-RU" dirty="0" smtClean="0"/>
              <a:t>.</a:t>
            </a:r>
          </a:p>
          <a:p>
            <a:pPr marL="0" indent="447675" algn="just">
              <a:buNone/>
            </a:pPr>
            <a:endParaRPr lang="ru-RU" sz="900" dirty="0" smtClean="0"/>
          </a:p>
          <a:p>
            <a:pPr marL="0" indent="447675" algn="just">
              <a:buNone/>
            </a:pPr>
            <a:r>
              <a:rPr lang="ru-RU" dirty="0"/>
              <a:t>Таблица 3.3 - Свойства сверхпроводников на основе </a:t>
            </a:r>
            <a:r>
              <a:rPr lang="ru-RU" dirty="0" smtClean="0"/>
              <a:t>титана</a:t>
            </a:r>
          </a:p>
          <a:p>
            <a:pPr marL="0" indent="0" algn="just">
              <a:buNone/>
            </a:pPr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817" y="4701344"/>
            <a:ext cx="10392365" cy="192805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253064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1040" y="262000"/>
            <a:ext cx="10902696" cy="6248527"/>
          </a:xfrm>
        </p:spPr>
        <p:txBody>
          <a:bodyPr>
            <a:normAutofit/>
          </a:bodyPr>
          <a:lstStyle/>
          <a:p>
            <a:pPr marL="0" indent="447675" algn="just">
              <a:buNone/>
            </a:pPr>
            <a:r>
              <a:rPr lang="ru-RU" dirty="0"/>
              <a:t>Малоуглеродистые никелевые стали типа </a:t>
            </a:r>
            <a:r>
              <a:rPr lang="ru-RU" dirty="0" err="1"/>
              <a:t>0Н6А</a:t>
            </a:r>
            <a:r>
              <a:rPr lang="ru-RU" dirty="0"/>
              <a:t> (6-7% </a:t>
            </a:r>
            <a:r>
              <a:rPr lang="ru-RU" dirty="0" err="1"/>
              <a:t>Ni</a:t>
            </a:r>
            <a:r>
              <a:rPr lang="ru-RU" dirty="0"/>
              <a:t>), </a:t>
            </a:r>
            <a:r>
              <a:rPr lang="ru-RU" dirty="0" err="1"/>
              <a:t>0Н9А</a:t>
            </a:r>
            <a:r>
              <a:rPr lang="ru-RU" dirty="0"/>
              <a:t> (</a:t>
            </a:r>
            <a:r>
              <a:rPr lang="ru-RU" dirty="0" err="1" smtClean="0"/>
              <a:t>8,5-9,5%Ni</a:t>
            </a:r>
            <a:r>
              <a:rPr lang="ru-RU" dirty="0"/>
              <a:t>) используют для изготовления сварных конструкций, работающих </a:t>
            </a:r>
            <a:r>
              <a:rPr lang="ru-RU" dirty="0" smtClean="0"/>
              <a:t>при температурах </a:t>
            </a:r>
            <a:r>
              <a:rPr lang="ru-RU" dirty="0"/>
              <a:t>до 77 К. Их предел текучести </a:t>
            </a:r>
            <a:r>
              <a:rPr lang="ru-RU" i="1" dirty="0" err="1"/>
              <a:t>σ</a:t>
            </a:r>
            <a:r>
              <a:rPr lang="ru-RU" i="1" baseline="-25000" dirty="0" err="1" smtClean="0"/>
              <a:t>0,2</a:t>
            </a:r>
            <a:r>
              <a:rPr lang="ru-RU" i="1" dirty="0" smtClean="0"/>
              <a:t> </a:t>
            </a:r>
            <a:r>
              <a:rPr lang="ru-RU" dirty="0"/>
              <a:t>= 400 – 450 МПа </a:t>
            </a:r>
            <a:r>
              <a:rPr lang="ru-RU" dirty="0" smtClean="0"/>
              <a:t>при нормальных </a:t>
            </a:r>
            <a:r>
              <a:rPr lang="ru-RU" dirty="0"/>
              <a:t>температурах, а при 77 К </a:t>
            </a:r>
            <a:r>
              <a:rPr lang="ru-RU" i="1" dirty="0" err="1"/>
              <a:t>σ</a:t>
            </a:r>
            <a:r>
              <a:rPr lang="ru-RU" i="1" baseline="-25000" dirty="0" err="1" smtClean="0"/>
              <a:t>0,2</a:t>
            </a:r>
            <a:r>
              <a:rPr lang="ru-RU" i="1" dirty="0" smtClean="0"/>
              <a:t> </a:t>
            </a:r>
            <a:r>
              <a:rPr lang="ru-RU" dirty="0"/>
              <a:t>= 680 – 820 МПа. Ударная </a:t>
            </a:r>
            <a:r>
              <a:rPr lang="ru-RU" dirty="0" smtClean="0"/>
              <a:t>вязкость этих </a:t>
            </a:r>
            <a:r>
              <a:rPr lang="ru-RU" dirty="0"/>
              <a:t>сталей при 77 К </a:t>
            </a:r>
            <a:r>
              <a:rPr lang="ru-RU" i="1" dirty="0" err="1"/>
              <a:t>KCU</a:t>
            </a:r>
            <a:r>
              <a:rPr lang="ru-RU" i="1" dirty="0"/>
              <a:t> </a:t>
            </a:r>
            <a:r>
              <a:rPr lang="ru-RU" dirty="0"/>
              <a:t>= 1,0 – 1,3 МДж/</a:t>
            </a:r>
            <a:r>
              <a:rPr lang="ru-RU" dirty="0" err="1"/>
              <a:t>м</a:t>
            </a:r>
            <a:r>
              <a:rPr lang="ru-RU" baseline="30000" dirty="0" err="1"/>
              <a:t>2</a:t>
            </a:r>
            <a:r>
              <a:rPr lang="ru-RU" dirty="0"/>
              <a:t>. Из этих сталей </a:t>
            </a:r>
            <a:r>
              <a:rPr lang="ru-RU" dirty="0" smtClean="0"/>
              <a:t>изготовляют цилиндрические </a:t>
            </a:r>
            <a:r>
              <a:rPr lang="ru-RU" dirty="0"/>
              <a:t>и сферические резервуары для хранения и </a:t>
            </a:r>
            <a:r>
              <a:rPr lang="ru-RU" dirty="0" smtClean="0"/>
              <a:t>транспортировки  сжиженных </a:t>
            </a:r>
            <a:r>
              <a:rPr lang="ru-RU" dirty="0"/>
              <a:t>газов при температуре не ниже </a:t>
            </a:r>
            <a:r>
              <a:rPr lang="ru-RU" dirty="0" err="1"/>
              <a:t>77К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5415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0312"/>
            <a:ext cx="10966704" cy="6309360"/>
          </a:xfrm>
        </p:spPr>
        <p:txBody>
          <a:bodyPr>
            <a:normAutofit fontScale="92500" lnSpcReduction="10000"/>
          </a:bodyPr>
          <a:lstStyle/>
          <a:p>
            <a:pPr marL="0" indent="447675" algn="just">
              <a:buNone/>
            </a:pPr>
            <a:r>
              <a:rPr lang="ru-RU" dirty="0" err="1"/>
              <a:t>Аустенитные</a:t>
            </a:r>
            <a:r>
              <a:rPr lang="ru-RU" dirty="0"/>
              <a:t> </a:t>
            </a:r>
            <a:r>
              <a:rPr lang="ru-RU" b="1" dirty="0"/>
              <a:t>криогенные стали </a:t>
            </a:r>
            <a:r>
              <a:rPr lang="ru-RU" dirty="0"/>
              <a:t>делят на три группы. </a:t>
            </a:r>
            <a:endParaRPr lang="ru-RU" dirty="0" smtClean="0"/>
          </a:p>
          <a:p>
            <a:pPr marL="0" indent="447675" algn="just">
              <a:buNone/>
            </a:pPr>
            <a:r>
              <a:rPr lang="ru-RU" dirty="0" smtClean="0"/>
              <a:t>К </a:t>
            </a:r>
            <a:r>
              <a:rPr lang="ru-RU" dirty="0"/>
              <a:t>первой </a:t>
            </a:r>
            <a:r>
              <a:rPr lang="ru-RU" dirty="0" smtClean="0"/>
              <a:t>группе относятся </a:t>
            </a:r>
            <a:r>
              <a:rPr lang="ru-RU" dirty="0"/>
              <a:t>хромоникелевые стали </a:t>
            </a:r>
            <a:r>
              <a:rPr lang="ru-RU" dirty="0" err="1"/>
              <a:t>08Х18Н10Т</a:t>
            </a:r>
            <a:r>
              <a:rPr lang="ru-RU" dirty="0"/>
              <a:t> и </a:t>
            </a:r>
            <a:r>
              <a:rPr lang="ru-RU" dirty="0" err="1"/>
              <a:t>12Х18Н10Т</a:t>
            </a:r>
            <a:r>
              <a:rPr lang="ru-RU" dirty="0"/>
              <a:t>, </a:t>
            </a:r>
            <a:r>
              <a:rPr lang="ru-RU" dirty="0" smtClean="0"/>
              <a:t>получившие наибольшее </a:t>
            </a:r>
            <a:r>
              <a:rPr lang="ru-RU" dirty="0"/>
              <a:t>применение. Из них изготавливают крупногабаритные </a:t>
            </a:r>
            <a:r>
              <a:rPr lang="ru-RU" dirty="0" smtClean="0"/>
              <a:t>установки большой </a:t>
            </a:r>
            <a:r>
              <a:rPr lang="ru-RU" dirty="0"/>
              <a:t>мощности для получения сжиженных газов (</a:t>
            </a:r>
            <a:r>
              <a:rPr lang="ru-RU" dirty="0" err="1"/>
              <a:t>O</a:t>
            </a:r>
            <a:r>
              <a:rPr lang="ru-RU" baseline="-25000" dirty="0" err="1"/>
              <a:t>2</a:t>
            </a:r>
            <a:r>
              <a:rPr lang="ru-RU" dirty="0"/>
              <a:t>, </a:t>
            </a:r>
            <a:r>
              <a:rPr lang="ru-RU" dirty="0" err="1"/>
              <a:t>N</a:t>
            </a:r>
            <a:r>
              <a:rPr lang="ru-RU" baseline="-25000" dirty="0" err="1"/>
              <a:t>2</a:t>
            </a:r>
            <a:r>
              <a:rPr lang="ru-RU" dirty="0"/>
              <a:t>, </a:t>
            </a:r>
            <a:r>
              <a:rPr lang="ru-RU" dirty="0" err="1"/>
              <a:t>H</a:t>
            </a:r>
            <a:r>
              <a:rPr lang="ru-RU" baseline="-25000" dirty="0" err="1"/>
              <a:t>2</a:t>
            </a:r>
            <a:r>
              <a:rPr lang="ru-RU" dirty="0"/>
              <a:t> и др</a:t>
            </a:r>
            <a:r>
              <a:rPr lang="ru-RU" dirty="0" smtClean="0"/>
              <a:t>.), транспортные </a:t>
            </a:r>
            <a:r>
              <a:rPr lang="ru-RU" dirty="0"/>
              <a:t>ёмкости и хранилища сжиженных газов. Они </a:t>
            </a:r>
            <a:r>
              <a:rPr lang="ru-RU" dirty="0" smtClean="0"/>
              <a:t>хорошо свариваются </a:t>
            </a:r>
            <a:r>
              <a:rPr lang="ru-RU" dirty="0"/>
              <a:t>и обладают большими запасами вязкости при </a:t>
            </a:r>
            <a:r>
              <a:rPr lang="ru-RU" dirty="0" smtClean="0"/>
              <a:t>криогенных температурах</a:t>
            </a:r>
            <a:r>
              <a:rPr lang="ru-RU" dirty="0"/>
              <a:t>. Так, при </a:t>
            </a:r>
            <a:r>
              <a:rPr lang="ru-RU" dirty="0" err="1"/>
              <a:t>20К</a:t>
            </a:r>
            <a:r>
              <a:rPr lang="ru-RU" dirty="0"/>
              <a:t> </a:t>
            </a:r>
            <a:r>
              <a:rPr lang="ru-RU" i="1" dirty="0" err="1"/>
              <a:t>σ</a:t>
            </a:r>
            <a:r>
              <a:rPr lang="ru-RU" i="1" baseline="-25000" dirty="0" err="1" smtClean="0"/>
              <a:t>0,2</a:t>
            </a:r>
            <a:r>
              <a:rPr lang="ru-RU" i="1" dirty="0" smtClean="0"/>
              <a:t> </a:t>
            </a:r>
            <a:r>
              <a:rPr lang="ru-RU" dirty="0"/>
              <a:t>= </a:t>
            </a:r>
            <a:r>
              <a:rPr lang="ru-RU" dirty="0" err="1"/>
              <a:t>600МПа</a:t>
            </a:r>
            <a:r>
              <a:rPr lang="ru-RU" dirty="0"/>
              <a:t> и </a:t>
            </a:r>
            <a:r>
              <a:rPr lang="ru-RU" i="1" dirty="0" err="1"/>
              <a:t>KCU</a:t>
            </a:r>
            <a:r>
              <a:rPr lang="ru-RU" i="1" dirty="0"/>
              <a:t> </a:t>
            </a:r>
            <a:r>
              <a:rPr lang="ru-RU" dirty="0"/>
              <a:t>= </a:t>
            </a:r>
            <a:r>
              <a:rPr lang="ru-RU" dirty="0" err="1"/>
              <a:t>1М</a:t>
            </a:r>
            <a:r>
              <a:rPr lang="ru-RU" dirty="0"/>
              <a:t> Дж/</a:t>
            </a:r>
            <a:r>
              <a:rPr lang="ru-RU" dirty="0" err="1"/>
              <a:t>м</a:t>
            </a:r>
            <a:r>
              <a:rPr lang="ru-RU" baseline="30000" dirty="0" err="1"/>
              <a:t>2</a:t>
            </a:r>
            <a:r>
              <a:rPr lang="ru-RU" dirty="0"/>
              <a:t>. </a:t>
            </a:r>
            <a:endParaRPr lang="ru-RU" dirty="0" smtClean="0"/>
          </a:p>
          <a:p>
            <a:pPr marL="0" indent="447675" algn="just">
              <a:buNone/>
            </a:pPr>
            <a:r>
              <a:rPr lang="ru-RU" dirty="0" smtClean="0"/>
              <a:t>Ко второй группе </a:t>
            </a:r>
            <a:r>
              <a:rPr lang="ru-RU" dirty="0"/>
              <a:t>сталей относятся сложнолегированные </a:t>
            </a:r>
            <a:r>
              <a:rPr lang="ru-RU" dirty="0" err="1"/>
              <a:t>аустенитные</a:t>
            </a:r>
            <a:r>
              <a:rPr lang="ru-RU" dirty="0"/>
              <a:t> стали </a:t>
            </a:r>
            <a:r>
              <a:rPr lang="ru-RU" dirty="0" smtClean="0"/>
              <a:t>повышенной прочности </a:t>
            </a:r>
            <a:r>
              <a:rPr lang="ru-RU" dirty="0" err="1"/>
              <a:t>07Х21Г7АН5</a:t>
            </a:r>
            <a:r>
              <a:rPr lang="ru-RU" dirty="0"/>
              <a:t> и </a:t>
            </a:r>
            <a:r>
              <a:rPr lang="ru-RU" dirty="0" err="1"/>
              <a:t>03Х20Н16АГ5</a:t>
            </a:r>
            <a:r>
              <a:rPr lang="ru-RU" dirty="0"/>
              <a:t>. При </a:t>
            </a:r>
            <a:r>
              <a:rPr lang="ru-RU" dirty="0" err="1"/>
              <a:t>20К</a:t>
            </a:r>
            <a:r>
              <a:rPr lang="ru-RU" dirty="0"/>
              <a:t> у этих сталей </a:t>
            </a:r>
            <a:r>
              <a:rPr lang="ru-RU" i="1" dirty="0" err="1"/>
              <a:t>σ</a:t>
            </a:r>
            <a:r>
              <a:rPr lang="ru-RU" i="1" baseline="-25000" dirty="0" err="1" smtClean="0"/>
              <a:t>0,2</a:t>
            </a:r>
            <a:r>
              <a:rPr lang="ru-RU" i="1" dirty="0" smtClean="0"/>
              <a:t> </a:t>
            </a:r>
            <a:r>
              <a:rPr lang="ru-RU" dirty="0"/>
              <a:t>= 1150 </a:t>
            </a:r>
            <a:r>
              <a:rPr lang="ru-RU" dirty="0" smtClean="0"/>
              <a:t>– 1350 </a:t>
            </a:r>
            <a:r>
              <a:rPr lang="ru-RU" dirty="0"/>
              <a:t>МПа и </a:t>
            </a:r>
            <a:r>
              <a:rPr lang="ru-RU" i="1" dirty="0" err="1"/>
              <a:t>KCU</a:t>
            </a:r>
            <a:r>
              <a:rPr lang="ru-RU" i="1" dirty="0"/>
              <a:t> </a:t>
            </a:r>
            <a:r>
              <a:rPr lang="ru-RU" dirty="0"/>
              <a:t>= 1,0 – </a:t>
            </a:r>
            <a:r>
              <a:rPr lang="ru-RU" dirty="0" err="1"/>
              <a:t>1,3М</a:t>
            </a:r>
            <a:r>
              <a:rPr lang="ru-RU" dirty="0"/>
              <a:t> Дж/</a:t>
            </a:r>
            <a:r>
              <a:rPr lang="ru-RU" dirty="0" err="1"/>
              <a:t>м</a:t>
            </a:r>
            <a:r>
              <a:rPr lang="ru-RU" baseline="30000" dirty="0" err="1"/>
              <a:t>2</a:t>
            </a:r>
            <a:r>
              <a:rPr lang="ru-RU" dirty="0"/>
              <a:t>. Их применяют для </a:t>
            </a:r>
            <a:r>
              <a:rPr lang="ru-RU" dirty="0" smtClean="0"/>
              <a:t>изготовления крупногабаритных </a:t>
            </a:r>
            <a:r>
              <a:rPr lang="ru-RU" dirty="0"/>
              <a:t>сварных конструкций и ёмкостей для </a:t>
            </a:r>
            <a:r>
              <a:rPr lang="ru-RU" dirty="0" smtClean="0"/>
              <a:t>транспортировки сжиженных </a:t>
            </a:r>
            <a:r>
              <a:rPr lang="ru-RU" dirty="0"/>
              <a:t>газов. </a:t>
            </a:r>
            <a:endParaRPr lang="ru-RU" dirty="0" smtClean="0"/>
          </a:p>
          <a:p>
            <a:pPr marL="0" indent="447675" algn="just">
              <a:buNone/>
            </a:pPr>
            <a:r>
              <a:rPr lang="ru-RU" dirty="0" smtClean="0"/>
              <a:t>К </a:t>
            </a:r>
            <a:r>
              <a:rPr lang="ru-RU" dirty="0"/>
              <a:t>третьей группе относятся </a:t>
            </a:r>
            <a:r>
              <a:rPr lang="ru-RU" dirty="0" err="1"/>
              <a:t>аустенитные</a:t>
            </a:r>
            <a:r>
              <a:rPr lang="ru-RU" dirty="0"/>
              <a:t> стали </a:t>
            </a:r>
            <a:r>
              <a:rPr lang="ru-RU" dirty="0" smtClean="0"/>
              <a:t>на хромомарганцевой </a:t>
            </a:r>
            <a:r>
              <a:rPr lang="ru-RU" dirty="0"/>
              <a:t>основе </a:t>
            </a:r>
            <a:r>
              <a:rPr lang="ru-RU" dirty="0" err="1"/>
              <a:t>10Х14Г14Н4Т</a:t>
            </a:r>
            <a:r>
              <a:rPr lang="ru-RU" dirty="0"/>
              <a:t> и </a:t>
            </a:r>
            <a:r>
              <a:rPr lang="ru-RU" dirty="0" err="1"/>
              <a:t>03Х13АГ19</a:t>
            </a:r>
            <a:r>
              <a:rPr lang="ru-RU" dirty="0"/>
              <a:t>. Они используются </a:t>
            </a:r>
            <a:r>
              <a:rPr lang="ru-RU" dirty="0" smtClean="0"/>
              <a:t>как заменители </a:t>
            </a:r>
            <a:r>
              <a:rPr lang="ru-RU" dirty="0"/>
              <a:t>дорогостоящих хромоникелевых сталей. Эти стали </a:t>
            </a:r>
            <a:r>
              <a:rPr lang="ru-RU" dirty="0" smtClean="0"/>
              <a:t>рекомендуется использовать </a:t>
            </a:r>
            <a:r>
              <a:rPr lang="ru-RU" dirty="0"/>
              <a:t>для изготовления сварных конструкций, работающих </a:t>
            </a:r>
            <a:r>
              <a:rPr lang="ru-RU" dirty="0" smtClean="0"/>
              <a:t>при температурах </a:t>
            </a:r>
            <a:r>
              <a:rPr lang="ru-RU" dirty="0"/>
              <a:t>290 – </a:t>
            </a:r>
            <a:r>
              <a:rPr lang="ru-RU" dirty="0" err="1"/>
              <a:t>77К</a:t>
            </a:r>
            <a:r>
              <a:rPr lang="ru-RU" dirty="0"/>
              <a:t> (</a:t>
            </a:r>
            <a:r>
              <a:rPr lang="ru-RU" dirty="0" err="1"/>
              <a:t>03Х13АГ19</a:t>
            </a:r>
            <a:r>
              <a:rPr lang="ru-RU" dirty="0"/>
              <a:t>) и 290 – 20 К (</a:t>
            </a:r>
            <a:r>
              <a:rPr lang="ru-RU" dirty="0" err="1"/>
              <a:t>10Х14Г14Н4Т</a:t>
            </a:r>
            <a:r>
              <a:rPr lang="ru-RU" dirty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88534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4411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3.6 Твёрдые материалы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0184" y="1011808"/>
            <a:ext cx="10957560" cy="5654167"/>
          </a:xfrm>
        </p:spPr>
        <p:txBody>
          <a:bodyPr>
            <a:normAutofit fontScale="92500" lnSpcReduction="20000"/>
          </a:bodyPr>
          <a:lstStyle/>
          <a:p>
            <a:pPr marL="0" indent="447675" algn="just">
              <a:buNone/>
            </a:pPr>
            <a:r>
              <a:rPr lang="ru-RU" b="1" dirty="0"/>
              <a:t>Твёрдыми</a:t>
            </a:r>
            <a:r>
              <a:rPr lang="ru-RU" dirty="0"/>
              <a:t> называют материалы, изготовленные методами </a:t>
            </a:r>
            <a:r>
              <a:rPr lang="ru-RU" dirty="0" smtClean="0"/>
              <a:t>порошковой металлургии </a:t>
            </a:r>
            <a:r>
              <a:rPr lang="ru-RU" dirty="0"/>
              <a:t>и состоящие из карбидов тугоплавких металлов (</a:t>
            </a:r>
            <a:r>
              <a:rPr lang="ru-RU" dirty="0" err="1"/>
              <a:t>WC</a:t>
            </a:r>
            <a:r>
              <a:rPr lang="ru-RU" dirty="0"/>
              <a:t>, </a:t>
            </a:r>
            <a:r>
              <a:rPr lang="ru-RU" dirty="0" err="1"/>
              <a:t>TiC</a:t>
            </a:r>
            <a:r>
              <a:rPr lang="ru-RU" dirty="0"/>
              <a:t>, </a:t>
            </a:r>
            <a:r>
              <a:rPr lang="ru-RU" dirty="0" err="1"/>
              <a:t>TaC</a:t>
            </a:r>
            <a:r>
              <a:rPr lang="ru-RU" dirty="0" smtClean="0"/>
              <a:t>), соединённых </a:t>
            </a:r>
            <a:r>
              <a:rPr lang="ru-RU" dirty="0"/>
              <a:t>кобальтовой связкой.</a:t>
            </a:r>
          </a:p>
          <a:p>
            <a:pPr marL="0" indent="447675" algn="just">
              <a:buNone/>
            </a:pPr>
            <a:r>
              <a:rPr lang="ru-RU" dirty="0"/>
              <a:t>Существуют твёрдые материалы трёх групп: </a:t>
            </a:r>
            <a:endParaRPr lang="ru-RU" dirty="0" smtClean="0"/>
          </a:p>
          <a:p>
            <a:pPr algn="just"/>
            <a:r>
              <a:rPr lang="ru-RU" dirty="0" smtClean="0"/>
              <a:t>вольфрамовые </a:t>
            </a:r>
            <a:r>
              <a:rPr lang="ru-RU" dirty="0"/>
              <a:t>(</a:t>
            </a:r>
            <a:r>
              <a:rPr lang="ru-RU" dirty="0" err="1"/>
              <a:t>ВК3</a:t>
            </a:r>
            <a:r>
              <a:rPr lang="ru-RU" dirty="0"/>
              <a:t>, </a:t>
            </a:r>
            <a:r>
              <a:rPr lang="ru-RU" dirty="0" err="1"/>
              <a:t>ВК6</a:t>
            </a:r>
            <a:r>
              <a:rPr lang="ru-RU" dirty="0" smtClean="0"/>
              <a:t>, </a:t>
            </a:r>
            <a:r>
              <a:rPr lang="ru-RU" dirty="0" err="1" smtClean="0"/>
              <a:t>ВК8</a:t>
            </a:r>
            <a:r>
              <a:rPr lang="ru-RU" dirty="0"/>
              <a:t>, </a:t>
            </a:r>
            <a:r>
              <a:rPr lang="ru-RU" dirty="0" err="1"/>
              <a:t>ВК10</a:t>
            </a:r>
            <a:r>
              <a:rPr lang="ru-RU" dirty="0"/>
              <a:t>), </a:t>
            </a:r>
            <a:endParaRPr lang="ru-RU" dirty="0" smtClean="0"/>
          </a:p>
          <a:p>
            <a:pPr algn="just"/>
            <a:r>
              <a:rPr lang="ru-RU" dirty="0" smtClean="0"/>
              <a:t>титан </a:t>
            </a:r>
            <a:r>
              <a:rPr lang="ru-RU" dirty="0"/>
              <a:t>вольфрамовые (</a:t>
            </a:r>
            <a:r>
              <a:rPr lang="ru-RU" dirty="0" err="1"/>
              <a:t>Т30К4</a:t>
            </a:r>
            <a:r>
              <a:rPr lang="ru-RU" dirty="0"/>
              <a:t>, </a:t>
            </a:r>
            <a:r>
              <a:rPr lang="ru-RU" dirty="0" err="1"/>
              <a:t>Т15К6</a:t>
            </a:r>
            <a:r>
              <a:rPr lang="ru-RU" dirty="0"/>
              <a:t>, </a:t>
            </a:r>
            <a:r>
              <a:rPr lang="ru-RU" dirty="0" err="1"/>
              <a:t>Т14К8</a:t>
            </a:r>
            <a:r>
              <a:rPr lang="ru-RU" dirty="0"/>
              <a:t>, </a:t>
            </a:r>
            <a:r>
              <a:rPr lang="ru-RU" dirty="0" err="1"/>
              <a:t>Т5К10</a:t>
            </a:r>
            <a:r>
              <a:rPr lang="ru-RU" dirty="0"/>
              <a:t>, </a:t>
            </a:r>
            <a:r>
              <a:rPr lang="ru-RU" dirty="0" err="1"/>
              <a:t>Т5К12</a:t>
            </a:r>
            <a:r>
              <a:rPr lang="ru-RU" dirty="0" smtClean="0"/>
              <a:t>), </a:t>
            </a:r>
          </a:p>
          <a:p>
            <a:pPr algn="just"/>
            <a:r>
              <a:rPr lang="ru-RU" dirty="0" err="1" smtClean="0"/>
              <a:t>титано</a:t>
            </a:r>
            <a:r>
              <a:rPr lang="ru-RU" dirty="0" smtClean="0"/>
              <a:t>-</a:t>
            </a:r>
            <a:r>
              <a:rPr lang="ru-RU" dirty="0" err="1" smtClean="0"/>
              <a:t>тантало</a:t>
            </a:r>
            <a:r>
              <a:rPr lang="ru-RU" dirty="0" smtClean="0"/>
              <a:t>-вольфрамовые </a:t>
            </a:r>
            <a:r>
              <a:rPr lang="ru-RU" dirty="0"/>
              <a:t>(</a:t>
            </a:r>
            <a:r>
              <a:rPr lang="ru-RU" dirty="0" err="1"/>
              <a:t>ТТ7К12</a:t>
            </a:r>
            <a:r>
              <a:rPr lang="ru-RU" dirty="0"/>
              <a:t>, </a:t>
            </a:r>
            <a:r>
              <a:rPr lang="ru-RU" dirty="0" err="1"/>
              <a:t>ТТ8К6</a:t>
            </a:r>
            <a:r>
              <a:rPr lang="ru-RU" dirty="0"/>
              <a:t>, </a:t>
            </a:r>
            <a:r>
              <a:rPr lang="ru-RU" dirty="0" err="1"/>
              <a:t>ТТ10К8</a:t>
            </a:r>
            <a:r>
              <a:rPr lang="ru-RU" dirty="0"/>
              <a:t>-Б, </a:t>
            </a:r>
            <a:r>
              <a:rPr lang="ru-RU" dirty="0" err="1"/>
              <a:t>ТТ20К9</a:t>
            </a:r>
            <a:r>
              <a:rPr lang="ru-RU" dirty="0"/>
              <a:t>). </a:t>
            </a:r>
            <a:endParaRPr lang="ru-RU" dirty="0" smtClean="0"/>
          </a:p>
          <a:p>
            <a:pPr marL="0" indent="447675" algn="just">
              <a:buNone/>
            </a:pPr>
            <a:r>
              <a:rPr lang="ru-RU" dirty="0" smtClean="0"/>
              <a:t>Если в марке </a:t>
            </a:r>
            <a:r>
              <a:rPr lang="ru-RU" dirty="0"/>
              <a:t>стоит буква «М», например </a:t>
            </a:r>
            <a:r>
              <a:rPr lang="ru-RU" dirty="0" err="1"/>
              <a:t>ВК6</a:t>
            </a:r>
            <a:r>
              <a:rPr lang="ru-RU" dirty="0"/>
              <a:t>-М, то материал изготовлен из </a:t>
            </a:r>
            <a:r>
              <a:rPr lang="ru-RU" dirty="0" smtClean="0"/>
              <a:t>мелких порошков</a:t>
            </a:r>
            <a:r>
              <a:rPr lang="ru-RU" dirty="0"/>
              <a:t>, «ОМ» – из слабо мелких, а «</a:t>
            </a:r>
            <a:r>
              <a:rPr lang="ru-RU" dirty="0" err="1"/>
              <a:t>ВК</a:t>
            </a:r>
            <a:r>
              <a:rPr lang="ru-RU" dirty="0"/>
              <a:t>» – особо крупный карбид </a:t>
            </a:r>
            <a:r>
              <a:rPr lang="ru-RU" dirty="0" smtClean="0"/>
              <a:t>вольфрама </a:t>
            </a:r>
            <a:r>
              <a:rPr lang="ru-RU" dirty="0" err="1" smtClean="0"/>
              <a:t>WC</a:t>
            </a:r>
            <a:r>
              <a:rPr lang="ru-RU" dirty="0"/>
              <a:t>. </a:t>
            </a:r>
            <a:endParaRPr lang="ru-RU" dirty="0" smtClean="0"/>
          </a:p>
          <a:p>
            <a:pPr marL="0" indent="447675" algn="just">
              <a:buNone/>
            </a:pPr>
            <a:r>
              <a:rPr lang="ru-RU" dirty="0" smtClean="0"/>
              <a:t>В </a:t>
            </a:r>
            <a:r>
              <a:rPr lang="ru-RU" dirty="0"/>
              <a:t>марках первые буквы обозначают группу, к которой </a:t>
            </a:r>
            <a:r>
              <a:rPr lang="ru-RU" dirty="0" smtClean="0"/>
              <a:t>принадлежит материал </a:t>
            </a:r>
            <a:r>
              <a:rPr lang="ru-RU" dirty="0" err="1"/>
              <a:t>ВК</a:t>
            </a:r>
            <a:r>
              <a:rPr lang="ru-RU" dirty="0"/>
              <a:t> – (W), Т – (</a:t>
            </a:r>
            <a:r>
              <a:rPr lang="ru-RU" dirty="0" err="1"/>
              <a:t>Ti</a:t>
            </a:r>
            <a:r>
              <a:rPr lang="ru-RU" dirty="0"/>
              <a:t>-W), </a:t>
            </a:r>
            <a:r>
              <a:rPr lang="ru-RU" dirty="0" err="1"/>
              <a:t>TT</a:t>
            </a:r>
            <a:r>
              <a:rPr lang="ru-RU" dirty="0"/>
              <a:t> – (</a:t>
            </a:r>
            <a:r>
              <a:rPr lang="ru-RU" dirty="0" err="1"/>
              <a:t>Ti</a:t>
            </a:r>
            <a:r>
              <a:rPr lang="ru-RU" dirty="0"/>
              <a:t>-</a:t>
            </a:r>
            <a:r>
              <a:rPr lang="ru-RU" dirty="0" err="1"/>
              <a:t>Ta</a:t>
            </a:r>
            <a:r>
              <a:rPr lang="ru-RU" dirty="0"/>
              <a:t>-W). Цифры в вольфрамовой </a:t>
            </a:r>
            <a:r>
              <a:rPr lang="ru-RU" dirty="0" smtClean="0"/>
              <a:t>группе – </a:t>
            </a:r>
            <a:r>
              <a:rPr lang="ru-RU" dirty="0"/>
              <a:t>это количество кобальта; первые цифры в титановольфрамовой группе – </a:t>
            </a:r>
            <a:r>
              <a:rPr lang="ru-RU" dirty="0" smtClean="0"/>
              <a:t>это </a:t>
            </a:r>
            <a:r>
              <a:rPr lang="ru-RU" dirty="0"/>
              <a:t>количество </a:t>
            </a:r>
            <a:r>
              <a:rPr lang="ru-RU" dirty="0" err="1"/>
              <a:t>TiC</a:t>
            </a:r>
            <a:r>
              <a:rPr lang="ru-RU" dirty="0"/>
              <a:t>, а вторые – это количество кобальта; первые цифры в </a:t>
            </a:r>
            <a:r>
              <a:rPr lang="ru-RU" dirty="0" err="1" smtClean="0"/>
              <a:t>титано</a:t>
            </a:r>
            <a:r>
              <a:rPr lang="ru-RU" dirty="0" smtClean="0"/>
              <a:t>-</a:t>
            </a:r>
            <a:r>
              <a:rPr lang="ru-RU" dirty="0" err="1" smtClean="0"/>
              <a:t>тантало</a:t>
            </a:r>
            <a:r>
              <a:rPr lang="ru-RU" dirty="0" smtClean="0"/>
              <a:t>-вольфрамовой </a:t>
            </a:r>
            <a:r>
              <a:rPr lang="ru-RU" dirty="0"/>
              <a:t>группе – это количество карбидов титана и тантала </a:t>
            </a:r>
            <a:r>
              <a:rPr lang="ru-RU" dirty="0" smtClean="0"/>
              <a:t>в сумме</a:t>
            </a:r>
            <a:r>
              <a:rPr lang="ru-RU" dirty="0"/>
              <a:t>, а вторые – это количество кобальта.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5033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20624"/>
            <a:ext cx="10719816" cy="6117336"/>
          </a:xfrm>
        </p:spPr>
        <p:txBody>
          <a:bodyPr>
            <a:normAutofit/>
          </a:bodyPr>
          <a:lstStyle/>
          <a:p>
            <a:pPr marL="0" indent="447675" algn="just">
              <a:buNone/>
            </a:pPr>
            <a:r>
              <a:rPr lang="ru-RU" dirty="0"/>
              <a:t>Для чистовой обработки трудно обрабатываемых материалов </a:t>
            </a:r>
            <a:r>
              <a:rPr lang="ru-RU" dirty="0" smtClean="0"/>
              <a:t>и закалённой </a:t>
            </a:r>
            <a:r>
              <a:rPr lang="ru-RU" dirty="0"/>
              <a:t>стали (</a:t>
            </a:r>
            <a:r>
              <a:rPr lang="ru-RU" dirty="0" err="1"/>
              <a:t>HRC</a:t>
            </a:r>
            <a:r>
              <a:rPr lang="ru-RU" dirty="0"/>
              <a:t> </a:t>
            </a:r>
            <a:r>
              <a:rPr lang="en-US" dirty="0" smtClean="0"/>
              <a:t>&gt;</a:t>
            </a:r>
            <a:r>
              <a:rPr lang="ru-RU" dirty="0" smtClean="0"/>
              <a:t> </a:t>
            </a:r>
            <a:r>
              <a:rPr lang="ru-RU" dirty="0"/>
              <a:t>55) используют режущий инструмент, </a:t>
            </a:r>
            <a:r>
              <a:rPr lang="ru-RU" dirty="0" smtClean="0"/>
              <a:t>оснащённый пластинами </a:t>
            </a:r>
            <a:r>
              <a:rPr lang="ru-RU" dirty="0"/>
              <a:t>из синтетических поликристаллических сверх твёрдых </a:t>
            </a:r>
            <a:r>
              <a:rPr lang="ru-RU" dirty="0" smtClean="0"/>
              <a:t>материалов на </a:t>
            </a:r>
            <a:r>
              <a:rPr lang="ru-RU" dirty="0"/>
              <a:t>основе нитрида бора – </a:t>
            </a:r>
            <a:r>
              <a:rPr lang="ru-RU" b="1" dirty="0"/>
              <a:t>композитов</a:t>
            </a:r>
            <a:r>
              <a:rPr lang="ru-RU" dirty="0"/>
              <a:t>. В исходный нитрид бора </a:t>
            </a:r>
            <a:r>
              <a:rPr lang="ru-RU" dirty="0" smtClean="0"/>
              <a:t>вводят различные </a:t>
            </a:r>
            <a:r>
              <a:rPr lang="ru-RU" dirty="0"/>
              <a:t>легирующие добавки и наполнители и получают прочно </a:t>
            </a:r>
            <a:r>
              <a:rPr lang="ru-RU" dirty="0" smtClean="0"/>
              <a:t>связанные мельчайшие </a:t>
            </a:r>
            <a:r>
              <a:rPr lang="ru-RU" dirty="0"/>
              <a:t>кристаллиты (</a:t>
            </a:r>
            <a:r>
              <a:rPr lang="ru-RU" b="1" dirty="0"/>
              <a:t>поликристаллы</a:t>
            </a:r>
            <a:r>
              <a:rPr lang="ru-RU" dirty="0"/>
              <a:t>). К группе сверхтвёрдых </a:t>
            </a:r>
            <a:r>
              <a:rPr lang="ru-RU" dirty="0" smtClean="0"/>
              <a:t>материалов относятся</a:t>
            </a:r>
            <a:r>
              <a:rPr lang="ru-RU" dirty="0"/>
              <a:t>: </a:t>
            </a:r>
            <a:r>
              <a:rPr lang="ru-RU" b="1" dirty="0"/>
              <a:t>композит 01 (</a:t>
            </a:r>
            <a:r>
              <a:rPr lang="ru-RU" b="1" dirty="0" err="1"/>
              <a:t>эльбор</a:t>
            </a:r>
            <a:r>
              <a:rPr lang="ru-RU" b="1" dirty="0"/>
              <a:t>-Р), композит 02 (</a:t>
            </a:r>
            <a:r>
              <a:rPr lang="ru-RU" b="1" dirty="0" err="1"/>
              <a:t>белбор</a:t>
            </a:r>
            <a:r>
              <a:rPr lang="ru-RU" b="1" dirty="0"/>
              <a:t>), композит </a:t>
            </a:r>
            <a:r>
              <a:rPr lang="ru-RU" b="1" dirty="0" smtClean="0"/>
              <a:t>10 (</a:t>
            </a:r>
            <a:r>
              <a:rPr lang="ru-RU" b="1" dirty="0" err="1"/>
              <a:t>гексанит</a:t>
            </a:r>
            <a:r>
              <a:rPr lang="ru-RU" b="1" dirty="0"/>
              <a:t> – Р).</a:t>
            </a:r>
          </a:p>
          <a:p>
            <a:pPr marL="0" indent="447675" algn="just">
              <a:buNone/>
            </a:pPr>
            <a:r>
              <a:rPr lang="ru-RU" dirty="0"/>
              <a:t>Разработаны твёрдые материалы, не содержащие </a:t>
            </a:r>
            <a:r>
              <a:rPr lang="ru-RU" dirty="0" smtClean="0"/>
              <a:t>дефицитного вольфрама</a:t>
            </a:r>
            <a:r>
              <a:rPr lang="ru-RU" dirty="0"/>
              <a:t>. Их выпускают на основе </a:t>
            </a:r>
            <a:r>
              <a:rPr lang="ru-RU" dirty="0" err="1"/>
              <a:t>TiC-Ni-Mo</a:t>
            </a:r>
            <a:r>
              <a:rPr lang="ru-RU" dirty="0"/>
              <a:t> (сплав </a:t>
            </a:r>
            <a:r>
              <a:rPr lang="ru-RU" dirty="0" err="1"/>
              <a:t>ТН</a:t>
            </a:r>
            <a:r>
              <a:rPr lang="ru-RU" dirty="0"/>
              <a:t>-20) и на </a:t>
            </a:r>
            <a:r>
              <a:rPr lang="ru-RU" dirty="0" smtClean="0"/>
              <a:t>основе </a:t>
            </a:r>
            <a:r>
              <a:rPr lang="ru-RU" dirty="0" err="1" smtClean="0"/>
              <a:t>карбонитрида</a:t>
            </a:r>
            <a:r>
              <a:rPr lang="ru-RU" dirty="0" smtClean="0"/>
              <a:t> </a:t>
            </a:r>
            <a:r>
              <a:rPr lang="ru-RU" dirty="0"/>
              <a:t>титана </a:t>
            </a:r>
            <a:r>
              <a:rPr lang="en-US" dirty="0" err="1"/>
              <a:t>Ti</a:t>
            </a:r>
            <a:r>
              <a:rPr lang="en-US" dirty="0"/>
              <a:t>(NC)-Ni-Mo (</a:t>
            </a:r>
            <a:r>
              <a:rPr lang="ru-RU" dirty="0" err="1"/>
              <a:t>КНТ</a:t>
            </a:r>
            <a:r>
              <a:rPr lang="ru-RU" dirty="0"/>
              <a:t>-16).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1532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3.7 Жаропрочные стали и сплавы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8472" y="1039240"/>
            <a:ext cx="10930128" cy="5590159"/>
          </a:xfrm>
        </p:spPr>
        <p:txBody>
          <a:bodyPr>
            <a:normAutofit lnSpcReduction="10000"/>
          </a:bodyPr>
          <a:lstStyle/>
          <a:p>
            <a:pPr marL="0" indent="447675" algn="just">
              <a:buNone/>
            </a:pPr>
            <a:r>
              <a:rPr lang="ru-RU" b="1" dirty="0"/>
              <a:t>Жаропрочными</a:t>
            </a:r>
            <a:r>
              <a:rPr lang="ru-RU" dirty="0"/>
              <a:t> называют материалы, способные работать </a:t>
            </a:r>
            <a:r>
              <a:rPr lang="ru-RU" dirty="0" smtClean="0"/>
              <a:t>под механическим </a:t>
            </a:r>
            <a:r>
              <a:rPr lang="ru-RU" dirty="0"/>
              <a:t>напряжением при высоких температурах в </a:t>
            </a:r>
            <a:r>
              <a:rPr lang="ru-RU" dirty="0" smtClean="0"/>
              <a:t>течение определённого </a:t>
            </a:r>
            <a:r>
              <a:rPr lang="ru-RU" dirty="0"/>
              <a:t>времени и обладающие при этом достаточной жаростойкостью.</a:t>
            </a:r>
          </a:p>
          <a:p>
            <a:pPr marL="0" indent="447675" algn="just">
              <a:buNone/>
            </a:pPr>
            <a:r>
              <a:rPr lang="ru-RU" dirty="0"/>
              <a:t>Эти материалы применяются для изготовления деталей котлов, </a:t>
            </a:r>
            <a:r>
              <a:rPr lang="ru-RU" dirty="0" smtClean="0"/>
              <a:t>газовых турбин</a:t>
            </a:r>
            <a:r>
              <a:rPr lang="ru-RU" dirty="0"/>
              <a:t>, реактивных двигателей, ракет и т. д. При повышении </a:t>
            </a:r>
            <a:r>
              <a:rPr lang="ru-RU" dirty="0" smtClean="0"/>
              <a:t>температуры понижается </a:t>
            </a:r>
            <a:r>
              <a:rPr lang="ru-RU" dirty="0"/>
              <a:t>модуль упругости (</a:t>
            </a:r>
            <a:r>
              <a:rPr lang="ru-RU" i="1" dirty="0"/>
              <a:t>E</a:t>
            </a:r>
            <a:r>
              <a:rPr lang="ru-RU" dirty="0"/>
              <a:t>), </a:t>
            </a:r>
            <a:r>
              <a:rPr lang="ru-RU" i="1" dirty="0" err="1"/>
              <a:t>σ</a:t>
            </a:r>
            <a:r>
              <a:rPr lang="ru-RU" i="1" baseline="-25000" dirty="0" err="1" smtClean="0"/>
              <a:t>т</a:t>
            </a:r>
            <a:r>
              <a:rPr lang="ru-RU" i="1" dirty="0" smtClean="0"/>
              <a:t> </a:t>
            </a:r>
            <a:r>
              <a:rPr lang="ru-RU" dirty="0" smtClean="0"/>
              <a:t>(</a:t>
            </a:r>
            <a:r>
              <a:rPr lang="ru-RU" i="1" dirty="0" err="1"/>
              <a:t>σ</a:t>
            </a:r>
            <a:r>
              <a:rPr lang="ru-RU" i="1" baseline="-25000" dirty="0" err="1" smtClean="0"/>
              <a:t>0,2</a:t>
            </a:r>
            <a:r>
              <a:rPr lang="ru-RU" dirty="0"/>
              <a:t>) и </a:t>
            </a:r>
            <a:r>
              <a:rPr lang="ru-RU" i="1" dirty="0" err="1"/>
              <a:t>σ</a:t>
            </a:r>
            <a:r>
              <a:rPr lang="ru-RU" i="1" baseline="-25000" dirty="0" err="1" smtClean="0"/>
              <a:t>в</a:t>
            </a:r>
            <a:r>
              <a:rPr lang="ru-RU" dirty="0"/>
              <a:t>. Следует также иметь ввиду</a:t>
            </a:r>
            <a:r>
              <a:rPr lang="ru-RU" dirty="0" smtClean="0"/>
              <a:t>, что </a:t>
            </a:r>
            <a:r>
              <a:rPr lang="ru-RU" dirty="0"/>
              <a:t>даже при </a:t>
            </a:r>
            <a:r>
              <a:rPr lang="ru-RU" i="1" dirty="0" smtClean="0"/>
              <a:t>σ</a:t>
            </a:r>
            <a:r>
              <a:rPr lang="ru-RU" i="1" dirty="0" smtClean="0"/>
              <a:t>&lt;</a:t>
            </a:r>
            <a:r>
              <a:rPr lang="ru-RU" i="1" dirty="0" err="1"/>
              <a:t>σ</a:t>
            </a:r>
            <a:r>
              <a:rPr lang="ru-RU" i="1" baseline="-25000" dirty="0" err="1" smtClean="0"/>
              <a:t>0,2</a:t>
            </a:r>
            <a:r>
              <a:rPr lang="ru-RU" i="1" dirty="0" smtClean="0"/>
              <a:t> </a:t>
            </a:r>
            <a:r>
              <a:rPr lang="ru-RU" dirty="0"/>
              <a:t>происходит деформация металла. Это явление </a:t>
            </a:r>
            <a:r>
              <a:rPr lang="ru-RU" dirty="0" smtClean="0"/>
              <a:t>получило название </a:t>
            </a:r>
            <a:r>
              <a:rPr lang="ru-RU" b="1" dirty="0"/>
              <a:t>ползучести</a:t>
            </a:r>
            <a:r>
              <a:rPr lang="ru-RU" dirty="0"/>
              <a:t>. Сопротивление материала ползучести и разрушению </a:t>
            </a:r>
            <a:r>
              <a:rPr lang="ru-RU" dirty="0" smtClean="0"/>
              <a:t>в области </a:t>
            </a:r>
            <a:r>
              <a:rPr lang="ru-RU" dirty="0"/>
              <a:t>высоких температур называют </a:t>
            </a:r>
            <a:r>
              <a:rPr lang="ru-RU" b="1" dirty="0"/>
              <a:t>жаропрочностью</a:t>
            </a:r>
            <a:r>
              <a:rPr lang="ru-RU" dirty="0"/>
              <a:t>. </a:t>
            </a:r>
            <a:r>
              <a:rPr lang="ru-RU" dirty="0" smtClean="0"/>
              <a:t>Жаропрочность металлов </a:t>
            </a:r>
            <a:r>
              <a:rPr lang="ru-RU" dirty="0"/>
              <a:t>тем выше, чем выше межатомные силы связи в </a:t>
            </a:r>
            <a:r>
              <a:rPr lang="ru-RU" dirty="0" smtClean="0"/>
              <a:t>кристаллической решётке </a:t>
            </a:r>
            <a:r>
              <a:rPr lang="ru-RU" dirty="0"/>
              <a:t>металла. Приближённо можно считать, что чем выше </a:t>
            </a:r>
            <a:r>
              <a:rPr lang="ru-RU" dirty="0" smtClean="0"/>
              <a:t>температура плавления </a:t>
            </a:r>
            <a:r>
              <a:rPr lang="ru-RU" dirty="0"/>
              <a:t>металла, тем выше жаропрочность последнего.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0549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28600"/>
            <a:ext cx="10573512" cy="6437376"/>
          </a:xfrm>
        </p:spPr>
        <p:txBody>
          <a:bodyPr>
            <a:normAutofit fontScale="92500" lnSpcReduction="10000"/>
          </a:bodyPr>
          <a:lstStyle/>
          <a:p>
            <a:pPr marL="0" indent="447675" algn="just">
              <a:buNone/>
            </a:pPr>
            <a:r>
              <a:rPr lang="ru-RU" dirty="0"/>
              <a:t>Жаропрочные сплавы для работы при высоких температурах (до 700 </a:t>
            </a:r>
            <a:r>
              <a:rPr lang="ru-RU" dirty="0" smtClean="0"/>
              <a:t>- </a:t>
            </a:r>
            <a:r>
              <a:rPr lang="ru-RU" dirty="0" err="1" smtClean="0"/>
              <a:t>850</a:t>
            </a:r>
            <a:r>
              <a:rPr lang="ru-RU" baseline="30000" dirty="0" err="1"/>
              <a:t>0</a:t>
            </a:r>
            <a:r>
              <a:rPr lang="ru-RU" dirty="0" err="1" smtClean="0"/>
              <a:t>С</a:t>
            </a:r>
            <a:r>
              <a:rPr lang="ru-RU" dirty="0"/>
              <a:t>) создают на основе </a:t>
            </a:r>
            <a:r>
              <a:rPr lang="ru-RU" dirty="0" err="1"/>
              <a:t>Fe</a:t>
            </a:r>
            <a:r>
              <a:rPr lang="ru-RU" dirty="0"/>
              <a:t>, </a:t>
            </a:r>
            <a:r>
              <a:rPr lang="ru-RU" dirty="0" err="1"/>
              <a:t>Ni</a:t>
            </a:r>
            <a:r>
              <a:rPr lang="ru-RU" dirty="0"/>
              <a:t> и </a:t>
            </a:r>
            <a:r>
              <a:rPr lang="ru-RU" dirty="0" err="1"/>
              <a:t>Co</a:t>
            </a:r>
            <a:r>
              <a:rPr lang="ru-RU" dirty="0"/>
              <a:t>, а для работы при очень </a:t>
            </a:r>
            <a:r>
              <a:rPr lang="ru-RU" dirty="0" smtClean="0"/>
              <a:t>высоких температурах </a:t>
            </a:r>
            <a:r>
              <a:rPr lang="ru-RU" dirty="0"/>
              <a:t>(до 1200 - </a:t>
            </a:r>
            <a:r>
              <a:rPr lang="ru-RU" dirty="0" err="1" smtClean="0"/>
              <a:t>1500</a:t>
            </a:r>
            <a:r>
              <a:rPr lang="ru-RU" baseline="30000" dirty="0" err="1" smtClean="0"/>
              <a:t>0</a:t>
            </a:r>
            <a:r>
              <a:rPr lang="ru-RU" dirty="0" err="1" smtClean="0"/>
              <a:t>С</a:t>
            </a:r>
            <a:r>
              <a:rPr lang="ru-RU" dirty="0"/>
              <a:t>) – на основе </a:t>
            </a:r>
            <a:r>
              <a:rPr lang="ru-RU" dirty="0" err="1"/>
              <a:t>Mo</a:t>
            </a:r>
            <a:r>
              <a:rPr lang="ru-RU" dirty="0"/>
              <a:t>, W и других </a:t>
            </a:r>
            <a:r>
              <a:rPr lang="ru-RU" dirty="0" smtClean="0"/>
              <a:t>тугоплавких металлов</a:t>
            </a:r>
            <a:r>
              <a:rPr lang="ru-RU" dirty="0"/>
              <a:t>.</a:t>
            </a:r>
          </a:p>
          <a:p>
            <a:pPr marL="0" indent="447675" algn="just">
              <a:buNone/>
            </a:pPr>
            <a:r>
              <a:rPr lang="ru-RU" dirty="0"/>
              <a:t>Жаропрочные стали благодаря их невысокой стоимости </a:t>
            </a:r>
            <a:r>
              <a:rPr lang="ru-RU" dirty="0" smtClean="0"/>
              <a:t>широко применяются </a:t>
            </a:r>
            <a:r>
              <a:rPr lang="ru-RU" dirty="0"/>
              <a:t>в высокотемпературной технике (до 500 - </a:t>
            </a:r>
            <a:r>
              <a:rPr lang="ru-RU" dirty="0" err="1" smtClean="0"/>
              <a:t>750</a:t>
            </a:r>
            <a:r>
              <a:rPr lang="ru-RU" baseline="30000" dirty="0" err="1" smtClean="0"/>
              <a:t>0</a:t>
            </a:r>
            <a:r>
              <a:rPr lang="ru-RU" dirty="0" err="1" smtClean="0"/>
              <a:t>С</a:t>
            </a:r>
            <a:r>
              <a:rPr lang="ru-RU" dirty="0"/>
              <a:t>). При </a:t>
            </a:r>
            <a:r>
              <a:rPr lang="ru-RU" dirty="0" smtClean="0"/>
              <a:t>рабочей температуре </a:t>
            </a:r>
            <a:r>
              <a:rPr lang="ru-RU" dirty="0"/>
              <a:t>до </a:t>
            </a:r>
            <a:r>
              <a:rPr lang="ru-RU" dirty="0" err="1" smtClean="0"/>
              <a:t>600</a:t>
            </a:r>
            <a:r>
              <a:rPr lang="ru-RU" baseline="30000" dirty="0" err="1" smtClean="0"/>
              <a:t>0</a:t>
            </a:r>
            <a:r>
              <a:rPr lang="ru-RU" dirty="0" err="1" smtClean="0"/>
              <a:t>С</a:t>
            </a:r>
            <a:r>
              <a:rPr lang="ru-RU" dirty="0" smtClean="0"/>
              <a:t> </a:t>
            </a:r>
            <a:r>
              <a:rPr lang="ru-RU" dirty="0"/>
              <a:t>используют стали на основе </a:t>
            </a:r>
            <a:r>
              <a:rPr lang="ru-RU" i="1" dirty="0"/>
              <a:t>α</a:t>
            </a:r>
            <a:r>
              <a:rPr lang="ru-RU" dirty="0" smtClean="0"/>
              <a:t>-твёрдого </a:t>
            </a:r>
            <a:r>
              <a:rPr lang="ru-RU" dirty="0"/>
              <a:t>раствора, а </a:t>
            </a:r>
            <a:r>
              <a:rPr lang="ru-RU" dirty="0" smtClean="0"/>
              <a:t>при более </a:t>
            </a:r>
            <a:r>
              <a:rPr lang="ru-RU" dirty="0"/>
              <a:t>высокой температуре (до </a:t>
            </a:r>
            <a:r>
              <a:rPr lang="ru-RU" dirty="0" err="1" smtClean="0"/>
              <a:t>750</a:t>
            </a:r>
            <a:r>
              <a:rPr lang="ru-RU" baseline="30000" dirty="0" err="1" smtClean="0"/>
              <a:t>0</a:t>
            </a:r>
            <a:r>
              <a:rPr lang="ru-RU" dirty="0" err="1" smtClean="0"/>
              <a:t>С</a:t>
            </a:r>
            <a:r>
              <a:rPr lang="ru-RU" dirty="0"/>
              <a:t>) – стали на основе </a:t>
            </a:r>
            <a:r>
              <a:rPr lang="ru-RU" i="1" dirty="0"/>
              <a:t>γ</a:t>
            </a:r>
            <a:r>
              <a:rPr lang="ru-RU" dirty="0" smtClean="0"/>
              <a:t>-твёрдого </a:t>
            </a:r>
            <a:r>
              <a:rPr lang="ru-RU" dirty="0"/>
              <a:t>раствора.</a:t>
            </a:r>
          </a:p>
          <a:p>
            <a:pPr marL="0" indent="447675" algn="just">
              <a:buNone/>
            </a:pPr>
            <a:r>
              <a:rPr lang="ru-RU" dirty="0"/>
              <a:t>К </a:t>
            </a:r>
            <a:r>
              <a:rPr lang="ru-RU" b="1" dirty="0"/>
              <a:t>жаропрочным сталям первой группы </a:t>
            </a:r>
            <a:r>
              <a:rPr lang="ru-RU" dirty="0"/>
              <a:t>(на основе </a:t>
            </a:r>
            <a:r>
              <a:rPr lang="ru-RU" i="1" dirty="0"/>
              <a:t>α</a:t>
            </a:r>
            <a:r>
              <a:rPr lang="ru-RU" dirty="0" smtClean="0"/>
              <a:t>-твёрдого </a:t>
            </a:r>
            <a:r>
              <a:rPr lang="ru-RU" dirty="0"/>
              <a:t>раствора</a:t>
            </a:r>
            <a:r>
              <a:rPr lang="ru-RU" dirty="0" smtClean="0"/>
              <a:t>) относятся </a:t>
            </a:r>
            <a:r>
              <a:rPr lang="ru-RU" dirty="0"/>
              <a:t>низколегированные стали перлитного класса </a:t>
            </a:r>
            <a:r>
              <a:rPr lang="ru-RU" dirty="0" err="1"/>
              <a:t>12Х1МФ</a:t>
            </a:r>
            <a:r>
              <a:rPr lang="ru-RU" dirty="0"/>
              <a:t>, </a:t>
            </a:r>
            <a:r>
              <a:rPr lang="ru-RU" dirty="0" err="1"/>
              <a:t>15Х1М1Ф</a:t>
            </a:r>
            <a:r>
              <a:rPr lang="ru-RU" dirty="0" smtClean="0"/>
              <a:t>, </a:t>
            </a:r>
            <a:r>
              <a:rPr lang="ru-RU" dirty="0" err="1" smtClean="0"/>
              <a:t>12Х2МФСР</a:t>
            </a:r>
            <a:r>
              <a:rPr lang="ru-RU" dirty="0"/>
              <a:t>. Содержание углерода в них 0,08 – </a:t>
            </a:r>
            <a:r>
              <a:rPr lang="ru-RU" dirty="0" err="1"/>
              <a:t>0,2%С</a:t>
            </a:r>
            <a:r>
              <a:rPr lang="ru-RU" dirty="0"/>
              <a:t>. </a:t>
            </a:r>
            <a:r>
              <a:rPr lang="ru-RU" dirty="0" smtClean="0"/>
              <a:t>Легирующими элементами </a:t>
            </a:r>
            <a:r>
              <a:rPr lang="ru-RU" dirty="0"/>
              <a:t>в них являются </a:t>
            </a:r>
            <a:r>
              <a:rPr lang="ru-RU" dirty="0" err="1"/>
              <a:t>Cr</a:t>
            </a:r>
            <a:r>
              <a:rPr lang="ru-RU" dirty="0"/>
              <a:t>, V, </a:t>
            </a:r>
            <a:r>
              <a:rPr lang="ru-RU" dirty="0" err="1"/>
              <a:t>Mo</a:t>
            </a:r>
            <a:r>
              <a:rPr lang="ru-RU" dirty="0"/>
              <a:t>, </a:t>
            </a:r>
            <a:r>
              <a:rPr lang="ru-RU" dirty="0" err="1"/>
              <a:t>Nb</a:t>
            </a:r>
            <a:r>
              <a:rPr lang="ru-RU" dirty="0"/>
              <a:t>, </a:t>
            </a:r>
            <a:r>
              <a:rPr lang="ru-RU" dirty="0" err="1"/>
              <a:t>Si</a:t>
            </a:r>
            <a:r>
              <a:rPr lang="ru-RU" dirty="0"/>
              <a:t>, B. Также к первой </a:t>
            </a:r>
            <a:r>
              <a:rPr lang="ru-RU" dirty="0" smtClean="0"/>
              <a:t>группе жаропрочных </a:t>
            </a:r>
            <a:r>
              <a:rPr lang="ru-RU" dirty="0"/>
              <a:t>сталей относятся стали мартенситного и </a:t>
            </a:r>
            <a:r>
              <a:rPr lang="ru-RU" dirty="0" smtClean="0"/>
              <a:t>мартенситно-ферритного </a:t>
            </a:r>
            <a:r>
              <a:rPr lang="ru-RU" dirty="0"/>
              <a:t>класса </a:t>
            </a:r>
            <a:r>
              <a:rPr lang="ru-RU" dirty="0" err="1"/>
              <a:t>15Х11МФ</a:t>
            </a:r>
            <a:r>
              <a:rPr lang="ru-RU" dirty="0"/>
              <a:t>, </a:t>
            </a:r>
            <a:r>
              <a:rPr lang="ru-RU" dirty="0" err="1"/>
              <a:t>18Х12ВМБФР</a:t>
            </a:r>
            <a:r>
              <a:rPr lang="ru-RU" dirty="0"/>
              <a:t>. В зависимости от </a:t>
            </a:r>
            <a:r>
              <a:rPr lang="ru-RU" dirty="0" smtClean="0"/>
              <a:t>содержания хрома </a:t>
            </a:r>
            <a:r>
              <a:rPr lang="ru-RU" dirty="0"/>
              <a:t>они относятся к мартенситному (&lt; 10 – 11% </a:t>
            </a:r>
            <a:r>
              <a:rPr lang="ru-RU" dirty="0" err="1"/>
              <a:t>Cr</a:t>
            </a:r>
            <a:r>
              <a:rPr lang="ru-RU" dirty="0"/>
              <a:t>) или к </a:t>
            </a:r>
            <a:r>
              <a:rPr lang="ru-RU" dirty="0" smtClean="0"/>
              <a:t>мартенситно-</a:t>
            </a:r>
            <a:r>
              <a:rPr lang="ru-RU" dirty="0"/>
              <a:t>ферритному (11 – 13% </a:t>
            </a:r>
            <a:r>
              <a:rPr lang="ru-RU" dirty="0" err="1"/>
              <a:t>Cr</a:t>
            </a:r>
            <a:r>
              <a:rPr lang="ru-RU" dirty="0"/>
              <a:t>) классу. Эти стали помимо жаропрочности </a:t>
            </a:r>
            <a:r>
              <a:rPr lang="ru-RU" dirty="0" smtClean="0"/>
              <a:t>обладают и </a:t>
            </a:r>
            <a:r>
              <a:rPr lang="ru-RU" dirty="0"/>
              <a:t>высокой жаростойкостью. Рабочие температуры этой группы сплавов до </a:t>
            </a:r>
            <a:r>
              <a:rPr lang="ru-RU" dirty="0" smtClean="0"/>
              <a:t>580– </a:t>
            </a:r>
            <a:r>
              <a:rPr lang="ru-RU" dirty="0" err="1" smtClean="0"/>
              <a:t>600</a:t>
            </a:r>
            <a:r>
              <a:rPr lang="ru-RU" baseline="30000" dirty="0" err="1" smtClean="0"/>
              <a:t>0</a:t>
            </a:r>
            <a:r>
              <a:rPr lang="ru-RU" dirty="0" err="1" smtClean="0"/>
              <a:t>С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299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92608"/>
            <a:ext cx="10939272" cy="6291072"/>
          </a:xfrm>
        </p:spPr>
        <p:txBody>
          <a:bodyPr>
            <a:normAutofit lnSpcReduction="10000"/>
          </a:bodyPr>
          <a:lstStyle/>
          <a:p>
            <a:pPr marL="0" indent="447675" algn="just">
              <a:buNone/>
            </a:pPr>
            <a:r>
              <a:rPr lang="ru-RU" dirty="0"/>
              <a:t>К </a:t>
            </a:r>
            <a:r>
              <a:rPr lang="ru-RU" b="1" dirty="0"/>
              <a:t>жаропрочным сталям второй группы </a:t>
            </a:r>
            <a:r>
              <a:rPr lang="ru-RU" dirty="0"/>
              <a:t>(на основе </a:t>
            </a:r>
            <a:r>
              <a:rPr lang="ru-RU" i="1" dirty="0"/>
              <a:t>γ</a:t>
            </a:r>
            <a:r>
              <a:rPr lang="ru-RU" dirty="0" smtClean="0"/>
              <a:t>-твёрдого </a:t>
            </a:r>
            <a:r>
              <a:rPr lang="ru-RU" dirty="0"/>
              <a:t>раствора</a:t>
            </a:r>
            <a:r>
              <a:rPr lang="ru-RU" dirty="0" smtClean="0"/>
              <a:t>) относятся </a:t>
            </a:r>
            <a:r>
              <a:rPr lang="ru-RU" dirty="0"/>
              <a:t>легированные стали </a:t>
            </a:r>
            <a:r>
              <a:rPr lang="ru-RU" dirty="0" err="1"/>
              <a:t>аустенитного</a:t>
            </a:r>
            <a:r>
              <a:rPr lang="ru-RU" dirty="0"/>
              <a:t> класса. Для получения </a:t>
            </a:r>
            <a:r>
              <a:rPr lang="ru-RU" dirty="0" smtClean="0"/>
              <a:t>структуры </a:t>
            </a:r>
            <a:r>
              <a:rPr lang="ru-RU" i="1" dirty="0"/>
              <a:t>γ</a:t>
            </a:r>
            <a:r>
              <a:rPr lang="ru-RU" dirty="0" smtClean="0"/>
              <a:t>-твёрдого </a:t>
            </a:r>
            <a:r>
              <a:rPr lang="ru-RU" dirty="0"/>
              <a:t>раствора эти стали должны содержать большое количество </a:t>
            </a:r>
            <a:r>
              <a:rPr lang="ru-RU" dirty="0" err="1"/>
              <a:t>Ni</a:t>
            </a:r>
            <a:r>
              <a:rPr lang="ru-RU" dirty="0"/>
              <a:t>, </a:t>
            </a:r>
            <a:r>
              <a:rPr lang="ru-RU" dirty="0" err="1"/>
              <a:t>Mn</a:t>
            </a:r>
            <a:r>
              <a:rPr lang="ru-RU" dirty="0"/>
              <a:t> </a:t>
            </a:r>
            <a:r>
              <a:rPr lang="ru-RU" dirty="0" smtClean="0"/>
              <a:t>и </a:t>
            </a:r>
            <a:r>
              <a:rPr lang="ru-RU" dirty="0" err="1" smtClean="0"/>
              <a:t>Cr</a:t>
            </a:r>
            <a:r>
              <a:rPr lang="ru-RU" dirty="0"/>
              <a:t>. Для обеспечения достаточной жаропрочности их дополнительно </a:t>
            </a:r>
            <a:r>
              <a:rPr lang="ru-RU" dirty="0" smtClean="0"/>
              <a:t>легируют </a:t>
            </a:r>
            <a:r>
              <a:rPr lang="ru-RU" dirty="0" err="1" smtClean="0"/>
              <a:t>Mo</a:t>
            </a:r>
            <a:r>
              <a:rPr lang="ru-RU" dirty="0"/>
              <a:t>, W, V, </a:t>
            </a:r>
            <a:r>
              <a:rPr lang="ru-RU" dirty="0" err="1"/>
              <a:t>Nb</a:t>
            </a:r>
            <a:r>
              <a:rPr lang="ru-RU" dirty="0"/>
              <a:t> и B. Эти стали применяют для деталей, работающих </a:t>
            </a:r>
            <a:r>
              <a:rPr lang="ru-RU" dirty="0" smtClean="0"/>
              <a:t>при температурах </a:t>
            </a:r>
            <a:r>
              <a:rPr lang="ru-RU" dirty="0"/>
              <a:t>500 – </a:t>
            </a:r>
            <a:r>
              <a:rPr lang="ru-RU" dirty="0" err="1" smtClean="0"/>
              <a:t>750</a:t>
            </a:r>
            <a:r>
              <a:rPr lang="ru-RU" baseline="30000" dirty="0" err="1" smtClean="0"/>
              <a:t>0</a:t>
            </a:r>
            <a:r>
              <a:rPr lang="ru-RU" dirty="0" err="1" smtClean="0"/>
              <a:t>С</a:t>
            </a:r>
            <a:r>
              <a:rPr lang="ru-RU" dirty="0"/>
              <a:t>. У этих сталей, однако, </a:t>
            </a:r>
            <a:r>
              <a:rPr lang="ru-RU" dirty="0" smtClean="0"/>
              <a:t>затруднена обработка резанием</a:t>
            </a:r>
            <a:r>
              <a:rPr lang="ru-RU" dirty="0"/>
              <a:t>. </a:t>
            </a:r>
            <a:r>
              <a:rPr lang="ru-RU" dirty="0" err="1"/>
              <a:t>Аустенитные</a:t>
            </a:r>
            <a:r>
              <a:rPr lang="ru-RU" dirty="0"/>
              <a:t> стали с карбидным упрочнением: </a:t>
            </a:r>
            <a:r>
              <a:rPr lang="ru-RU" dirty="0" err="1"/>
              <a:t>45Х14Н14В2М</a:t>
            </a:r>
            <a:r>
              <a:rPr lang="ru-RU" dirty="0" smtClean="0"/>
              <a:t>, </a:t>
            </a:r>
            <a:r>
              <a:rPr lang="ru-RU" dirty="0" err="1" smtClean="0"/>
              <a:t>40Х15Н7Г7Ф2МС</a:t>
            </a:r>
            <a:r>
              <a:rPr lang="ru-RU" dirty="0"/>
              <a:t>. </a:t>
            </a:r>
            <a:r>
              <a:rPr lang="ru-RU" dirty="0" err="1"/>
              <a:t>Аустенитные</a:t>
            </a:r>
            <a:r>
              <a:rPr lang="ru-RU" dirty="0"/>
              <a:t> стали с </a:t>
            </a:r>
            <a:r>
              <a:rPr lang="ru-RU" dirty="0" err="1"/>
              <a:t>интерметаллидным</a:t>
            </a:r>
            <a:r>
              <a:rPr lang="ru-RU" dirty="0"/>
              <a:t> упрочнением</a:t>
            </a:r>
            <a:r>
              <a:rPr lang="ru-RU" dirty="0" smtClean="0"/>
              <a:t>: </a:t>
            </a:r>
            <a:r>
              <a:rPr lang="ru-RU" dirty="0" err="1" smtClean="0"/>
              <a:t>10Х11Н20Т3Р</a:t>
            </a:r>
            <a:r>
              <a:rPr lang="ru-RU" dirty="0"/>
              <a:t>, </a:t>
            </a:r>
            <a:r>
              <a:rPr lang="ru-RU" dirty="0" err="1"/>
              <a:t>10Х11Н23Т3МР</a:t>
            </a:r>
            <a:r>
              <a:rPr lang="ru-RU" dirty="0"/>
              <a:t>.</a:t>
            </a:r>
          </a:p>
          <a:p>
            <a:pPr marL="0" indent="447675" algn="just">
              <a:buNone/>
            </a:pPr>
            <a:r>
              <a:rPr lang="ru-RU" dirty="0"/>
              <a:t>Нашли применение сплавы на основе системы </a:t>
            </a:r>
            <a:r>
              <a:rPr lang="ru-RU" dirty="0" err="1"/>
              <a:t>Fe-Ni</a:t>
            </a:r>
            <a:r>
              <a:rPr lang="ru-RU" dirty="0"/>
              <a:t>. Их структура – </a:t>
            </a:r>
            <a:r>
              <a:rPr lang="ru-RU" dirty="0" smtClean="0"/>
              <a:t>это твёрдый </a:t>
            </a:r>
            <a:r>
              <a:rPr lang="ru-RU" dirty="0"/>
              <a:t>раствор хрома и других элементов в </a:t>
            </a:r>
            <a:r>
              <a:rPr lang="ru-RU" dirty="0" err="1"/>
              <a:t>Fe-Ni</a:t>
            </a:r>
            <a:r>
              <a:rPr lang="ru-RU" dirty="0"/>
              <a:t> основе, например </a:t>
            </a:r>
            <a:r>
              <a:rPr lang="ru-RU" dirty="0" smtClean="0"/>
              <a:t>это сплавы </a:t>
            </a:r>
            <a:r>
              <a:rPr lang="ru-RU" dirty="0" err="1"/>
              <a:t>ХН35ВТЮ</a:t>
            </a:r>
            <a:r>
              <a:rPr lang="ru-RU" dirty="0"/>
              <a:t> (до 0,08% С, 12 – 15% </a:t>
            </a:r>
            <a:r>
              <a:rPr lang="ru-RU" dirty="0" err="1"/>
              <a:t>Cr</a:t>
            </a:r>
            <a:r>
              <a:rPr lang="ru-RU" dirty="0"/>
              <a:t>, 33 – 37% </a:t>
            </a:r>
            <a:r>
              <a:rPr lang="ru-RU" dirty="0" err="1"/>
              <a:t>Ni</a:t>
            </a:r>
            <a:r>
              <a:rPr lang="ru-RU" dirty="0"/>
              <a:t>), </a:t>
            </a:r>
            <a:r>
              <a:rPr lang="ru-RU" dirty="0" err="1"/>
              <a:t>ХН38ВТ</a:t>
            </a:r>
            <a:r>
              <a:rPr lang="ru-RU" dirty="0"/>
              <a:t> (до 0,06 </a:t>
            </a:r>
            <a:r>
              <a:rPr lang="ru-RU" dirty="0" smtClean="0"/>
              <a:t>– 0,12</a:t>
            </a:r>
            <a:r>
              <a:rPr lang="ru-RU" dirty="0"/>
              <a:t>% С, 20 – 23% </a:t>
            </a:r>
            <a:r>
              <a:rPr lang="ru-RU" dirty="0" err="1"/>
              <a:t>Cr</a:t>
            </a:r>
            <a:r>
              <a:rPr lang="ru-RU" dirty="0"/>
              <a:t>, 33 – 39% </a:t>
            </a:r>
            <a:r>
              <a:rPr lang="ru-RU" dirty="0" err="1"/>
              <a:t>Ni</a:t>
            </a:r>
            <a:r>
              <a:rPr lang="ru-RU" dirty="0"/>
              <a:t>). Рабочие температуры этих сплавов </a:t>
            </a:r>
            <a:r>
              <a:rPr lang="ru-RU" dirty="0" smtClean="0"/>
              <a:t>не превышают </a:t>
            </a:r>
            <a:r>
              <a:rPr lang="ru-RU" dirty="0" err="1" smtClean="0"/>
              <a:t>750</a:t>
            </a:r>
            <a:r>
              <a:rPr lang="ru-RU" baseline="30000" dirty="0" err="1" smtClean="0"/>
              <a:t>0</a:t>
            </a:r>
            <a:r>
              <a:rPr lang="ru-RU" dirty="0" err="1" smtClean="0"/>
              <a:t>С</a:t>
            </a:r>
            <a:r>
              <a:rPr lang="ru-RU" dirty="0"/>
              <a:t>. Эти сплавы обладают большей пластичностью, </a:t>
            </a:r>
            <a:r>
              <a:rPr lang="ru-RU" dirty="0" smtClean="0"/>
              <a:t>чем жаропрочные </a:t>
            </a:r>
            <a:r>
              <a:rPr lang="ru-RU" dirty="0"/>
              <a:t>стали.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1889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37744"/>
            <a:ext cx="10856976" cy="6272784"/>
          </a:xfrm>
        </p:spPr>
        <p:txBody>
          <a:bodyPr>
            <a:normAutofit/>
          </a:bodyPr>
          <a:lstStyle/>
          <a:p>
            <a:pPr marL="0" indent="447675" algn="just">
              <a:buNone/>
            </a:pPr>
            <a:r>
              <a:rPr lang="ru-RU" dirty="0"/>
              <a:t>Жаропрочные сплавы на основе никеля называются </a:t>
            </a:r>
            <a:r>
              <a:rPr lang="ru-RU" b="1" dirty="0" err="1"/>
              <a:t>нимониками</a:t>
            </a:r>
            <a:r>
              <a:rPr lang="ru-RU" dirty="0"/>
              <a:t>. </a:t>
            </a:r>
            <a:r>
              <a:rPr lang="ru-RU" dirty="0" smtClean="0"/>
              <a:t>Для получения </a:t>
            </a:r>
            <a:r>
              <a:rPr lang="ru-RU" dirty="0"/>
              <a:t>высокой </a:t>
            </a:r>
            <a:r>
              <a:rPr lang="ru-RU" dirty="0" err="1"/>
              <a:t>окалиностойкости</a:t>
            </a:r>
            <a:r>
              <a:rPr lang="ru-RU" dirty="0"/>
              <a:t> никель легируют хромом (около 20%), </a:t>
            </a:r>
            <a:r>
              <a:rPr lang="ru-RU" dirty="0" smtClean="0"/>
              <a:t>а жаростойкости </a:t>
            </a:r>
            <a:r>
              <a:rPr lang="ru-RU" dirty="0"/>
              <a:t>– титаном (1,0 – 2,8%) и алюминием (0,55 – 5,5%). </a:t>
            </a:r>
            <a:r>
              <a:rPr lang="ru-RU" dirty="0" smtClean="0"/>
              <a:t>Примерами таких </a:t>
            </a:r>
            <a:r>
              <a:rPr lang="ru-RU" dirty="0"/>
              <a:t>сплавов являются </a:t>
            </a:r>
            <a:r>
              <a:rPr lang="ru-RU" dirty="0" err="1"/>
              <a:t>Х77ТЮР</a:t>
            </a:r>
            <a:r>
              <a:rPr lang="ru-RU" dirty="0"/>
              <a:t> (19 – </a:t>
            </a:r>
            <a:r>
              <a:rPr lang="ru-RU" dirty="0" smtClean="0"/>
              <a:t> 22</a:t>
            </a:r>
            <a:r>
              <a:rPr lang="ru-RU" dirty="0"/>
              <a:t>% </a:t>
            </a:r>
            <a:r>
              <a:rPr lang="ru-RU" dirty="0" err="1"/>
              <a:t>Cr</a:t>
            </a:r>
            <a:r>
              <a:rPr lang="ru-RU" dirty="0"/>
              <a:t>, 2,6% </a:t>
            </a:r>
            <a:r>
              <a:rPr lang="ru-RU" dirty="0" err="1"/>
              <a:t>Ti</a:t>
            </a:r>
            <a:r>
              <a:rPr lang="ru-RU" dirty="0"/>
              <a:t>, 0,8% </a:t>
            </a:r>
            <a:r>
              <a:rPr lang="ru-RU" dirty="0" err="1"/>
              <a:t>Al</a:t>
            </a:r>
            <a:r>
              <a:rPr lang="ru-RU" dirty="0"/>
              <a:t>, 0,02% C</a:t>
            </a:r>
            <a:r>
              <a:rPr lang="ru-RU" dirty="0" smtClean="0"/>
              <a:t>, 0,01</a:t>
            </a:r>
            <a:r>
              <a:rPr lang="ru-RU" dirty="0"/>
              <a:t>% B) и </a:t>
            </a:r>
            <a:r>
              <a:rPr lang="ru-RU" dirty="0" err="1"/>
              <a:t>ХН70ВМТЮ</a:t>
            </a:r>
            <a:r>
              <a:rPr lang="ru-RU" dirty="0"/>
              <a:t> (13 – 16% </a:t>
            </a:r>
            <a:r>
              <a:rPr lang="ru-RU" dirty="0" err="1"/>
              <a:t>Cr</a:t>
            </a:r>
            <a:r>
              <a:rPr lang="ru-RU" dirty="0"/>
              <a:t>, 1,8 – 2,3% </a:t>
            </a:r>
            <a:r>
              <a:rPr lang="ru-RU" dirty="0" err="1"/>
              <a:t>Ti</a:t>
            </a:r>
            <a:r>
              <a:rPr lang="ru-RU" dirty="0"/>
              <a:t>, 2% </a:t>
            </a:r>
            <a:r>
              <a:rPr lang="ru-RU" dirty="0" err="1"/>
              <a:t>Al</a:t>
            </a:r>
            <a:r>
              <a:rPr lang="ru-RU" dirty="0"/>
              <a:t>). </a:t>
            </a:r>
            <a:r>
              <a:rPr lang="ru-RU" dirty="0" err="1" smtClean="0"/>
              <a:t>Нимоники</a:t>
            </a:r>
            <a:r>
              <a:rPr lang="ru-RU" dirty="0" smtClean="0"/>
              <a:t> применяются </a:t>
            </a:r>
            <a:r>
              <a:rPr lang="ru-RU" dirty="0"/>
              <a:t>в литом виде. Литые изделия из </a:t>
            </a:r>
            <a:r>
              <a:rPr lang="ru-RU" dirty="0" err="1"/>
              <a:t>нимоников</a:t>
            </a:r>
            <a:r>
              <a:rPr lang="ru-RU" dirty="0"/>
              <a:t> </a:t>
            </a:r>
            <a:r>
              <a:rPr lang="ru-RU" dirty="0" smtClean="0"/>
              <a:t>изготавливают методом </a:t>
            </a:r>
            <a:r>
              <a:rPr lang="ru-RU" dirty="0"/>
              <a:t>направленной кристаллизации, </a:t>
            </a:r>
            <a:r>
              <a:rPr lang="ru-RU" dirty="0" smtClean="0"/>
              <a:t>обеспечивающей монокристаллическую </a:t>
            </a:r>
            <a:r>
              <a:rPr lang="ru-RU" dirty="0"/>
              <a:t>структуру сплавов. Но такая технология </a:t>
            </a:r>
            <a:r>
              <a:rPr lang="ru-RU" dirty="0" smtClean="0"/>
              <a:t>является достаточно </a:t>
            </a:r>
            <a:r>
              <a:rPr lang="ru-RU" dirty="0"/>
              <a:t>сложной. Часто для повышения жаростойкости </a:t>
            </a:r>
            <a:r>
              <a:rPr lang="ru-RU" dirty="0" err="1" smtClean="0"/>
              <a:t>нимоники</a:t>
            </a:r>
            <a:r>
              <a:rPr lang="ru-RU" dirty="0" smtClean="0"/>
              <a:t> </a:t>
            </a:r>
            <a:r>
              <a:rPr lang="ru-RU" b="1" dirty="0" err="1" smtClean="0"/>
              <a:t>алитируют</a:t>
            </a:r>
            <a:r>
              <a:rPr lang="ru-RU" b="1" dirty="0" smtClean="0"/>
              <a:t> </a:t>
            </a:r>
            <a:r>
              <a:rPr lang="ru-RU" dirty="0"/>
              <a:t>– насыщают их поверхностный слой алюминием.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39963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2427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3.8 Полупроводниковые материалы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5048" y="1057528"/>
            <a:ext cx="10774680" cy="5663311"/>
          </a:xfrm>
        </p:spPr>
        <p:txBody>
          <a:bodyPr>
            <a:normAutofit/>
          </a:bodyPr>
          <a:lstStyle/>
          <a:p>
            <a:pPr marL="0" indent="447675" algn="just">
              <a:buNone/>
            </a:pPr>
            <a:r>
              <a:rPr lang="ru-RU" b="1" dirty="0"/>
              <a:t>Полупроводники</a:t>
            </a:r>
            <a:r>
              <a:rPr lang="ru-RU" dirty="0"/>
              <a:t> – это широкий класс веществ, </a:t>
            </a:r>
            <a:r>
              <a:rPr lang="ru-RU" dirty="0" smtClean="0"/>
              <a:t>характеризующихся значениями </a:t>
            </a:r>
            <a:r>
              <a:rPr lang="ru-RU" dirty="0"/>
              <a:t>электропроводности, промежуточными </a:t>
            </a:r>
            <a:r>
              <a:rPr lang="ru-RU" dirty="0" smtClean="0"/>
              <a:t>между электропроводностью </a:t>
            </a:r>
            <a:r>
              <a:rPr lang="ru-RU" dirty="0"/>
              <a:t>металлов </a:t>
            </a:r>
            <a:r>
              <a:rPr lang="ru-RU" dirty="0" smtClean="0"/>
              <a:t>(</a:t>
            </a:r>
            <a:r>
              <a:rPr lang="en-US" i="1" dirty="0"/>
              <a:t>k</a:t>
            </a:r>
            <a:r>
              <a:rPr lang="ru-RU" i="1" dirty="0" smtClean="0"/>
              <a:t> </a:t>
            </a:r>
            <a:r>
              <a:rPr lang="ru-RU" dirty="0"/>
              <a:t>= 10</a:t>
            </a:r>
            <a:r>
              <a:rPr lang="ru-RU" baseline="30000" dirty="0"/>
              <a:t>6</a:t>
            </a:r>
            <a:r>
              <a:rPr lang="ru-RU" dirty="0"/>
              <a:t> – 10</a:t>
            </a:r>
            <a:r>
              <a:rPr lang="ru-RU" baseline="30000" dirty="0"/>
              <a:t>8</a:t>
            </a:r>
            <a:r>
              <a:rPr lang="ru-RU" dirty="0"/>
              <a:t> </a:t>
            </a:r>
            <a:r>
              <a:rPr lang="ru-RU" dirty="0" smtClean="0"/>
              <a:t>Ом</a:t>
            </a:r>
            <a:r>
              <a:rPr lang="ru-RU" baseline="30000" dirty="0" smtClean="0"/>
              <a:t>-1</a:t>
            </a:r>
            <a:r>
              <a:rPr lang="ru-RU" dirty="0"/>
              <a:t>*</a:t>
            </a:r>
            <a:r>
              <a:rPr lang="ru-RU" dirty="0" smtClean="0"/>
              <a:t>м</a:t>
            </a:r>
            <a:r>
              <a:rPr lang="ru-RU" baseline="30000" dirty="0" smtClean="0"/>
              <a:t>-1</a:t>
            </a:r>
            <a:r>
              <a:rPr lang="ru-RU" dirty="0"/>
              <a:t>) и диэлектриков </a:t>
            </a:r>
            <a:r>
              <a:rPr lang="ru-RU" dirty="0" smtClean="0"/>
              <a:t>(</a:t>
            </a:r>
            <a:r>
              <a:rPr lang="en-US" i="1" dirty="0"/>
              <a:t>k</a:t>
            </a:r>
            <a:r>
              <a:rPr lang="ru-RU" i="1" dirty="0" smtClean="0"/>
              <a:t> </a:t>
            </a:r>
            <a:r>
              <a:rPr lang="ru-RU" dirty="0"/>
              <a:t>= </a:t>
            </a:r>
            <a:r>
              <a:rPr lang="ru-RU" dirty="0" smtClean="0"/>
              <a:t>10</a:t>
            </a:r>
            <a:r>
              <a:rPr lang="ru-RU" baseline="30000" dirty="0" smtClean="0"/>
              <a:t>-10</a:t>
            </a:r>
            <a:r>
              <a:rPr lang="ru-RU" dirty="0" smtClean="0"/>
              <a:t> – </a:t>
            </a:r>
            <a:r>
              <a:rPr lang="ru-RU" dirty="0"/>
              <a:t>10</a:t>
            </a:r>
            <a:r>
              <a:rPr lang="ru-RU" baseline="30000" dirty="0"/>
              <a:t>-8</a:t>
            </a:r>
            <a:r>
              <a:rPr lang="ru-RU" dirty="0"/>
              <a:t> </a:t>
            </a:r>
            <a:r>
              <a:rPr lang="ru-RU" dirty="0" smtClean="0"/>
              <a:t>Ом</a:t>
            </a:r>
            <a:r>
              <a:rPr lang="ru-RU" baseline="30000" dirty="0" smtClean="0"/>
              <a:t>-1</a:t>
            </a:r>
            <a:r>
              <a:rPr lang="ru-RU" dirty="0"/>
              <a:t>*</a:t>
            </a:r>
            <a:r>
              <a:rPr lang="ru-RU" dirty="0" smtClean="0"/>
              <a:t>м</a:t>
            </a:r>
            <a:r>
              <a:rPr lang="ru-RU" baseline="30000" dirty="0" smtClean="0"/>
              <a:t>-1</a:t>
            </a:r>
            <a:r>
              <a:rPr lang="ru-RU" dirty="0"/>
              <a:t>). Характерной особенностью полупроводников, отличающей </a:t>
            </a:r>
            <a:r>
              <a:rPr lang="ru-RU" dirty="0" smtClean="0"/>
              <a:t>их от </a:t>
            </a:r>
            <a:r>
              <a:rPr lang="ru-RU" dirty="0"/>
              <a:t>проводников первого рода (металлов), является резкое </a:t>
            </a:r>
            <a:r>
              <a:rPr lang="ru-RU" dirty="0" smtClean="0"/>
              <a:t>возрастание электропроводности </a:t>
            </a:r>
            <a:r>
              <a:rPr lang="ru-RU" dirty="0"/>
              <a:t>их с ростом температуры. Как правило, </a:t>
            </a:r>
            <a:r>
              <a:rPr lang="ru-RU" dirty="0" smtClean="0"/>
              <a:t>удельная электропроводность </a:t>
            </a:r>
            <a:r>
              <a:rPr lang="ru-RU" dirty="0"/>
              <a:t>полупроводников меняется с температурой </a:t>
            </a:r>
            <a:r>
              <a:rPr lang="ru-RU" dirty="0" smtClean="0"/>
              <a:t>по экспоненциальному </a:t>
            </a:r>
            <a:r>
              <a:rPr lang="ru-RU" dirty="0"/>
              <a:t>закону. Для полупроводников, не содержащих примесей</a:t>
            </a:r>
            <a:r>
              <a:rPr lang="ru-RU" dirty="0" smtClean="0"/>
              <a:t>:</a:t>
            </a:r>
          </a:p>
          <a:p>
            <a:pPr marL="0" indent="447675" algn="just">
              <a:buNone/>
            </a:pPr>
            <a:endParaRPr lang="ru-RU" dirty="0"/>
          </a:p>
          <a:p>
            <a:pPr marL="0" indent="447675" algn="just">
              <a:buNone/>
            </a:pPr>
            <a:endParaRPr lang="ru-RU" dirty="0" smtClean="0"/>
          </a:p>
          <a:p>
            <a:pPr marL="0" indent="447675" algn="just">
              <a:buNone/>
            </a:pPr>
            <a:r>
              <a:rPr lang="ru-RU" dirty="0"/>
              <a:t>где </a:t>
            </a:r>
            <a:r>
              <a:rPr lang="ru-RU" i="1" dirty="0"/>
              <a:t>E </a:t>
            </a:r>
            <a:r>
              <a:rPr lang="ru-RU" dirty="0"/>
              <a:t>– ширина запрещённой зоны, </a:t>
            </a:r>
            <a:r>
              <a:rPr lang="ru-RU" dirty="0" err="1"/>
              <a:t>эв</a:t>
            </a:r>
            <a:r>
              <a:rPr lang="ru-RU" dirty="0"/>
              <a:t> (</a:t>
            </a:r>
            <a:r>
              <a:rPr lang="ru-RU" dirty="0" err="1"/>
              <a:t>1эв</a:t>
            </a:r>
            <a:r>
              <a:rPr lang="ru-RU" dirty="0"/>
              <a:t> = </a:t>
            </a:r>
            <a:r>
              <a:rPr lang="ru-RU" dirty="0" smtClean="0"/>
              <a:t>1,6*10</a:t>
            </a:r>
            <a:r>
              <a:rPr lang="ru-RU" baseline="30000" dirty="0" smtClean="0"/>
              <a:t>-</a:t>
            </a:r>
            <a:r>
              <a:rPr lang="ru-RU" baseline="30000" dirty="0" err="1" smtClean="0"/>
              <a:t>19</a:t>
            </a:r>
            <a:r>
              <a:rPr lang="ru-RU" dirty="0" err="1" smtClean="0"/>
              <a:t>Дж</a:t>
            </a:r>
            <a:r>
              <a:rPr lang="ru-RU" dirty="0"/>
              <a:t>).</a:t>
            </a:r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5180" y="4901255"/>
            <a:ext cx="2123988" cy="1121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488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9547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3.1 Магнитно-мягкие сплавы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78408"/>
            <a:ext cx="11021568" cy="5596128"/>
          </a:xfrm>
        </p:spPr>
        <p:txBody>
          <a:bodyPr>
            <a:normAutofit fontScale="92500" lnSpcReduction="20000"/>
          </a:bodyPr>
          <a:lstStyle/>
          <a:p>
            <a:pPr marL="0" indent="447675" algn="just">
              <a:buNone/>
            </a:pPr>
            <a:r>
              <a:rPr lang="ru-RU" b="1" dirty="0"/>
              <a:t>Магнитно-мягкие </a:t>
            </a:r>
            <a:r>
              <a:rPr lang="ru-RU" b="1" dirty="0" smtClean="0"/>
              <a:t>сплавы </a:t>
            </a:r>
            <a:r>
              <a:rPr lang="ru-RU" dirty="0"/>
              <a:t>применяют для получения </a:t>
            </a:r>
            <a:r>
              <a:rPr lang="ru-RU" dirty="0" err="1"/>
              <a:t>магнитопроводов</a:t>
            </a:r>
            <a:r>
              <a:rPr lang="ru-RU" dirty="0"/>
              <a:t> </a:t>
            </a:r>
            <a:r>
              <a:rPr lang="ru-RU" dirty="0" smtClean="0"/>
              <a:t>постоянного </a:t>
            </a:r>
            <a:r>
              <a:rPr lang="ru-RU" dirty="0"/>
              <a:t>и переменного тока, применяемых для изготовления якорей и </a:t>
            </a:r>
            <a:r>
              <a:rPr lang="ru-RU" dirty="0" smtClean="0"/>
              <a:t>полюсов </a:t>
            </a:r>
            <a:r>
              <a:rPr lang="ru-RU" dirty="0"/>
              <a:t>машин постоянного тока, роторов и статоров асинхронных двигателей, </a:t>
            </a:r>
            <a:r>
              <a:rPr lang="ru-RU" dirty="0" smtClean="0"/>
              <a:t>для магнитных </a:t>
            </a:r>
            <a:r>
              <a:rPr lang="ru-RU" dirty="0"/>
              <a:t>цепей крупных электрических машин, силовых трансформаторов</a:t>
            </a:r>
            <a:r>
              <a:rPr lang="ru-RU" dirty="0" smtClean="0"/>
              <a:t>, аппаратов</a:t>
            </a:r>
            <a:r>
              <a:rPr lang="ru-RU" dirty="0"/>
              <a:t>, приборов и т.д.</a:t>
            </a:r>
          </a:p>
          <a:p>
            <a:pPr marL="0" indent="447675" algn="just">
              <a:buNone/>
            </a:pPr>
            <a:r>
              <a:rPr lang="ru-RU" b="1" dirty="0"/>
              <a:t>Общие требования, предъявляемые к магнитно-мягким материалам </a:t>
            </a:r>
            <a:r>
              <a:rPr lang="ru-RU" dirty="0"/>
              <a:t>‒ </a:t>
            </a:r>
            <a:r>
              <a:rPr lang="ru-RU" dirty="0" smtClean="0"/>
              <a:t>высокая </a:t>
            </a:r>
            <a:r>
              <a:rPr lang="ru-RU" dirty="0"/>
              <a:t>магнитная проницаемость , низкая коэрцитивная сила </a:t>
            </a:r>
            <a:r>
              <a:rPr lang="ru-RU" dirty="0" err="1"/>
              <a:t>HC</a:t>
            </a:r>
            <a:r>
              <a:rPr lang="ru-RU" dirty="0"/>
              <a:t>, а для </a:t>
            </a:r>
            <a:r>
              <a:rPr lang="ru-RU" dirty="0" smtClean="0"/>
              <a:t>деталей </a:t>
            </a:r>
            <a:r>
              <a:rPr lang="ru-RU" dirty="0" err="1" smtClean="0"/>
              <a:t>магнитопроводов</a:t>
            </a:r>
            <a:r>
              <a:rPr lang="ru-RU" dirty="0"/>
              <a:t>, работающих в переменных магнитных полях, – малые </a:t>
            </a:r>
            <a:r>
              <a:rPr lang="ru-RU" dirty="0" smtClean="0"/>
              <a:t>потери при </a:t>
            </a:r>
            <a:r>
              <a:rPr lang="ru-RU" dirty="0"/>
              <a:t>перемагничивании и малые потери на вихревые токи Фуко.</a:t>
            </a:r>
          </a:p>
          <a:p>
            <a:pPr marL="0" indent="447675" algn="just">
              <a:buNone/>
            </a:pPr>
            <a:r>
              <a:rPr lang="ru-RU" dirty="0"/>
              <a:t>Для получения минимальной коэрцитивной силы и высокой </a:t>
            </a:r>
            <a:r>
              <a:rPr lang="ru-RU" dirty="0" smtClean="0"/>
              <a:t>магнитной проницаемости </a:t>
            </a:r>
            <a:r>
              <a:rPr lang="ru-RU" dirty="0" err="1"/>
              <a:t>ферромагнитный</a:t>
            </a:r>
            <a:r>
              <a:rPr lang="ru-RU" dirty="0"/>
              <a:t> магнитно-мягкий материал должен быть </a:t>
            </a:r>
            <a:r>
              <a:rPr lang="ru-RU" dirty="0" smtClean="0"/>
              <a:t>чистым </a:t>
            </a:r>
            <a:r>
              <a:rPr lang="ru-RU" dirty="0"/>
              <a:t>по примесям и неметаллическим включениям, иметь гомогенную </a:t>
            </a:r>
            <a:r>
              <a:rPr lang="ru-RU" dirty="0" smtClean="0"/>
              <a:t>структуру </a:t>
            </a:r>
            <a:r>
              <a:rPr lang="ru-RU" dirty="0"/>
              <a:t>(чистый металл или твердый раствор). Даже слабый наклеп снижает </a:t>
            </a:r>
            <a:r>
              <a:rPr lang="ru-RU" dirty="0" smtClean="0"/>
              <a:t>магнитную </a:t>
            </a:r>
            <a:r>
              <a:rPr lang="ru-RU" dirty="0"/>
              <a:t>проницаемость и повышает </a:t>
            </a:r>
            <a:r>
              <a:rPr lang="ru-RU" i="1" dirty="0" err="1"/>
              <a:t>НС</a:t>
            </a:r>
            <a:r>
              <a:rPr lang="ru-RU" i="1" dirty="0"/>
              <a:t>. </a:t>
            </a:r>
            <a:r>
              <a:rPr lang="ru-RU" dirty="0"/>
              <a:t>Поэтому сплав должен быть </a:t>
            </a:r>
            <a:r>
              <a:rPr lang="ru-RU" dirty="0" smtClean="0"/>
              <a:t>полностью </a:t>
            </a:r>
            <a:r>
              <a:rPr lang="ru-RU" dirty="0" err="1" smtClean="0"/>
              <a:t>рекристаллизован</a:t>
            </a:r>
            <a:r>
              <a:rPr lang="ru-RU" dirty="0" smtClean="0"/>
              <a:t> </a:t>
            </a:r>
            <a:r>
              <a:rPr lang="ru-RU" dirty="0"/>
              <a:t>для устранения внутренних напряжений, вызываемых </a:t>
            </a:r>
            <a:r>
              <a:rPr lang="ru-RU" dirty="0" smtClean="0"/>
              <a:t>наклепом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36884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83464"/>
            <a:ext cx="11003280" cy="6281928"/>
          </a:xfrm>
        </p:spPr>
        <p:txBody>
          <a:bodyPr>
            <a:normAutofit/>
          </a:bodyPr>
          <a:lstStyle/>
          <a:p>
            <a:pPr marL="0" indent="447675" algn="just">
              <a:buNone/>
            </a:pPr>
            <a:r>
              <a:rPr lang="ru-RU" b="1" dirty="0"/>
              <a:t>Электропроводность</a:t>
            </a:r>
            <a:r>
              <a:rPr lang="ru-RU" dirty="0"/>
              <a:t> полупроводников сильно зависит </a:t>
            </a:r>
            <a:r>
              <a:rPr lang="ru-RU" b="1" dirty="0"/>
              <a:t>от </a:t>
            </a:r>
            <a:r>
              <a:rPr lang="ru-RU" b="1" dirty="0" smtClean="0"/>
              <a:t>содержания примесей </a:t>
            </a:r>
            <a:r>
              <a:rPr lang="ru-RU" b="1" dirty="0"/>
              <a:t>и наличия дефектов кристаллической решётки</a:t>
            </a:r>
            <a:r>
              <a:rPr lang="ru-RU" dirty="0"/>
              <a:t>, а также от </a:t>
            </a:r>
            <a:r>
              <a:rPr lang="ru-RU" dirty="0" smtClean="0"/>
              <a:t>различного рода </a:t>
            </a:r>
            <a:r>
              <a:rPr lang="ru-RU" dirty="0"/>
              <a:t>внешних воздействий (например, различных излучений). </a:t>
            </a:r>
            <a:r>
              <a:rPr lang="ru-RU" dirty="0" smtClean="0"/>
              <a:t>Возможность управлять </a:t>
            </a:r>
            <a:r>
              <a:rPr lang="ru-RU" dirty="0"/>
              <a:t>электропроводностью с помощью изменения температуры</a:t>
            </a:r>
            <a:r>
              <a:rPr lang="ru-RU" dirty="0" smtClean="0"/>
              <a:t>, легирования </a:t>
            </a:r>
            <a:r>
              <a:rPr lang="ru-RU" dirty="0"/>
              <a:t>и т.д. – это основа применения полупроводников. </a:t>
            </a:r>
            <a:r>
              <a:rPr lang="ru-RU" dirty="0" smtClean="0"/>
              <a:t>Свойства некоторых </a:t>
            </a:r>
            <a:r>
              <a:rPr lang="ru-RU" dirty="0"/>
              <a:t>полупроводников приведены в таблице 3.4. В таблице 3.4 </a:t>
            </a:r>
            <a:r>
              <a:rPr lang="ru-RU" i="1" dirty="0"/>
              <a:t>u</a:t>
            </a:r>
            <a:r>
              <a:rPr lang="ru-RU" i="1" baseline="-25000" dirty="0"/>
              <a:t>-</a:t>
            </a:r>
            <a:r>
              <a:rPr lang="ru-RU" i="1" dirty="0"/>
              <a:t> </a:t>
            </a:r>
            <a:r>
              <a:rPr lang="ru-RU" dirty="0"/>
              <a:t>и </a:t>
            </a:r>
            <a:r>
              <a:rPr lang="ru-RU" i="1" dirty="0"/>
              <a:t>u</a:t>
            </a:r>
            <a:r>
              <a:rPr lang="ru-RU" i="1" baseline="-25000" dirty="0"/>
              <a:t>+</a:t>
            </a:r>
            <a:r>
              <a:rPr lang="ru-RU" i="1" dirty="0"/>
              <a:t> </a:t>
            </a:r>
            <a:r>
              <a:rPr lang="ru-RU" dirty="0" smtClean="0"/>
              <a:t>- это </a:t>
            </a:r>
            <a:r>
              <a:rPr lang="ru-RU" dirty="0"/>
              <a:t>абсолютные подвижности электронов и дырок соответственно.</a:t>
            </a:r>
          </a:p>
          <a:p>
            <a:pPr marL="0" indent="447675" algn="just">
              <a:buNone/>
            </a:pPr>
            <a:r>
              <a:rPr lang="ru-RU" dirty="0"/>
              <a:t>Полупроводники подразделяют на несколько групп по их строению.</a:t>
            </a:r>
          </a:p>
          <a:p>
            <a:pPr marL="0" indent="447675" algn="just">
              <a:buNone/>
            </a:pPr>
            <a:r>
              <a:rPr lang="ru-RU" i="1" dirty="0"/>
              <a:t>Элементы </a:t>
            </a:r>
            <a:r>
              <a:rPr lang="ru-RU" i="1" dirty="0" err="1"/>
              <a:t>IV</a:t>
            </a:r>
            <a:r>
              <a:rPr lang="ru-RU" i="1" dirty="0"/>
              <a:t> группы </a:t>
            </a:r>
            <a:r>
              <a:rPr lang="ru-RU" dirty="0"/>
              <a:t>– </a:t>
            </a:r>
            <a:r>
              <a:rPr lang="ru-RU" dirty="0" err="1"/>
              <a:t>Si</a:t>
            </a:r>
            <a:r>
              <a:rPr lang="ru-RU" dirty="0"/>
              <a:t> и </a:t>
            </a:r>
            <a:r>
              <a:rPr lang="ru-RU" dirty="0" err="1"/>
              <a:t>Ge</a:t>
            </a:r>
            <a:r>
              <a:rPr lang="ru-RU" dirty="0"/>
              <a:t> – это классические полупроводники. </a:t>
            </a:r>
            <a:r>
              <a:rPr lang="ru-RU" dirty="0" smtClean="0"/>
              <a:t>Они наиболее </a:t>
            </a:r>
            <a:r>
              <a:rPr lang="ru-RU" dirty="0"/>
              <a:t>полно изучены и широко применяются в электронике.</a:t>
            </a:r>
          </a:p>
          <a:p>
            <a:pPr marL="0" indent="447675" algn="just">
              <a:buNone/>
            </a:pPr>
            <a:r>
              <a:rPr lang="ru-RU" i="1" dirty="0" err="1"/>
              <a:t>Алмазоподобные</a:t>
            </a:r>
            <a:r>
              <a:rPr lang="ru-RU" i="1" dirty="0"/>
              <a:t> полупроводники</a:t>
            </a:r>
            <a:r>
              <a:rPr lang="ru-RU" dirty="0"/>
              <a:t>. Это соединения элементов </a:t>
            </a:r>
            <a:r>
              <a:rPr lang="ru-RU" dirty="0" err="1"/>
              <a:t>III</a:t>
            </a:r>
            <a:r>
              <a:rPr lang="ru-RU" dirty="0"/>
              <a:t> </a:t>
            </a:r>
            <a:r>
              <a:rPr lang="ru-RU" dirty="0" smtClean="0"/>
              <a:t>группы </a:t>
            </a:r>
            <a:r>
              <a:rPr lang="en-US" dirty="0" smtClean="0"/>
              <a:t>(</a:t>
            </a:r>
            <a:r>
              <a:rPr lang="en-US" dirty="0"/>
              <a:t>B, Al, Ga, In) </a:t>
            </a:r>
            <a:r>
              <a:rPr lang="ru-RU" dirty="0"/>
              <a:t>с элементами </a:t>
            </a:r>
            <a:r>
              <a:rPr lang="en-US" dirty="0"/>
              <a:t>V </a:t>
            </a:r>
            <a:r>
              <a:rPr lang="ru-RU" dirty="0"/>
              <a:t>группы (</a:t>
            </a:r>
            <a:r>
              <a:rPr lang="en-US" dirty="0"/>
              <a:t>P, As, Sb): GaAs, </a:t>
            </a:r>
            <a:r>
              <a:rPr lang="en-US" dirty="0" err="1"/>
              <a:t>InSb</a:t>
            </a:r>
            <a:r>
              <a:rPr lang="en-US" dirty="0"/>
              <a:t>, </a:t>
            </a:r>
            <a:r>
              <a:rPr lang="en-US" dirty="0" err="1"/>
              <a:t>InP</a:t>
            </a:r>
            <a:r>
              <a:rPr lang="en-US" dirty="0"/>
              <a:t>, </a:t>
            </a:r>
            <a:r>
              <a:rPr lang="en-US" dirty="0" err="1"/>
              <a:t>GaP</a:t>
            </a:r>
            <a:r>
              <a:rPr lang="en-US" dirty="0"/>
              <a:t> </a:t>
            </a:r>
            <a:r>
              <a:rPr lang="ru-RU" dirty="0"/>
              <a:t>и др.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27520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09677"/>
            <a:ext cx="11411712" cy="540131"/>
          </a:xfrm>
        </p:spPr>
        <p:txBody>
          <a:bodyPr>
            <a:normAutofit fontScale="90000"/>
          </a:bodyPr>
          <a:lstStyle/>
          <a:p>
            <a:r>
              <a:rPr lang="ru-RU" dirty="0"/>
              <a:t>Таблица 3.4 - Свойства некоторых полупроводников</a:t>
            </a:r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8608" y="1016608"/>
            <a:ext cx="7205472" cy="54549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4245168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56032"/>
            <a:ext cx="10966704" cy="6272784"/>
          </a:xfrm>
        </p:spPr>
        <p:txBody>
          <a:bodyPr>
            <a:normAutofit/>
          </a:bodyPr>
          <a:lstStyle/>
          <a:p>
            <a:pPr marL="0" indent="447675" algn="just">
              <a:buNone/>
            </a:pPr>
            <a:r>
              <a:rPr lang="ru-RU" i="1" dirty="0"/>
              <a:t>Элементы V и </a:t>
            </a:r>
            <a:r>
              <a:rPr lang="ru-RU" i="1" dirty="0" err="1"/>
              <a:t>VI</a:t>
            </a:r>
            <a:r>
              <a:rPr lang="ru-RU" i="1" dirty="0"/>
              <a:t> групп и их аналоги</a:t>
            </a:r>
            <a:r>
              <a:rPr lang="ru-RU" dirty="0"/>
              <a:t>: </a:t>
            </a:r>
            <a:r>
              <a:rPr lang="ru-RU" dirty="0" err="1"/>
              <a:t>Te</a:t>
            </a:r>
            <a:r>
              <a:rPr lang="ru-RU" dirty="0"/>
              <a:t>, </a:t>
            </a:r>
            <a:r>
              <a:rPr lang="ru-RU" dirty="0" err="1"/>
              <a:t>Se</a:t>
            </a:r>
            <a:r>
              <a:rPr lang="ru-RU" dirty="0"/>
              <a:t>, </a:t>
            </a:r>
            <a:r>
              <a:rPr lang="ru-RU" dirty="0" err="1"/>
              <a:t>As</a:t>
            </a:r>
            <a:r>
              <a:rPr lang="ru-RU" dirty="0"/>
              <a:t>, </a:t>
            </a:r>
            <a:r>
              <a:rPr lang="ru-RU" dirty="0" err="1"/>
              <a:t>Sb</a:t>
            </a:r>
            <a:r>
              <a:rPr lang="ru-RU" dirty="0"/>
              <a:t>, </a:t>
            </a:r>
            <a:r>
              <a:rPr lang="ru-RU" dirty="0" err="1"/>
              <a:t>Bi</a:t>
            </a:r>
            <a:r>
              <a:rPr lang="ru-RU" dirty="0"/>
              <a:t>, </a:t>
            </a:r>
            <a:r>
              <a:rPr lang="ru-RU" dirty="0" err="1"/>
              <a:t>PbSe</a:t>
            </a:r>
            <a:r>
              <a:rPr lang="ru-RU" dirty="0"/>
              <a:t>, </a:t>
            </a:r>
            <a:r>
              <a:rPr lang="ru-RU" dirty="0" err="1"/>
              <a:t>PbS</a:t>
            </a:r>
            <a:r>
              <a:rPr lang="ru-RU" dirty="0"/>
              <a:t>, </a:t>
            </a:r>
            <a:r>
              <a:rPr lang="ru-RU" dirty="0" err="1"/>
              <a:t>PbTe</a:t>
            </a:r>
            <a:r>
              <a:rPr lang="ru-RU" dirty="0" smtClean="0"/>
              <a:t>, </a:t>
            </a:r>
            <a:r>
              <a:rPr lang="en-US" dirty="0" err="1" smtClean="0"/>
              <a:t>GeTe</a:t>
            </a:r>
            <a:r>
              <a:rPr lang="en-US" dirty="0"/>
              <a:t>, </a:t>
            </a:r>
            <a:r>
              <a:rPr lang="en-US" dirty="0" err="1"/>
              <a:t>SnTe</a:t>
            </a:r>
            <a:r>
              <a:rPr lang="en-US" dirty="0"/>
              <a:t> </a:t>
            </a:r>
            <a:r>
              <a:rPr lang="ru-RU" dirty="0"/>
              <a:t>и др.</a:t>
            </a:r>
          </a:p>
          <a:p>
            <a:pPr marL="0" indent="447675" algn="just">
              <a:buNone/>
            </a:pPr>
            <a:r>
              <a:rPr lang="ru-RU" i="1" dirty="0"/>
              <a:t>Соединения элементов </a:t>
            </a:r>
            <a:r>
              <a:rPr lang="ru-RU" i="1" dirty="0" err="1"/>
              <a:t>IV</a:t>
            </a:r>
            <a:r>
              <a:rPr lang="ru-RU" i="1" dirty="0"/>
              <a:t> и </a:t>
            </a:r>
            <a:r>
              <a:rPr lang="ru-RU" i="1" dirty="0" err="1"/>
              <a:t>VI</a:t>
            </a:r>
            <a:r>
              <a:rPr lang="ru-RU" i="1" dirty="0"/>
              <a:t> группы с переходными </a:t>
            </a:r>
            <a:r>
              <a:rPr lang="ru-RU" i="1" dirty="0" smtClean="0"/>
              <a:t>или редкоземельными </a:t>
            </a:r>
            <a:r>
              <a:rPr lang="ru-RU" i="1" dirty="0"/>
              <a:t>металлами и элементами </a:t>
            </a:r>
            <a:r>
              <a:rPr lang="ru-RU" i="1" dirty="0" err="1"/>
              <a:t>II</a:t>
            </a:r>
            <a:r>
              <a:rPr lang="ru-RU" i="1" dirty="0"/>
              <a:t> группы</a:t>
            </a:r>
            <a:r>
              <a:rPr lang="ru-RU" dirty="0"/>
              <a:t>, например с </a:t>
            </a:r>
            <a:r>
              <a:rPr lang="ru-RU" dirty="0" err="1"/>
              <a:t>Ti</a:t>
            </a:r>
            <a:r>
              <a:rPr lang="ru-RU" dirty="0"/>
              <a:t>, V, </a:t>
            </a:r>
            <a:r>
              <a:rPr lang="ru-RU" dirty="0" err="1"/>
              <a:t>Mn</a:t>
            </a:r>
            <a:r>
              <a:rPr lang="ru-RU" dirty="0"/>
              <a:t>, </a:t>
            </a:r>
            <a:r>
              <a:rPr lang="ru-RU" dirty="0" err="1"/>
              <a:t>Fe</a:t>
            </a:r>
            <a:r>
              <a:rPr lang="ru-RU" dirty="0" smtClean="0"/>
              <a:t>, </a:t>
            </a:r>
            <a:r>
              <a:rPr lang="ru-RU" dirty="0" err="1" smtClean="0"/>
              <a:t>Ni</a:t>
            </a:r>
            <a:r>
              <a:rPr lang="ru-RU" dirty="0"/>
              <a:t>, </a:t>
            </a:r>
            <a:r>
              <a:rPr lang="ru-RU" dirty="0" err="1"/>
              <a:t>Sm</a:t>
            </a:r>
            <a:r>
              <a:rPr lang="ru-RU" dirty="0"/>
              <a:t>, </a:t>
            </a:r>
            <a:r>
              <a:rPr lang="ru-RU" dirty="0" err="1"/>
              <a:t>Eu</a:t>
            </a:r>
            <a:r>
              <a:rPr lang="ru-RU" dirty="0"/>
              <a:t>, </a:t>
            </a:r>
            <a:r>
              <a:rPr lang="ru-RU" dirty="0" err="1"/>
              <a:t>Gd</a:t>
            </a:r>
            <a:r>
              <a:rPr lang="ru-RU" dirty="0"/>
              <a:t>, </a:t>
            </a:r>
            <a:r>
              <a:rPr lang="ru-RU" dirty="0" err="1"/>
              <a:t>Mg</a:t>
            </a:r>
            <a:r>
              <a:rPr lang="ru-RU" dirty="0"/>
              <a:t>, </a:t>
            </a:r>
            <a:r>
              <a:rPr lang="ru-RU" dirty="0" err="1"/>
              <a:t>Hg</a:t>
            </a:r>
            <a:r>
              <a:rPr lang="ru-RU" dirty="0"/>
              <a:t>, </a:t>
            </a:r>
            <a:r>
              <a:rPr lang="ru-RU" dirty="0" err="1"/>
              <a:t>Zn</a:t>
            </a:r>
            <a:r>
              <a:rPr lang="ru-RU" dirty="0"/>
              <a:t>, </a:t>
            </a:r>
            <a:r>
              <a:rPr lang="ru-RU" dirty="0" err="1"/>
              <a:t>Cd</a:t>
            </a:r>
            <a:r>
              <a:rPr lang="ru-RU" dirty="0"/>
              <a:t> и др., а также другие типы </a:t>
            </a:r>
            <a:r>
              <a:rPr lang="ru-RU" dirty="0" smtClean="0"/>
              <a:t>неорганических веществ</a:t>
            </a:r>
            <a:r>
              <a:rPr lang="ru-RU" dirty="0"/>
              <a:t>.</a:t>
            </a:r>
          </a:p>
          <a:p>
            <a:pPr marL="0" indent="447675" algn="just">
              <a:buNone/>
            </a:pPr>
            <a:r>
              <a:rPr lang="ru-RU" i="1" dirty="0"/>
              <a:t>Органические полупроводники</a:t>
            </a:r>
            <a:r>
              <a:rPr lang="ru-RU" dirty="0"/>
              <a:t>. Это некоторые кристаллы и полимеры </a:t>
            </a:r>
            <a:r>
              <a:rPr lang="ru-RU" dirty="0" smtClean="0"/>
              <a:t>на основе </a:t>
            </a:r>
            <a:r>
              <a:rPr lang="ru-RU" dirty="0" err="1"/>
              <a:t>тетрацианхинодиметана</a:t>
            </a:r>
            <a:r>
              <a:rPr lang="ru-RU" dirty="0"/>
              <a:t>, комплексы на основе </a:t>
            </a:r>
            <a:r>
              <a:rPr lang="ru-RU" dirty="0" err="1"/>
              <a:t>перилена</a:t>
            </a:r>
            <a:r>
              <a:rPr lang="ru-RU" dirty="0"/>
              <a:t>, </a:t>
            </a:r>
            <a:r>
              <a:rPr lang="ru-RU" dirty="0" err="1"/>
              <a:t>виолантрена</a:t>
            </a:r>
            <a:r>
              <a:rPr lang="ru-RU" dirty="0"/>
              <a:t> </a:t>
            </a:r>
            <a:r>
              <a:rPr lang="ru-RU" dirty="0" smtClean="0"/>
              <a:t>и др</a:t>
            </a:r>
            <a:r>
              <a:rPr lang="ru-RU" dirty="0"/>
              <a:t>.</a:t>
            </a:r>
          </a:p>
          <a:p>
            <a:pPr marL="0" indent="447675" algn="just">
              <a:buNone/>
            </a:pPr>
            <a:r>
              <a:rPr lang="ru-RU" dirty="0"/>
              <a:t>Общим свойством полупроводников является наличие двух </a:t>
            </a:r>
            <a:r>
              <a:rPr lang="ru-RU" dirty="0" smtClean="0"/>
              <a:t>типов разноимённо </a:t>
            </a:r>
            <a:r>
              <a:rPr lang="ru-RU" dirty="0"/>
              <a:t>заряженных носителей тока – электронов и дырок. В </a:t>
            </a:r>
            <a:r>
              <a:rPr lang="ru-RU" dirty="0" smtClean="0"/>
              <a:t>идеальных кристаллах </a:t>
            </a:r>
            <a:r>
              <a:rPr lang="ru-RU" dirty="0"/>
              <a:t>эти носители всегда появляются парами. Но это не означает, что </a:t>
            </a:r>
            <a:r>
              <a:rPr lang="ru-RU" dirty="0" smtClean="0"/>
              <a:t>их вклад </a:t>
            </a:r>
            <a:r>
              <a:rPr lang="ru-RU" dirty="0"/>
              <a:t>в электропроводность одинаков, так как скорость их </a:t>
            </a:r>
            <a:r>
              <a:rPr lang="ru-RU" dirty="0" smtClean="0"/>
              <a:t>перемещения различна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56127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2752" y="307720"/>
            <a:ext cx="11030712" cy="6248527"/>
          </a:xfrm>
        </p:spPr>
        <p:txBody>
          <a:bodyPr>
            <a:normAutofit/>
          </a:bodyPr>
          <a:lstStyle/>
          <a:p>
            <a:pPr marL="0" indent="447675" algn="just">
              <a:buNone/>
            </a:pPr>
            <a:r>
              <a:rPr lang="ru-RU" b="1" dirty="0"/>
              <a:t>Главные технические задачи полупроводниковой технологии </a:t>
            </a:r>
            <a:r>
              <a:rPr lang="ru-RU" dirty="0"/>
              <a:t>– </a:t>
            </a:r>
            <a:r>
              <a:rPr lang="ru-RU" dirty="0" smtClean="0"/>
              <a:t>это получение </a:t>
            </a:r>
            <a:r>
              <a:rPr lang="ru-RU" dirty="0"/>
              <a:t>полупроводниковых материалов с заданными свойствами, </a:t>
            </a:r>
            <a:r>
              <a:rPr lang="ru-RU" dirty="0" smtClean="0"/>
              <a:t>включая реализацию </a:t>
            </a:r>
            <a:r>
              <a:rPr lang="ru-RU" dirty="0"/>
              <a:t>сложных полупроводниковых структур (сложных совокупностей </a:t>
            </a:r>
            <a:r>
              <a:rPr lang="ru-RU" dirty="0" err="1" smtClean="0"/>
              <a:t>pn</a:t>
            </a:r>
            <a:r>
              <a:rPr lang="ru-RU" dirty="0" smtClean="0"/>
              <a:t> переходов</a:t>
            </a:r>
            <a:r>
              <a:rPr lang="ru-RU" dirty="0"/>
              <a:t>). Образование p-n переходов сводится к введению </a:t>
            </a:r>
            <a:r>
              <a:rPr lang="ru-RU" dirty="0" smtClean="0"/>
              <a:t>в полупроводник </a:t>
            </a:r>
            <a:r>
              <a:rPr lang="ru-RU" dirty="0"/>
              <a:t>необходимого количества нужных примесей. В </a:t>
            </a:r>
            <a:r>
              <a:rPr lang="ru-RU" dirty="0" smtClean="0"/>
              <a:t>настоящее время </a:t>
            </a:r>
            <a:r>
              <a:rPr lang="ru-RU" dirty="0"/>
              <a:t>распространены три способа получения p-n переходов: </a:t>
            </a:r>
            <a:r>
              <a:rPr lang="ru-RU" dirty="0" smtClean="0"/>
              <a:t>сплавление, диффузия</a:t>
            </a:r>
            <a:r>
              <a:rPr lang="ru-RU" dirty="0"/>
              <a:t>, ионное внедрение (имплантация).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90728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48056"/>
            <a:ext cx="10930128" cy="6135624"/>
          </a:xfrm>
        </p:spPr>
        <p:txBody>
          <a:bodyPr>
            <a:normAutofit fontScale="92500" lnSpcReduction="20000"/>
          </a:bodyPr>
          <a:lstStyle/>
          <a:p>
            <a:pPr marL="0" indent="447675" algn="just">
              <a:buNone/>
            </a:pPr>
            <a:r>
              <a:rPr lang="ru-RU" dirty="0"/>
              <a:t>Основные контролируемые параметры полупроводников:</a:t>
            </a:r>
          </a:p>
          <a:p>
            <a:pPr algn="just"/>
            <a:r>
              <a:rPr lang="ru-RU" dirty="0" smtClean="0"/>
              <a:t>химический </a:t>
            </a:r>
            <a:r>
              <a:rPr lang="ru-RU" dirty="0"/>
              <a:t>состав;</a:t>
            </a:r>
          </a:p>
          <a:p>
            <a:pPr algn="just"/>
            <a:r>
              <a:rPr lang="ru-RU" dirty="0" smtClean="0"/>
              <a:t>тип </a:t>
            </a:r>
            <a:r>
              <a:rPr lang="ru-RU" dirty="0"/>
              <a:t>проводимости;</a:t>
            </a:r>
          </a:p>
          <a:p>
            <a:pPr algn="just"/>
            <a:r>
              <a:rPr lang="ru-RU" dirty="0" smtClean="0"/>
              <a:t>удельная </a:t>
            </a:r>
            <a:r>
              <a:rPr lang="ru-RU" dirty="0"/>
              <a:t>электропроводность;</a:t>
            </a:r>
          </a:p>
          <a:p>
            <a:pPr algn="just"/>
            <a:r>
              <a:rPr lang="ru-RU" dirty="0" smtClean="0"/>
              <a:t>время </a:t>
            </a:r>
            <a:r>
              <a:rPr lang="ru-RU" dirty="0"/>
              <a:t>жизни носителей;</a:t>
            </a:r>
          </a:p>
          <a:p>
            <a:pPr algn="just"/>
            <a:r>
              <a:rPr lang="ru-RU" dirty="0" smtClean="0"/>
              <a:t>подвижность </a:t>
            </a:r>
            <a:r>
              <a:rPr lang="ru-RU" dirty="0"/>
              <a:t>носителей;</a:t>
            </a:r>
          </a:p>
          <a:p>
            <a:pPr algn="just"/>
            <a:r>
              <a:rPr lang="ru-RU" dirty="0" smtClean="0"/>
              <a:t>уровень </a:t>
            </a:r>
            <a:r>
              <a:rPr lang="ru-RU" dirty="0"/>
              <a:t>легирования.</a:t>
            </a:r>
          </a:p>
          <a:p>
            <a:pPr marL="0" indent="447675" algn="just">
              <a:buNone/>
            </a:pPr>
            <a:r>
              <a:rPr lang="ru-RU" dirty="0"/>
              <a:t>Исходными материалами для создания полупроводниковых </a:t>
            </a:r>
            <a:r>
              <a:rPr lang="ru-RU" dirty="0" smtClean="0"/>
              <a:t>приборов являются </a:t>
            </a:r>
            <a:r>
              <a:rPr lang="ru-RU" dirty="0"/>
              <a:t>материалы, которые должны иметь строго заданные состав </a:t>
            </a:r>
            <a:r>
              <a:rPr lang="ru-RU" dirty="0" smtClean="0"/>
              <a:t>и структуру</a:t>
            </a:r>
            <a:r>
              <a:rPr lang="ru-RU" dirty="0"/>
              <a:t>. Нередко эти материалы должны обладать исключительно </a:t>
            </a:r>
            <a:r>
              <a:rPr lang="ru-RU" dirty="0" smtClean="0"/>
              <a:t>высокой чистотой </a:t>
            </a:r>
            <a:r>
              <a:rPr lang="ru-RU" dirty="0"/>
              <a:t>и совершенством структуры. В этой связи предъявляются </a:t>
            </a:r>
            <a:r>
              <a:rPr lang="ru-RU" dirty="0" smtClean="0"/>
              <a:t>очень жёсткие </a:t>
            </a:r>
            <a:r>
              <a:rPr lang="ru-RU" dirty="0"/>
              <a:t>требования к условиям производства по влажности, запылённости</a:t>
            </a:r>
            <a:r>
              <a:rPr lang="ru-RU" dirty="0" smtClean="0"/>
              <a:t>, спецодежде </a:t>
            </a:r>
            <a:r>
              <a:rPr lang="ru-RU" dirty="0"/>
              <a:t>и чистоте рук и т.п. Так, одна пылинка в несколько микрон</a:t>
            </a:r>
            <a:r>
              <a:rPr lang="ru-RU" dirty="0" smtClean="0"/>
              <a:t>, попавшая </a:t>
            </a:r>
            <a:r>
              <a:rPr lang="ru-RU" dirty="0"/>
              <a:t>на поверхность пластинки в ходе изготовления полупроводника</a:t>
            </a:r>
            <a:r>
              <a:rPr lang="ru-RU" dirty="0" smtClean="0"/>
              <a:t>, всегда </a:t>
            </a:r>
            <a:r>
              <a:rPr lang="ru-RU" dirty="0"/>
              <a:t>приводит к неисправимому браку. Поэтому воздух в таких цехах </a:t>
            </a:r>
            <a:r>
              <a:rPr lang="ru-RU" dirty="0" smtClean="0"/>
              <a:t>не должен </a:t>
            </a:r>
            <a:r>
              <a:rPr lang="ru-RU" dirty="0"/>
              <a:t>содержать более четырёх пылинок размером </a:t>
            </a:r>
            <a:r>
              <a:rPr lang="en-US" dirty="0" smtClean="0"/>
              <a:t>&lt;</a:t>
            </a:r>
            <a:r>
              <a:rPr lang="ru-RU" dirty="0" err="1" smtClean="0"/>
              <a:t>0,5мкм</a:t>
            </a:r>
            <a:r>
              <a:rPr lang="ru-RU" dirty="0" smtClean="0"/>
              <a:t> </a:t>
            </a:r>
            <a:r>
              <a:rPr lang="ru-RU" dirty="0"/>
              <a:t>в 1 литре.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25119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4411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3.9 Порошковые материалы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14984"/>
            <a:ext cx="10515600" cy="5650992"/>
          </a:xfrm>
        </p:spPr>
        <p:txBody>
          <a:bodyPr>
            <a:normAutofit fontScale="92500" lnSpcReduction="20000"/>
          </a:bodyPr>
          <a:lstStyle/>
          <a:p>
            <a:pPr marL="0" indent="447675" algn="just">
              <a:buNone/>
            </a:pPr>
            <a:r>
              <a:rPr lang="ru-RU" dirty="0"/>
              <a:t>Материалы, полученные методами порошковой металлургии, </a:t>
            </a:r>
            <a:r>
              <a:rPr lang="ru-RU" dirty="0" smtClean="0"/>
              <a:t>называются </a:t>
            </a:r>
            <a:r>
              <a:rPr lang="ru-RU" b="1" dirty="0" smtClean="0"/>
              <a:t>порошковыми </a:t>
            </a:r>
            <a:r>
              <a:rPr lang="ru-RU" b="1" dirty="0"/>
              <a:t>материалами </a:t>
            </a:r>
            <a:r>
              <a:rPr lang="ru-RU" dirty="0"/>
              <a:t>или спечёнными материалами.</a:t>
            </a:r>
          </a:p>
          <a:p>
            <a:pPr marL="0" indent="447675" algn="just">
              <a:buNone/>
            </a:pPr>
            <a:r>
              <a:rPr lang="ru-RU" dirty="0"/>
              <a:t>Первые спечённые материалы – это платиновые изделия </a:t>
            </a:r>
            <a:r>
              <a:rPr lang="ru-RU" dirty="0" smtClean="0"/>
              <a:t>и полуфабрикаты </a:t>
            </a:r>
            <a:r>
              <a:rPr lang="ru-RU" dirty="0"/>
              <a:t>(чаши, тигли, медали) были изготовлены </a:t>
            </a:r>
            <a:r>
              <a:rPr lang="ru-RU" dirty="0" err="1"/>
              <a:t>П.Г</a:t>
            </a:r>
            <a:r>
              <a:rPr lang="ru-RU" dirty="0"/>
              <a:t>. Соболевским </a:t>
            </a:r>
            <a:r>
              <a:rPr lang="ru-RU" dirty="0" smtClean="0"/>
              <a:t>и </a:t>
            </a:r>
            <a:r>
              <a:rPr lang="ru-RU" dirty="0" err="1" smtClean="0"/>
              <a:t>В.В</a:t>
            </a:r>
            <a:r>
              <a:rPr lang="ru-RU" dirty="0"/>
              <a:t>. Любарским в 1826 г. На рубеже </a:t>
            </a:r>
            <a:r>
              <a:rPr lang="ru-RU" dirty="0" err="1"/>
              <a:t>XIX</a:t>
            </a:r>
            <a:r>
              <a:rPr lang="ru-RU" dirty="0"/>
              <a:t> – </a:t>
            </a:r>
            <a:r>
              <a:rPr lang="ru-RU" dirty="0" err="1"/>
              <a:t>XX</a:t>
            </a:r>
            <a:r>
              <a:rPr lang="ru-RU" dirty="0"/>
              <a:t> веков были </a:t>
            </a:r>
            <a:r>
              <a:rPr lang="ru-RU" dirty="0" smtClean="0"/>
              <a:t>изготовлены тугоплавкие </a:t>
            </a:r>
            <a:r>
              <a:rPr lang="ru-RU" dirty="0"/>
              <a:t>спечённые материалы, например, вольфрам, получение </a:t>
            </a:r>
            <a:r>
              <a:rPr lang="ru-RU" dirty="0" smtClean="0"/>
              <a:t>которого плавлением </a:t>
            </a:r>
            <a:r>
              <a:rPr lang="ru-RU" dirty="0"/>
              <a:t>(</a:t>
            </a:r>
            <a:r>
              <a:rPr lang="ru-RU" i="1" dirty="0" err="1"/>
              <a:t>Т</a:t>
            </a:r>
            <a:r>
              <a:rPr lang="ru-RU" i="1" baseline="-25000" dirty="0" err="1"/>
              <a:t>пл</a:t>
            </a:r>
            <a:r>
              <a:rPr lang="ru-RU" i="1" dirty="0"/>
              <a:t>.</a:t>
            </a:r>
            <a:r>
              <a:rPr lang="ru-RU" dirty="0"/>
              <a:t>=</a:t>
            </a:r>
            <a:r>
              <a:rPr lang="ru-RU" dirty="0" err="1"/>
              <a:t>3680К</a:t>
            </a:r>
            <a:r>
              <a:rPr lang="ru-RU" dirty="0"/>
              <a:t>) было тогда невозможно. Первые композиты </a:t>
            </a:r>
            <a:r>
              <a:rPr lang="ru-RU" dirty="0" smtClean="0"/>
              <a:t>из спечённых </a:t>
            </a:r>
            <a:r>
              <a:rPr lang="ru-RU" dirty="0"/>
              <a:t>материалов, которые можно получать только </a:t>
            </a:r>
            <a:r>
              <a:rPr lang="ru-RU" dirty="0" smtClean="0"/>
              <a:t>порошковой металлургией </a:t>
            </a:r>
            <a:r>
              <a:rPr lang="ru-RU" dirty="0"/>
              <a:t>были изготовлены в </a:t>
            </a:r>
            <a:r>
              <a:rPr lang="ru-RU" dirty="0" err="1"/>
              <a:t>1900г</a:t>
            </a:r>
            <a:r>
              <a:rPr lang="ru-RU" dirty="0"/>
              <a:t>. Это композит медь – графит </a:t>
            </a:r>
            <a:r>
              <a:rPr lang="ru-RU" dirty="0" smtClean="0"/>
              <a:t>для щёток </a:t>
            </a:r>
            <a:r>
              <a:rPr lang="ru-RU" dirty="0"/>
              <a:t>генераторов и электродвигателей). Во время I мировой войны </a:t>
            </a:r>
            <a:r>
              <a:rPr lang="ru-RU" dirty="0" smtClean="0"/>
              <a:t>были разработаны </a:t>
            </a:r>
            <a:r>
              <a:rPr lang="ru-RU" dirty="0" err="1"/>
              <a:t>магнитодиэлектрики</a:t>
            </a:r>
            <a:r>
              <a:rPr lang="ru-RU" dirty="0"/>
              <a:t> на основе </a:t>
            </a:r>
            <a:r>
              <a:rPr lang="ru-RU" dirty="0" err="1"/>
              <a:t>ферромагнитных</a:t>
            </a:r>
            <a:r>
              <a:rPr lang="ru-RU" dirty="0"/>
              <a:t> </a:t>
            </a:r>
            <a:r>
              <a:rPr lang="ru-RU" dirty="0" smtClean="0"/>
              <a:t>металлических порошков</a:t>
            </a:r>
            <a:r>
              <a:rPr lang="ru-RU" dirty="0"/>
              <a:t>, распределённых в диэлектрической связке. В начале 30-х годов </a:t>
            </a:r>
            <a:r>
              <a:rPr lang="ru-RU" dirty="0" err="1" smtClean="0"/>
              <a:t>XX</a:t>
            </a:r>
            <a:r>
              <a:rPr lang="ru-RU" dirty="0" smtClean="0"/>
              <a:t> века </a:t>
            </a:r>
            <a:r>
              <a:rPr lang="ru-RU" dirty="0"/>
              <a:t>начали выпускать спечённые твёрдые сплавы на основе систем вольфрам </a:t>
            </a:r>
            <a:r>
              <a:rPr lang="ru-RU" dirty="0" smtClean="0"/>
              <a:t>– медь</a:t>
            </a:r>
            <a:r>
              <a:rPr lang="ru-RU" dirty="0"/>
              <a:t>, серебро – графит и др. композиции из спечённых материалов на </a:t>
            </a:r>
            <a:r>
              <a:rPr lang="ru-RU" dirty="0" smtClean="0"/>
              <a:t>основе </a:t>
            </a:r>
            <a:r>
              <a:rPr lang="ru-RU" dirty="0" err="1" smtClean="0"/>
              <a:t>Cu</a:t>
            </a:r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err="1"/>
              <a:t>Sn</a:t>
            </a:r>
            <a:r>
              <a:rPr lang="ru-RU" dirty="0"/>
              <a:t>, </a:t>
            </a:r>
            <a:r>
              <a:rPr lang="ru-RU" dirty="0" err="1"/>
              <a:t>Pb</a:t>
            </a:r>
            <a:r>
              <a:rPr lang="ru-RU" dirty="0"/>
              <a:t>, </a:t>
            </a:r>
            <a:r>
              <a:rPr lang="ru-RU" dirty="0" err="1"/>
              <a:t>Zn</a:t>
            </a:r>
            <a:r>
              <a:rPr lang="ru-RU" dirty="0"/>
              <a:t> с добавками неметаллических компонентов (обычно </a:t>
            </a:r>
            <a:r>
              <a:rPr lang="ru-RU" dirty="0" err="1"/>
              <a:t>SiO</a:t>
            </a:r>
            <a:r>
              <a:rPr lang="ru-RU" baseline="-25000" dirty="0" err="1"/>
              <a:t>2</a:t>
            </a:r>
            <a:r>
              <a:rPr lang="ru-RU" dirty="0"/>
              <a:t>) </a:t>
            </a:r>
            <a:r>
              <a:rPr lang="ru-RU" dirty="0" smtClean="0"/>
              <a:t>для фрикционных </a:t>
            </a:r>
            <a:r>
              <a:rPr lang="ru-RU" dirty="0"/>
              <a:t>дисков.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66743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01752"/>
            <a:ext cx="10564368" cy="6300216"/>
          </a:xfrm>
        </p:spPr>
        <p:txBody>
          <a:bodyPr>
            <a:normAutofit fontScale="92500" lnSpcReduction="10000"/>
          </a:bodyPr>
          <a:lstStyle/>
          <a:p>
            <a:pPr marL="0" indent="447675" algn="just">
              <a:buNone/>
            </a:pPr>
            <a:r>
              <a:rPr lang="ru-RU" dirty="0"/>
              <a:t>В дальнейшем производство пористых спечённых </a:t>
            </a:r>
            <a:r>
              <a:rPr lang="ru-RU" dirty="0" smtClean="0"/>
              <a:t>материалов непрерывно </a:t>
            </a:r>
            <a:r>
              <a:rPr lang="ru-RU" dirty="0"/>
              <a:t>прогрессировало, и на их основе стали получать: </a:t>
            </a:r>
            <a:r>
              <a:rPr lang="ru-RU" dirty="0" smtClean="0"/>
              <a:t>металлические фильтры </a:t>
            </a:r>
            <a:r>
              <a:rPr lang="ru-RU" dirty="0"/>
              <a:t>для тонкой очистки жидкостей и газов; снарядные пояски </a:t>
            </a:r>
            <a:r>
              <a:rPr lang="ru-RU" dirty="0" smtClean="0"/>
              <a:t>из пористого </a:t>
            </a:r>
            <a:r>
              <a:rPr lang="ru-RU" dirty="0"/>
              <a:t>железа, заменявшие медные во время </a:t>
            </a:r>
            <a:r>
              <a:rPr lang="ru-RU" dirty="0" err="1"/>
              <a:t>II</a:t>
            </a:r>
            <a:r>
              <a:rPr lang="ru-RU" dirty="0"/>
              <a:t> мировой войны; </a:t>
            </a:r>
            <a:r>
              <a:rPr lang="ru-RU" dirty="0" smtClean="0"/>
              <a:t>порошковые материалы </a:t>
            </a:r>
            <a:r>
              <a:rPr lang="ru-RU" dirty="0"/>
              <a:t>для топливных элементов; порошковые материалы </a:t>
            </a:r>
            <a:r>
              <a:rPr lang="ru-RU" dirty="0" smtClean="0"/>
              <a:t>для антиобледенителей </a:t>
            </a:r>
            <a:r>
              <a:rPr lang="ru-RU" dirty="0"/>
              <a:t>в самолётах; пламегасители во взрывоопасной </a:t>
            </a:r>
            <a:r>
              <a:rPr lang="ru-RU" dirty="0" smtClean="0"/>
              <a:t>атмосфере; порошковые </a:t>
            </a:r>
            <a:r>
              <a:rPr lang="ru-RU" dirty="0"/>
              <a:t>материалы для химических реакций; порошковые материалы </a:t>
            </a:r>
            <a:r>
              <a:rPr lang="ru-RU" dirty="0" smtClean="0"/>
              <a:t>для транспорта </a:t>
            </a:r>
            <a:r>
              <a:rPr lang="ru-RU" dirty="0"/>
              <a:t>сыпучих материалов в «кипящем» слое и др.</a:t>
            </a:r>
          </a:p>
          <a:p>
            <a:pPr marL="0" indent="447675" algn="just">
              <a:buNone/>
            </a:pPr>
            <a:r>
              <a:rPr lang="ru-RU" dirty="0"/>
              <a:t>В 30-х годах началось массовое производство спечённых материалов </a:t>
            </a:r>
            <a:r>
              <a:rPr lang="ru-RU" dirty="0" smtClean="0"/>
              <a:t>на основе </a:t>
            </a:r>
            <a:r>
              <a:rPr lang="ru-RU" dirty="0"/>
              <a:t>железа и меди в виде точных деталей, не требующих </a:t>
            </a:r>
            <a:r>
              <a:rPr lang="ru-RU" dirty="0" smtClean="0"/>
              <a:t>обработки </a:t>
            </a:r>
            <a:r>
              <a:rPr lang="ru-RU" dirty="0"/>
              <a:t>резанием (шестерни, зубчатые колёса и др.). С 50-х годов для </a:t>
            </a:r>
            <a:r>
              <a:rPr lang="ru-RU" dirty="0" smtClean="0"/>
              <a:t>атомной промышленности </a:t>
            </a:r>
            <a:r>
              <a:rPr lang="ru-RU" dirty="0"/>
              <a:t>получают спечённый бериллий, так как литой </a:t>
            </a:r>
            <a:r>
              <a:rPr lang="ru-RU" dirty="0" smtClean="0"/>
              <a:t>бериллий крупнозернистый </a:t>
            </a:r>
            <a:r>
              <a:rPr lang="ru-RU" dirty="0"/>
              <a:t>и обладает пониженными механическими свойствами. </a:t>
            </a:r>
            <a:r>
              <a:rPr lang="ru-RU" dirty="0" smtClean="0"/>
              <a:t>В конце </a:t>
            </a:r>
            <a:r>
              <a:rPr lang="ru-RU" dirty="0"/>
              <a:t>60-х начали производить спечённую быстрорежущую сталь. В 70-х </a:t>
            </a:r>
            <a:r>
              <a:rPr lang="ru-RU" dirty="0" smtClean="0"/>
              <a:t>годах разработаны </a:t>
            </a:r>
            <a:r>
              <a:rPr lang="ru-RU" dirty="0"/>
              <a:t>теплообменные металлические трубы с пористым слоем из меди</a:t>
            </a:r>
            <a:r>
              <a:rPr lang="ru-RU" dirty="0" smtClean="0"/>
              <a:t>, никеля</a:t>
            </a:r>
            <a:r>
              <a:rPr lang="ru-RU" dirty="0"/>
              <a:t>, нержавеющей стали и жаропрочные порошковые </a:t>
            </a:r>
            <a:r>
              <a:rPr lang="ru-RU" dirty="0" err="1"/>
              <a:t>суперсплавы</a:t>
            </a:r>
            <a:r>
              <a:rPr lang="ru-RU" dirty="0"/>
              <a:t> </a:t>
            </a:r>
            <a:r>
              <a:rPr lang="ru-RU" dirty="0" smtClean="0"/>
              <a:t>на основе </a:t>
            </a:r>
            <a:r>
              <a:rPr lang="ru-RU" dirty="0"/>
              <a:t>никеля.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13878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65176"/>
            <a:ext cx="10975848" cy="6364224"/>
          </a:xfrm>
        </p:spPr>
        <p:txBody>
          <a:bodyPr>
            <a:normAutofit/>
          </a:bodyPr>
          <a:lstStyle/>
          <a:p>
            <a:pPr marL="0" indent="447675" algn="just">
              <a:buNone/>
            </a:pPr>
            <a:r>
              <a:rPr lang="ru-RU" dirty="0"/>
              <a:t>Последняя по времени возникновения группа спечённых материалов – </a:t>
            </a:r>
            <a:r>
              <a:rPr lang="ru-RU" dirty="0" smtClean="0"/>
              <a:t>это высококачественные </a:t>
            </a:r>
            <a:r>
              <a:rPr lang="ru-RU" dirty="0"/>
              <a:t>спечённые материалы, которые по свойствам </a:t>
            </a:r>
            <a:r>
              <a:rPr lang="ru-RU" dirty="0" smtClean="0"/>
              <a:t>(прочность, жаропрочность</a:t>
            </a:r>
            <a:r>
              <a:rPr lang="ru-RU" dirty="0"/>
              <a:t>, износостойкость и др.) превосходят литые </a:t>
            </a:r>
            <a:r>
              <a:rPr lang="ru-RU" dirty="0" smtClean="0"/>
              <a:t>сплавы аналогичного </a:t>
            </a:r>
            <a:r>
              <a:rPr lang="ru-RU" dirty="0"/>
              <a:t>состава и назначения (у литых сплавов крупнее зерно и </a:t>
            </a:r>
            <a:r>
              <a:rPr lang="ru-RU" dirty="0" smtClean="0"/>
              <a:t>есть ликвация</a:t>
            </a:r>
            <a:r>
              <a:rPr lang="ru-RU" dirty="0"/>
              <a:t>). Получены жаростойкие спечённые материалы на основе </a:t>
            </a:r>
            <a:r>
              <a:rPr lang="ru-RU" dirty="0" err="1"/>
              <a:t>Ni-Mo</a:t>
            </a:r>
            <a:r>
              <a:rPr lang="ru-RU" dirty="0"/>
              <a:t>, </a:t>
            </a:r>
            <a:r>
              <a:rPr lang="ru-RU" dirty="0" err="1" smtClean="0"/>
              <a:t>Ni</a:t>
            </a:r>
            <a:r>
              <a:rPr lang="ru-RU" dirty="0" smtClean="0"/>
              <a:t>-</a:t>
            </a:r>
            <a:r>
              <a:rPr lang="en-US" dirty="0" smtClean="0"/>
              <a:t>Cr</a:t>
            </a:r>
            <a:r>
              <a:rPr lang="en-US" dirty="0"/>
              <a:t>, Ni-Mo-Cr.</a:t>
            </a:r>
          </a:p>
          <a:p>
            <a:pPr marL="0" indent="447675" algn="just">
              <a:buNone/>
            </a:pPr>
            <a:r>
              <a:rPr lang="ru-RU" dirty="0"/>
              <a:t>В общем виде технологический процесс порошковой </a:t>
            </a:r>
            <a:r>
              <a:rPr lang="ru-RU" dirty="0" smtClean="0"/>
              <a:t>металлургии состоит </a:t>
            </a:r>
            <a:r>
              <a:rPr lang="ru-RU" dirty="0"/>
              <a:t>из четырёх основных этапов:</a:t>
            </a:r>
          </a:p>
          <a:p>
            <a:pPr marL="0" indent="447675" algn="just">
              <a:buNone/>
            </a:pPr>
            <a:r>
              <a:rPr lang="ru-RU" dirty="0"/>
              <a:t>1) производство порошков;</a:t>
            </a:r>
          </a:p>
          <a:p>
            <a:pPr marL="0" indent="447675" algn="just">
              <a:buNone/>
            </a:pPr>
            <a:r>
              <a:rPr lang="ru-RU" dirty="0"/>
              <a:t>2) смешивание порошков;</a:t>
            </a:r>
          </a:p>
          <a:p>
            <a:pPr marL="0" indent="447675" algn="just">
              <a:buNone/>
            </a:pPr>
            <a:r>
              <a:rPr lang="ru-RU" dirty="0"/>
              <a:t>3) уплотнение (прессование, брикетирование);</a:t>
            </a:r>
          </a:p>
          <a:p>
            <a:pPr marL="0" indent="447675" algn="just">
              <a:buNone/>
            </a:pPr>
            <a:r>
              <a:rPr lang="ru-RU" dirty="0"/>
              <a:t>4) спекание.</a:t>
            </a:r>
          </a:p>
          <a:p>
            <a:pPr marL="0" indent="447675" algn="just">
              <a:buNone/>
            </a:pPr>
            <a:r>
              <a:rPr lang="ru-RU" dirty="0"/>
              <a:t>Основные способы производства порошковых материалов </a:t>
            </a:r>
            <a:r>
              <a:rPr lang="ru-RU" dirty="0" smtClean="0"/>
              <a:t>представлены в </a:t>
            </a:r>
            <a:r>
              <a:rPr lang="ru-RU" dirty="0"/>
              <a:t>таблице 3.5.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17232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8472" y="225425"/>
            <a:ext cx="10994136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Таблица 3.5 – Основные способы получения порошковых материалов</a:t>
            </a:r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t="577" b="1"/>
          <a:stretch/>
        </p:blipFill>
        <p:spPr>
          <a:xfrm>
            <a:off x="1024271" y="804672"/>
            <a:ext cx="10225977" cy="415648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324612" y="4961156"/>
            <a:ext cx="118018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NewRomanPSMT"/>
              </a:rPr>
              <a:t>Примечание: А – холодное прессование + спекание. Б – двойное прессование + спекание. В </a:t>
            </a:r>
            <a:r>
              <a:rPr lang="ru-RU" dirty="0" smtClean="0">
                <a:latin typeface="TimesNewRomanPSMT"/>
              </a:rPr>
              <a:t>– холодное </a:t>
            </a:r>
            <a:r>
              <a:rPr lang="ru-RU" dirty="0">
                <a:latin typeface="TimesNewRomanPSMT"/>
              </a:rPr>
              <a:t>прессование + спекание + холодная штамповка + отжиг. Г – холодное </a:t>
            </a:r>
            <a:r>
              <a:rPr lang="ru-RU" dirty="0" smtClean="0">
                <a:latin typeface="TimesNewRomanPSMT"/>
              </a:rPr>
              <a:t>прессование + </a:t>
            </a:r>
            <a:r>
              <a:rPr lang="ru-RU" dirty="0">
                <a:latin typeface="TimesNewRomanPSMT"/>
              </a:rPr>
              <a:t>спекание + горячая штамповка + отжиг. Д – шлифовка или доводка. Е – </a:t>
            </a:r>
            <a:r>
              <a:rPr lang="ru-RU" dirty="0" smtClean="0">
                <a:latin typeface="TimesNewRomanPSMT"/>
              </a:rPr>
              <a:t>холодное прессование </a:t>
            </a:r>
            <a:r>
              <a:rPr lang="ru-RU" dirty="0">
                <a:latin typeface="TimesNewRomanPSMT"/>
              </a:rPr>
              <a:t>+ пропитка легким металлом. Ж – спекание порошка в форме + </a:t>
            </a:r>
            <a:r>
              <a:rPr lang="ru-RU" dirty="0" smtClean="0">
                <a:latin typeface="TimesNewRomanPSMT"/>
              </a:rPr>
              <a:t>пропитка легким </a:t>
            </a:r>
            <a:r>
              <a:rPr lang="ru-RU" dirty="0">
                <a:latin typeface="TimesNewRomanPSMT"/>
              </a:rPr>
              <a:t>металлом. И – пропитка кремнийорганической жидкостью и полимеризация. К </a:t>
            </a:r>
            <a:r>
              <a:rPr lang="ru-RU" dirty="0" smtClean="0">
                <a:latin typeface="TimesNewRomanPSMT"/>
              </a:rPr>
              <a:t>– калибровка</a:t>
            </a:r>
            <a:r>
              <a:rPr lang="ru-RU" dirty="0">
                <a:latin typeface="TimesNewRomanPSMT"/>
              </a:rPr>
              <a:t>. М – механическая обработка. Н – холодное прессование + спекание + </a:t>
            </a:r>
            <a:r>
              <a:rPr lang="ru-RU" dirty="0" smtClean="0">
                <a:latin typeface="TimesNewRomanPSMT"/>
              </a:rPr>
              <a:t>горячая штамповка </a:t>
            </a:r>
            <a:r>
              <a:rPr lang="ru-RU" dirty="0">
                <a:latin typeface="TimesNewRomanPSMT"/>
              </a:rPr>
              <a:t>с истечением металла + отжиг. П – нанесение покрытий. ТО – </a:t>
            </a:r>
            <a:r>
              <a:rPr lang="ru-RU" dirty="0" smtClean="0">
                <a:latin typeface="TimesNewRomanPSMT"/>
              </a:rPr>
              <a:t>термическая обработка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60415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5632" y="417448"/>
            <a:ext cx="10454640" cy="5992495"/>
          </a:xfrm>
        </p:spPr>
        <p:txBody>
          <a:bodyPr>
            <a:normAutofit fontScale="92500" lnSpcReduction="10000"/>
          </a:bodyPr>
          <a:lstStyle/>
          <a:p>
            <a:pPr marL="0" indent="447675" algn="just">
              <a:buNone/>
            </a:pPr>
            <a:r>
              <a:rPr lang="ru-RU" dirty="0"/>
              <a:t>Производство порошковых материалов развивается в связи с рядом </a:t>
            </a:r>
            <a:r>
              <a:rPr lang="ru-RU" dirty="0" smtClean="0"/>
              <a:t>их преимуществ </a:t>
            </a:r>
            <a:r>
              <a:rPr lang="ru-RU" dirty="0"/>
              <a:t>по сравнению с металлическими материалами, </a:t>
            </a:r>
            <a:r>
              <a:rPr lang="ru-RU" dirty="0" smtClean="0"/>
              <a:t>получаемыми плавлением</a:t>
            </a:r>
            <a:r>
              <a:rPr lang="ru-RU" dirty="0"/>
              <a:t>. Путём плавления трудно или даже невозможно </a:t>
            </a:r>
            <a:r>
              <a:rPr lang="ru-RU" dirty="0" smtClean="0"/>
              <a:t>производить материалы </a:t>
            </a:r>
            <a:r>
              <a:rPr lang="ru-RU" dirty="0"/>
              <a:t>с некоторыми особенностями свойств и состава: композиции </a:t>
            </a:r>
            <a:r>
              <a:rPr lang="ru-RU" dirty="0" smtClean="0"/>
              <a:t>из металлических </a:t>
            </a:r>
            <a:r>
              <a:rPr lang="ru-RU" dirty="0"/>
              <a:t>и неметаллических материалов и </a:t>
            </a:r>
            <a:r>
              <a:rPr lang="ru-RU" dirty="0" err="1"/>
              <a:t>псевдосплавы</a:t>
            </a:r>
            <a:r>
              <a:rPr lang="ru-RU" dirty="0"/>
              <a:t> из </a:t>
            </a:r>
            <a:r>
              <a:rPr lang="ru-RU" dirty="0" smtClean="0"/>
              <a:t>компонентов, не </a:t>
            </a:r>
            <a:r>
              <a:rPr lang="ru-RU" dirty="0"/>
              <a:t>смешивающихся в жидком виде (</a:t>
            </a:r>
            <a:r>
              <a:rPr lang="ru-RU" dirty="0" err="1"/>
              <a:t>Fe-Pb</a:t>
            </a:r>
            <a:r>
              <a:rPr lang="ru-RU" dirty="0"/>
              <a:t>, W-</a:t>
            </a:r>
            <a:r>
              <a:rPr lang="ru-RU" dirty="0" err="1"/>
              <a:t>Cu</a:t>
            </a:r>
            <a:r>
              <a:rPr lang="ru-RU" dirty="0"/>
              <a:t> и др.); пористые металлы </a:t>
            </a:r>
            <a:r>
              <a:rPr lang="ru-RU" dirty="0" smtClean="0"/>
              <a:t>и материалы </a:t>
            </a:r>
            <a:r>
              <a:rPr lang="ru-RU" dirty="0"/>
              <a:t>(самосмазывающиеся подшипники, например). Их </a:t>
            </a:r>
            <a:r>
              <a:rPr lang="ru-RU" dirty="0" smtClean="0"/>
              <a:t>можно изготовить </a:t>
            </a:r>
            <a:r>
              <a:rPr lang="ru-RU" dirty="0"/>
              <a:t>только способами порошковой металлургии. Путём </a:t>
            </a:r>
            <a:r>
              <a:rPr lang="ru-RU" dirty="0" smtClean="0"/>
              <a:t>спекания получают </a:t>
            </a:r>
            <a:r>
              <a:rPr lang="ru-RU" dirty="0"/>
              <a:t>сразу готовые изделия, не требующие дальнейшей </a:t>
            </a:r>
            <a:r>
              <a:rPr lang="ru-RU" dirty="0" smtClean="0"/>
              <a:t>обработки резанием</a:t>
            </a:r>
            <a:r>
              <a:rPr lang="ru-RU" dirty="0"/>
              <a:t>. Спечённые материалы в ряде случаев имеют более высокий </a:t>
            </a:r>
            <a:r>
              <a:rPr lang="ru-RU" dirty="0" smtClean="0"/>
              <a:t>уровень свойств</a:t>
            </a:r>
            <a:r>
              <a:rPr lang="ru-RU" dirty="0"/>
              <a:t>, чем аналогичные материалы, получаемые плавлением (например</a:t>
            </a:r>
            <a:r>
              <a:rPr lang="ru-RU" dirty="0" smtClean="0"/>
              <a:t>, некоторые </a:t>
            </a:r>
            <a:r>
              <a:rPr lang="ru-RU" dirty="0"/>
              <a:t>быстрорежущие и твёрдые материалы, жаропрочные сплавы</a:t>
            </a:r>
            <a:r>
              <a:rPr lang="ru-RU" dirty="0" smtClean="0"/>
              <a:t>, бериллий </a:t>
            </a:r>
            <a:r>
              <a:rPr lang="ru-RU" dirty="0"/>
              <a:t>и др.).</a:t>
            </a:r>
          </a:p>
          <a:p>
            <a:pPr marL="0" indent="447675" algn="just">
              <a:buNone/>
            </a:pPr>
            <a:r>
              <a:rPr lang="ru-RU" dirty="0"/>
              <a:t>Производство спечённых материалов развивается более </a:t>
            </a:r>
            <a:r>
              <a:rPr lang="ru-RU" dirty="0" smtClean="0"/>
              <a:t>высокими темпами</a:t>
            </a:r>
            <a:r>
              <a:rPr lang="ru-RU" dirty="0"/>
              <a:t>, чем получение плавленых металлических материалов, так с 1964 </a:t>
            </a:r>
            <a:r>
              <a:rPr lang="ru-RU" dirty="0" smtClean="0"/>
              <a:t>по 1972 </a:t>
            </a:r>
            <a:r>
              <a:rPr lang="ru-RU" dirty="0"/>
              <a:t>годы выпуск спечённых материалов в США возрос в 2,5 раза, а в Японии </a:t>
            </a:r>
            <a:r>
              <a:rPr lang="ru-RU" dirty="0" smtClean="0"/>
              <a:t>в 4 </a:t>
            </a:r>
            <a:r>
              <a:rPr lang="ru-RU" dirty="0"/>
              <a:t>раза.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520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38328"/>
            <a:ext cx="11012424" cy="6190488"/>
          </a:xfrm>
        </p:spPr>
        <p:txBody>
          <a:bodyPr>
            <a:normAutofit/>
          </a:bodyPr>
          <a:lstStyle/>
          <a:p>
            <a:pPr marL="0" indent="447675" algn="just">
              <a:buNone/>
            </a:pPr>
            <a:r>
              <a:rPr lang="ru-RU" dirty="0"/>
              <a:t>Для характеристики явления намагничивания вводится величина I – </a:t>
            </a:r>
            <a:r>
              <a:rPr lang="ru-RU" dirty="0" smtClean="0"/>
              <a:t>намагниченность </a:t>
            </a:r>
            <a:r>
              <a:rPr lang="ru-RU" dirty="0"/>
              <a:t>вещества, которая измеряется в А/м, т.е. в тех же единицах, </a:t>
            </a:r>
            <a:r>
              <a:rPr lang="ru-RU" dirty="0" smtClean="0"/>
              <a:t>что и </a:t>
            </a:r>
            <a:r>
              <a:rPr lang="ru-RU" dirty="0"/>
              <a:t>напряжённость магнитного поля. Физический смысл намагниченности </a:t>
            </a:r>
            <a:r>
              <a:rPr lang="ru-RU" dirty="0" smtClean="0"/>
              <a:t>вещества </a:t>
            </a:r>
            <a:r>
              <a:rPr lang="ru-RU" dirty="0"/>
              <a:t>состоит в том, что она представляет собой векторную сумму </a:t>
            </a:r>
            <a:r>
              <a:rPr lang="ru-RU" dirty="0" smtClean="0"/>
              <a:t>магнитных моментов </a:t>
            </a:r>
            <a:r>
              <a:rPr lang="ru-RU" dirty="0"/>
              <a:t>частиц вещества (молекул) в единице его объёма</a:t>
            </a:r>
            <a:r>
              <a:rPr lang="ru-RU" dirty="0" smtClean="0"/>
              <a:t>:</a:t>
            </a:r>
          </a:p>
          <a:p>
            <a:pPr marL="0" indent="447675" algn="just">
              <a:buNone/>
            </a:pPr>
            <a:endParaRPr lang="ru-RU" dirty="0"/>
          </a:p>
          <a:p>
            <a:pPr marL="0" indent="447675" algn="just">
              <a:buNone/>
            </a:pPr>
            <a:endParaRPr lang="ru-RU" dirty="0" smtClean="0"/>
          </a:p>
          <a:p>
            <a:pPr marL="0" indent="447675" algn="just">
              <a:buNone/>
            </a:pPr>
            <a:endParaRPr lang="ru-RU" dirty="0"/>
          </a:p>
          <a:p>
            <a:pPr marL="0" indent="447675" algn="just">
              <a:buNone/>
            </a:pPr>
            <a:r>
              <a:rPr lang="ru-RU" dirty="0"/>
              <a:t>где </a:t>
            </a:r>
            <a:r>
              <a:rPr lang="ru-RU" i="1" dirty="0"/>
              <a:t>I </a:t>
            </a:r>
            <a:r>
              <a:rPr lang="ru-RU" dirty="0"/>
              <a:t>- намагниченность вещества, А/м; </a:t>
            </a:r>
            <a:r>
              <a:rPr lang="ru-RU" i="1" dirty="0"/>
              <a:t>V </a:t>
            </a:r>
            <a:r>
              <a:rPr lang="ru-RU" dirty="0"/>
              <a:t>– объём вещества, </a:t>
            </a:r>
            <a:r>
              <a:rPr lang="ru-RU" dirty="0" err="1"/>
              <a:t>м</a:t>
            </a:r>
            <a:r>
              <a:rPr lang="ru-RU" baseline="30000" dirty="0" err="1"/>
              <a:t>3</a:t>
            </a:r>
            <a:r>
              <a:rPr lang="ru-RU" dirty="0"/>
              <a:t>; </a:t>
            </a:r>
            <a:r>
              <a:rPr lang="ru-RU" i="1" dirty="0" err="1" smtClean="0"/>
              <a:t>pmi</a:t>
            </a:r>
            <a:r>
              <a:rPr lang="ru-RU" i="1" dirty="0" smtClean="0"/>
              <a:t> </a:t>
            </a:r>
            <a:r>
              <a:rPr lang="ru-RU" dirty="0" smtClean="0"/>
              <a:t>– магнитные моменты </a:t>
            </a:r>
            <a:r>
              <a:rPr lang="ru-RU" dirty="0"/>
              <a:t>отдельных молекул, </a:t>
            </a:r>
            <a:r>
              <a:rPr lang="ru-RU" dirty="0" smtClean="0"/>
              <a:t>А*</a:t>
            </a:r>
            <a:r>
              <a:rPr lang="ru-RU" dirty="0" err="1" smtClean="0"/>
              <a:t>м</a:t>
            </a:r>
            <a:r>
              <a:rPr lang="ru-RU" baseline="30000" dirty="0" err="1" smtClean="0"/>
              <a:t>2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2911" y="2774932"/>
            <a:ext cx="2197089" cy="1257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67142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38912"/>
            <a:ext cx="10536936" cy="6227064"/>
          </a:xfrm>
        </p:spPr>
        <p:txBody>
          <a:bodyPr>
            <a:normAutofit/>
          </a:bodyPr>
          <a:lstStyle/>
          <a:p>
            <a:pPr marL="0" indent="447675" algn="just">
              <a:buNone/>
            </a:pPr>
            <a:r>
              <a:rPr lang="ru-RU" dirty="0"/>
              <a:t>Имеются следующие ограничения по применению </a:t>
            </a:r>
            <a:r>
              <a:rPr lang="ru-RU" dirty="0" smtClean="0"/>
              <a:t>спечённых материалов</a:t>
            </a:r>
            <a:r>
              <a:rPr lang="ru-RU" dirty="0"/>
              <a:t>:</a:t>
            </a:r>
          </a:p>
          <a:p>
            <a:pPr marL="0" indent="447675" algn="just">
              <a:buNone/>
            </a:pPr>
            <a:r>
              <a:rPr lang="ru-RU" dirty="0"/>
              <a:t>- наибольший экономический эффект возможен лишь при </a:t>
            </a:r>
            <a:r>
              <a:rPr lang="ru-RU" dirty="0" smtClean="0"/>
              <a:t>достаточно массовом </a:t>
            </a:r>
            <a:r>
              <a:rPr lang="ru-RU" dirty="0"/>
              <a:t>выпуске деталей;</a:t>
            </a:r>
          </a:p>
          <a:p>
            <a:pPr marL="0" indent="447675" algn="just">
              <a:buNone/>
            </a:pPr>
            <a:r>
              <a:rPr lang="ru-RU" dirty="0"/>
              <a:t>- высокая стоимость исходных порошков;</a:t>
            </a:r>
          </a:p>
          <a:p>
            <a:pPr marL="0" indent="447675" algn="just">
              <a:buNone/>
            </a:pPr>
            <a:r>
              <a:rPr lang="ru-RU" dirty="0"/>
              <a:t>- необходимость получения достаточно чистых по примесям </a:t>
            </a:r>
            <a:r>
              <a:rPr lang="ru-RU" dirty="0" smtClean="0"/>
              <a:t>исходных порошков</a:t>
            </a:r>
            <a:r>
              <a:rPr lang="ru-RU" dirty="0"/>
              <a:t>, особенно железа и его сплавов, так как спечённые </a:t>
            </a:r>
            <a:r>
              <a:rPr lang="ru-RU" dirty="0" smtClean="0"/>
              <a:t>материалы не </a:t>
            </a:r>
            <a:r>
              <a:rPr lang="ru-RU" dirty="0"/>
              <a:t>могут быть эффективно очищены от примесей, находящихся </a:t>
            </a:r>
            <a:r>
              <a:rPr lang="ru-RU" dirty="0" smtClean="0"/>
              <a:t>в исходных </a:t>
            </a:r>
            <a:r>
              <a:rPr lang="ru-RU" dirty="0"/>
              <a:t>материалах.</a:t>
            </a:r>
          </a:p>
          <a:p>
            <a:pPr marL="0" indent="447675" algn="just">
              <a:buNone/>
            </a:pPr>
            <a:r>
              <a:rPr lang="ru-RU" dirty="0"/>
              <a:t>Последнее ограничение постепенно теряет своё значение </a:t>
            </a:r>
            <a:r>
              <a:rPr lang="ru-RU" dirty="0" smtClean="0"/>
              <a:t>ввиду расширения </a:t>
            </a:r>
            <a:r>
              <a:rPr lang="ru-RU" dirty="0"/>
              <a:t>производства порошков методом распыления расплава железа.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803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38328"/>
            <a:ext cx="11012424" cy="6272784"/>
          </a:xfrm>
        </p:spPr>
        <p:txBody>
          <a:bodyPr>
            <a:normAutofit lnSpcReduction="10000"/>
          </a:bodyPr>
          <a:lstStyle/>
          <a:p>
            <a:pPr marL="0" indent="447675" algn="just">
              <a:buNone/>
            </a:pPr>
            <a:r>
              <a:rPr lang="ru-RU" dirty="0"/>
              <a:t>С учётом требований к магнитно-мягким материалам, нужно отметить</a:t>
            </a:r>
            <a:r>
              <a:rPr lang="ru-RU" dirty="0" smtClean="0"/>
              <a:t>, что </a:t>
            </a:r>
            <a:r>
              <a:rPr lang="ru-RU" dirty="0"/>
              <a:t>площадь петли гистерезиса у них должна быть минимальной, т.е. </a:t>
            </a:r>
            <a:r>
              <a:rPr lang="ru-RU" dirty="0" smtClean="0"/>
              <a:t>петля гистерезиса </a:t>
            </a:r>
            <a:r>
              <a:rPr lang="ru-RU" dirty="0"/>
              <a:t>должна быть достаточно узкой. Для ферромагнетиков (в </a:t>
            </a:r>
            <a:r>
              <a:rPr lang="ru-RU" dirty="0" smtClean="0"/>
              <a:t>частности для </a:t>
            </a:r>
            <a:r>
              <a:rPr lang="ru-RU" dirty="0"/>
              <a:t>магнитно-мягких сталей) обычно указывается начальная </a:t>
            </a:r>
            <a:r>
              <a:rPr lang="ru-RU" dirty="0" smtClean="0"/>
              <a:t>относительная магнитная </a:t>
            </a:r>
            <a:r>
              <a:rPr lang="ru-RU" dirty="0"/>
              <a:t>проницаемость </a:t>
            </a:r>
            <a:r>
              <a:rPr lang="ru-RU" dirty="0" smtClean="0"/>
              <a:t>(</a:t>
            </a:r>
            <a:r>
              <a:rPr lang="ru-RU" i="1" dirty="0" err="1" smtClean="0"/>
              <a:t>μ</a:t>
            </a:r>
            <a:r>
              <a:rPr lang="ru-RU" i="1" baseline="-25000" dirty="0" err="1" smtClean="0"/>
              <a:t>н</a:t>
            </a:r>
            <a:r>
              <a:rPr lang="ru-RU" dirty="0"/>
              <a:t>), когда напряжённость поля и индукция близки </a:t>
            </a:r>
            <a:r>
              <a:rPr lang="ru-RU" dirty="0" smtClean="0"/>
              <a:t>к нулю</a:t>
            </a:r>
            <a:r>
              <a:rPr lang="ru-RU" dirty="0"/>
              <a:t>, и максимальное значение относительной магнитной </a:t>
            </a:r>
            <a:r>
              <a:rPr lang="ru-RU" dirty="0" smtClean="0"/>
              <a:t>проницаемости (</a:t>
            </a:r>
            <a:r>
              <a:rPr lang="ru-RU" i="1" dirty="0" err="1" smtClean="0"/>
              <a:t>μ</a:t>
            </a:r>
            <a:r>
              <a:rPr lang="ru-RU" i="1" baseline="-25000" dirty="0" err="1" smtClean="0"/>
              <a:t>max</a:t>
            </a:r>
            <a:r>
              <a:rPr lang="ru-RU" dirty="0"/>
              <a:t>), так как зависимость </a:t>
            </a:r>
            <a:r>
              <a:rPr lang="ru-RU" i="1" dirty="0" smtClean="0"/>
              <a:t>μ=f(H</a:t>
            </a:r>
            <a:r>
              <a:rPr lang="ru-RU" i="1" dirty="0"/>
              <a:t>) </a:t>
            </a:r>
            <a:r>
              <a:rPr lang="ru-RU" dirty="0"/>
              <a:t>проходит через максимум.</a:t>
            </a:r>
          </a:p>
          <a:p>
            <a:pPr marL="0" indent="447675" algn="just">
              <a:buNone/>
            </a:pPr>
            <a:r>
              <a:rPr lang="ru-RU" dirty="0"/>
              <a:t>К магнитно-мягким сплавам сейчас предъявляются всё более </a:t>
            </a:r>
            <a:r>
              <a:rPr lang="ru-RU" dirty="0" smtClean="0"/>
              <a:t>сложные требования</a:t>
            </a:r>
            <a:r>
              <a:rPr lang="ru-RU" dirty="0"/>
              <a:t>: сплавы не должны подвергаться температурным воздействиям</a:t>
            </a:r>
            <a:r>
              <a:rPr lang="ru-RU" dirty="0" smtClean="0"/>
              <a:t>, вибрации</a:t>
            </a:r>
            <a:r>
              <a:rPr lang="ru-RU" dirty="0"/>
              <a:t>, воздействию ионизирующих излучений (не должны стареть) и т.д. </a:t>
            </a:r>
            <a:r>
              <a:rPr lang="ru-RU" dirty="0" smtClean="0"/>
              <a:t>С 1950 </a:t>
            </a:r>
            <a:r>
              <a:rPr lang="ru-RU" dirty="0"/>
              <a:t>года, когда </a:t>
            </a:r>
            <a:r>
              <a:rPr lang="ru-RU" dirty="0" err="1"/>
              <a:t>Эльменом</a:t>
            </a:r>
            <a:r>
              <a:rPr lang="ru-RU" dirty="0"/>
              <a:t> был изобретён </a:t>
            </a:r>
            <a:r>
              <a:rPr lang="ru-RU" b="1" dirty="0"/>
              <a:t>пермаллой</a:t>
            </a:r>
            <a:r>
              <a:rPr lang="ru-RU" dirty="0"/>
              <a:t> – классический </a:t>
            </a:r>
            <a:r>
              <a:rPr lang="ru-RU" dirty="0" smtClean="0"/>
              <a:t>магнитно-мягкий </a:t>
            </a:r>
            <a:r>
              <a:rPr lang="ru-RU" dirty="0"/>
              <a:t>материал, было разработано несколько десятков </a:t>
            </a:r>
            <a:r>
              <a:rPr lang="ru-RU" dirty="0" smtClean="0"/>
              <a:t>магнитно-мягких сплавов</a:t>
            </a:r>
            <a:r>
              <a:rPr lang="ru-RU" dirty="0"/>
              <a:t>, в основном на основе систем </a:t>
            </a:r>
            <a:r>
              <a:rPr lang="ru-RU" dirty="0" err="1"/>
              <a:t>Ni-Fe</a:t>
            </a:r>
            <a:r>
              <a:rPr lang="ru-RU" dirty="0"/>
              <a:t>, </a:t>
            </a:r>
            <a:r>
              <a:rPr lang="ru-RU" dirty="0" err="1"/>
              <a:t>Co-Fe</a:t>
            </a:r>
            <a:r>
              <a:rPr lang="ru-RU" dirty="0"/>
              <a:t>, </a:t>
            </a:r>
            <a:r>
              <a:rPr lang="ru-RU" dirty="0" err="1"/>
              <a:t>Fe-Al</a:t>
            </a:r>
            <a:r>
              <a:rPr lang="ru-RU" dirty="0"/>
              <a:t>, </a:t>
            </a:r>
            <a:r>
              <a:rPr lang="ru-RU" dirty="0" err="1"/>
              <a:t>Fe-Si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884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01752"/>
            <a:ext cx="10966704" cy="6391656"/>
          </a:xfrm>
        </p:spPr>
        <p:txBody>
          <a:bodyPr>
            <a:normAutofit lnSpcReduction="10000"/>
          </a:bodyPr>
          <a:lstStyle/>
          <a:p>
            <a:pPr marL="0" indent="539750" algn="just">
              <a:buNone/>
            </a:pPr>
            <a:r>
              <a:rPr lang="ru-RU" dirty="0"/>
              <a:t>Старейшие магнитно-мягкие материалы – это сплавы системы </a:t>
            </a:r>
            <a:r>
              <a:rPr lang="ru-RU" dirty="0" err="1"/>
              <a:t>Ni-Fe</a:t>
            </a:r>
            <a:r>
              <a:rPr lang="ru-RU" dirty="0"/>
              <a:t> </a:t>
            </a:r>
            <a:r>
              <a:rPr lang="ru-RU" dirty="0" smtClean="0"/>
              <a:t>– </a:t>
            </a:r>
            <a:r>
              <a:rPr lang="ru-RU" b="1" dirty="0" smtClean="0"/>
              <a:t>пермаллои</a:t>
            </a:r>
            <a:r>
              <a:rPr lang="ru-RU" dirty="0"/>
              <a:t>, которые наиболее полно изучены. В этой системе сплавы делят </a:t>
            </a:r>
            <a:r>
              <a:rPr lang="ru-RU" dirty="0" smtClean="0"/>
              <a:t>на две </a:t>
            </a:r>
            <a:r>
              <a:rPr lang="ru-RU" dirty="0"/>
              <a:t>группы: низконикелевые (45-50% </a:t>
            </a:r>
            <a:r>
              <a:rPr lang="ru-RU" dirty="0" err="1"/>
              <a:t>Ni</a:t>
            </a:r>
            <a:r>
              <a:rPr lang="ru-RU" dirty="0"/>
              <a:t>) и </a:t>
            </a:r>
            <a:r>
              <a:rPr lang="ru-RU" dirty="0" err="1"/>
              <a:t>высоконикелевые</a:t>
            </a:r>
            <a:r>
              <a:rPr lang="ru-RU" dirty="0"/>
              <a:t> (79-83% </a:t>
            </a:r>
            <a:r>
              <a:rPr lang="ru-RU" dirty="0" err="1"/>
              <a:t>Ni</a:t>
            </a:r>
            <a:r>
              <a:rPr lang="ru-RU" dirty="0"/>
              <a:t>).</a:t>
            </a:r>
          </a:p>
          <a:p>
            <a:pPr marL="0" indent="539750" algn="just">
              <a:buNone/>
            </a:pPr>
            <a:r>
              <a:rPr lang="ru-RU" dirty="0"/>
              <a:t>Низконикелевые пермаллои (</a:t>
            </a:r>
            <a:r>
              <a:rPr lang="ru-RU" dirty="0" err="1"/>
              <a:t>45Н</a:t>
            </a:r>
            <a:r>
              <a:rPr lang="ru-RU" dirty="0"/>
              <a:t>, </a:t>
            </a:r>
            <a:r>
              <a:rPr lang="ru-RU" dirty="0" err="1"/>
              <a:t>50Н</a:t>
            </a:r>
            <a:r>
              <a:rPr lang="ru-RU" dirty="0"/>
              <a:t>, </a:t>
            </a:r>
            <a:r>
              <a:rPr lang="ru-RU" dirty="0" err="1"/>
              <a:t>60НХС</a:t>
            </a:r>
            <a:r>
              <a:rPr lang="ru-RU" dirty="0"/>
              <a:t>) имеют </a:t>
            </a:r>
            <a:r>
              <a:rPr lang="ru-RU" dirty="0" smtClean="0"/>
              <a:t>повышенную магнитную </a:t>
            </a:r>
            <a:r>
              <a:rPr lang="ru-RU" dirty="0"/>
              <a:t>проницаемость и индукцию насыщения. Их свойства колеблются </a:t>
            </a:r>
            <a:r>
              <a:rPr lang="ru-RU" dirty="0" smtClean="0"/>
              <a:t>в пределах</a:t>
            </a:r>
            <a:r>
              <a:rPr lang="ru-RU" dirty="0"/>
              <a:t>: </a:t>
            </a:r>
            <a:r>
              <a:rPr lang="ru-RU" i="1" dirty="0" err="1" smtClean="0"/>
              <a:t>μ</a:t>
            </a:r>
            <a:r>
              <a:rPr lang="ru-RU" i="1" baseline="-25000" dirty="0" err="1" smtClean="0"/>
              <a:t>н</a:t>
            </a:r>
            <a:r>
              <a:rPr lang="ru-RU" i="1" dirty="0" smtClean="0"/>
              <a:t> </a:t>
            </a:r>
            <a:r>
              <a:rPr lang="ru-RU" dirty="0"/>
              <a:t>= 2000 – 3000, </a:t>
            </a:r>
            <a:r>
              <a:rPr lang="ru-RU" i="1" dirty="0" smtClean="0"/>
              <a:t>μ</a:t>
            </a:r>
            <a:r>
              <a:rPr lang="en-US" i="1" baseline="-25000" dirty="0" smtClean="0"/>
              <a:t>max</a:t>
            </a:r>
            <a:r>
              <a:rPr lang="en-US" i="1" dirty="0" smtClean="0"/>
              <a:t> </a:t>
            </a:r>
            <a:r>
              <a:rPr lang="en-US" i="1" dirty="0"/>
              <a:t>= </a:t>
            </a:r>
            <a:r>
              <a:rPr lang="en-US" dirty="0"/>
              <a:t>30000-35000 , </a:t>
            </a:r>
            <a:r>
              <a:rPr lang="en-US" i="1" dirty="0" err="1"/>
              <a:t>B</a:t>
            </a:r>
            <a:r>
              <a:rPr lang="en-US" i="1" baseline="-25000" dirty="0" err="1"/>
              <a:t>H</a:t>
            </a:r>
            <a:r>
              <a:rPr lang="en-US" i="1" dirty="0"/>
              <a:t> </a:t>
            </a:r>
            <a:r>
              <a:rPr lang="en-US" dirty="0"/>
              <a:t>= 1,0 – 1,5 </a:t>
            </a:r>
            <a:r>
              <a:rPr lang="ru-RU" dirty="0"/>
              <a:t>Тл, </a:t>
            </a:r>
            <a:r>
              <a:rPr lang="en-US" i="1" dirty="0"/>
              <a:t>H</a:t>
            </a:r>
            <a:r>
              <a:rPr lang="en-US" i="1" baseline="-25000" dirty="0"/>
              <a:t>C</a:t>
            </a:r>
            <a:r>
              <a:rPr lang="en-US" i="1" dirty="0"/>
              <a:t> </a:t>
            </a:r>
            <a:r>
              <a:rPr lang="en-US" dirty="0"/>
              <a:t>= 8 – </a:t>
            </a:r>
            <a:r>
              <a:rPr lang="en-US" dirty="0" smtClean="0"/>
              <a:t>16</a:t>
            </a:r>
            <a:r>
              <a:rPr lang="ru-RU" dirty="0" smtClean="0"/>
              <a:t> А/м</a:t>
            </a:r>
            <a:r>
              <a:rPr lang="ru-RU" dirty="0"/>
              <a:t>.</a:t>
            </a:r>
          </a:p>
          <a:p>
            <a:pPr marL="0" indent="539750" algn="just">
              <a:buNone/>
            </a:pPr>
            <a:r>
              <a:rPr lang="ru-RU" dirty="0" err="1"/>
              <a:t>Высоконикелевые</a:t>
            </a:r>
            <a:r>
              <a:rPr lang="ru-RU" dirty="0"/>
              <a:t> пермаллои (</a:t>
            </a:r>
            <a:r>
              <a:rPr lang="ru-RU" dirty="0" err="1"/>
              <a:t>79НМ</a:t>
            </a:r>
            <a:r>
              <a:rPr lang="ru-RU" dirty="0"/>
              <a:t>, </a:t>
            </a:r>
            <a:r>
              <a:rPr lang="ru-RU" dirty="0" err="1"/>
              <a:t>81НМА</a:t>
            </a:r>
            <a:r>
              <a:rPr lang="ru-RU" dirty="0"/>
              <a:t>, </a:t>
            </a:r>
            <a:r>
              <a:rPr lang="ru-RU" dirty="0" err="1"/>
              <a:t>80НХС</a:t>
            </a:r>
            <a:r>
              <a:rPr lang="ru-RU" dirty="0"/>
              <a:t>) </a:t>
            </a:r>
            <a:r>
              <a:rPr lang="ru-RU" dirty="0" smtClean="0"/>
              <a:t>характеризуются очень </a:t>
            </a:r>
            <a:r>
              <a:rPr lang="ru-RU" dirty="0"/>
              <a:t>высокой магнитной проницаемостью в слабых полях при </a:t>
            </a:r>
            <a:r>
              <a:rPr lang="ru-RU" dirty="0" smtClean="0"/>
              <a:t>сравнительно небольшой </a:t>
            </a:r>
            <a:r>
              <a:rPr lang="ru-RU" dirty="0"/>
              <a:t>индукции насыщения и малой коэрцитивной силе: </a:t>
            </a:r>
            <a:r>
              <a:rPr lang="ru-RU" i="1" dirty="0" err="1" smtClean="0"/>
              <a:t>μ</a:t>
            </a:r>
            <a:r>
              <a:rPr lang="ru-RU" i="1" baseline="-25000" dirty="0" err="1" smtClean="0"/>
              <a:t>н</a:t>
            </a:r>
            <a:r>
              <a:rPr lang="ru-RU" i="1" dirty="0" smtClean="0"/>
              <a:t> </a:t>
            </a:r>
            <a:r>
              <a:rPr lang="ru-RU" dirty="0"/>
              <a:t>= 20000-35000</a:t>
            </a:r>
            <a:r>
              <a:rPr lang="ru-RU" dirty="0" smtClean="0"/>
              <a:t>, </a:t>
            </a:r>
            <a:r>
              <a:rPr lang="ru-RU" i="1" dirty="0" err="1" smtClean="0"/>
              <a:t>μ</a:t>
            </a:r>
            <a:r>
              <a:rPr lang="ru-RU" i="1" baseline="-25000" dirty="0" err="1" smtClean="0"/>
              <a:t>max</a:t>
            </a:r>
            <a:r>
              <a:rPr lang="ru-RU" i="1" dirty="0" smtClean="0"/>
              <a:t> </a:t>
            </a:r>
            <a:r>
              <a:rPr lang="ru-RU" i="1" dirty="0"/>
              <a:t>=</a:t>
            </a:r>
            <a:r>
              <a:rPr lang="ru-RU" dirty="0"/>
              <a:t>(</a:t>
            </a:r>
            <a:r>
              <a:rPr lang="ru-RU" dirty="0" smtClean="0"/>
              <a:t>1,0-1,2)</a:t>
            </a:r>
            <a:r>
              <a:rPr lang="en-US" dirty="0" smtClean="0"/>
              <a:t>*</a:t>
            </a:r>
            <a:r>
              <a:rPr lang="ru-RU" dirty="0" smtClean="0"/>
              <a:t>10</a:t>
            </a:r>
            <a:r>
              <a:rPr lang="ru-RU" baseline="30000" dirty="0" smtClean="0"/>
              <a:t>5</a:t>
            </a:r>
            <a:r>
              <a:rPr lang="ru-RU" dirty="0"/>
              <a:t>, </a:t>
            </a:r>
            <a:r>
              <a:rPr lang="ru-RU" i="1" dirty="0" err="1"/>
              <a:t>B</a:t>
            </a:r>
            <a:r>
              <a:rPr lang="ru-RU" i="1" baseline="-25000" dirty="0" err="1"/>
              <a:t>H</a:t>
            </a:r>
            <a:r>
              <a:rPr lang="ru-RU" i="1" baseline="-25000" dirty="0"/>
              <a:t> </a:t>
            </a:r>
            <a:r>
              <a:rPr lang="ru-RU" dirty="0"/>
              <a:t>= 0,7 – 1,1 Тл, </a:t>
            </a:r>
            <a:r>
              <a:rPr lang="ru-RU" i="1" dirty="0" err="1"/>
              <a:t>H</a:t>
            </a:r>
            <a:r>
              <a:rPr lang="ru-RU" i="1" baseline="-25000" dirty="0" err="1"/>
              <a:t>C</a:t>
            </a:r>
            <a:r>
              <a:rPr lang="ru-RU" i="1" dirty="0"/>
              <a:t> </a:t>
            </a:r>
            <a:r>
              <a:rPr lang="ru-RU" dirty="0"/>
              <a:t>= 1,2 – 2,4 А/м. Пермаллои </a:t>
            </a:r>
            <a:r>
              <a:rPr lang="ru-RU" dirty="0" smtClean="0"/>
              <a:t>часто</a:t>
            </a:r>
            <a:r>
              <a:rPr lang="en-US" dirty="0" smtClean="0"/>
              <a:t> </a:t>
            </a:r>
            <a:r>
              <a:rPr lang="ru-RU" dirty="0"/>
              <a:t>легируют </a:t>
            </a:r>
            <a:r>
              <a:rPr lang="ru-RU" dirty="0" err="1"/>
              <a:t>Si</a:t>
            </a:r>
            <a:r>
              <a:rPr lang="ru-RU" dirty="0"/>
              <a:t>, </a:t>
            </a:r>
            <a:r>
              <a:rPr lang="ru-RU" dirty="0" err="1"/>
              <a:t>Mo</a:t>
            </a:r>
            <a:r>
              <a:rPr lang="ru-RU" dirty="0"/>
              <a:t> и </a:t>
            </a:r>
            <a:r>
              <a:rPr lang="ru-RU" dirty="0" err="1"/>
              <a:t>Сr</a:t>
            </a:r>
            <a:r>
              <a:rPr lang="ru-RU" dirty="0"/>
              <a:t>, что приводит к уменьшению чувствительности </a:t>
            </a:r>
            <a:r>
              <a:rPr lang="ru-RU" dirty="0" smtClean="0"/>
              <a:t>к пластической </a:t>
            </a:r>
            <a:r>
              <a:rPr lang="ru-RU" dirty="0"/>
              <a:t>деформации, повышению удельного </a:t>
            </a:r>
            <a:r>
              <a:rPr lang="ru-RU" dirty="0" smtClean="0"/>
              <a:t>электросопротивления (</a:t>
            </a:r>
            <a:r>
              <a:rPr lang="ru-RU" dirty="0"/>
              <a:t>уменьшение потерь с вихревыми токами Фуко) и относительной </a:t>
            </a:r>
            <a:r>
              <a:rPr lang="ru-RU" dirty="0" smtClean="0"/>
              <a:t>магнитной проницаемости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901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10896"/>
            <a:ext cx="11003280" cy="6336792"/>
          </a:xfrm>
        </p:spPr>
        <p:txBody>
          <a:bodyPr>
            <a:normAutofit fontScale="77500" lnSpcReduction="20000"/>
          </a:bodyPr>
          <a:lstStyle/>
          <a:p>
            <a:pPr marL="0" indent="447675" algn="just">
              <a:buNone/>
            </a:pPr>
            <a:r>
              <a:rPr lang="ru-RU" dirty="0"/>
              <a:t>Индукцию насыщения </a:t>
            </a:r>
            <a:r>
              <a:rPr lang="ru-RU" i="1" dirty="0" err="1"/>
              <a:t>B</a:t>
            </a:r>
            <a:r>
              <a:rPr lang="ru-RU" i="1" baseline="-25000" dirty="0" err="1"/>
              <a:t>H</a:t>
            </a:r>
            <a:r>
              <a:rPr lang="ru-RU" i="1" dirty="0"/>
              <a:t> </a:t>
            </a:r>
            <a:r>
              <a:rPr lang="ru-RU" dirty="0"/>
              <a:t>повышают присадками в пермаллои кобальта</a:t>
            </a:r>
            <a:r>
              <a:rPr lang="ru-RU" dirty="0" smtClean="0"/>
              <a:t>. Зарубежные </a:t>
            </a:r>
            <a:r>
              <a:rPr lang="ru-RU" dirty="0"/>
              <a:t>аналоги таких сплавов получили название </a:t>
            </a:r>
            <a:r>
              <a:rPr lang="ru-RU" b="1" dirty="0"/>
              <a:t>«</a:t>
            </a:r>
            <a:r>
              <a:rPr lang="ru-RU" b="1" dirty="0" err="1"/>
              <a:t>перминвары</a:t>
            </a:r>
            <a:r>
              <a:rPr lang="ru-RU" b="1" dirty="0" smtClean="0"/>
              <a:t>» </a:t>
            </a:r>
            <a:r>
              <a:rPr lang="ru-RU" dirty="0" smtClean="0"/>
              <a:t>(</a:t>
            </a:r>
            <a:r>
              <a:rPr lang="ru-RU" dirty="0" err="1"/>
              <a:t>37НКДП</a:t>
            </a:r>
            <a:r>
              <a:rPr lang="ru-RU" dirty="0"/>
              <a:t>, </a:t>
            </a:r>
            <a:r>
              <a:rPr lang="ru-RU" dirty="0" err="1"/>
              <a:t>35НКХСП</a:t>
            </a:r>
            <a:r>
              <a:rPr lang="ru-RU" dirty="0"/>
              <a:t>, </a:t>
            </a:r>
            <a:r>
              <a:rPr lang="ru-RU" dirty="0" err="1"/>
              <a:t>33НКМСП</a:t>
            </a:r>
            <a:r>
              <a:rPr lang="ru-RU" dirty="0"/>
              <a:t>). «П» в обозначениях сплавов означает то, </a:t>
            </a:r>
            <a:r>
              <a:rPr lang="ru-RU" dirty="0" smtClean="0"/>
              <a:t>что их </a:t>
            </a:r>
            <a:r>
              <a:rPr lang="ru-RU" dirty="0"/>
              <a:t>подвергают термообработке в магнитном поле.</a:t>
            </a:r>
          </a:p>
          <a:p>
            <a:pPr marL="0" indent="447675" algn="just">
              <a:buNone/>
            </a:pPr>
            <a:r>
              <a:rPr lang="ru-RU" dirty="0"/>
              <a:t>Нашли применение магнитно-мягкие сплавы на основе системы </a:t>
            </a:r>
            <a:r>
              <a:rPr lang="ru-RU" dirty="0" err="1"/>
              <a:t>Co</a:t>
            </a:r>
            <a:r>
              <a:rPr lang="ru-RU" dirty="0"/>
              <a:t> – </a:t>
            </a:r>
            <a:r>
              <a:rPr lang="ru-RU" dirty="0" err="1"/>
              <a:t>Fe</a:t>
            </a:r>
            <a:r>
              <a:rPr lang="ru-RU" dirty="0" smtClean="0"/>
              <a:t>. Эти </a:t>
            </a:r>
            <a:r>
              <a:rPr lang="ru-RU" dirty="0"/>
              <a:t>сплавы обычно легируют ванадием (</a:t>
            </a:r>
            <a:r>
              <a:rPr lang="ru-RU" dirty="0" err="1"/>
              <a:t>50КФ</a:t>
            </a:r>
            <a:r>
              <a:rPr lang="ru-RU" dirty="0"/>
              <a:t>). Зарубежные аналоги </a:t>
            </a:r>
            <a:r>
              <a:rPr lang="ru-RU" dirty="0" smtClean="0"/>
              <a:t>таких сплавов </a:t>
            </a:r>
            <a:r>
              <a:rPr lang="ru-RU" dirty="0"/>
              <a:t>получили название </a:t>
            </a:r>
            <a:r>
              <a:rPr lang="ru-RU" b="1" dirty="0"/>
              <a:t>«</a:t>
            </a:r>
            <a:r>
              <a:rPr lang="ru-RU" b="1" dirty="0" err="1"/>
              <a:t>перминдюры</a:t>
            </a:r>
            <a:r>
              <a:rPr lang="ru-RU" b="1" dirty="0"/>
              <a:t>». </a:t>
            </a:r>
            <a:r>
              <a:rPr lang="ru-RU" dirty="0"/>
              <a:t>Положительным </a:t>
            </a:r>
            <a:r>
              <a:rPr lang="ru-RU" dirty="0" smtClean="0"/>
              <a:t>качеством сплавов </a:t>
            </a:r>
            <a:r>
              <a:rPr lang="ru-RU" dirty="0"/>
              <a:t>этой системы является их способность сохранять </a:t>
            </a:r>
            <a:r>
              <a:rPr lang="ru-RU" dirty="0" err="1" smtClean="0"/>
              <a:t>ферромагнитные</a:t>
            </a:r>
            <a:r>
              <a:rPr lang="ru-RU" dirty="0" smtClean="0"/>
              <a:t> свойства </a:t>
            </a:r>
            <a:r>
              <a:rPr lang="ru-RU" dirty="0"/>
              <a:t>при сравнительно высоких температурах. Основной недостаток </a:t>
            </a:r>
            <a:r>
              <a:rPr lang="ru-RU" dirty="0" smtClean="0"/>
              <a:t>этих сплавов </a:t>
            </a:r>
            <a:r>
              <a:rPr lang="ru-RU" dirty="0"/>
              <a:t>– это низкие значения их удельного электросопротивления </a:t>
            </a:r>
            <a:r>
              <a:rPr lang="ru-RU" dirty="0" smtClean="0"/>
              <a:t>(</a:t>
            </a:r>
            <a:r>
              <a:rPr lang="ru-RU" i="1" dirty="0"/>
              <a:t>ρ</a:t>
            </a:r>
            <a:r>
              <a:rPr lang="ru-RU" dirty="0" smtClean="0"/>
              <a:t>).</a:t>
            </a:r>
            <a:endParaRPr lang="ru-RU" dirty="0"/>
          </a:p>
          <a:p>
            <a:pPr marL="0" indent="447675" algn="just">
              <a:buNone/>
            </a:pPr>
            <a:r>
              <a:rPr lang="ru-RU" dirty="0"/>
              <a:t>Ряд магнитных сплавов разработан на основе системы </a:t>
            </a:r>
            <a:r>
              <a:rPr lang="ru-RU" dirty="0" err="1"/>
              <a:t>Fe</a:t>
            </a:r>
            <a:r>
              <a:rPr lang="ru-RU" dirty="0"/>
              <a:t> – </a:t>
            </a:r>
            <a:r>
              <a:rPr lang="ru-RU" dirty="0" err="1"/>
              <a:t>Al</a:t>
            </a:r>
            <a:r>
              <a:rPr lang="ru-RU" dirty="0"/>
              <a:t>. </a:t>
            </a:r>
            <a:r>
              <a:rPr lang="ru-RU" dirty="0" smtClean="0"/>
              <a:t>Среди легированных </a:t>
            </a:r>
            <a:r>
              <a:rPr lang="ru-RU" dirty="0"/>
              <a:t>железоалюминиевых сплавов наиболее широко </a:t>
            </a:r>
            <a:r>
              <a:rPr lang="ru-RU" dirty="0" smtClean="0"/>
              <a:t>применяются </a:t>
            </a:r>
            <a:r>
              <a:rPr lang="ru-RU" dirty="0" err="1" smtClean="0"/>
              <a:t>16ЮХ</a:t>
            </a:r>
            <a:r>
              <a:rPr lang="ru-RU" dirty="0" smtClean="0"/>
              <a:t> </a:t>
            </a:r>
            <a:r>
              <a:rPr lang="ru-RU" dirty="0"/>
              <a:t>и </a:t>
            </a:r>
            <a:r>
              <a:rPr lang="ru-RU" dirty="0" err="1"/>
              <a:t>12ЮК</a:t>
            </a:r>
            <a:r>
              <a:rPr lang="ru-RU" dirty="0"/>
              <a:t> (легированные </a:t>
            </a:r>
            <a:r>
              <a:rPr lang="ru-RU" dirty="0" err="1"/>
              <a:t>Cr</a:t>
            </a:r>
            <a:r>
              <a:rPr lang="ru-RU" dirty="0"/>
              <a:t> и </a:t>
            </a:r>
            <a:r>
              <a:rPr lang="ru-RU" dirty="0" err="1"/>
              <a:t>Co</a:t>
            </a:r>
            <a:r>
              <a:rPr lang="ru-RU" dirty="0"/>
              <a:t>). Сплавы системы </a:t>
            </a:r>
            <a:r>
              <a:rPr lang="ru-RU" dirty="0" err="1"/>
              <a:t>Fe</a:t>
            </a:r>
            <a:r>
              <a:rPr lang="ru-RU" dirty="0"/>
              <a:t> – </a:t>
            </a:r>
            <a:r>
              <a:rPr lang="ru-RU" dirty="0" err="1" smtClean="0"/>
              <a:t>Al</a:t>
            </a:r>
            <a:r>
              <a:rPr lang="ru-RU" dirty="0" smtClean="0"/>
              <a:t> </a:t>
            </a:r>
            <a:r>
              <a:rPr lang="ru-RU" dirty="0" err="1" smtClean="0"/>
              <a:t>ферромагнитны</a:t>
            </a:r>
            <a:r>
              <a:rPr lang="ru-RU" dirty="0" smtClean="0"/>
              <a:t> </a:t>
            </a:r>
            <a:r>
              <a:rPr lang="ru-RU" dirty="0"/>
              <a:t>при содержании алюминия не свыше 17%. </a:t>
            </a:r>
            <a:r>
              <a:rPr lang="ru-RU" dirty="0" smtClean="0"/>
              <a:t>Характерное влияние </a:t>
            </a:r>
            <a:r>
              <a:rPr lang="ru-RU" dirty="0" err="1"/>
              <a:t>Al</a:t>
            </a:r>
            <a:r>
              <a:rPr lang="ru-RU" dirty="0"/>
              <a:t> в этих сплавах проявляется в увеличении прочности, </a:t>
            </a:r>
            <a:r>
              <a:rPr lang="ru-RU" dirty="0" smtClean="0"/>
              <a:t>повышении стойкости </a:t>
            </a:r>
            <a:r>
              <a:rPr lang="ru-RU" dirty="0"/>
              <a:t>к истиранию, росте удельного электросопротивления </a:t>
            </a:r>
            <a:r>
              <a:rPr lang="ru-RU" dirty="0" smtClean="0"/>
              <a:t>(</a:t>
            </a:r>
            <a:r>
              <a:rPr lang="ru-RU" i="1" dirty="0"/>
              <a:t>ρ</a:t>
            </a:r>
            <a:r>
              <a:rPr lang="ru-RU" dirty="0" smtClean="0"/>
              <a:t>). </a:t>
            </a:r>
            <a:r>
              <a:rPr lang="ru-RU" dirty="0" smtClean="0"/>
              <a:t>Резервы свойств </a:t>
            </a:r>
            <a:r>
              <a:rPr lang="ru-RU" dirty="0"/>
              <a:t>сплавов на основе системы </a:t>
            </a:r>
            <a:r>
              <a:rPr lang="ru-RU" dirty="0" err="1"/>
              <a:t>Fe</a:t>
            </a:r>
            <a:r>
              <a:rPr lang="ru-RU" dirty="0"/>
              <a:t> – </a:t>
            </a:r>
            <a:r>
              <a:rPr lang="ru-RU" dirty="0" err="1"/>
              <a:t>Al</a:t>
            </a:r>
            <a:r>
              <a:rPr lang="ru-RU" dirty="0"/>
              <a:t> могут быть увеличены </a:t>
            </a:r>
            <a:r>
              <a:rPr lang="ru-RU" dirty="0" smtClean="0"/>
              <a:t>при легировании </a:t>
            </a:r>
            <a:r>
              <a:rPr lang="ru-RU" dirty="0"/>
              <a:t>хромом (</a:t>
            </a:r>
            <a:r>
              <a:rPr lang="ru-RU" dirty="0" err="1"/>
              <a:t>Cr</a:t>
            </a:r>
            <a:r>
              <a:rPr lang="ru-RU" dirty="0"/>
              <a:t>) и рением (</a:t>
            </a:r>
            <a:r>
              <a:rPr lang="ru-RU" dirty="0" err="1"/>
              <a:t>Re</a:t>
            </a:r>
            <a:r>
              <a:rPr lang="ru-RU" dirty="0"/>
              <a:t>): </a:t>
            </a:r>
            <a:r>
              <a:rPr lang="ru-RU" dirty="0" err="1"/>
              <a:t>16ЮИХ</a:t>
            </a:r>
            <a:r>
              <a:rPr lang="ru-RU" dirty="0"/>
              <a:t>.</a:t>
            </a:r>
          </a:p>
          <a:p>
            <a:pPr marL="0" indent="447675" algn="just">
              <a:buNone/>
            </a:pPr>
            <a:r>
              <a:rPr lang="ru-RU" dirty="0"/>
              <a:t>Прецизионные сплавы на основе системы </a:t>
            </a:r>
            <a:r>
              <a:rPr lang="ru-RU" dirty="0" err="1"/>
              <a:t>Fe</a:t>
            </a:r>
            <a:r>
              <a:rPr lang="ru-RU" dirty="0"/>
              <a:t> – </a:t>
            </a:r>
            <a:r>
              <a:rPr lang="ru-RU" dirty="0" err="1"/>
              <a:t>Si</a:t>
            </a:r>
            <a:r>
              <a:rPr lang="ru-RU" dirty="0"/>
              <a:t> содержат кремния </a:t>
            </a:r>
            <a:r>
              <a:rPr lang="ru-RU" dirty="0" smtClean="0"/>
              <a:t>не свыше </a:t>
            </a:r>
            <a:r>
              <a:rPr lang="ru-RU" dirty="0"/>
              <a:t>7%, так как сплавы с большим содержанием кремния непластичны </a:t>
            </a:r>
            <a:r>
              <a:rPr lang="ru-RU" dirty="0" smtClean="0"/>
              <a:t>и хрупки</a:t>
            </a:r>
            <a:r>
              <a:rPr lang="ru-RU" dirty="0"/>
              <a:t>. Обычно содержание кремния в прецизионных </a:t>
            </a:r>
            <a:r>
              <a:rPr lang="ru-RU" dirty="0" smtClean="0"/>
              <a:t>магнитно-мягких сплавах </a:t>
            </a:r>
            <a:r>
              <a:rPr lang="ru-RU" dirty="0"/>
              <a:t>3 – 7%. С повышением содержания кремния увеличивается </a:t>
            </a:r>
            <a:r>
              <a:rPr lang="ru-RU" dirty="0" smtClean="0"/>
              <a:t>магнитная проницаемость </a:t>
            </a:r>
            <a:r>
              <a:rPr lang="ru-RU" dirty="0" smtClean="0"/>
              <a:t>(</a:t>
            </a:r>
            <a:r>
              <a:rPr lang="ru-RU" i="1" dirty="0"/>
              <a:t>μ</a:t>
            </a:r>
            <a:r>
              <a:rPr lang="ru-RU" dirty="0" smtClean="0"/>
              <a:t>), </a:t>
            </a:r>
            <a:r>
              <a:rPr lang="ru-RU" dirty="0"/>
              <a:t>твёрдость (</a:t>
            </a:r>
            <a:r>
              <a:rPr lang="en-US" dirty="0" err="1"/>
              <a:t>HB</a:t>
            </a:r>
            <a:r>
              <a:rPr lang="en-US" dirty="0"/>
              <a:t>), </a:t>
            </a:r>
            <a:r>
              <a:rPr lang="ru-RU" dirty="0"/>
              <a:t>прочность </a:t>
            </a:r>
            <a:r>
              <a:rPr lang="ru-RU" dirty="0" smtClean="0"/>
              <a:t>(</a:t>
            </a:r>
            <a:r>
              <a:rPr lang="ru-RU" i="1" dirty="0" err="1"/>
              <a:t>σ</a:t>
            </a:r>
            <a:r>
              <a:rPr lang="ru-RU" i="1" baseline="-25000" dirty="0" err="1" smtClean="0"/>
              <a:t>в</a:t>
            </a:r>
            <a:r>
              <a:rPr lang="ru-RU" dirty="0"/>
              <a:t>). Кроме того, в сплавах </a:t>
            </a:r>
            <a:r>
              <a:rPr lang="ru-RU" dirty="0" err="1"/>
              <a:t>Fe</a:t>
            </a:r>
            <a:r>
              <a:rPr lang="ru-RU" dirty="0"/>
              <a:t> </a:t>
            </a:r>
            <a:r>
              <a:rPr lang="ru-RU" dirty="0" smtClean="0"/>
              <a:t>–</a:t>
            </a:r>
            <a:r>
              <a:rPr lang="ru-RU" dirty="0" err="1" smtClean="0"/>
              <a:t>Si</a:t>
            </a:r>
            <a:r>
              <a:rPr lang="ru-RU" dirty="0" smtClean="0"/>
              <a:t> </a:t>
            </a:r>
            <a:r>
              <a:rPr lang="ru-RU" dirty="0"/>
              <a:t>при ударных нагрузках, вибрациях, сжатии и </a:t>
            </a:r>
            <a:r>
              <a:rPr lang="ru-RU" dirty="0" smtClean="0"/>
              <a:t>колебаниях температур наблюдается </a:t>
            </a:r>
            <a:r>
              <a:rPr lang="ru-RU" dirty="0"/>
              <a:t>большая стабильность магнитных свойств, чем в сплавах </a:t>
            </a:r>
            <a:r>
              <a:rPr lang="ru-RU" dirty="0" smtClean="0"/>
              <a:t>системы </a:t>
            </a:r>
            <a:r>
              <a:rPr lang="en-US" dirty="0" smtClean="0"/>
              <a:t>Ni </a:t>
            </a:r>
            <a:r>
              <a:rPr lang="en-US" dirty="0"/>
              <a:t>– Fe.</a:t>
            </a:r>
          </a:p>
        </p:txBody>
      </p:sp>
    </p:spTree>
    <p:extLst>
      <p:ext uri="{BB962C8B-B14F-4D97-AF65-F5344CB8AC3E}">
        <p14:creationId xmlns:p14="http://schemas.microsoft.com/office/powerpoint/2010/main" val="192889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9547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3.2 </a:t>
            </a:r>
            <a:r>
              <a:rPr lang="ru-RU" b="1" dirty="0" err="1"/>
              <a:t>Магнитотвёрдые</a:t>
            </a:r>
            <a:r>
              <a:rPr lang="ru-RU" b="1" dirty="0"/>
              <a:t> материалы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50976"/>
            <a:ext cx="11058144" cy="5733288"/>
          </a:xfrm>
        </p:spPr>
        <p:txBody>
          <a:bodyPr>
            <a:normAutofit fontScale="92500" lnSpcReduction="20000"/>
          </a:bodyPr>
          <a:lstStyle/>
          <a:p>
            <a:pPr marL="0" indent="447675" algn="just">
              <a:buNone/>
            </a:pPr>
            <a:r>
              <a:rPr lang="ru-RU" dirty="0"/>
              <a:t>Эти стали и сплавы применяют для изготовления постоянных магнитов.</a:t>
            </a:r>
          </a:p>
          <a:p>
            <a:pPr marL="0" indent="447675" algn="just">
              <a:buNone/>
            </a:pPr>
            <a:r>
              <a:rPr lang="ru-RU" dirty="0"/>
              <a:t>Магнитная энергия постоянного магнита тем выше, чем больше </a:t>
            </a:r>
            <a:r>
              <a:rPr lang="ru-RU" dirty="0" smtClean="0"/>
              <a:t>остаточная магнитная </a:t>
            </a:r>
            <a:r>
              <a:rPr lang="ru-RU" dirty="0"/>
              <a:t>индукция </a:t>
            </a:r>
            <a:r>
              <a:rPr lang="ru-RU" i="1" dirty="0" err="1"/>
              <a:t>В</a:t>
            </a:r>
            <a:r>
              <a:rPr lang="ru-RU" i="1" baseline="-25000" dirty="0" err="1"/>
              <a:t>r</a:t>
            </a:r>
            <a:r>
              <a:rPr lang="ru-RU" i="1" dirty="0"/>
              <a:t> </a:t>
            </a:r>
            <a:r>
              <a:rPr lang="ru-RU" dirty="0"/>
              <a:t>и коэрцитивная сила </a:t>
            </a:r>
            <a:r>
              <a:rPr lang="ru-RU" i="1" dirty="0" err="1"/>
              <a:t>Н</a:t>
            </a:r>
            <a:r>
              <a:rPr lang="ru-RU" i="1" baseline="-25000" dirty="0" err="1"/>
              <a:t>C</a:t>
            </a:r>
            <a:r>
              <a:rPr lang="ru-RU" i="1" dirty="0"/>
              <a:t>. </a:t>
            </a:r>
            <a:r>
              <a:rPr lang="ru-RU" dirty="0"/>
              <a:t>Магнитная энергия </a:t>
            </a:r>
            <a:r>
              <a:rPr lang="ru-RU" dirty="0" smtClean="0"/>
              <a:t>пропорциональна </a:t>
            </a:r>
            <a:r>
              <a:rPr lang="ru-RU" dirty="0"/>
              <a:t>произведению </a:t>
            </a:r>
            <a:r>
              <a:rPr lang="ru-RU" i="1" dirty="0" err="1"/>
              <a:t>В</a:t>
            </a:r>
            <a:r>
              <a:rPr lang="ru-RU" i="1" baseline="-25000" dirty="0" err="1"/>
              <a:t>r</a:t>
            </a:r>
            <a:r>
              <a:rPr lang="ru-RU" i="1" dirty="0" err="1"/>
              <a:t>Н</a:t>
            </a:r>
            <a:r>
              <a:rPr lang="ru-RU" i="1" baseline="-25000" dirty="0" err="1"/>
              <a:t>с</a:t>
            </a:r>
            <a:r>
              <a:rPr lang="ru-RU" dirty="0"/>
              <a:t>. Поскольку </a:t>
            </a:r>
            <a:r>
              <a:rPr lang="ru-RU" i="1" dirty="0" err="1"/>
              <a:t>В</a:t>
            </a:r>
            <a:r>
              <a:rPr lang="ru-RU" i="1" baseline="-25000" dirty="0" err="1"/>
              <a:t>r</a:t>
            </a:r>
            <a:r>
              <a:rPr lang="ru-RU" i="1" dirty="0"/>
              <a:t> </a:t>
            </a:r>
            <a:r>
              <a:rPr lang="ru-RU" dirty="0"/>
              <a:t>ограничена магнитным </a:t>
            </a:r>
            <a:r>
              <a:rPr lang="ru-RU" dirty="0" smtClean="0"/>
              <a:t>насыщением </a:t>
            </a:r>
            <a:r>
              <a:rPr lang="ru-RU" dirty="0"/>
              <a:t>ферромагнетика (железа), увеличение магнитной энергии достигается </a:t>
            </a:r>
            <a:r>
              <a:rPr lang="ru-RU" dirty="0" smtClean="0"/>
              <a:t>повышением </a:t>
            </a:r>
            <a:r>
              <a:rPr lang="ru-RU" dirty="0"/>
              <a:t>коэрцитивной силы </a:t>
            </a:r>
            <a:r>
              <a:rPr lang="ru-RU" i="1" dirty="0"/>
              <a:t>Н</a:t>
            </a:r>
            <a:r>
              <a:rPr lang="en-US" i="1" baseline="-25000" dirty="0"/>
              <a:t>C</a:t>
            </a:r>
            <a:r>
              <a:rPr lang="en-US" dirty="0"/>
              <a:t>.</a:t>
            </a:r>
          </a:p>
          <a:p>
            <a:pPr marL="0" indent="447675" algn="just">
              <a:buNone/>
            </a:pPr>
            <a:r>
              <a:rPr lang="ru-RU" dirty="0"/>
              <a:t>Для получения высокой коэрцитивной силы стали должны иметь </a:t>
            </a:r>
            <a:r>
              <a:rPr lang="ru-RU" dirty="0" smtClean="0"/>
              <a:t>неравновесную </a:t>
            </a:r>
            <a:r>
              <a:rPr lang="ru-RU" dirty="0"/>
              <a:t>структуру, обычно - мартенсит с высокой плотностью </a:t>
            </a:r>
            <a:r>
              <a:rPr lang="ru-RU" dirty="0" smtClean="0"/>
              <a:t>дефектов строения</a:t>
            </a:r>
            <a:r>
              <a:rPr lang="ru-RU" dirty="0"/>
              <a:t>. Для постоянных магнитов применяю высокоуглеродистые стали с 1</a:t>
            </a:r>
            <a:r>
              <a:rPr lang="ru-RU" dirty="0" smtClean="0"/>
              <a:t>% С</a:t>
            </a:r>
            <a:r>
              <a:rPr lang="ru-RU" dirty="0"/>
              <a:t>, легированные хромом (3%) </a:t>
            </a:r>
            <a:r>
              <a:rPr lang="ru-RU" dirty="0" err="1"/>
              <a:t>ЕХЗ</a:t>
            </a:r>
            <a:r>
              <a:rPr lang="ru-RU" dirty="0"/>
              <a:t>, а также одновременно хромом и кобальтом</a:t>
            </a:r>
            <a:r>
              <a:rPr lang="ru-RU" dirty="0" smtClean="0"/>
              <a:t>, </a:t>
            </a:r>
            <a:r>
              <a:rPr lang="ru-RU" dirty="0" err="1" smtClean="0"/>
              <a:t>ЕХ5К5</a:t>
            </a:r>
            <a:r>
              <a:rPr lang="ru-RU" dirty="0"/>
              <a:t>, </a:t>
            </a:r>
            <a:r>
              <a:rPr lang="ru-RU" dirty="0" err="1"/>
              <a:t>ЕХ9К15М2</a:t>
            </a:r>
            <a:r>
              <a:rPr lang="ru-RU" dirty="0"/>
              <a:t>. Легирующие элементы повышают, главным образом, </a:t>
            </a:r>
            <a:r>
              <a:rPr lang="ru-RU" dirty="0" smtClean="0"/>
              <a:t>коэрцитивную </a:t>
            </a:r>
            <a:r>
              <a:rPr lang="ru-RU" dirty="0"/>
              <a:t>силу и магнитную энергию, а также улучшают температурную </a:t>
            </a:r>
            <a:r>
              <a:rPr lang="ru-RU" dirty="0" smtClean="0"/>
              <a:t>и</a:t>
            </a:r>
            <a:r>
              <a:rPr lang="en-US" dirty="0" smtClean="0"/>
              <a:t> </a:t>
            </a:r>
            <a:r>
              <a:rPr lang="ru-RU" dirty="0"/>
              <a:t>механическую стабильность постоянного магнита. Хромистые и </a:t>
            </a:r>
            <a:r>
              <a:rPr lang="ru-RU" dirty="0" smtClean="0"/>
              <a:t>кобальтовые стали </a:t>
            </a:r>
            <a:r>
              <a:rPr lang="ru-RU" dirty="0"/>
              <a:t>сравнительно легко обрабатываются давлением и резанием, но </a:t>
            </a:r>
            <a:r>
              <a:rPr lang="ru-RU" dirty="0" smtClean="0"/>
              <a:t>обладают относительно </a:t>
            </a:r>
            <a:r>
              <a:rPr lang="ru-RU" dirty="0"/>
              <a:t>малой магнитной энергией. Коэрцитивная сила </a:t>
            </a:r>
            <a:r>
              <a:rPr lang="ru-RU" dirty="0" smtClean="0"/>
              <a:t>легированных сталей </a:t>
            </a:r>
            <a:r>
              <a:rPr lang="ru-RU" dirty="0"/>
              <a:t>составляет 4,8-12 кА/м и остаточная индукция 0,8- 1,0 Тл. Наиболее </a:t>
            </a:r>
            <a:r>
              <a:rPr lang="ru-RU" dirty="0" smtClean="0"/>
              <a:t>высокие </a:t>
            </a:r>
            <a:r>
              <a:rPr lang="ru-RU" dirty="0"/>
              <a:t>магнитные свойства имеют стали </a:t>
            </a:r>
            <a:r>
              <a:rPr lang="ru-RU" dirty="0" err="1"/>
              <a:t>ЕХ5К5</a:t>
            </a:r>
            <a:r>
              <a:rPr lang="ru-RU" dirty="0"/>
              <a:t>, </a:t>
            </a:r>
            <a:r>
              <a:rPr lang="ru-RU" dirty="0" err="1"/>
              <a:t>ЕХ9К15М2</a:t>
            </a:r>
            <a:r>
              <a:rPr lang="ru-RU" dirty="0"/>
              <a:t> после </a:t>
            </a:r>
            <a:r>
              <a:rPr lang="ru-RU" dirty="0" smtClean="0"/>
              <a:t>нормализации</a:t>
            </a:r>
            <a:r>
              <a:rPr lang="ru-RU" dirty="0"/>
              <a:t>, высокого отпуска, закалки и низкого отпуска (при </a:t>
            </a:r>
            <a:r>
              <a:rPr lang="ru-RU" dirty="0" err="1"/>
              <a:t>100°С</a:t>
            </a:r>
            <a:r>
              <a:rPr lang="ru-RU" dirty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0806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5780</Words>
  <Application>Microsoft Office PowerPoint</Application>
  <PresentationFormat>Широкоэкранный</PresentationFormat>
  <Paragraphs>170</Paragraphs>
  <Slides>50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50</vt:i4>
      </vt:variant>
    </vt:vector>
  </HeadingPairs>
  <TitlesOfParts>
    <vt:vector size="55" baseType="lpstr">
      <vt:lpstr>Arial</vt:lpstr>
      <vt:lpstr>Calibri</vt:lpstr>
      <vt:lpstr>Calibri Light</vt:lpstr>
      <vt:lpstr>TimesNewRomanPSMT</vt:lpstr>
      <vt:lpstr>Тема Office</vt:lpstr>
      <vt:lpstr>Лекция 3</vt:lpstr>
      <vt:lpstr>Презентация PowerPoint</vt:lpstr>
      <vt:lpstr>Презентация PowerPoint</vt:lpstr>
      <vt:lpstr>3.1 Магнитно-мягкие сплавы</vt:lpstr>
      <vt:lpstr>Презентация PowerPoint</vt:lpstr>
      <vt:lpstr>Презентация PowerPoint</vt:lpstr>
      <vt:lpstr>Презентация PowerPoint</vt:lpstr>
      <vt:lpstr>Презентация PowerPoint</vt:lpstr>
      <vt:lpstr>3.2 Магнитотвёрдые материалы</vt:lpstr>
      <vt:lpstr>Презентация PowerPoint</vt:lpstr>
      <vt:lpstr>Презентация PowerPoint</vt:lpstr>
      <vt:lpstr>3.3 Сплавы с заданным коэффициентом термического расширения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3.4 Сплавы с особыми упругими свойствами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3.5 Сверхпроводящие материалы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3.6 Твёрдые материалы</vt:lpstr>
      <vt:lpstr>Презентация PowerPoint</vt:lpstr>
      <vt:lpstr>3.7 Жаропрочные стали и сплавы</vt:lpstr>
      <vt:lpstr>Презентация PowerPoint</vt:lpstr>
      <vt:lpstr>Презентация PowerPoint</vt:lpstr>
      <vt:lpstr>Презентация PowerPoint</vt:lpstr>
      <vt:lpstr>3.8 Полупроводниковые материалы</vt:lpstr>
      <vt:lpstr>Презентация PowerPoint</vt:lpstr>
      <vt:lpstr>Таблица 3.4 - Свойства некоторых полупроводников</vt:lpstr>
      <vt:lpstr>Презентация PowerPoint</vt:lpstr>
      <vt:lpstr>Презентация PowerPoint</vt:lpstr>
      <vt:lpstr>Презентация PowerPoint</vt:lpstr>
      <vt:lpstr>3.9 Порошковые материалы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3</dc:title>
  <dc:creator>nazarkirichenko08@gmail.com</dc:creator>
  <cp:lastModifiedBy>nazarkirichenko08@gmail.com</cp:lastModifiedBy>
  <cp:revision>19</cp:revision>
  <dcterms:created xsi:type="dcterms:W3CDTF">2020-10-28T21:41:20Z</dcterms:created>
  <dcterms:modified xsi:type="dcterms:W3CDTF">2020-11-01T21:51:08Z</dcterms:modified>
</cp:coreProperties>
</file>