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76" r:id="rId2"/>
  </p:sldMasterIdLst>
  <p:sldIdLst>
    <p:sldId id="279" r:id="rId3"/>
    <p:sldId id="288" r:id="rId4"/>
    <p:sldId id="280" r:id="rId5"/>
    <p:sldId id="281" r:id="rId6"/>
    <p:sldId id="282" r:id="rId7"/>
    <p:sldId id="286" r:id="rId8"/>
    <p:sldId id="28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AAB5743-8237-4F6B-83EE-DA99F3875853}" type="datetimeFigureOut">
              <a:rPr lang="uk-UA" smtClean="0"/>
              <a:t>10.10.2021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2287046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AAB5743-8237-4F6B-83EE-DA99F3875853}" type="datetimeFigureOut">
              <a:rPr lang="uk-UA" smtClean="0"/>
              <a:t>10.10.2021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2012031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DAAB5743-8237-4F6B-83EE-DA99F3875853}" type="datetimeFigureOut">
              <a:rPr lang="uk-UA" smtClean="0"/>
              <a:t>10.10.2021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636730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F080F45-9A43-4E84-82FB-FB8E7B50A1C1}"/>
              </a:ext>
            </a:extLst>
          </p:cNvPr>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p>
        </p:txBody>
      </p:sp>
      <p:sp>
        <p:nvSpPr>
          <p:cNvPr id="3" name="Подзаголовок 2">
            <a:extLst>
              <a:ext uri="{FF2B5EF4-FFF2-40B4-BE49-F238E27FC236}">
                <a16:creationId xmlns:a16="http://schemas.microsoft.com/office/drawing/2014/main" xmlns="" id="{D2945329-F0A7-4F5C-93AC-DB70B9CC937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a:extLst>
              <a:ext uri="{FF2B5EF4-FFF2-40B4-BE49-F238E27FC236}">
                <a16:creationId xmlns:a16="http://schemas.microsoft.com/office/drawing/2014/main" xmlns="" id="{2475BBC3-40CB-4D55-8CF8-346869B612CA}"/>
              </a:ext>
            </a:extLst>
          </p:cNvPr>
          <p:cNvSpPr>
            <a:spLocks noGrp="1"/>
          </p:cNvSpPr>
          <p:nvPr>
            <p:ph type="dt" sz="half" idx="10"/>
          </p:nvPr>
        </p:nvSpPr>
        <p:spPr/>
        <p:txBody>
          <a:bodyPr/>
          <a:lstStyle/>
          <a:p>
            <a:fld id="{DAAB5743-8237-4F6B-83EE-DA99F3875853}" type="datetimeFigureOut">
              <a:rPr lang="uk-UA" smtClean="0"/>
              <a:t>10.10.2021</a:t>
            </a:fld>
            <a:endParaRPr lang="uk-UA"/>
          </a:p>
        </p:txBody>
      </p:sp>
      <p:sp>
        <p:nvSpPr>
          <p:cNvPr id="5" name="Нижний колонтитул 4">
            <a:extLst>
              <a:ext uri="{FF2B5EF4-FFF2-40B4-BE49-F238E27FC236}">
                <a16:creationId xmlns:a16="http://schemas.microsoft.com/office/drawing/2014/main" xmlns="" id="{B1DECF94-BB9C-47EC-B94D-FCE855362566}"/>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xmlns="" id="{56D7EF61-66A6-429C-A4E1-C0BEE14F9702}"/>
              </a:ext>
            </a:extLst>
          </p:cNvPr>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2283181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0EE0E30-0D07-47BC-9A01-2EE13115429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6EEEBD06-EF8E-40D5-9183-F3D6A83B7A1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82799B4D-F3C2-495F-9188-A8604B2A74E5}"/>
              </a:ext>
            </a:extLst>
          </p:cNvPr>
          <p:cNvSpPr>
            <a:spLocks noGrp="1"/>
          </p:cNvSpPr>
          <p:nvPr>
            <p:ph type="dt" sz="half" idx="10"/>
          </p:nvPr>
        </p:nvSpPr>
        <p:spPr/>
        <p:txBody>
          <a:bodyPr/>
          <a:lstStyle/>
          <a:p>
            <a:fld id="{DAAB5743-8237-4F6B-83EE-DA99F3875853}" type="datetimeFigureOut">
              <a:rPr lang="uk-UA" smtClean="0"/>
              <a:t>10.10.2021</a:t>
            </a:fld>
            <a:endParaRPr lang="uk-UA"/>
          </a:p>
        </p:txBody>
      </p:sp>
      <p:sp>
        <p:nvSpPr>
          <p:cNvPr id="5" name="Нижний колонтитул 4">
            <a:extLst>
              <a:ext uri="{FF2B5EF4-FFF2-40B4-BE49-F238E27FC236}">
                <a16:creationId xmlns:a16="http://schemas.microsoft.com/office/drawing/2014/main" xmlns="" id="{2D37EBD2-B96E-4D43-BE6F-6F42CB5C9C2D}"/>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xmlns="" id="{B3EF5CEC-8AE6-4A6E-BE19-C9B0B1E3E228}"/>
              </a:ext>
            </a:extLst>
          </p:cNvPr>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1485756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6D08E6A-7EC3-43AA-83AF-94EF01857924}"/>
              </a:ext>
            </a:extLst>
          </p:cNvPr>
          <p:cNvSpPr>
            <a:spLocks noGrp="1"/>
          </p:cNvSpPr>
          <p:nvPr>
            <p:ph type="title"/>
          </p:nvPr>
        </p:nvSpPr>
        <p:spPr>
          <a:xfrm>
            <a:off x="623888" y="1709739"/>
            <a:ext cx="7886700" cy="2852737"/>
          </a:xfrm>
        </p:spPr>
        <p:txBody>
          <a:bodyPr anchor="b"/>
          <a:lstStyle>
            <a:lvl1pPr>
              <a:defRPr sz="4500"/>
            </a:lvl1pPr>
          </a:lstStyle>
          <a:p>
            <a:r>
              <a:rPr lang="ru-RU"/>
              <a:t>Образец заголовка</a:t>
            </a:r>
          </a:p>
        </p:txBody>
      </p:sp>
      <p:sp>
        <p:nvSpPr>
          <p:cNvPr id="3" name="Текст 2">
            <a:extLst>
              <a:ext uri="{FF2B5EF4-FFF2-40B4-BE49-F238E27FC236}">
                <a16:creationId xmlns:a16="http://schemas.microsoft.com/office/drawing/2014/main" xmlns="" id="{E209A1CF-260D-44FF-89F0-6C37CD59E56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08C41A40-9276-465E-B43F-4F7EFD0DEABD}"/>
              </a:ext>
            </a:extLst>
          </p:cNvPr>
          <p:cNvSpPr>
            <a:spLocks noGrp="1"/>
          </p:cNvSpPr>
          <p:nvPr>
            <p:ph type="dt" sz="half" idx="10"/>
          </p:nvPr>
        </p:nvSpPr>
        <p:spPr/>
        <p:txBody>
          <a:bodyPr/>
          <a:lstStyle/>
          <a:p>
            <a:fld id="{DAAB5743-8237-4F6B-83EE-DA99F3875853}" type="datetimeFigureOut">
              <a:rPr lang="uk-UA" smtClean="0"/>
              <a:t>10.10.2021</a:t>
            </a:fld>
            <a:endParaRPr lang="uk-UA"/>
          </a:p>
        </p:txBody>
      </p:sp>
      <p:sp>
        <p:nvSpPr>
          <p:cNvPr id="5" name="Нижний колонтитул 4">
            <a:extLst>
              <a:ext uri="{FF2B5EF4-FFF2-40B4-BE49-F238E27FC236}">
                <a16:creationId xmlns:a16="http://schemas.microsoft.com/office/drawing/2014/main" xmlns="" id="{E847D7E6-94BB-4778-AD38-CEC470FF32B0}"/>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xmlns="" id="{AA539A01-768B-4DD7-9884-E61E049392F0}"/>
              </a:ext>
            </a:extLst>
          </p:cNvPr>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3700552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029976D-1143-4A22-A8A6-5942B7BC43E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626D7D95-460C-47D9-A98B-7B213000BFC3}"/>
              </a:ext>
            </a:extLst>
          </p:cNvPr>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123C9AEE-0903-46E3-985E-5AA48D2D7BDA}"/>
              </a:ext>
            </a:extLst>
          </p:cNvPr>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22330F4A-83B2-4F6A-BDD4-1737B68F240B}"/>
              </a:ext>
            </a:extLst>
          </p:cNvPr>
          <p:cNvSpPr>
            <a:spLocks noGrp="1"/>
          </p:cNvSpPr>
          <p:nvPr>
            <p:ph type="dt" sz="half" idx="10"/>
          </p:nvPr>
        </p:nvSpPr>
        <p:spPr/>
        <p:txBody>
          <a:bodyPr/>
          <a:lstStyle/>
          <a:p>
            <a:fld id="{DAAB5743-8237-4F6B-83EE-DA99F3875853}" type="datetimeFigureOut">
              <a:rPr lang="uk-UA" smtClean="0"/>
              <a:t>10.10.2021</a:t>
            </a:fld>
            <a:endParaRPr lang="uk-UA"/>
          </a:p>
        </p:txBody>
      </p:sp>
      <p:sp>
        <p:nvSpPr>
          <p:cNvPr id="6" name="Нижний колонтитул 5">
            <a:extLst>
              <a:ext uri="{FF2B5EF4-FFF2-40B4-BE49-F238E27FC236}">
                <a16:creationId xmlns:a16="http://schemas.microsoft.com/office/drawing/2014/main" xmlns="" id="{B896A5BD-35FF-4EB9-A672-8EC077493824}"/>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xmlns="" id="{D48DC0F2-9995-490F-8CD0-BFB744B1638F}"/>
              </a:ext>
            </a:extLst>
          </p:cNvPr>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3801551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88DB2DA-BF80-4906-9C59-CD2F448E9A56}"/>
              </a:ext>
            </a:extLst>
          </p:cNvPr>
          <p:cNvSpPr>
            <a:spLocks noGrp="1"/>
          </p:cNvSpPr>
          <p:nvPr>
            <p:ph type="title"/>
          </p:nvPr>
        </p:nvSpPr>
        <p:spPr>
          <a:xfrm>
            <a:off x="629841" y="365126"/>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5EEE13DB-FD90-4CDD-96EF-E85F46893D7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a:extLst>
              <a:ext uri="{FF2B5EF4-FFF2-40B4-BE49-F238E27FC236}">
                <a16:creationId xmlns:a16="http://schemas.microsoft.com/office/drawing/2014/main" xmlns="" id="{3385B1CB-597F-49FD-A3F8-D28119544585}"/>
              </a:ext>
            </a:extLst>
          </p:cNvPr>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CF22D754-6FBC-4D5E-8ACE-8B4DA39DDF9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a:extLst>
              <a:ext uri="{FF2B5EF4-FFF2-40B4-BE49-F238E27FC236}">
                <a16:creationId xmlns:a16="http://schemas.microsoft.com/office/drawing/2014/main" xmlns="" id="{0337310A-A1C6-41F9-B095-6B8EDBDB9D88}"/>
              </a:ext>
            </a:extLst>
          </p:cNvPr>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19B19604-6B41-4842-8451-8221C89273AF}"/>
              </a:ext>
            </a:extLst>
          </p:cNvPr>
          <p:cNvSpPr>
            <a:spLocks noGrp="1"/>
          </p:cNvSpPr>
          <p:nvPr>
            <p:ph type="dt" sz="half" idx="10"/>
          </p:nvPr>
        </p:nvSpPr>
        <p:spPr/>
        <p:txBody>
          <a:bodyPr/>
          <a:lstStyle/>
          <a:p>
            <a:fld id="{DAAB5743-8237-4F6B-83EE-DA99F3875853}" type="datetimeFigureOut">
              <a:rPr lang="uk-UA" smtClean="0"/>
              <a:t>10.10.2021</a:t>
            </a:fld>
            <a:endParaRPr lang="uk-UA"/>
          </a:p>
        </p:txBody>
      </p:sp>
      <p:sp>
        <p:nvSpPr>
          <p:cNvPr id="8" name="Нижний колонтитул 7">
            <a:extLst>
              <a:ext uri="{FF2B5EF4-FFF2-40B4-BE49-F238E27FC236}">
                <a16:creationId xmlns:a16="http://schemas.microsoft.com/office/drawing/2014/main" xmlns="" id="{78D977E9-7BF2-41EA-B1EB-7445C7D865D2}"/>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xmlns="" id="{89C49A1D-C6A6-4ED1-A977-5CCB561355FB}"/>
              </a:ext>
            </a:extLst>
          </p:cNvPr>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313042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28E36CE-8FD3-4C44-AC94-0B60C0A62E2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699214E5-271C-4826-8DD6-4FB6E53682E8}"/>
              </a:ext>
            </a:extLst>
          </p:cNvPr>
          <p:cNvSpPr>
            <a:spLocks noGrp="1"/>
          </p:cNvSpPr>
          <p:nvPr>
            <p:ph type="dt" sz="half" idx="10"/>
          </p:nvPr>
        </p:nvSpPr>
        <p:spPr/>
        <p:txBody>
          <a:bodyPr/>
          <a:lstStyle/>
          <a:p>
            <a:fld id="{DAAB5743-8237-4F6B-83EE-DA99F3875853}" type="datetimeFigureOut">
              <a:rPr lang="uk-UA" smtClean="0"/>
              <a:t>10.10.2021</a:t>
            </a:fld>
            <a:endParaRPr lang="uk-UA"/>
          </a:p>
        </p:txBody>
      </p:sp>
      <p:sp>
        <p:nvSpPr>
          <p:cNvPr id="4" name="Нижний колонтитул 3">
            <a:extLst>
              <a:ext uri="{FF2B5EF4-FFF2-40B4-BE49-F238E27FC236}">
                <a16:creationId xmlns:a16="http://schemas.microsoft.com/office/drawing/2014/main" xmlns="" id="{E1E79F9B-5025-4823-9903-5B1D0DA1D5C5}"/>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xmlns="" id="{26113266-A03F-4AE6-ADD4-E5AE58524053}"/>
              </a:ext>
            </a:extLst>
          </p:cNvPr>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21957393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AB104836-3FA2-4940-B644-74428F92ED3F}"/>
              </a:ext>
            </a:extLst>
          </p:cNvPr>
          <p:cNvSpPr>
            <a:spLocks noGrp="1"/>
          </p:cNvSpPr>
          <p:nvPr>
            <p:ph type="dt" sz="half" idx="10"/>
          </p:nvPr>
        </p:nvSpPr>
        <p:spPr/>
        <p:txBody>
          <a:bodyPr/>
          <a:lstStyle/>
          <a:p>
            <a:fld id="{DAAB5743-8237-4F6B-83EE-DA99F3875853}" type="datetimeFigureOut">
              <a:rPr lang="uk-UA" smtClean="0"/>
              <a:t>10.10.2021</a:t>
            </a:fld>
            <a:endParaRPr lang="uk-UA"/>
          </a:p>
        </p:txBody>
      </p:sp>
      <p:sp>
        <p:nvSpPr>
          <p:cNvPr id="3" name="Нижний колонтитул 2">
            <a:extLst>
              <a:ext uri="{FF2B5EF4-FFF2-40B4-BE49-F238E27FC236}">
                <a16:creationId xmlns:a16="http://schemas.microsoft.com/office/drawing/2014/main" xmlns="" id="{3AAA156D-3701-4C4B-85E8-CB3AF3A22CB3}"/>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xmlns="" id="{BB3739FA-0CBA-4AA0-B720-527A45A2A338}"/>
              </a:ext>
            </a:extLst>
          </p:cNvPr>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11575640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76F2F09-C679-4B87-A98C-F54967AC694E}"/>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Объект 2">
            <a:extLst>
              <a:ext uri="{FF2B5EF4-FFF2-40B4-BE49-F238E27FC236}">
                <a16:creationId xmlns:a16="http://schemas.microsoft.com/office/drawing/2014/main" xmlns="" id="{361AE641-3254-4B5B-91DD-F1F315D27D3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4244B597-5621-4B36-A7AA-1DC1A3127AB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xmlns="" id="{2F96F0D4-76DE-4160-8DAE-969BF558BC86}"/>
              </a:ext>
            </a:extLst>
          </p:cNvPr>
          <p:cNvSpPr>
            <a:spLocks noGrp="1"/>
          </p:cNvSpPr>
          <p:nvPr>
            <p:ph type="dt" sz="half" idx="10"/>
          </p:nvPr>
        </p:nvSpPr>
        <p:spPr/>
        <p:txBody>
          <a:bodyPr/>
          <a:lstStyle/>
          <a:p>
            <a:fld id="{DAAB5743-8237-4F6B-83EE-DA99F3875853}" type="datetimeFigureOut">
              <a:rPr lang="uk-UA" smtClean="0"/>
              <a:t>10.10.2021</a:t>
            </a:fld>
            <a:endParaRPr lang="uk-UA"/>
          </a:p>
        </p:txBody>
      </p:sp>
      <p:sp>
        <p:nvSpPr>
          <p:cNvPr id="6" name="Нижний колонтитул 5">
            <a:extLst>
              <a:ext uri="{FF2B5EF4-FFF2-40B4-BE49-F238E27FC236}">
                <a16:creationId xmlns:a16="http://schemas.microsoft.com/office/drawing/2014/main" xmlns="" id="{2B4FFA70-8F67-4616-BA60-F669181DD788}"/>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xmlns="" id="{6D9BDE57-D3D8-4BA7-BE58-D1806DBE9B0B}"/>
              </a:ext>
            </a:extLst>
          </p:cNvPr>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745974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AAB5743-8237-4F6B-83EE-DA99F3875853}" type="datetimeFigureOut">
              <a:rPr lang="uk-UA" smtClean="0"/>
              <a:t>10.10.2021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9236544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0C181E8-0348-48F0-BD9C-CCA573A6B1A8}"/>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Рисунок 2">
            <a:extLst>
              <a:ext uri="{FF2B5EF4-FFF2-40B4-BE49-F238E27FC236}">
                <a16:creationId xmlns:a16="http://schemas.microsoft.com/office/drawing/2014/main" xmlns="" id="{B829FF5A-D839-4432-A0D1-AEDE27A1375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a:extLst>
              <a:ext uri="{FF2B5EF4-FFF2-40B4-BE49-F238E27FC236}">
                <a16:creationId xmlns:a16="http://schemas.microsoft.com/office/drawing/2014/main" xmlns="" id="{9EBD0D66-87FE-4332-B109-B41DD0E29AB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xmlns="" id="{C3D1B3A3-6586-4886-8430-CE3B03E1775C}"/>
              </a:ext>
            </a:extLst>
          </p:cNvPr>
          <p:cNvSpPr>
            <a:spLocks noGrp="1"/>
          </p:cNvSpPr>
          <p:nvPr>
            <p:ph type="dt" sz="half" idx="10"/>
          </p:nvPr>
        </p:nvSpPr>
        <p:spPr/>
        <p:txBody>
          <a:bodyPr/>
          <a:lstStyle/>
          <a:p>
            <a:fld id="{DAAB5743-8237-4F6B-83EE-DA99F3875853}" type="datetimeFigureOut">
              <a:rPr lang="uk-UA" smtClean="0"/>
              <a:t>10.10.2021</a:t>
            </a:fld>
            <a:endParaRPr lang="uk-UA"/>
          </a:p>
        </p:txBody>
      </p:sp>
      <p:sp>
        <p:nvSpPr>
          <p:cNvPr id="6" name="Нижний колонтитул 5">
            <a:extLst>
              <a:ext uri="{FF2B5EF4-FFF2-40B4-BE49-F238E27FC236}">
                <a16:creationId xmlns:a16="http://schemas.microsoft.com/office/drawing/2014/main" xmlns="" id="{FBFA478F-CB3F-401F-BDFA-7ACF9229922A}"/>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xmlns="" id="{EF429975-FADF-4525-85BD-E9D8FC5D2783}"/>
              </a:ext>
            </a:extLst>
          </p:cNvPr>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37677547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25243C0-9A32-4ACB-8495-37BAF5DD3598}"/>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FD90217A-D80E-4934-A100-7D7230FC818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025BDB94-7BF2-4590-8912-14946456520B}"/>
              </a:ext>
            </a:extLst>
          </p:cNvPr>
          <p:cNvSpPr>
            <a:spLocks noGrp="1"/>
          </p:cNvSpPr>
          <p:nvPr>
            <p:ph type="dt" sz="half" idx="10"/>
          </p:nvPr>
        </p:nvSpPr>
        <p:spPr/>
        <p:txBody>
          <a:bodyPr/>
          <a:lstStyle/>
          <a:p>
            <a:fld id="{DAAB5743-8237-4F6B-83EE-DA99F3875853}" type="datetimeFigureOut">
              <a:rPr lang="uk-UA" smtClean="0"/>
              <a:t>10.10.2021</a:t>
            </a:fld>
            <a:endParaRPr lang="uk-UA"/>
          </a:p>
        </p:txBody>
      </p:sp>
      <p:sp>
        <p:nvSpPr>
          <p:cNvPr id="5" name="Нижний колонтитул 4">
            <a:extLst>
              <a:ext uri="{FF2B5EF4-FFF2-40B4-BE49-F238E27FC236}">
                <a16:creationId xmlns:a16="http://schemas.microsoft.com/office/drawing/2014/main" xmlns="" id="{63C9325D-93D3-43D7-89D6-B29AEDAFA12C}"/>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xmlns="" id="{783E124E-7F23-45A7-99DE-02BFAD765C96}"/>
              </a:ext>
            </a:extLst>
          </p:cNvPr>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9718238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81513054-3A53-44DF-B350-88227BFF256E}"/>
              </a:ext>
            </a:extLst>
          </p:cNvPr>
          <p:cNvSpPr>
            <a:spLocks noGrp="1"/>
          </p:cNvSpPr>
          <p:nvPr>
            <p:ph type="title" orient="vert"/>
          </p:nvPr>
        </p:nvSpPr>
        <p:spPr>
          <a:xfrm>
            <a:off x="6543675" y="365125"/>
            <a:ext cx="1971675"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2C516E26-E028-45E7-94A6-01F884150E50}"/>
              </a:ext>
            </a:extLst>
          </p:cNvPr>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B692EFD8-492E-4DFF-9293-59A6F9CB0811}"/>
              </a:ext>
            </a:extLst>
          </p:cNvPr>
          <p:cNvSpPr>
            <a:spLocks noGrp="1"/>
          </p:cNvSpPr>
          <p:nvPr>
            <p:ph type="dt" sz="half" idx="10"/>
          </p:nvPr>
        </p:nvSpPr>
        <p:spPr/>
        <p:txBody>
          <a:bodyPr/>
          <a:lstStyle/>
          <a:p>
            <a:fld id="{DAAB5743-8237-4F6B-83EE-DA99F3875853}" type="datetimeFigureOut">
              <a:rPr lang="uk-UA" smtClean="0"/>
              <a:t>10.10.2021</a:t>
            </a:fld>
            <a:endParaRPr lang="uk-UA"/>
          </a:p>
        </p:txBody>
      </p:sp>
      <p:sp>
        <p:nvSpPr>
          <p:cNvPr id="5" name="Нижний колонтитул 4">
            <a:extLst>
              <a:ext uri="{FF2B5EF4-FFF2-40B4-BE49-F238E27FC236}">
                <a16:creationId xmlns:a16="http://schemas.microsoft.com/office/drawing/2014/main" xmlns="" id="{CA86EEFF-990D-4CF0-B001-4B46D06B23AB}"/>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xmlns="" id="{256F00F7-962E-4481-9B85-B8222644B00B}"/>
              </a:ext>
            </a:extLst>
          </p:cNvPr>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2992191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ru-RU"/>
              <a:t>Образец заголовка</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AAB5743-8237-4F6B-83EE-DA99F3875853}" type="datetimeFigureOut">
              <a:rPr lang="uk-UA" smtClean="0"/>
              <a:t>10.10.2021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3150609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AAB5743-8237-4F6B-83EE-DA99F3875853}" type="datetimeFigureOut">
              <a:rPr lang="uk-UA" smtClean="0"/>
              <a:t>10.10.2021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66639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633845" y="2507551"/>
            <a:ext cx="386715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2507551"/>
            <a:ext cx="38862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DAAB5743-8237-4F6B-83EE-DA99F3875853}" type="datetimeFigureOut">
              <a:rPr lang="uk-UA" smtClean="0"/>
              <a:t>10.10.2021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129F596-5BB3-4ED1-9D07-C6CCF013F230}" type="slidenum">
              <a:rPr lang="uk-UA" smtClean="0"/>
              <a:t>‹#›</a:t>
            </a:fld>
            <a:endParaRPr lang="uk-UA"/>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16597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AB5743-8237-4F6B-83EE-DA99F3875853}" type="datetimeFigureOut">
              <a:rPr lang="uk-UA" smtClean="0"/>
              <a:t>10.10.2021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129F596-5BB3-4ED1-9D07-C6CCF013F230}" type="slidenum">
              <a:rPr lang="uk-UA" smtClean="0"/>
              <a:t>‹#›</a:t>
            </a:fld>
            <a:endParaRPr lang="uk-UA"/>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2794593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AB5743-8237-4F6B-83EE-DA99F3875853}" type="datetimeFigureOut">
              <a:rPr lang="uk-UA" smtClean="0"/>
              <a:t>10.10.2021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413335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ru-RU"/>
              <a:t>Образец заголовка</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fld id="{DAAB5743-8237-4F6B-83EE-DA99F3875853}" type="datetimeFigureOut">
              <a:rPr lang="uk-UA" smtClean="0"/>
              <a:t>10.10.2021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3594394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ru-RU"/>
              <a:t>Образец заголовка</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fld id="{DAAB5743-8237-4F6B-83EE-DA99F3875853}" type="datetimeFigureOut">
              <a:rPr lang="uk-UA" smtClean="0"/>
              <a:t>10.10.2021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129F596-5BB3-4ED1-9D07-C6CCF013F230}" type="slidenum">
              <a:rPr lang="uk-UA" smtClean="0"/>
              <a:t>‹#›</a:t>
            </a:fld>
            <a:endParaRPr lang="uk-UA"/>
          </a:p>
        </p:txBody>
      </p:sp>
    </p:spTree>
    <p:extLst>
      <p:ext uri="{BB962C8B-B14F-4D97-AF65-F5344CB8AC3E}">
        <p14:creationId xmlns:p14="http://schemas.microsoft.com/office/powerpoint/2010/main" val="1224712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DAAB5743-8237-4F6B-83EE-DA99F3875853}" type="datetimeFigureOut">
              <a:rPr lang="uk-UA" smtClean="0"/>
              <a:t>10.10.2021</a:t>
            </a:fld>
            <a:endParaRPr lang="uk-U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uk-UA"/>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7129F596-5BB3-4ED1-9D07-C6CCF013F230}" type="slidenum">
              <a:rPr lang="uk-UA" smtClean="0"/>
              <a:t>‹#›</a:t>
            </a:fld>
            <a:endParaRPr lang="uk-UA"/>
          </a:p>
        </p:txBody>
      </p:sp>
    </p:spTree>
    <p:extLst>
      <p:ext uri="{BB962C8B-B14F-4D97-AF65-F5344CB8AC3E}">
        <p14:creationId xmlns:p14="http://schemas.microsoft.com/office/powerpoint/2010/main" val="5213914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E3CB789-BC84-4BA0-BD03-4508A13A4CF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CF574D39-47C0-4588-B3AB-591FECEFC46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8EE25D14-D160-4970-899C-FB4287C8DAF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AAB5743-8237-4F6B-83EE-DA99F3875853}" type="datetimeFigureOut">
              <a:rPr lang="uk-UA" smtClean="0"/>
              <a:t>10.10.2021</a:t>
            </a:fld>
            <a:endParaRPr lang="uk-UA"/>
          </a:p>
        </p:txBody>
      </p:sp>
      <p:sp>
        <p:nvSpPr>
          <p:cNvPr id="5" name="Нижний колонтитул 4">
            <a:extLst>
              <a:ext uri="{FF2B5EF4-FFF2-40B4-BE49-F238E27FC236}">
                <a16:creationId xmlns:a16="http://schemas.microsoft.com/office/drawing/2014/main" xmlns="" id="{B4915481-0172-4F36-9BA1-D557F8B54DE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xmlns="" id="{3966719F-C5AE-4C2D-B03B-447A6935751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129F596-5BB3-4ED1-9D07-C6CCF013F230}" type="slidenum">
              <a:rPr lang="uk-UA" smtClean="0"/>
              <a:t>‹#›</a:t>
            </a:fld>
            <a:endParaRPr lang="uk-UA"/>
          </a:p>
        </p:txBody>
      </p:sp>
    </p:spTree>
    <p:extLst>
      <p:ext uri="{BB962C8B-B14F-4D97-AF65-F5344CB8AC3E}">
        <p14:creationId xmlns:p14="http://schemas.microsoft.com/office/powerpoint/2010/main" val="689581711"/>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hyperlink" Target="http://ua-referat.com/%D0%A2%D0%BE%D0%B2%D0%B0%D1%80%D0%B8" TargetMode="External"/><Relationship Id="rId2" Type="http://schemas.openxmlformats.org/officeDocument/2006/relationships/hyperlink" Target="http://ua-referat.com/%D0%A6%D1%96%D0%BD%D0%BE%D0%B2%D0%B0_%D0%BF%D0%BE%D0%BB%D1%96%D1%82%D0%B8%D0%BA%D0%B0"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F792E808-F530-4208-BE82-2FD7163D0A04}"/>
              </a:ext>
            </a:extLst>
          </p:cNvPr>
          <p:cNvSpPr/>
          <p:nvPr/>
        </p:nvSpPr>
        <p:spPr>
          <a:xfrm>
            <a:off x="1475656" y="1340768"/>
            <a:ext cx="6318448" cy="2585323"/>
          </a:xfrm>
          <a:prstGeom prst="rect">
            <a:avLst/>
          </a:prstGeom>
        </p:spPr>
        <p:txBody>
          <a:bodyPr wrap="square">
            <a:spAutoFit/>
          </a:bodyPr>
          <a:lstStyle/>
          <a:p>
            <a:pPr indent="450215" algn="ctr">
              <a:lnSpc>
                <a:spcPct val="150000"/>
              </a:lnSpc>
              <a:spcAft>
                <a:spcPts val="0"/>
              </a:spcAft>
            </a:pPr>
            <a:r>
              <a:rPr lang="uk-UA" b="1" dirty="0" smtClean="0">
                <a:latin typeface="Times New Roman" panose="02020603050405020304" pitchFamily="18" charset="0"/>
                <a:ea typeface="Calibri" panose="020F0502020204030204" pitchFamily="34" charset="0"/>
                <a:cs typeface="Times New Roman" panose="02020603050405020304" pitchFamily="18" charset="0"/>
              </a:rPr>
              <a:t>«</a:t>
            </a:r>
            <a:r>
              <a:rPr lang="uk-UA" b="1" dirty="0">
                <a:latin typeface="Times New Roman" panose="02020603050405020304" pitchFamily="18" charset="0"/>
                <a:ea typeface="Calibri" panose="020F0502020204030204" pitchFamily="34" charset="0"/>
                <a:cs typeface="Times New Roman" panose="02020603050405020304" pitchFamily="18" charset="0"/>
              </a:rPr>
              <a:t>МАРКЕТИНГОВА ЦІНОВА ПОЛІТИКА»</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ctr">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План лекції:</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Цілі </a:t>
            </a:r>
            <a:r>
              <a:rPr lang="uk-UA" dirty="0">
                <a:latin typeface="Times New Roman" panose="02020603050405020304" pitchFamily="18" charset="0"/>
                <a:ea typeface="Calibri" panose="020F0502020204030204" pitchFamily="34" charset="0"/>
                <a:cs typeface="Times New Roman" panose="02020603050405020304" pitchFamily="18" charset="0"/>
              </a:rPr>
              <a:t>цінової політики і фактори, що на неї впливають</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Цінові </a:t>
            </a:r>
            <a:r>
              <a:rPr lang="uk-UA" dirty="0">
                <a:latin typeface="Times New Roman" panose="02020603050405020304" pitchFamily="18" charset="0"/>
                <a:ea typeface="Calibri" panose="020F0502020204030204" pitchFamily="34" charset="0"/>
                <a:cs typeface="Times New Roman" panose="02020603050405020304" pitchFamily="18" charset="0"/>
              </a:rPr>
              <a:t>стратегії</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a:extLst>
              <a:ext uri="{FF2B5EF4-FFF2-40B4-BE49-F238E27FC236}">
                <a16:creationId xmlns:a16="http://schemas.microsoft.com/office/drawing/2014/main" xmlns="" id="{648F4ABE-125F-4644-B096-EB8944FD1F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3928" y="3398673"/>
            <a:ext cx="4851584" cy="3236940"/>
          </a:xfrm>
          <a:prstGeom prst="rect">
            <a:avLst/>
          </a:prstGeom>
        </p:spPr>
      </p:pic>
    </p:spTree>
    <p:extLst>
      <p:ext uri="{BB962C8B-B14F-4D97-AF65-F5344CB8AC3E}">
        <p14:creationId xmlns:p14="http://schemas.microsoft.com/office/powerpoint/2010/main" val="842753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xmlns="" id="{C619C14F-60C8-4706-BFB7-DEF2C35B74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222401"/>
            <a:ext cx="1467311" cy="1467311"/>
          </a:xfrm>
          <a:prstGeom prst="rect">
            <a:avLst/>
          </a:prstGeom>
        </p:spPr>
      </p:pic>
      <p:pic>
        <p:nvPicPr>
          <p:cNvPr id="5" name="Рисунок 4">
            <a:extLst>
              <a:ext uri="{FF2B5EF4-FFF2-40B4-BE49-F238E27FC236}">
                <a16:creationId xmlns:a16="http://schemas.microsoft.com/office/drawing/2014/main" xmlns="" id="{38B085B9-681E-4573-89F8-4716DE4B46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1" y="222401"/>
            <a:ext cx="2687387" cy="1406399"/>
          </a:xfrm>
          <a:prstGeom prst="rect">
            <a:avLst/>
          </a:prstGeom>
        </p:spPr>
      </p:pic>
      <p:pic>
        <p:nvPicPr>
          <p:cNvPr id="7" name="Рисунок 6">
            <a:extLst>
              <a:ext uri="{FF2B5EF4-FFF2-40B4-BE49-F238E27FC236}">
                <a16:creationId xmlns:a16="http://schemas.microsoft.com/office/drawing/2014/main" xmlns="" id="{816AA833-4324-4416-A27B-8041DD9897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66927" y="0"/>
            <a:ext cx="3506190" cy="3011984"/>
          </a:xfrm>
          <a:prstGeom prst="rect">
            <a:avLst/>
          </a:prstGeom>
        </p:spPr>
      </p:pic>
      <p:pic>
        <p:nvPicPr>
          <p:cNvPr id="9" name="Рисунок 8">
            <a:extLst>
              <a:ext uri="{FF2B5EF4-FFF2-40B4-BE49-F238E27FC236}">
                <a16:creationId xmlns:a16="http://schemas.microsoft.com/office/drawing/2014/main" xmlns="" id="{C1A48F7F-AE44-47CE-8B20-68CA8DB112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0883" y="1961040"/>
            <a:ext cx="4467342" cy="2101887"/>
          </a:xfrm>
          <a:prstGeom prst="rect">
            <a:avLst/>
          </a:prstGeom>
          <a:ln>
            <a:solidFill>
              <a:srgbClr val="FF0000"/>
            </a:solidFill>
          </a:ln>
        </p:spPr>
      </p:pic>
      <p:pic>
        <p:nvPicPr>
          <p:cNvPr id="11" name="Рисунок 10">
            <a:extLst>
              <a:ext uri="{FF2B5EF4-FFF2-40B4-BE49-F238E27FC236}">
                <a16:creationId xmlns:a16="http://schemas.microsoft.com/office/drawing/2014/main" xmlns="" id="{9D7536C8-0814-4C6E-A699-69863A8712A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9552" y="4252169"/>
            <a:ext cx="3336803" cy="2383430"/>
          </a:xfrm>
          <a:prstGeom prst="rect">
            <a:avLst/>
          </a:prstGeom>
        </p:spPr>
      </p:pic>
      <p:pic>
        <p:nvPicPr>
          <p:cNvPr id="13" name="Рисунок 12">
            <a:extLst>
              <a:ext uri="{FF2B5EF4-FFF2-40B4-BE49-F238E27FC236}">
                <a16:creationId xmlns:a16="http://schemas.microsoft.com/office/drawing/2014/main" xmlns="" id="{E8DEEEC1-E4D9-43BE-95ED-BD0B6EB9758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32242" y="2977999"/>
            <a:ext cx="2575560" cy="3657600"/>
          </a:xfrm>
          <a:prstGeom prst="rect">
            <a:avLst/>
          </a:prstGeom>
        </p:spPr>
      </p:pic>
    </p:spTree>
    <p:extLst>
      <p:ext uri="{BB962C8B-B14F-4D97-AF65-F5344CB8AC3E}">
        <p14:creationId xmlns:p14="http://schemas.microsoft.com/office/powerpoint/2010/main" val="2051238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14EC6BF3-B43C-44B0-8E17-C040D744CDFA}"/>
              </a:ext>
            </a:extLst>
          </p:cNvPr>
          <p:cNvSpPr/>
          <p:nvPr/>
        </p:nvSpPr>
        <p:spPr>
          <a:xfrm>
            <a:off x="107504" y="548680"/>
            <a:ext cx="9036496" cy="6001643"/>
          </a:xfrm>
          <a:prstGeom prst="rect">
            <a:avLst/>
          </a:prstGeom>
        </p:spPr>
        <p:txBody>
          <a:bodyPr wrap="square">
            <a:spAutoFit/>
          </a:bodyPr>
          <a:lstStyle/>
          <a:p>
            <a:pPr indent="450215" algn="just">
              <a:spcAft>
                <a:spcPts val="0"/>
              </a:spcAft>
            </a:pPr>
            <a:r>
              <a:rPr lang="uk-UA" sz="1600" b="1" i="1" dirty="0">
                <a:latin typeface="Times New Roman" panose="02020603050405020304" pitchFamily="18" charset="0"/>
                <a:ea typeface="Calibri" panose="020F0502020204030204" pitchFamily="34" charset="0"/>
                <a:cs typeface="Times New Roman" panose="02020603050405020304" pitchFamily="18" charset="0"/>
              </a:rPr>
              <a:t>Ціна</a:t>
            </a:r>
            <a:r>
              <a:rPr lang="uk-UA" sz="1600" dirty="0">
                <a:latin typeface="Times New Roman" panose="02020603050405020304" pitchFamily="18" charset="0"/>
                <a:cs typeface="Times New Roman" panose="02020603050405020304" pitchFamily="18" charset="0"/>
              </a:rPr>
              <a:t>, у вузькому розумінні, – це грошова сума, що обмінюється на товари чи послуги.</a:t>
            </a:r>
          </a:p>
          <a:p>
            <a:pPr indent="450215" algn="just">
              <a:spcAft>
                <a:spcPts val="0"/>
              </a:spcAft>
            </a:pPr>
            <a:r>
              <a:rPr lang="ru-RU" sz="1600" dirty="0" err="1">
                <a:latin typeface="Times New Roman" panose="02020603050405020304" pitchFamily="18" charset="0"/>
                <a:cs typeface="Times New Roman" panose="02020603050405020304" pitchFamily="18" charset="0"/>
              </a:rPr>
              <a:t>Цілеспрямована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hlinkClick r:id="rId2" tooltip="Цінова політика">
                  <a:extLst>
                    <a:ext uri="{A12FA001-AC4F-418D-AE19-62706E023703}">
                      <ahyp:hlinkClr xmlns:ahyp="http://schemas.microsoft.com/office/drawing/2018/hyperlinkcolor" xmlns="" val="tx"/>
                    </a:ext>
                  </a:extLst>
                </a:hlinkClick>
              </a:rPr>
              <a:t>цінова</a:t>
            </a:r>
            <a:r>
              <a:rPr lang="ru-RU" sz="1600" dirty="0">
                <a:latin typeface="Times New Roman" panose="02020603050405020304" pitchFamily="18" charset="0"/>
                <a:cs typeface="Times New Roman" panose="02020603050405020304" pitchFamily="18" charset="0"/>
                <a:hlinkClick r:id="rId2" tooltip="Цінова політика">
                  <a:extLst>
                    <a:ext uri="{A12FA001-AC4F-418D-AE19-62706E023703}">
                      <ahyp:hlinkClr xmlns:ahyp="http://schemas.microsoft.com/office/drawing/2018/hyperlinkcolor" xmlns="" val="tx"/>
                    </a:ext>
                  </a:extLst>
                </a:hlinkClick>
              </a:rPr>
              <a:t> </a:t>
            </a:r>
            <a:r>
              <a:rPr lang="ru-RU" sz="1600" dirty="0" err="1">
                <a:latin typeface="Times New Roman" panose="02020603050405020304" pitchFamily="18" charset="0"/>
                <a:cs typeface="Times New Roman" panose="02020603050405020304" pitchFamily="18" charset="0"/>
                <a:hlinkClick r:id="rId2" tooltip="Цінова політика">
                  <a:extLst>
                    <a:ext uri="{A12FA001-AC4F-418D-AE19-62706E023703}">
                      <ahyp:hlinkClr xmlns:ahyp="http://schemas.microsoft.com/office/drawing/2018/hyperlinkcolor" xmlns="" val="tx"/>
                    </a:ext>
                  </a:extLst>
                </a:hlinkClick>
              </a:rPr>
              <a:t>політика</a:t>
            </a:r>
            <a:r>
              <a:rPr lang="ru-RU" sz="1600" dirty="0">
                <a:latin typeface="Times New Roman" panose="02020603050405020304" pitchFamily="18" charset="0"/>
                <a:cs typeface="Times New Roman" panose="02020603050405020304" pitchFamily="18" charset="0"/>
              </a:rPr>
              <a:t> в </a:t>
            </a:r>
            <a:r>
              <a:rPr lang="ru-RU" sz="1600" u="sng" dirty="0">
                <a:latin typeface="Times New Roman" panose="02020603050405020304" pitchFamily="18" charset="0"/>
                <a:cs typeface="Times New Roman" panose="02020603050405020304" pitchFamily="18" charset="0"/>
              </a:rPr>
              <a:t>маркетингу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полягає</a:t>
            </a:r>
            <a:r>
              <a:rPr lang="ru-RU" sz="1600" dirty="0">
                <a:latin typeface="Times New Roman" panose="02020603050405020304" pitchFamily="18" charset="0"/>
                <a:cs typeface="Times New Roman" panose="02020603050405020304" pitchFamily="18" charset="0"/>
              </a:rPr>
              <a:t> в </a:t>
            </a:r>
            <a:r>
              <a:rPr lang="ru-RU" sz="1600" dirty="0" err="1">
                <a:latin typeface="Times New Roman" panose="02020603050405020304" pitchFamily="18" charset="0"/>
                <a:cs typeface="Times New Roman" panose="02020603050405020304" pitchFamily="18" charset="0"/>
              </a:rPr>
              <a:t>наступному</a:t>
            </a:r>
            <a:r>
              <a:rPr lang="ru-RU" sz="1600" dirty="0">
                <a:latin typeface="Times New Roman" panose="02020603050405020304" pitchFamily="18" charset="0"/>
                <a:cs typeface="Times New Roman" panose="02020603050405020304" pitchFamily="18" charset="0"/>
              </a:rPr>
              <a:t>: треба </a:t>
            </a:r>
            <a:r>
              <a:rPr lang="ru-RU" sz="1600" dirty="0" err="1">
                <a:latin typeface="Times New Roman" panose="02020603050405020304" pitchFamily="18" charset="0"/>
                <a:cs typeface="Times New Roman" panose="02020603050405020304" pitchFamily="18" charset="0"/>
              </a:rPr>
              <a:t>встановлювати</a:t>
            </a:r>
            <a:r>
              <a:rPr lang="ru-RU" sz="1600" dirty="0">
                <a:latin typeface="Times New Roman" panose="02020603050405020304" pitchFamily="18" charset="0"/>
                <a:cs typeface="Times New Roman" panose="02020603050405020304" pitchFamily="18" charset="0"/>
              </a:rPr>
              <a:t> на </a:t>
            </a:r>
            <a:r>
              <a:rPr lang="ru-RU" sz="1600" dirty="0" err="1">
                <a:latin typeface="Times New Roman" panose="02020603050405020304" pitchFamily="18" charset="0"/>
                <a:cs typeface="Times New Roman" panose="02020603050405020304" pitchFamily="18" charset="0"/>
              </a:rPr>
              <a:t>свої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hlinkClick r:id="rId3" tooltip="Товари">
                  <a:extLst>
                    <a:ext uri="{A12FA001-AC4F-418D-AE19-62706E023703}">
                      <ahyp:hlinkClr xmlns:ahyp="http://schemas.microsoft.com/office/drawing/2018/hyperlinkcolor" xmlns="" val="tx"/>
                    </a:ext>
                  </a:extLst>
                </a:hlinkClick>
              </a:rPr>
              <a:t>товари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такі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ціни</a:t>
            </a:r>
            <a:r>
              <a:rPr lang="ru-RU" sz="1600" dirty="0">
                <a:latin typeface="Times New Roman" panose="02020603050405020304" pitchFamily="18" charset="0"/>
                <a:cs typeface="Times New Roman" panose="02020603050405020304" pitchFamily="18" charset="0"/>
              </a:rPr>
              <a:t> і так </a:t>
            </a:r>
            <a:r>
              <a:rPr lang="ru-RU" sz="1600" dirty="0" err="1">
                <a:latin typeface="Times New Roman" panose="02020603050405020304" pitchFamily="18" charset="0"/>
                <a:cs typeface="Times New Roman" panose="02020603050405020304" pitchFamily="18" charset="0"/>
              </a:rPr>
              <a:t>змінювати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їх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залежно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ситуації</a:t>
            </a:r>
            <a:r>
              <a:rPr lang="ru-RU" sz="1600" dirty="0">
                <a:latin typeface="Times New Roman" panose="02020603050405020304" pitchFamily="18" charset="0"/>
                <a:cs typeface="Times New Roman" panose="02020603050405020304" pitchFamily="18" charset="0"/>
              </a:rPr>
              <a:t> на ринку, </a:t>
            </a:r>
            <a:r>
              <a:rPr lang="ru-RU" sz="1600" dirty="0" err="1">
                <a:latin typeface="Times New Roman" panose="02020603050405020304" pitchFamily="18" charset="0"/>
                <a:cs typeface="Times New Roman" panose="02020603050405020304" pitchFamily="18" charset="0"/>
              </a:rPr>
              <a:t>щоб</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завоювати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певну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частку</a:t>
            </a:r>
            <a:r>
              <a:rPr lang="ru-RU" sz="1600" dirty="0">
                <a:latin typeface="Times New Roman" panose="02020603050405020304" pitchFamily="18" charset="0"/>
                <a:cs typeface="Times New Roman" panose="02020603050405020304" pitchFamily="18" charset="0"/>
              </a:rPr>
              <a:t> ринку, </a:t>
            </a:r>
            <a:r>
              <a:rPr lang="ru-RU" sz="1600" dirty="0" err="1">
                <a:latin typeface="Times New Roman" panose="02020603050405020304" pitchFamily="18" charset="0"/>
                <a:cs typeface="Times New Roman" panose="02020603050405020304" pitchFamily="18" charset="0"/>
              </a:rPr>
              <a:t>отримати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планований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обсяг</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прибутку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тощо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тобто</a:t>
            </a:r>
            <a:r>
              <a:rPr lang="ru-RU" sz="1600" dirty="0">
                <a:latin typeface="Times New Roman" panose="02020603050405020304" pitchFamily="18" charset="0"/>
                <a:cs typeface="Times New Roman" panose="02020603050405020304" pitchFamily="18" charset="0"/>
              </a:rPr>
              <a:t>, по </a:t>
            </a:r>
            <a:r>
              <a:rPr lang="ru-RU" sz="1600" dirty="0" err="1">
                <a:latin typeface="Times New Roman" panose="02020603050405020304" pitchFamily="18" charset="0"/>
                <a:cs typeface="Times New Roman" panose="02020603050405020304" pitchFamily="18" charset="0"/>
              </a:rPr>
              <a:t>суті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вирішити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оперативні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завдання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пов'язані</a:t>
            </a:r>
            <a:r>
              <a:rPr lang="ru-RU" sz="1600" dirty="0">
                <a:latin typeface="Times New Roman" panose="02020603050405020304" pitchFamily="18" charset="0"/>
                <a:cs typeface="Times New Roman" panose="02020603050405020304" pitchFamily="18" charset="0"/>
              </a:rPr>
              <a:t> з </a:t>
            </a:r>
            <a:r>
              <a:rPr lang="ru-RU" sz="1600" dirty="0" err="1">
                <a:latin typeface="Times New Roman" panose="02020603050405020304" pitchFamily="18" charset="0"/>
                <a:cs typeface="Times New Roman" panose="02020603050405020304" pitchFamily="18" charset="0"/>
              </a:rPr>
              <a:t>реалізацією</a:t>
            </a:r>
            <a:r>
              <a:rPr lang="ru-RU" sz="1600" dirty="0">
                <a:latin typeface="Times New Roman" panose="02020603050405020304" pitchFamily="18" charset="0"/>
                <a:cs typeface="Times New Roman" panose="02020603050405020304" pitchFamily="18" charset="0"/>
              </a:rPr>
              <a:t> товару у </a:t>
            </a:r>
            <a:r>
              <a:rPr lang="ru-RU" sz="1600" dirty="0" err="1">
                <a:latin typeface="Times New Roman" panose="02020603050405020304" pitchFamily="18" charset="0"/>
                <a:cs typeface="Times New Roman" panose="02020603050405020304" pitchFamily="18" charset="0"/>
              </a:rPr>
              <a:t>визначеній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фазі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його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життєвого</a:t>
            </a:r>
            <a:r>
              <a:rPr lang="ru-RU" sz="1600" dirty="0">
                <a:latin typeface="Times New Roman" panose="02020603050405020304" pitchFamily="18" charset="0"/>
                <a:cs typeface="Times New Roman" panose="02020603050405020304" pitchFamily="18" charset="0"/>
              </a:rPr>
              <a:t> циклу.</a:t>
            </a:r>
          </a:p>
          <a:p>
            <a:pPr indent="450215" algn="just">
              <a:spcAft>
                <a:spcPts val="0"/>
              </a:spcAft>
            </a:pPr>
            <a:endParaRPr lang="ru-RU" sz="1600" dirty="0">
              <a:latin typeface="Times New Roman" panose="02020603050405020304" pitchFamily="18" charset="0"/>
              <a:cs typeface="Times New Roman" panose="02020603050405020304" pitchFamily="18" charset="0"/>
            </a:endParaRPr>
          </a:p>
          <a:p>
            <a:pPr indent="450215" algn="just">
              <a:spcAft>
                <a:spcPts val="0"/>
              </a:spcAft>
            </a:pPr>
            <a:r>
              <a:rPr lang="uk-UA" sz="1600" dirty="0">
                <a:latin typeface="Times New Roman" panose="02020603050405020304" pitchFamily="18" charset="0"/>
                <a:ea typeface="Calibri" panose="020F0502020204030204" pitchFamily="34" charset="0"/>
                <a:cs typeface="Times New Roman" panose="02020603050405020304" pitchFamily="18" charset="0"/>
              </a:rPr>
              <a:t>Ціна – одна з найгнучкіших складових комплексу маркетингу.</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uk-UA" sz="1600" b="1" dirty="0">
                <a:latin typeface="Times New Roman" panose="02020603050405020304" pitchFamily="18" charset="0"/>
                <a:ea typeface="Calibri" panose="020F0502020204030204" pitchFamily="34" charset="0"/>
                <a:cs typeface="Times New Roman" panose="02020603050405020304" pitchFamily="18" charset="0"/>
              </a:rPr>
              <a:t>Установлення ціни на новий товар здійснюється у декілька етапів.</a:t>
            </a:r>
            <a:endParaRPr lang="ru-RU" sz="1600" b="1"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uk-UA" sz="1600" dirty="0">
                <a:latin typeface="Times New Roman" panose="02020603050405020304" pitchFamily="18" charset="0"/>
                <a:ea typeface="Calibri" panose="020F0502020204030204" pitchFamily="34" charset="0"/>
                <a:cs typeface="Times New Roman" panose="02020603050405020304" pitchFamily="18" charset="0"/>
              </a:rPr>
              <a:t>На першому етапі слід визначити цілі ціноутворення, які є похідними від загально фірмових цілей. До найпоширеніших з них відносяться:</a:t>
            </a:r>
          </a:p>
          <a:p>
            <a:pPr indent="450215" algn="just">
              <a:spcAft>
                <a:spcPts val="0"/>
              </a:spcAft>
            </a:pP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571500" algn="l"/>
              </a:tabLst>
            </a:pPr>
            <a:r>
              <a:rPr lang="uk-UA" sz="1600" b="1" i="1" dirty="0">
                <a:latin typeface="Times New Roman" panose="02020603050405020304" pitchFamily="18" charset="0"/>
                <a:ea typeface="Calibri" panose="020F0502020204030204" pitchFamily="34" charset="0"/>
                <a:cs typeface="Times New Roman" panose="02020603050405020304" pitchFamily="18" charset="0"/>
              </a:rPr>
              <a:t>Максимізація поточного прибутку</a:t>
            </a:r>
            <a:r>
              <a:rPr lang="uk-UA" sz="1600" i="1" dirty="0">
                <a:latin typeface="Times New Roman" panose="02020603050405020304" pitchFamily="18" charset="0"/>
                <a:ea typeface="Calibri" panose="020F0502020204030204" pitchFamily="34" charset="0"/>
                <a:cs typeface="Times New Roman" panose="02020603050405020304" pitchFamily="18" charset="0"/>
              </a:rPr>
              <a:t>.</a:t>
            </a:r>
            <a:r>
              <a:rPr lang="uk-UA" sz="1600" dirty="0">
                <a:latin typeface="Times New Roman" panose="02020603050405020304" pitchFamily="18" charset="0"/>
                <a:ea typeface="Calibri" panose="020F0502020204030204" pitchFamily="34" charset="0"/>
                <a:cs typeface="Times New Roman" panose="02020603050405020304" pitchFamily="18" charset="0"/>
              </a:rPr>
              <a:t> Оцінюють попит на товар і витрати стосовно різних рівнів цін і відповідних обсягів збуту та обирають ціну, яка забезпечує максимальний поточний прибуток. В даному випадку фірма орієнтується на сьогодення і приділяє мало уваги перспективі;</a:t>
            </a:r>
          </a:p>
          <a:p>
            <a:pPr marL="342900" lvl="0" indent="-342900" algn="just">
              <a:spcAft>
                <a:spcPts val="0"/>
              </a:spcAft>
              <a:buFont typeface="Symbol" panose="05050102010706020507" pitchFamily="18" charset="2"/>
              <a:buChar char=""/>
              <a:tabLst>
                <a:tab pos="571500" algn="l"/>
              </a:tabLst>
            </a:pPr>
            <a:r>
              <a:rPr lang="uk-UA" sz="1600" b="1" i="1" dirty="0">
                <a:latin typeface="Times New Roman" panose="02020603050405020304" pitchFamily="18" charset="0"/>
                <a:ea typeface="Calibri" panose="020F0502020204030204" pitchFamily="34" charset="0"/>
                <a:cs typeface="Times New Roman" panose="02020603050405020304" pitchFamily="18" charset="0"/>
              </a:rPr>
              <a:t>Завоювання лідерства за якістю продукції</a:t>
            </a:r>
            <a:r>
              <a:rPr lang="uk-UA" sz="1600" i="1" dirty="0">
                <a:latin typeface="Times New Roman" panose="02020603050405020304" pitchFamily="18" charset="0"/>
                <a:ea typeface="Calibri" panose="020F0502020204030204" pitchFamily="34" charset="0"/>
                <a:cs typeface="Times New Roman" panose="02020603050405020304" pitchFamily="18" charset="0"/>
              </a:rPr>
              <a:t>. </a:t>
            </a:r>
            <a:r>
              <a:rPr lang="uk-UA" sz="1600" dirty="0">
                <a:latin typeface="Times New Roman" panose="02020603050405020304" pitchFamily="18" charset="0"/>
                <a:ea typeface="Calibri" panose="020F0502020204030204" pitchFamily="34" charset="0"/>
                <a:cs typeface="Times New Roman" panose="02020603050405020304" pitchFamily="18" charset="0"/>
              </a:rPr>
              <a:t>Фірма прагне запропонувати ринку найкращий товар за високою ціною, яка повинна покрити витрати на науково-дослідні розробки і виробництво високоякісної продукції. Так як товар високої якості, то незважаючи на високу ціну, він користується попитом;</a:t>
            </a:r>
          </a:p>
          <a:p>
            <a:pPr marL="342900" lvl="0" indent="-342900" algn="just">
              <a:spcAft>
                <a:spcPts val="0"/>
              </a:spcAft>
              <a:buFont typeface="Symbol" panose="05050102010706020507" pitchFamily="18" charset="2"/>
              <a:buChar char=""/>
              <a:tabLst>
                <a:tab pos="571500" algn="l"/>
              </a:tabLst>
            </a:pPr>
            <a:r>
              <a:rPr lang="uk-UA" sz="1600" b="1" i="1" dirty="0">
                <a:latin typeface="Times New Roman" panose="02020603050405020304" pitchFamily="18" charset="0"/>
                <a:ea typeface="Calibri" panose="020F0502020204030204" pitchFamily="34" charset="0"/>
                <a:cs typeface="Times New Roman" panose="02020603050405020304" pitchFamily="18" charset="0"/>
              </a:rPr>
              <a:t>Забезпечення виживання фірми </a:t>
            </a:r>
            <a:r>
              <a:rPr lang="uk-UA" sz="1600" dirty="0">
                <a:latin typeface="Times New Roman" panose="02020603050405020304" pitchFamily="18" charset="0"/>
                <a:ea typeface="Calibri" panose="020F0502020204030204" pitchFamily="34" charset="0"/>
                <a:cs typeface="Times New Roman" panose="02020603050405020304" pitchFamily="18" charset="0"/>
              </a:rPr>
              <a:t>у складній ринковій ситуації (внаслідок інтенсивної конкуренції чи змін в уподобаннях покупців. Ціни знижують для забезпечення роботи підприємства і збуту продукції, так як в даній ситуації виживання фірми важливіше за прибутковість. Доти, доки знижені ціни покривають витрати, фірма може деякий час існувати, але така ситуації може бути лише тимчасовою.</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xmlns="" id="{EBF4DE64-E0D2-4DD0-ABDE-83339D2F1894}"/>
              </a:ext>
            </a:extLst>
          </p:cNvPr>
          <p:cNvSpPr/>
          <p:nvPr/>
        </p:nvSpPr>
        <p:spPr>
          <a:xfrm>
            <a:off x="935596" y="22924"/>
            <a:ext cx="7272808" cy="507831"/>
          </a:xfrm>
          <a:prstGeom prst="rect">
            <a:avLst/>
          </a:prstGeom>
        </p:spPr>
        <p:txBody>
          <a:bodyPr wrap="square">
            <a:spAutoFit/>
          </a:bodyPr>
          <a:lstStyle/>
          <a:p>
            <a:pPr indent="450215" algn="ctr">
              <a:lnSpc>
                <a:spcPct val="150000"/>
              </a:lnSpc>
              <a:spcAft>
                <a:spcPts val="0"/>
              </a:spcAft>
            </a:pPr>
            <a:r>
              <a:rPr lang="uk-UA" b="1" dirty="0" smtClean="0">
                <a:latin typeface="Times New Roman" panose="02020603050405020304" pitchFamily="18" charset="0"/>
                <a:ea typeface="Calibri" panose="020F0502020204030204" pitchFamily="34" charset="0"/>
                <a:cs typeface="Times New Roman" panose="02020603050405020304" pitchFamily="18" charset="0"/>
              </a:rPr>
              <a:t> </a:t>
            </a:r>
            <a:r>
              <a:rPr lang="uk-UA" b="1" dirty="0">
                <a:latin typeface="Times New Roman" panose="02020603050405020304" pitchFamily="18" charset="0"/>
                <a:ea typeface="Calibri" panose="020F0502020204030204" pitchFamily="34" charset="0"/>
                <a:cs typeface="Times New Roman" panose="02020603050405020304" pitchFamily="18" charset="0"/>
              </a:rPr>
              <a:t>Цілі цінової політики і фактори, що на неї впливають</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981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a:extLst>
              <a:ext uri="{FF2B5EF4-FFF2-40B4-BE49-F238E27FC236}">
                <a16:creationId xmlns:a16="http://schemas.microsoft.com/office/drawing/2014/main" xmlns="" id="{7737FFF9-1747-44BD-AA81-8F7A45095375}"/>
              </a:ext>
            </a:extLst>
          </p:cNvPr>
          <p:cNvSpPr/>
          <p:nvPr/>
        </p:nvSpPr>
        <p:spPr>
          <a:xfrm>
            <a:off x="107504" y="63270"/>
            <a:ext cx="8568952" cy="3000821"/>
          </a:xfrm>
          <a:prstGeom prst="rect">
            <a:avLst/>
          </a:prstGeom>
        </p:spPr>
        <p:txBody>
          <a:bodyPr wrap="square">
            <a:spAutoFit/>
          </a:bodyPr>
          <a:lstStyle/>
          <a:p>
            <a:pPr indent="450215">
              <a:lnSpc>
                <a:spcPct val="150000"/>
              </a:lnSpc>
              <a:spcAft>
                <a:spcPts val="0"/>
              </a:spcAft>
            </a:pPr>
            <a:r>
              <a:rPr lang="uk-UA" b="1" i="1" dirty="0">
                <a:latin typeface="Times New Roman" panose="02020603050405020304" pitchFamily="18" charset="0"/>
                <a:ea typeface="Calibri" panose="020F0502020204030204" pitchFamily="34" charset="0"/>
                <a:cs typeface="Times New Roman" panose="02020603050405020304" pitchFamily="18" charset="0"/>
              </a:rPr>
              <a:t>Аналіз факторів, що впливають на цінову політику фірми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b="1" i="1" dirty="0">
                <a:latin typeface="Times New Roman" panose="02020603050405020304" pitchFamily="18" charset="0"/>
                <a:ea typeface="Calibri" panose="020F0502020204030204" pitchFamily="34" charset="0"/>
                <a:cs typeface="Times New Roman" panose="02020603050405020304" pitchFamily="18" charset="0"/>
              </a:rPr>
              <a:t>Цінова політика</a:t>
            </a:r>
            <a:r>
              <a:rPr lang="uk-UA" b="1" dirty="0">
                <a:latin typeface="Times New Roman" panose="02020603050405020304" pitchFamily="18" charset="0"/>
                <a:ea typeface="Calibri" panose="020F0502020204030204" pitchFamily="34" charset="0"/>
                <a:cs typeface="Times New Roman" panose="02020603050405020304" pitchFamily="18" charset="0"/>
              </a:rPr>
              <a:t> </a:t>
            </a:r>
            <a:r>
              <a:rPr lang="uk-UA" dirty="0">
                <a:latin typeface="Times New Roman" panose="02020603050405020304" pitchFamily="18" charset="0"/>
                <a:ea typeface="Calibri" panose="020F0502020204030204" pitchFamily="34" charset="0"/>
                <a:cs typeface="Times New Roman" panose="02020603050405020304" pitchFamily="18" charset="0"/>
              </a:rPr>
              <a:t>– це комплекс заходів щодо визначення цін, цінової стратегії і тактики, умов оплати праці, варіювання цінами залежно від позиції на ринку, стратегічних і тактичних цілей фірми.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Від того, наскільки якісно виконано аналіз факторів, що впливають на цінову політику, значною мірою залежить обґрунтованість стратегічних і тактичних рішень щодо цін. На ціноутворення впливають ряд внутрішніх і зовнішніх факторів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20">
            <a:extLst>
              <a:ext uri="{FF2B5EF4-FFF2-40B4-BE49-F238E27FC236}">
                <a16:creationId xmlns:a16="http://schemas.microsoft.com/office/drawing/2014/main" xmlns="" id="{5AFFE335-241D-474C-90A1-4C695283A73F}"/>
              </a:ext>
            </a:extLst>
          </p:cNvPr>
          <p:cNvSpPr>
            <a:spLocks noChangeArrowheads="1"/>
          </p:cNvSpPr>
          <p:nvPr/>
        </p:nvSpPr>
        <p:spPr bwMode="auto">
          <a:xfrm>
            <a:off x="1557527" y="3427275"/>
            <a:ext cx="9687457" cy="596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pSp>
        <p:nvGrpSpPr>
          <p:cNvPr id="13" name="Group 13">
            <a:extLst>
              <a:ext uri="{FF2B5EF4-FFF2-40B4-BE49-F238E27FC236}">
                <a16:creationId xmlns:a16="http://schemas.microsoft.com/office/drawing/2014/main" xmlns="" id="{3678247E-EAD5-46F7-805A-86FDE0D1B2A0}"/>
              </a:ext>
            </a:extLst>
          </p:cNvPr>
          <p:cNvGrpSpPr>
            <a:grpSpLocks noChangeAspect="1"/>
          </p:cNvGrpSpPr>
          <p:nvPr/>
        </p:nvGrpSpPr>
        <p:grpSpPr bwMode="auto">
          <a:xfrm>
            <a:off x="539552" y="3403960"/>
            <a:ext cx="8064848" cy="2004194"/>
            <a:chOff x="1417" y="1150"/>
            <a:chExt cx="9730" cy="2418"/>
          </a:xfrm>
        </p:grpSpPr>
        <p:sp>
          <p:nvSpPr>
            <p:cNvPr id="14" name="AutoShape 19">
              <a:extLst>
                <a:ext uri="{FF2B5EF4-FFF2-40B4-BE49-F238E27FC236}">
                  <a16:creationId xmlns:a16="http://schemas.microsoft.com/office/drawing/2014/main" xmlns="" id="{526D5B16-F2A4-4D9E-B803-B6B1CAAA5E6F}"/>
                </a:ext>
              </a:extLst>
            </p:cNvPr>
            <p:cNvSpPr>
              <a:spLocks noChangeAspect="1" noChangeArrowheads="1" noTextEdit="1"/>
            </p:cNvSpPr>
            <p:nvPr/>
          </p:nvSpPr>
          <p:spPr bwMode="auto">
            <a:xfrm>
              <a:off x="1417" y="1210"/>
              <a:ext cx="9540" cy="234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5" name="Rectangle 18">
              <a:extLst>
                <a:ext uri="{FF2B5EF4-FFF2-40B4-BE49-F238E27FC236}">
                  <a16:creationId xmlns:a16="http://schemas.microsoft.com/office/drawing/2014/main" xmlns="" id="{7D884CE1-F4C8-4DD5-943E-F1D8D69F7B40}"/>
                </a:ext>
              </a:extLst>
            </p:cNvPr>
            <p:cNvSpPr>
              <a:spLocks noChangeArrowheads="1"/>
            </p:cNvSpPr>
            <p:nvPr/>
          </p:nvSpPr>
          <p:spPr bwMode="auto">
            <a:xfrm>
              <a:off x="1777" y="1150"/>
              <a:ext cx="2880" cy="23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Внутрішні чинники:</a:t>
              </a:r>
              <a:endParaRPr kumimoji="0" lang="uk-UA" altLang="ru-RU"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маркетинг;</a:t>
              </a:r>
              <a:endParaRPr kumimoji="0" lang="uk-UA" altLang="ru-RU"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стратегія маркетингу;</a:t>
              </a:r>
              <a:endParaRPr kumimoji="0" lang="uk-UA" altLang="ru-RU"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витрати на виробництво і реалізацію</a:t>
              </a:r>
              <a:endParaRPr kumimoji="0" lang="uk-UA" altLang="ru-RU"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організаційна структура</a:t>
              </a:r>
              <a:endParaRPr kumimoji="0" lang="uk-UA" altLang="ru-RU" sz="1600" b="0" i="0" u="none" strike="noStrike" cap="none" normalizeH="0" baseline="0" dirty="0">
                <a:ln>
                  <a:noFill/>
                </a:ln>
                <a:solidFill>
                  <a:schemeClr val="tx1"/>
                </a:solidFill>
                <a:effectLst/>
                <a:latin typeface="Arial" panose="020B0604020202020204" pitchFamily="34" charset="0"/>
              </a:endParaRPr>
            </a:p>
          </p:txBody>
        </p:sp>
        <p:sp>
          <p:nvSpPr>
            <p:cNvPr id="16" name="Rectangle 17">
              <a:extLst>
                <a:ext uri="{FF2B5EF4-FFF2-40B4-BE49-F238E27FC236}">
                  <a16:creationId xmlns:a16="http://schemas.microsoft.com/office/drawing/2014/main" xmlns="" id="{D0A068D5-1AB9-4B0A-B8A3-7F8FEAA164AB}"/>
                </a:ext>
              </a:extLst>
            </p:cNvPr>
            <p:cNvSpPr>
              <a:spLocks noChangeArrowheads="1"/>
            </p:cNvSpPr>
            <p:nvPr/>
          </p:nvSpPr>
          <p:spPr bwMode="auto">
            <a:xfrm>
              <a:off x="5377" y="1930"/>
              <a:ext cx="1980" cy="900"/>
            </a:xfrm>
            <a:prstGeom prst="rect">
              <a:avLst/>
            </a:prstGeom>
            <a:solidFill>
              <a:srgbClr val="FFCC99"/>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Рішення про ціноутворення</a:t>
              </a:r>
              <a:endParaRPr kumimoji="0" lang="uk-UA" altLang="ru-RU" sz="1600" b="0" i="0" u="none" strike="noStrike" cap="none" normalizeH="0" baseline="0" dirty="0">
                <a:ln>
                  <a:noFill/>
                </a:ln>
                <a:solidFill>
                  <a:schemeClr val="tx1"/>
                </a:solidFill>
                <a:effectLst/>
                <a:latin typeface="Arial" panose="020B0604020202020204" pitchFamily="34" charset="0"/>
              </a:endParaRPr>
            </a:p>
          </p:txBody>
        </p:sp>
        <p:sp>
          <p:nvSpPr>
            <p:cNvPr id="17" name="Rectangle 16">
              <a:extLst>
                <a:ext uri="{FF2B5EF4-FFF2-40B4-BE49-F238E27FC236}">
                  <a16:creationId xmlns:a16="http://schemas.microsoft.com/office/drawing/2014/main" xmlns="" id="{38934152-13CF-4C52-B4BA-C46BA128F409}"/>
                </a:ext>
              </a:extLst>
            </p:cNvPr>
            <p:cNvSpPr>
              <a:spLocks noChangeArrowheads="1"/>
            </p:cNvSpPr>
            <p:nvPr/>
          </p:nvSpPr>
          <p:spPr bwMode="auto">
            <a:xfrm>
              <a:off x="7896" y="1390"/>
              <a:ext cx="3251" cy="217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Зовнішні чинники:</a:t>
              </a:r>
              <a:endParaRPr kumimoji="0" lang="uk-UA" altLang="ru-RU"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природа ринку і попит</a:t>
              </a:r>
              <a:endParaRPr kumimoji="0" lang="uk-UA" altLang="ru-RU"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конкуренція</a:t>
              </a:r>
            </a:p>
            <a:p>
              <a:pPr marL="0" marR="0" lvl="0" indent="0" algn="l" defTabSz="914400" rtl="0" eaLnBrk="0" fontAlgn="base" latinLnBrk="0" hangingPunct="0">
                <a:lnSpc>
                  <a:spcPct val="100000"/>
                </a:lnSpc>
                <a:spcBef>
                  <a:spcPct val="0"/>
                </a:spcBef>
                <a:spcAft>
                  <a:spcPct val="0"/>
                </a:spcAft>
                <a:buClrTx/>
                <a:buSzTx/>
                <a:buFontTx/>
                <a:buNone/>
                <a:tabLst/>
              </a:pPr>
              <a:r>
                <a:rPr lang="uk-UA" altLang="ru-RU" sz="1600" dirty="0">
                  <a:latin typeface="Times New Roman" panose="02020603050405020304" pitchFamily="18" charset="0"/>
                  <a:ea typeface="Calibri" panose="020F0502020204030204" pitchFamily="34" charset="0"/>
                  <a:cs typeface="Times New Roman" panose="02020603050405020304" pitchFamily="18" charset="0"/>
                </a:rPr>
                <a:t>– к</a:t>
              </a:r>
              <a:r>
                <a:rPr lang="uk-UA" altLang="ru-RU" sz="1600" dirty="0">
                  <a:latin typeface="Times New Roman" panose="02020603050405020304" pitchFamily="18" charset="0"/>
                  <a:cs typeface="Times New Roman" panose="02020603050405020304" pitchFamily="18" charset="0"/>
                </a:rPr>
                <a:t>ількість посередників</a:t>
              </a:r>
              <a:endParaRPr kumimoji="0" lang="uk-UA" altLang="ru-RU"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інші чинники зовнішнього середовища (стан економіки, політики, уряд …)</a:t>
              </a:r>
              <a:endParaRPr kumimoji="0" lang="uk-UA" altLang="ru-RU" sz="1600" b="0" i="0" u="none" strike="noStrike" cap="none" normalizeH="0" baseline="0" dirty="0">
                <a:ln>
                  <a:noFill/>
                </a:ln>
                <a:solidFill>
                  <a:schemeClr val="tx1"/>
                </a:solidFill>
                <a:effectLst/>
                <a:latin typeface="Arial" panose="020B0604020202020204" pitchFamily="34" charset="0"/>
              </a:endParaRPr>
            </a:p>
          </p:txBody>
        </p:sp>
        <p:sp>
          <p:nvSpPr>
            <p:cNvPr id="18" name="AutoShape 15">
              <a:extLst>
                <a:ext uri="{FF2B5EF4-FFF2-40B4-BE49-F238E27FC236}">
                  <a16:creationId xmlns:a16="http://schemas.microsoft.com/office/drawing/2014/main" xmlns="" id="{19FF56D3-ECFF-47BA-B9FE-3B1D94E4735F}"/>
                </a:ext>
              </a:extLst>
            </p:cNvPr>
            <p:cNvSpPr>
              <a:spLocks noChangeShapeType="1"/>
            </p:cNvSpPr>
            <p:nvPr/>
          </p:nvSpPr>
          <p:spPr bwMode="auto">
            <a:xfrm>
              <a:off x="4657" y="2380"/>
              <a:ext cx="72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9" name="AutoShape 14">
              <a:extLst>
                <a:ext uri="{FF2B5EF4-FFF2-40B4-BE49-F238E27FC236}">
                  <a16:creationId xmlns:a16="http://schemas.microsoft.com/office/drawing/2014/main" xmlns="" id="{D02D5C6B-F5E5-4EF3-B4CD-B17633558FEE}"/>
                </a:ext>
              </a:extLst>
            </p:cNvPr>
            <p:cNvSpPr>
              <a:spLocks noChangeShapeType="1"/>
            </p:cNvSpPr>
            <p:nvPr/>
          </p:nvSpPr>
          <p:spPr bwMode="auto">
            <a:xfrm>
              <a:off x="7357" y="2380"/>
              <a:ext cx="539"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grpSp>
      <p:sp>
        <p:nvSpPr>
          <p:cNvPr id="20" name="Rectangle 24">
            <a:extLst>
              <a:ext uri="{FF2B5EF4-FFF2-40B4-BE49-F238E27FC236}">
                <a16:creationId xmlns:a16="http://schemas.microsoft.com/office/drawing/2014/main" xmlns="" id="{1073A9CF-4D0D-4C12-BEFF-DC2EEB1A13CA}"/>
              </a:ext>
            </a:extLst>
          </p:cNvPr>
          <p:cNvSpPr>
            <a:spLocks noChangeArrowheads="1"/>
          </p:cNvSpPr>
          <p:nvPr/>
        </p:nvSpPr>
        <p:spPr bwMode="auto">
          <a:xfrm>
            <a:off x="-612576" y="5683907"/>
            <a:ext cx="968745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uk-UA" altLang="ru-RU" sz="14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altLang="ru-RU" sz="14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Рис. </a:t>
            </a:r>
            <a:r>
              <a:rPr kumimoji="0" lang="uk-UA" altLang="ru-RU" sz="14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a:t>
            </a:r>
            <a:r>
              <a:rPr kumimoji="0" lang="uk-UA" altLang="ru-RU" sz="14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uk-UA" altLang="ru-RU"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Фактори ціноутворення</a:t>
            </a:r>
            <a:endParaRPr kumimoji="0" lang="uk-UA"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9628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6C4C89B6-4F67-4A5E-84E1-74C94B41FCD6}"/>
              </a:ext>
            </a:extLst>
          </p:cNvPr>
          <p:cNvSpPr/>
          <p:nvPr/>
        </p:nvSpPr>
        <p:spPr>
          <a:xfrm>
            <a:off x="395536" y="260648"/>
            <a:ext cx="8496944" cy="5864875"/>
          </a:xfrm>
          <a:prstGeom prst="rect">
            <a:avLst/>
          </a:prstGeom>
        </p:spPr>
        <p:txBody>
          <a:bodyPr wrap="square">
            <a:spAutoFit/>
          </a:bodyPr>
          <a:lstStyle/>
          <a:p>
            <a:pPr indent="450215">
              <a:lnSpc>
                <a:spcPct val="150000"/>
              </a:lnSpc>
              <a:spcAft>
                <a:spcPts val="0"/>
              </a:spcAft>
            </a:pPr>
            <a:r>
              <a:rPr lang="uk-UA" b="1" i="1" dirty="0">
                <a:latin typeface="Times New Roman" panose="02020603050405020304" pitchFamily="18" charset="0"/>
                <a:ea typeface="Calibri" panose="020F0502020204030204" pitchFamily="34" charset="0"/>
                <a:cs typeface="Times New Roman" panose="02020603050405020304" pitchFamily="18" charset="0"/>
              </a:rPr>
              <a:t>Оцінювання витрат</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Підприємство завжди прагне встановити на товар ціну, яка повністю </a:t>
            </a:r>
            <a:r>
              <a:rPr lang="uk-UA" dirty="0" err="1">
                <a:latin typeface="Times New Roman" panose="02020603050405020304" pitchFamily="18" charset="0"/>
                <a:ea typeface="Calibri" panose="020F0502020204030204" pitchFamily="34" charset="0"/>
                <a:cs typeface="Times New Roman" panose="02020603050405020304" pitchFamily="18" charset="0"/>
              </a:rPr>
              <a:t>покриє</a:t>
            </a:r>
            <a:r>
              <a:rPr lang="uk-UA" dirty="0">
                <a:latin typeface="Times New Roman" panose="02020603050405020304" pitchFamily="18" charset="0"/>
                <a:ea typeface="Calibri" panose="020F0502020204030204" pitchFamily="34" charset="0"/>
                <a:cs typeface="Times New Roman" panose="02020603050405020304" pitchFamily="18" charset="0"/>
              </a:rPr>
              <a:t> усі її витрати на виробництво і збут продукції, а також дасть можливість отримати прибуток. Коли ж ці витрати не покриваються, подальша комерційна діяльність втрачає сенс.</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В структурі витрат розрізняють постійні та змінні витрати.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b="1" i="1" dirty="0">
                <a:latin typeface="Times New Roman" panose="02020603050405020304" pitchFamily="18" charset="0"/>
                <a:ea typeface="Calibri" panose="020F0502020204030204" pitchFamily="34" charset="0"/>
                <a:cs typeface="Times New Roman" panose="02020603050405020304" pitchFamily="18" charset="0"/>
              </a:rPr>
              <a:t>Постійні витрати</a:t>
            </a:r>
            <a:r>
              <a:rPr lang="uk-UA" dirty="0">
                <a:latin typeface="Times New Roman" panose="02020603050405020304" pitchFamily="18" charset="0"/>
                <a:ea typeface="Calibri" panose="020F0502020204030204" pitchFamily="34" charset="0"/>
                <a:cs typeface="Times New Roman" panose="02020603050405020304" pitchFamily="18" charset="0"/>
              </a:rPr>
              <a:t> – це витрати, що не залежать від коливань обсягів виробництва і збуту (орендна плата, страхування, плата за опалення приміщень, відсотки за кредит, оплата праці менеджерів тощо).</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b="1" i="1" dirty="0">
                <a:latin typeface="Times New Roman" panose="02020603050405020304" pitchFamily="18" charset="0"/>
                <a:ea typeface="Calibri" panose="020F0502020204030204" pitchFamily="34" charset="0"/>
                <a:cs typeface="Times New Roman" panose="02020603050405020304" pitchFamily="18" charset="0"/>
              </a:rPr>
              <a:t>Змінні витрати</a:t>
            </a:r>
            <a:r>
              <a:rPr lang="uk-UA" dirty="0">
                <a:latin typeface="Times New Roman" panose="02020603050405020304" pitchFamily="18" charset="0"/>
                <a:ea typeface="Calibri" panose="020F0502020204030204" pitchFamily="34" charset="0"/>
                <a:cs typeface="Times New Roman" panose="02020603050405020304" pitchFamily="18" charset="0"/>
              </a:rPr>
              <a:t> – знаходяться в прямій залежності від обсягів виробництва (витрати на сировину та основні матеріали, витрати на електроенергію для виробничих потреб, комплектувальні, амортизація машин та устаткування, витрати на рекламу, заробітна плата робітників тощо). На одиницю продукції ці витрати, як правило, залишаються незмінними.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4181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4286A5B0-DD62-4EBA-B11D-21848BAD14B8}"/>
              </a:ext>
            </a:extLst>
          </p:cNvPr>
          <p:cNvSpPr/>
          <p:nvPr/>
        </p:nvSpPr>
        <p:spPr>
          <a:xfrm>
            <a:off x="323528" y="116632"/>
            <a:ext cx="8496944" cy="6124754"/>
          </a:xfrm>
          <a:prstGeom prst="rect">
            <a:avLst/>
          </a:prstGeom>
        </p:spPr>
        <p:txBody>
          <a:bodyPr wrap="square">
            <a:spAutoFit/>
          </a:bodyPr>
          <a:lstStyle/>
          <a:p>
            <a:pPr indent="450215" algn="just">
              <a:spcAft>
                <a:spcPts val="0"/>
              </a:spcAft>
            </a:pPr>
            <a:r>
              <a:rPr lang="uk-UA" b="1" i="1" dirty="0">
                <a:latin typeface="Times New Roman" panose="02020603050405020304" pitchFamily="18" charset="0"/>
                <a:ea typeface="Calibri" panose="020F0502020204030204" pitchFamily="34" charset="0"/>
                <a:cs typeface="Times New Roman" panose="02020603050405020304" pitchFamily="18" charset="0"/>
              </a:rPr>
              <a:t>Аналіз цін і товарів конкурентів</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Якщо витрати дають змогу визначити мінімальний рівень цін, попит – максимальний, аналіз цін конкурентів дає змогу визначитися щодо цін у цих межах з огляду на ціни конкурентів.</a:t>
            </a:r>
          </a:p>
          <a:p>
            <a:pPr indent="450215" algn="just">
              <a:spcAft>
                <a:spcPts val="0"/>
              </a:spcAft>
            </a:pP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При цьому важливим видається не тільки аналіз цін, а також і структури цін конкурентів. Слід зауважити, що обізнаність з цього питання автоматично підсилює позицію фірми і дає можливість знайти уразливі позиції конкурентів.</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Аналіз цін конкурентів проводиться за допомогою вивчення прейскурантних цін, каталогів і </a:t>
            </a:r>
            <a:r>
              <a:rPr lang="uk-UA" dirty="0" err="1">
                <a:latin typeface="Times New Roman" panose="02020603050405020304" pitchFamily="18" charset="0"/>
                <a:ea typeface="Calibri" panose="020F0502020204030204" pitchFamily="34" charset="0"/>
                <a:cs typeface="Times New Roman" panose="02020603050405020304" pitchFamily="18" charset="0"/>
              </a:rPr>
              <a:t>прайс</a:t>
            </a:r>
            <a:r>
              <a:rPr lang="uk-UA" dirty="0">
                <a:latin typeface="Times New Roman" panose="02020603050405020304" pitchFamily="18" charset="0"/>
                <a:ea typeface="Calibri" panose="020F0502020204030204" pitchFamily="34" charset="0"/>
                <a:cs typeface="Times New Roman" panose="02020603050405020304" pitchFamily="18" charset="0"/>
              </a:rPr>
              <a:t>-листів, через опитування покупців, порівняльні закупівлі, їх урахування дає можливість чітко позиціонувати свій товар або послугу відносно товарів конкурента.</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Якщо товар фірми подібний до товару основного конкурента, вона буде змушена встановити ціну, наближену до ціни цього товару. Якщо якість товару фірми нижча ніж у конкурента – ціна має бути нижча, якщо якість товару фірми вища ніж у конкурента – ціна товару буде вищою.</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a:extLst>
              <a:ext uri="{FF2B5EF4-FFF2-40B4-BE49-F238E27FC236}">
                <a16:creationId xmlns:a16="http://schemas.microsoft.com/office/drawing/2014/main" xmlns="" id="{0DA6556C-CF48-4336-8736-6E3A17BD49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1124744"/>
            <a:ext cx="2409056" cy="1806792"/>
          </a:xfrm>
          <a:prstGeom prst="rect">
            <a:avLst/>
          </a:prstGeom>
        </p:spPr>
      </p:pic>
    </p:spTree>
    <p:extLst>
      <p:ext uri="{BB962C8B-B14F-4D97-AF65-F5344CB8AC3E}">
        <p14:creationId xmlns:p14="http://schemas.microsoft.com/office/powerpoint/2010/main" val="1278237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E2A1A7A0-1E35-4CB9-A031-86CEA1E75B93}"/>
              </a:ext>
            </a:extLst>
          </p:cNvPr>
          <p:cNvSpPr/>
          <p:nvPr/>
        </p:nvSpPr>
        <p:spPr>
          <a:xfrm>
            <a:off x="107504" y="188640"/>
            <a:ext cx="8856984" cy="2585323"/>
          </a:xfrm>
          <a:prstGeom prst="rect">
            <a:avLst/>
          </a:prstGeom>
        </p:spPr>
        <p:txBody>
          <a:bodyPr wrap="square">
            <a:spAutoFit/>
          </a:bodyPr>
          <a:lstStyle/>
          <a:p>
            <a:pPr indent="450215" algn="ctr">
              <a:spcAft>
                <a:spcPts val="0"/>
              </a:spcAft>
            </a:pPr>
            <a:r>
              <a:rPr lang="uk-UA" b="1" dirty="0">
                <a:latin typeface="Times New Roman" panose="02020603050405020304" pitchFamily="18" charset="0"/>
                <a:ea typeface="Calibri" panose="020F0502020204030204" pitchFamily="34" charset="0"/>
                <a:cs typeface="Times New Roman" panose="02020603050405020304" pitchFamily="18" charset="0"/>
              </a:rPr>
              <a:t>6.2. Цінові стратегії</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uk-UA" b="1" i="1" dirty="0">
                <a:latin typeface="Times New Roman" panose="02020603050405020304" pitchFamily="18" charset="0"/>
                <a:ea typeface="Calibri" panose="020F0502020204030204" pitchFamily="34" charset="0"/>
                <a:cs typeface="Times New Roman" panose="02020603050405020304" pitchFamily="18" charset="0"/>
              </a:rPr>
              <a:t>Цінова стратегія</a:t>
            </a:r>
            <a:r>
              <a:rPr lang="uk-UA" i="1" dirty="0">
                <a:latin typeface="Times New Roman" panose="02020603050405020304" pitchFamily="18" charset="0"/>
                <a:ea typeface="Calibri" panose="020F0502020204030204" pitchFamily="34" charset="0"/>
                <a:cs typeface="Times New Roman" panose="02020603050405020304" pitchFamily="18" charset="0"/>
              </a:rPr>
              <a:t> – </a:t>
            </a:r>
            <a:r>
              <a:rPr lang="uk-UA" dirty="0">
                <a:latin typeface="Times New Roman" panose="02020603050405020304" pitchFamily="18" charset="0"/>
                <a:ea typeface="Calibri" panose="020F0502020204030204" pitchFamily="34" charset="0"/>
                <a:cs typeface="Times New Roman" panose="02020603050405020304" pitchFamily="18" charset="0"/>
              </a:rPr>
              <a:t>це напрям дій фірми щодо ціноутворення з метою досягнення визначених цілей у конкретній ринковій ситуації протягом конкретного періоду.</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Визначення «цінової стратегії» потребує уточнень щодо двох аспектів: «ціль ціноутворення» та «конкретні ринкові ситуації», в яких обирається та чи інша цінова стратегія і визначаються ціни на товари.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Розроблення цінової стратегії передбачає прийняття великої кількості різноманітних рішень, класифікацію цінових стратегій схематично відображено рис. </a:t>
            </a:r>
            <a:r>
              <a:rPr lang="uk-UA" dirty="0" smtClean="0">
                <a:latin typeface="Times New Roman" panose="02020603050405020304" pitchFamily="18" charset="0"/>
                <a:ea typeface="Calibri" panose="020F0502020204030204" pitchFamily="34" charset="0"/>
                <a:cs typeface="Times New Roman" panose="02020603050405020304" pitchFamily="18" charset="0"/>
              </a:rPr>
              <a:t>3</a:t>
            </a:r>
            <a:r>
              <a:rPr lang="uk-UA"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16">
            <a:extLst>
              <a:ext uri="{FF2B5EF4-FFF2-40B4-BE49-F238E27FC236}">
                <a16:creationId xmlns:a16="http://schemas.microsoft.com/office/drawing/2014/main" xmlns="" id="{7627E290-F694-47AB-9021-33FF8D2B6AE9}"/>
              </a:ext>
            </a:extLst>
          </p:cNvPr>
          <p:cNvSpPr>
            <a:spLocks noChangeArrowheads="1"/>
          </p:cNvSpPr>
          <p:nvPr/>
        </p:nvSpPr>
        <p:spPr bwMode="auto">
          <a:xfrm>
            <a:off x="1331640" y="22048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4" name="Group 1">
            <a:extLst>
              <a:ext uri="{FF2B5EF4-FFF2-40B4-BE49-F238E27FC236}">
                <a16:creationId xmlns:a16="http://schemas.microsoft.com/office/drawing/2014/main" xmlns="" id="{FF26C4E9-114E-44E8-8BFF-3A48B1F10C52}"/>
              </a:ext>
            </a:extLst>
          </p:cNvPr>
          <p:cNvGrpSpPr>
            <a:grpSpLocks noChangeAspect="1"/>
          </p:cNvGrpSpPr>
          <p:nvPr/>
        </p:nvGrpSpPr>
        <p:grpSpPr bwMode="auto">
          <a:xfrm>
            <a:off x="1331640" y="2662064"/>
            <a:ext cx="6057900" cy="2815590"/>
            <a:chOff x="1417" y="6646"/>
            <a:chExt cx="9540" cy="4434"/>
          </a:xfrm>
        </p:grpSpPr>
        <p:sp>
          <p:nvSpPr>
            <p:cNvPr id="5" name="AutoShape 15">
              <a:extLst>
                <a:ext uri="{FF2B5EF4-FFF2-40B4-BE49-F238E27FC236}">
                  <a16:creationId xmlns:a16="http://schemas.microsoft.com/office/drawing/2014/main" xmlns="" id="{DA645139-E382-4AF4-8EBF-CD30C1DBEFA4}"/>
                </a:ext>
              </a:extLst>
            </p:cNvPr>
            <p:cNvSpPr>
              <a:spLocks noChangeAspect="1" noChangeArrowheads="1" noTextEdit="1"/>
            </p:cNvSpPr>
            <p:nvPr/>
          </p:nvSpPr>
          <p:spPr bwMode="auto">
            <a:xfrm>
              <a:off x="1417" y="6646"/>
              <a:ext cx="9540" cy="432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Rectangle 14">
              <a:extLst>
                <a:ext uri="{FF2B5EF4-FFF2-40B4-BE49-F238E27FC236}">
                  <a16:creationId xmlns:a16="http://schemas.microsoft.com/office/drawing/2014/main" xmlns="" id="{782CB139-AA14-4369-8EBE-ADB715C823F8}"/>
                </a:ext>
              </a:extLst>
            </p:cNvPr>
            <p:cNvSpPr>
              <a:spLocks noChangeArrowheads="1"/>
            </p:cNvSpPr>
            <p:nvPr/>
          </p:nvSpPr>
          <p:spPr bwMode="auto">
            <a:xfrm>
              <a:off x="4477" y="7006"/>
              <a:ext cx="3420" cy="540"/>
            </a:xfrm>
            <a:prstGeom prst="rect">
              <a:avLst/>
            </a:prstGeom>
            <a:solidFill>
              <a:srgbClr val="FFCC99"/>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sz="11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Цінові стратегії</a:t>
              </a:r>
              <a:endParaRPr kumimoji="0" lang="uk-UA" altLang="ru-RU" sz="1800" b="0" i="0" u="none" strike="noStrike" cap="none" normalizeH="0" baseline="0">
                <a:ln>
                  <a:noFill/>
                </a:ln>
                <a:solidFill>
                  <a:schemeClr val="tx1"/>
                </a:solidFill>
                <a:effectLst/>
                <a:latin typeface="Arial" panose="020B0604020202020204" pitchFamily="34" charset="0"/>
              </a:endParaRPr>
            </a:p>
          </p:txBody>
        </p:sp>
        <p:sp>
          <p:nvSpPr>
            <p:cNvPr id="7" name="Rectangle 13">
              <a:extLst>
                <a:ext uri="{FF2B5EF4-FFF2-40B4-BE49-F238E27FC236}">
                  <a16:creationId xmlns:a16="http://schemas.microsoft.com/office/drawing/2014/main" xmlns="" id="{540B3792-3431-4494-B375-4891D6B3179B}"/>
                </a:ext>
              </a:extLst>
            </p:cNvPr>
            <p:cNvSpPr>
              <a:spLocks noChangeArrowheads="1"/>
            </p:cNvSpPr>
            <p:nvPr/>
          </p:nvSpPr>
          <p:spPr bwMode="auto">
            <a:xfrm>
              <a:off x="1597" y="7906"/>
              <a:ext cx="2699"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sz="11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Стратегічні рішення щодо цінового рівня</a:t>
              </a:r>
              <a:endParaRPr kumimoji="0" lang="uk-UA" altLang="ru-RU" sz="1800" b="0" i="0" u="none" strike="noStrike" cap="none" normalizeH="0" baseline="0">
                <a:ln>
                  <a:noFill/>
                </a:ln>
                <a:solidFill>
                  <a:schemeClr val="tx1"/>
                </a:solidFill>
                <a:effectLst/>
                <a:latin typeface="Arial" panose="020B0604020202020204" pitchFamily="34" charset="0"/>
              </a:endParaRPr>
            </a:p>
          </p:txBody>
        </p:sp>
        <p:sp>
          <p:nvSpPr>
            <p:cNvPr id="8" name="Rectangle 12">
              <a:extLst>
                <a:ext uri="{FF2B5EF4-FFF2-40B4-BE49-F238E27FC236}">
                  <a16:creationId xmlns:a16="http://schemas.microsoft.com/office/drawing/2014/main" xmlns="" id="{267E978D-F801-4E0C-A3B9-889F64757A8D}"/>
                </a:ext>
              </a:extLst>
            </p:cNvPr>
            <p:cNvSpPr>
              <a:spLocks noChangeArrowheads="1"/>
            </p:cNvSpPr>
            <p:nvPr/>
          </p:nvSpPr>
          <p:spPr bwMode="auto">
            <a:xfrm>
              <a:off x="8078" y="7906"/>
              <a:ext cx="2699"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sz="11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Цінові стратегії у межах товарної номенклатури</a:t>
              </a:r>
              <a:endParaRPr kumimoji="0" lang="uk-UA" altLang="ru-RU" sz="1800" b="0" i="0" u="none" strike="noStrike" cap="none" normalizeH="0" baseline="0">
                <a:ln>
                  <a:noFill/>
                </a:ln>
                <a:solidFill>
                  <a:schemeClr val="tx1"/>
                </a:solidFill>
                <a:effectLst/>
                <a:latin typeface="Arial" panose="020B0604020202020204" pitchFamily="34" charset="0"/>
              </a:endParaRPr>
            </a:p>
          </p:txBody>
        </p:sp>
        <p:sp>
          <p:nvSpPr>
            <p:cNvPr id="9" name="Rectangle 11">
              <a:extLst>
                <a:ext uri="{FF2B5EF4-FFF2-40B4-BE49-F238E27FC236}">
                  <a16:creationId xmlns:a16="http://schemas.microsoft.com/office/drawing/2014/main" xmlns="" id="{28E9E97F-E95B-47C2-86AF-4AD47429CCAC}"/>
                </a:ext>
              </a:extLst>
            </p:cNvPr>
            <p:cNvSpPr>
              <a:spLocks noChangeArrowheads="1"/>
            </p:cNvSpPr>
            <p:nvPr/>
          </p:nvSpPr>
          <p:spPr bwMode="auto">
            <a:xfrm>
              <a:off x="4838" y="7906"/>
              <a:ext cx="2699"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sz="11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Стратегії єдиних чи перемінних цін</a:t>
              </a:r>
              <a:endParaRPr kumimoji="0" lang="uk-UA" altLang="ru-RU" sz="1800" b="0" i="0" u="none" strike="noStrike" cap="none" normalizeH="0" baseline="0">
                <a:ln>
                  <a:noFill/>
                </a:ln>
                <a:solidFill>
                  <a:schemeClr val="tx1"/>
                </a:solidFill>
                <a:effectLst/>
                <a:latin typeface="Arial" panose="020B0604020202020204" pitchFamily="34" charset="0"/>
              </a:endParaRPr>
            </a:p>
          </p:txBody>
        </p:sp>
        <p:sp>
          <p:nvSpPr>
            <p:cNvPr id="10" name="Rectangle 10">
              <a:extLst>
                <a:ext uri="{FF2B5EF4-FFF2-40B4-BE49-F238E27FC236}">
                  <a16:creationId xmlns:a16="http://schemas.microsoft.com/office/drawing/2014/main" xmlns="" id="{613333AF-5BF3-445C-8C66-ACAB7D1ADC0D}"/>
                </a:ext>
              </a:extLst>
            </p:cNvPr>
            <p:cNvSpPr>
              <a:spLocks noChangeArrowheads="1"/>
            </p:cNvSpPr>
            <p:nvPr/>
          </p:nvSpPr>
          <p:spPr bwMode="auto">
            <a:xfrm>
              <a:off x="1597" y="9166"/>
              <a:ext cx="2699" cy="19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стратегії високих чи низьких цін;</a:t>
              </a:r>
              <a:endParaRPr kumimoji="0" lang="uk-UA" altLang="ru-RU"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ціни на «піонерні» товари;</a:t>
              </a:r>
              <a:endParaRPr kumimoji="0" lang="uk-UA" altLang="ru-RU"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стратегії щодо показника «ціна-якість»</a:t>
              </a:r>
              <a:endParaRPr kumimoji="0" lang="uk-UA" altLang="ru-RU" sz="1800" b="0" i="0" u="none" strike="noStrike" cap="none" normalizeH="0" baseline="0" dirty="0">
                <a:ln>
                  <a:noFill/>
                </a:ln>
                <a:solidFill>
                  <a:schemeClr val="tx1"/>
                </a:solidFill>
                <a:effectLst/>
                <a:latin typeface="Arial" panose="020B0604020202020204" pitchFamily="34" charset="0"/>
              </a:endParaRPr>
            </a:p>
          </p:txBody>
        </p:sp>
        <p:sp>
          <p:nvSpPr>
            <p:cNvPr id="11" name="Rectangle 9">
              <a:extLst>
                <a:ext uri="{FF2B5EF4-FFF2-40B4-BE49-F238E27FC236}">
                  <a16:creationId xmlns:a16="http://schemas.microsoft.com/office/drawing/2014/main" xmlns="" id="{D351E0ED-3B15-4477-8811-E296DB7BF9EE}"/>
                </a:ext>
              </a:extLst>
            </p:cNvPr>
            <p:cNvSpPr>
              <a:spLocks noChangeArrowheads="1"/>
            </p:cNvSpPr>
            <p:nvPr/>
          </p:nvSpPr>
          <p:spPr bwMode="auto">
            <a:xfrm>
              <a:off x="4838" y="9166"/>
              <a:ext cx="2699" cy="1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1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єдині ціни;</a:t>
              </a:r>
              <a:endParaRPr kumimoji="0" lang="uk-UA" altLang="ru-RU"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1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гнучкі ціни;</a:t>
              </a:r>
              <a:endParaRPr kumimoji="0" lang="uk-UA" altLang="ru-RU"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1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цінова дискримінація;</a:t>
              </a:r>
              <a:endParaRPr kumimoji="0" lang="uk-UA" altLang="ru-RU"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1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ціни, встановлені за географічним принципом</a:t>
              </a:r>
              <a:endParaRPr kumimoji="0" lang="uk-UA" altLang="ru-RU" sz="1800" b="0" i="0" u="none" strike="noStrike" cap="none" normalizeH="0" baseline="0">
                <a:ln>
                  <a:noFill/>
                </a:ln>
                <a:solidFill>
                  <a:schemeClr val="tx1"/>
                </a:solidFill>
                <a:effectLst/>
                <a:latin typeface="Arial" panose="020B0604020202020204" pitchFamily="34" charset="0"/>
              </a:endParaRPr>
            </a:p>
          </p:txBody>
        </p:sp>
        <p:sp>
          <p:nvSpPr>
            <p:cNvPr id="12" name="Rectangle 8">
              <a:extLst>
                <a:ext uri="{FF2B5EF4-FFF2-40B4-BE49-F238E27FC236}">
                  <a16:creationId xmlns:a16="http://schemas.microsoft.com/office/drawing/2014/main" xmlns="" id="{305DE9B6-333E-4DE0-AE34-E924FF499DC1}"/>
                </a:ext>
              </a:extLst>
            </p:cNvPr>
            <p:cNvSpPr>
              <a:spLocks noChangeArrowheads="1"/>
            </p:cNvSpPr>
            <p:nvPr/>
          </p:nvSpPr>
          <p:spPr bwMode="auto">
            <a:xfrm>
              <a:off x="8078" y="9166"/>
              <a:ext cx="2699" cy="16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цінові лінії;</a:t>
              </a:r>
              <a:endParaRPr kumimoji="0" lang="uk-UA" altLang="ru-RU"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ціни на супутні товари;</a:t>
              </a:r>
              <a:endParaRPr kumimoji="0" lang="uk-UA" altLang="ru-RU"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ціни на «обов’язкове приладдя», </a:t>
              </a:r>
              <a:r>
                <a:rPr kumimoji="0" lang="uk-UA" altLang="ru-RU" sz="11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супутний</a:t>
              </a:r>
              <a:r>
                <a:rPr kumimoji="0" lang="uk-UA" altLang="ru-RU" sz="1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товар, набір товарів.</a:t>
              </a:r>
              <a:endParaRPr kumimoji="0" lang="uk-UA" altLang="ru-RU" sz="1800" b="0" i="0" u="none" strike="noStrike" cap="none" normalizeH="0" baseline="0" dirty="0">
                <a:ln>
                  <a:noFill/>
                </a:ln>
                <a:solidFill>
                  <a:schemeClr val="tx1"/>
                </a:solidFill>
                <a:effectLst/>
                <a:latin typeface="Arial" panose="020B0604020202020204" pitchFamily="34" charset="0"/>
              </a:endParaRPr>
            </a:p>
          </p:txBody>
        </p:sp>
        <p:sp>
          <p:nvSpPr>
            <p:cNvPr id="13" name="AutoShape 7">
              <a:extLst>
                <a:ext uri="{FF2B5EF4-FFF2-40B4-BE49-F238E27FC236}">
                  <a16:creationId xmlns:a16="http://schemas.microsoft.com/office/drawing/2014/main" xmlns="" id="{AC460CEA-3627-453B-B59D-50B94046F6D6}"/>
                </a:ext>
              </a:extLst>
            </p:cNvPr>
            <p:cNvSpPr>
              <a:spLocks noChangeShapeType="1"/>
            </p:cNvSpPr>
            <p:nvPr/>
          </p:nvSpPr>
          <p:spPr bwMode="auto">
            <a:xfrm flipH="1">
              <a:off x="2947" y="7546"/>
              <a:ext cx="3240" cy="36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4" name="AutoShape 6">
              <a:extLst>
                <a:ext uri="{FF2B5EF4-FFF2-40B4-BE49-F238E27FC236}">
                  <a16:creationId xmlns:a16="http://schemas.microsoft.com/office/drawing/2014/main" xmlns="" id="{660BAF71-5745-4BB4-87CA-DDB91BAF359E}"/>
                </a:ext>
              </a:extLst>
            </p:cNvPr>
            <p:cNvSpPr>
              <a:spLocks noChangeShapeType="1"/>
            </p:cNvSpPr>
            <p:nvPr/>
          </p:nvSpPr>
          <p:spPr bwMode="auto">
            <a:xfrm>
              <a:off x="6187" y="7546"/>
              <a:ext cx="1" cy="36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5" name="AutoShape 5">
              <a:extLst>
                <a:ext uri="{FF2B5EF4-FFF2-40B4-BE49-F238E27FC236}">
                  <a16:creationId xmlns:a16="http://schemas.microsoft.com/office/drawing/2014/main" xmlns="" id="{DFC662BF-F1E9-480D-AC03-603919593F9B}"/>
                </a:ext>
              </a:extLst>
            </p:cNvPr>
            <p:cNvSpPr>
              <a:spLocks noChangeShapeType="1"/>
            </p:cNvSpPr>
            <p:nvPr/>
          </p:nvSpPr>
          <p:spPr bwMode="auto">
            <a:xfrm>
              <a:off x="6187" y="7546"/>
              <a:ext cx="3241" cy="36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6" name="AutoShape 4">
              <a:extLst>
                <a:ext uri="{FF2B5EF4-FFF2-40B4-BE49-F238E27FC236}">
                  <a16:creationId xmlns:a16="http://schemas.microsoft.com/office/drawing/2014/main" xmlns="" id="{42EE91E3-102F-4246-83DE-8559C2F3C892}"/>
                </a:ext>
              </a:extLst>
            </p:cNvPr>
            <p:cNvSpPr>
              <a:spLocks noChangeShapeType="1"/>
            </p:cNvSpPr>
            <p:nvPr/>
          </p:nvSpPr>
          <p:spPr bwMode="auto">
            <a:xfrm>
              <a:off x="2947" y="8806"/>
              <a:ext cx="1" cy="36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7" name="AutoShape 3">
              <a:extLst>
                <a:ext uri="{FF2B5EF4-FFF2-40B4-BE49-F238E27FC236}">
                  <a16:creationId xmlns:a16="http://schemas.microsoft.com/office/drawing/2014/main" xmlns="" id="{D0039CC3-8517-4D84-BCA2-2C7B3B76DB2D}"/>
                </a:ext>
              </a:extLst>
            </p:cNvPr>
            <p:cNvSpPr>
              <a:spLocks noChangeShapeType="1"/>
            </p:cNvSpPr>
            <p:nvPr/>
          </p:nvSpPr>
          <p:spPr bwMode="auto">
            <a:xfrm>
              <a:off x="6188" y="8806"/>
              <a:ext cx="1" cy="36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8" name="AutoShape 2">
              <a:extLst>
                <a:ext uri="{FF2B5EF4-FFF2-40B4-BE49-F238E27FC236}">
                  <a16:creationId xmlns:a16="http://schemas.microsoft.com/office/drawing/2014/main" xmlns="" id="{F797ED7E-7B4A-4EC5-9B9C-D6A23AFAE089}"/>
                </a:ext>
              </a:extLst>
            </p:cNvPr>
            <p:cNvSpPr>
              <a:spLocks noChangeShapeType="1"/>
            </p:cNvSpPr>
            <p:nvPr/>
          </p:nvSpPr>
          <p:spPr bwMode="auto">
            <a:xfrm>
              <a:off x="9428" y="8806"/>
              <a:ext cx="1" cy="36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grpSp>
      <p:sp>
        <p:nvSpPr>
          <p:cNvPr id="19" name="Rectangle 24">
            <a:extLst>
              <a:ext uri="{FF2B5EF4-FFF2-40B4-BE49-F238E27FC236}">
                <a16:creationId xmlns:a16="http://schemas.microsoft.com/office/drawing/2014/main" xmlns="" id="{5987C468-47DC-4D93-B4E4-46250D184030}"/>
              </a:ext>
            </a:extLst>
          </p:cNvPr>
          <p:cNvSpPr>
            <a:spLocks noChangeArrowheads="1"/>
          </p:cNvSpPr>
          <p:nvPr/>
        </p:nvSpPr>
        <p:spPr bwMode="auto">
          <a:xfrm>
            <a:off x="2324781" y="5327630"/>
            <a:ext cx="37013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uk-UA" altLang="ru-RU" sz="14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altLang="ru-RU" sz="14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Рис. </a:t>
            </a:r>
            <a:r>
              <a:rPr kumimoji="0" lang="uk-UA" altLang="ru-RU" sz="14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a:t>
            </a:r>
            <a:r>
              <a:rPr kumimoji="0" lang="uk-UA" altLang="ru-RU" sz="14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uk-UA" altLang="ru-RU"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Класифікація цінових стратегій</a:t>
            </a:r>
            <a:endParaRPr kumimoji="0" lang="uk-UA"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2875555"/>
      </p:ext>
    </p:extLst>
  </p:cSld>
  <p:clrMapOvr>
    <a:masterClrMapping/>
  </p:clrMapOvr>
</p:sld>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TM02900688[[fn=Аспект]]</Template>
  <TotalTime>1465</TotalTime>
  <Words>552</Words>
  <Application>Microsoft Office PowerPoint</Application>
  <PresentationFormat>Экран (4:3)</PresentationFormat>
  <Paragraphs>71</Paragraphs>
  <Slides>7</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7</vt:i4>
      </vt:variant>
    </vt:vector>
  </HeadingPairs>
  <TitlesOfParts>
    <vt:vector size="9" baseType="lpstr">
      <vt:lpstr>HDOfficeLightV0</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ІНДИВІДУАЛЬНА РОБОЧА СИЛА ТА ІНДИВІДУАЛЬНА ПРОПОЗИЦІЯ НА РИНКУ ПРАЦІ</dc:title>
  <dc:creator>user</dc:creator>
  <cp:lastModifiedBy>RePack by Diakov</cp:lastModifiedBy>
  <cp:revision>32</cp:revision>
  <dcterms:created xsi:type="dcterms:W3CDTF">2019-02-24T11:31:39Z</dcterms:created>
  <dcterms:modified xsi:type="dcterms:W3CDTF">2021-10-10T13:55:25Z</dcterms:modified>
</cp:coreProperties>
</file>