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4" r:id="rId11"/>
    <p:sldId id="285" r:id="rId12"/>
    <p:sldId id="267" r:id="rId13"/>
    <p:sldId id="268" r:id="rId14"/>
    <p:sldId id="269" r:id="rId15"/>
    <p:sldId id="272" r:id="rId16"/>
    <p:sldId id="273" r:id="rId17"/>
    <p:sldId id="275" r:id="rId18"/>
    <p:sldId id="277" r:id="rId19"/>
    <p:sldId id="279" r:id="rId20"/>
    <p:sldId id="281" r:id="rId21"/>
    <p:sldId id="283" r:id="rId22"/>
    <p:sldId id="291" r:id="rId23"/>
    <p:sldId id="286" r:id="rId24"/>
    <p:sldId id="287" r:id="rId25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tti fb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EF9C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22" autoAdjust="0"/>
    <p:restoredTop sz="94660"/>
  </p:normalViewPr>
  <p:slideViewPr>
    <p:cSldViewPr snapToGrid="0">
      <p:cViewPr varScale="1">
        <p:scale>
          <a:sx n="57" d="100"/>
          <a:sy n="57" d="100"/>
        </p:scale>
        <p:origin x="-571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E7186-78F9-4DE2-84A7-14806937DFFD}" type="datetimeFigureOut">
              <a:rPr lang="x-none"/>
              <a:pPr>
                <a:defRPr/>
              </a:pPr>
              <a:t>24.11.2019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x-none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x-none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9A65839-1A8C-409E-9363-CC836CA2B421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7D233A-A24F-4835-AD7F-1DDCD291FEB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7F550-B06F-418A-90D4-858BE1EE8465}" type="datetimeFigureOut">
              <a:rPr lang="x-none"/>
              <a:pPr>
                <a:defRPr/>
              </a:pPr>
              <a:t>24.11.2019</a:t>
            </a:fld>
            <a:endParaRPr lang="x-none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03B25-DED6-44B2-965F-BBBFCEFBAD8E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3D2F5-657A-492B-B269-4383CF73D6E2}" type="datetimeFigureOut">
              <a:rPr lang="x-none"/>
              <a:pPr>
                <a:defRPr/>
              </a:pPr>
              <a:t>24.11.2019</a:t>
            </a:fld>
            <a:endParaRPr lang="x-none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BF376-79CF-46E1-B7E3-45A5C63412C6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2998E-179E-487B-9314-685537A28F0A}" type="datetimeFigureOut">
              <a:rPr lang="x-none"/>
              <a:pPr>
                <a:defRPr/>
              </a:pPr>
              <a:t>24.11.2019</a:t>
            </a:fld>
            <a:endParaRPr lang="x-none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4ECA4-487F-4ECC-9A87-E16CEFA3A8A9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A16AF-C618-48F6-AB01-E9D1F7A4A920}" type="datetimeFigureOut">
              <a:rPr lang="x-none"/>
              <a:pPr>
                <a:defRPr/>
              </a:pPr>
              <a:t>24.11.2019</a:t>
            </a:fld>
            <a:endParaRPr lang="x-none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34675-14DE-4B38-B32B-3EA610E62112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54708-E38E-490D-9EB7-E1301169A0C7}" type="datetimeFigureOut">
              <a:rPr lang="x-none"/>
              <a:pPr>
                <a:defRPr/>
              </a:pPr>
              <a:t>24.11.2019</a:t>
            </a:fld>
            <a:endParaRPr lang="x-none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303D9-9570-44AE-9BEF-B5F31298EB2F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0764B-CD71-411F-9DE2-8D479BF1FDC4}" type="datetimeFigureOut">
              <a:rPr lang="x-none"/>
              <a:pPr>
                <a:defRPr/>
              </a:pPr>
              <a:t>24.11.2019</a:t>
            </a:fld>
            <a:endParaRPr lang="x-none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F3571-1FAD-4188-A760-481B651CDF75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5F2F1-695D-413A-8BD2-91219DE8CAEE}" type="datetimeFigureOut">
              <a:rPr lang="x-none"/>
              <a:pPr>
                <a:defRPr/>
              </a:pPr>
              <a:t>24.11.2019</a:t>
            </a:fld>
            <a:endParaRPr lang="x-none"/>
          </a:p>
        </p:txBody>
      </p:sp>
      <p:sp>
        <p:nvSpPr>
          <p:cNvPr id="8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9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2A1A-159D-422E-A038-AEDF281FB174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2FF5B-30FB-4D18-907E-1E65E42A8115}" type="datetimeFigureOut">
              <a:rPr lang="x-none"/>
              <a:pPr>
                <a:defRPr/>
              </a:pPr>
              <a:t>24.11.2019</a:t>
            </a:fld>
            <a:endParaRPr lang="x-none"/>
          </a:p>
        </p:txBody>
      </p:sp>
      <p:sp>
        <p:nvSpPr>
          <p:cNvPr id="4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53FE9-ACC3-406D-8D79-F814CAD09F9E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170FC-4D2E-4B5E-9225-FFCD09C237CF}" type="datetimeFigureOut">
              <a:rPr lang="x-none"/>
              <a:pPr>
                <a:defRPr/>
              </a:pPr>
              <a:t>24.11.2019</a:t>
            </a:fld>
            <a:endParaRPr lang="x-none"/>
          </a:p>
        </p:txBody>
      </p:sp>
      <p:sp>
        <p:nvSpPr>
          <p:cNvPr id="3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4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93592-89DC-4961-89A1-94A07EF76646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69B5F-414D-47E9-80A4-C5D011373BEB}" type="datetimeFigureOut">
              <a:rPr lang="x-none"/>
              <a:pPr>
                <a:defRPr/>
              </a:pPr>
              <a:t>24.11.2019</a:t>
            </a:fld>
            <a:endParaRPr lang="x-none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63A32-E9F5-4DAD-BB07-365E72FE5700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x-none" noProof="0"/>
          </a:p>
        </p:txBody>
      </p:sp>
      <p:sp>
        <p:nvSpPr>
          <p:cNvPr id="4" name="Текст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C0D74-FCDB-4724-8019-90DA6EAAB709}" type="datetimeFigureOut">
              <a:rPr lang="x-none"/>
              <a:pPr>
                <a:defRPr/>
              </a:pPr>
              <a:t>24.11.2019</a:t>
            </a:fld>
            <a:endParaRPr lang="x-none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5ED99-7006-4D0B-8726-CD4B07735C7F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BA1520-6A9E-4E68-B644-6D09D075F01B}" type="datetimeFigureOut">
              <a:rPr lang="x-none"/>
              <a:pPr>
                <a:defRPr/>
              </a:pPr>
              <a:t>24.11.2019</a:t>
            </a:fld>
            <a:endParaRPr lang="x-none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1B83F3-656F-406C-ABB6-F9E7948E449E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1231900" y="1660525"/>
            <a:ext cx="9728200" cy="2913063"/>
          </a:xfrm>
        </p:spPr>
        <p:txBody>
          <a:bodyPr/>
          <a:lstStyle/>
          <a:p>
            <a:pPr eaLnBrk="1" hangingPunct="1"/>
            <a:r>
              <a:rPr lang="uk-UA" sz="3600" b="1" smtClean="0">
                <a:solidFill>
                  <a:srgbClr val="0D0D0D"/>
                </a:solidFill>
                <a:latin typeface="Gabriola"/>
              </a:rPr>
              <a:t>Погляди членів таємних товариств на принципи взаємин</a:t>
            </a:r>
            <a:br>
              <a:rPr lang="uk-UA" sz="3600" b="1" smtClean="0">
                <a:solidFill>
                  <a:srgbClr val="0D0D0D"/>
                </a:solidFill>
                <a:latin typeface="Gabriola"/>
              </a:rPr>
            </a:br>
            <a:r>
              <a:rPr lang="uk-UA" sz="3600" b="1" smtClean="0">
                <a:solidFill>
                  <a:srgbClr val="0D0D0D"/>
                </a:solidFill>
                <a:latin typeface="Gabriola"/>
              </a:rPr>
              <a:t>між народами та державами: українська</a:t>
            </a:r>
            <a:br>
              <a:rPr lang="uk-UA" sz="3600" b="1" smtClean="0">
                <a:solidFill>
                  <a:srgbClr val="0D0D0D"/>
                </a:solidFill>
                <a:latin typeface="Gabriola"/>
              </a:rPr>
            </a:br>
            <a:r>
              <a:rPr lang="uk-UA" sz="3600" b="1" smtClean="0">
                <a:solidFill>
                  <a:srgbClr val="0D0D0D"/>
                </a:solidFill>
                <a:latin typeface="Gabriola"/>
              </a:rPr>
              <a:t>перспектива. </a:t>
            </a:r>
            <a:br>
              <a:rPr lang="uk-UA" sz="3600" b="1" smtClean="0">
                <a:solidFill>
                  <a:srgbClr val="0D0D0D"/>
                </a:solidFill>
                <a:latin typeface="Gabriola"/>
              </a:rPr>
            </a:br>
            <a:r>
              <a:rPr lang="uk-UA" sz="3600" b="1" smtClean="0">
                <a:solidFill>
                  <a:srgbClr val="0D0D0D"/>
                </a:solidFill>
                <a:latin typeface="Gabriola"/>
              </a:rPr>
              <a:t>Український автономізм</a:t>
            </a:r>
          </a:p>
        </p:txBody>
      </p:sp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805363"/>
            <a:ext cx="9144000" cy="16557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149225" y="5575300"/>
            <a:ext cx="5129213" cy="57943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1800" smtClean="0">
                <a:latin typeface="Calibri" pitchFamily="34" charset="0"/>
              </a:rPr>
              <a:t>Дж. Доу «Портрет О. Ланжерона», </a:t>
            </a:r>
            <a:br>
              <a:rPr lang="ru-RU" sz="1800" smtClean="0">
                <a:latin typeface="Calibri" pitchFamily="34" charset="0"/>
              </a:rPr>
            </a:br>
            <a:r>
              <a:rPr lang="uk-UA" sz="1800" smtClean="0">
                <a:latin typeface="Calibri" pitchFamily="34" charset="0"/>
              </a:rPr>
              <a:t>1822 р.</a:t>
            </a:r>
            <a:endParaRPr lang="ru-RU" sz="1800" smtClean="0">
              <a:latin typeface="Calibri" pitchFamily="34" charset="0"/>
            </a:endParaRPr>
          </a:p>
        </p:txBody>
      </p:sp>
      <p:pic>
        <p:nvPicPr>
          <p:cNvPr id="24579" name="Объект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0513" y="317500"/>
            <a:ext cx="4594225" cy="5257800"/>
          </a:xfrm>
        </p:spPr>
      </p:pic>
      <p:sp>
        <p:nvSpPr>
          <p:cNvPr id="24580" name="TextBox 2"/>
          <p:cNvSpPr txBox="1">
            <a:spLocks noChangeArrowheads="1"/>
          </p:cNvSpPr>
          <p:nvPr/>
        </p:nvSpPr>
        <p:spPr bwMode="auto">
          <a:xfrm>
            <a:off x="5541963" y="1174750"/>
            <a:ext cx="6359525" cy="508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u="sng">
                <a:latin typeface="Gabriola"/>
              </a:rPr>
              <a:t>«Понт Евксинський»</a:t>
            </a:r>
            <a:r>
              <a:rPr lang="uk-UA" sz="3200">
                <a:latin typeface="Gabriola"/>
              </a:rPr>
              <a:t> </a:t>
            </a:r>
            <a:r>
              <a:rPr lang="ru-RU" sz="3200">
                <a:latin typeface="Gabriola"/>
              </a:rPr>
              <a:t>-</a:t>
            </a:r>
            <a:r>
              <a:rPr lang="uk-UA" sz="3200">
                <a:latin typeface="Gabriola"/>
              </a:rPr>
              <a:t> </a:t>
            </a:r>
            <a:r>
              <a:rPr lang="ru-RU" sz="3200">
                <a:latin typeface="Gabriola"/>
              </a:rPr>
              <a:t>масонська ложа, що діяла в Одесі з 1817 р. </a:t>
            </a:r>
          </a:p>
          <a:p>
            <a:r>
              <a:rPr lang="ru-RU" sz="3200">
                <a:latin typeface="Gabriola"/>
              </a:rPr>
              <a:t>Засновник ложі - </a:t>
            </a:r>
            <a:r>
              <a:rPr lang="uk-UA" sz="3200">
                <a:latin typeface="Gabriola"/>
              </a:rPr>
              <a:t>генерал-губернатор, граф О. Ланжерон.</a:t>
            </a:r>
          </a:p>
          <a:p>
            <a:endParaRPr lang="uk-UA" sz="3200">
              <a:latin typeface="Gabriola"/>
            </a:endParaRPr>
          </a:p>
          <a:p>
            <a:r>
              <a:rPr lang="uk-UA" sz="3200">
                <a:latin typeface="Gabriola"/>
              </a:rPr>
              <a:t>Члени ложі:  </a:t>
            </a:r>
          </a:p>
          <a:p>
            <a:r>
              <a:rPr lang="ru-RU" sz="3200">
                <a:latin typeface="Gabriola"/>
              </a:rPr>
              <a:t>князі С. і М. Волконські та ін.</a:t>
            </a:r>
            <a:br>
              <a:rPr lang="ru-RU" sz="3200">
                <a:latin typeface="Gabriola"/>
              </a:rPr>
            </a:br>
            <a:r>
              <a:rPr lang="ru-RU" sz="3200">
                <a:latin typeface="Gabriola"/>
              </a:rPr>
              <a:t>Ложа налічувала близько 180 членів</a:t>
            </a:r>
            <a:r>
              <a:rPr lang="ru-RU" sz="4000">
                <a:latin typeface="Gabriola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5"/>
          <p:cNvSpPr txBox="1">
            <a:spLocks noChangeArrowheads="1"/>
          </p:cNvSpPr>
          <p:nvPr/>
        </p:nvSpPr>
        <p:spPr bwMode="auto">
          <a:xfrm>
            <a:off x="6418263" y="1228725"/>
            <a:ext cx="5584825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u="sng">
                <a:latin typeface="Gabriola"/>
              </a:rPr>
              <a:t>«Три царства природи»</a:t>
            </a:r>
            <a:r>
              <a:rPr lang="uk-UA" sz="3200">
                <a:latin typeface="Gabriola"/>
              </a:rPr>
              <a:t> </a:t>
            </a:r>
            <a:r>
              <a:rPr lang="ru-RU" sz="3200">
                <a:latin typeface="Gabriola"/>
              </a:rPr>
              <a:t>- масонська ложа, заснована в Одесі в 1818 р.</a:t>
            </a:r>
          </a:p>
          <a:p>
            <a:endParaRPr lang="ru-RU" sz="3200">
              <a:latin typeface="Gabriola"/>
            </a:endParaRPr>
          </a:p>
          <a:p>
            <a:r>
              <a:rPr lang="ru-RU" sz="3200">
                <a:latin typeface="Gabriola"/>
              </a:rPr>
              <a:t>Засновники: </a:t>
            </a:r>
          </a:p>
          <a:p>
            <a:r>
              <a:rPr lang="ru-RU" sz="3200">
                <a:latin typeface="Gabriola"/>
              </a:rPr>
              <a:t>К. і П. Розумовські, </a:t>
            </a:r>
          </a:p>
          <a:p>
            <a:r>
              <a:rPr lang="ru-RU" sz="3200">
                <a:latin typeface="Gabriola"/>
              </a:rPr>
              <a:t>А. Римський-Корсаков.</a:t>
            </a:r>
          </a:p>
        </p:txBody>
      </p:sp>
      <p:pic>
        <p:nvPicPr>
          <p:cNvPr id="25603" name="Picture 2" descr="https://www.periscop.bg/wp-content/uploads/2017/05/dd2f03d0a22f74b4f1b8d1593c0135a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275" y="1539875"/>
            <a:ext cx="5673725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833438" y="5318125"/>
            <a:ext cx="485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Циркуль </a:t>
            </a:r>
            <a:r>
              <a:rPr lang="uk-UA">
                <a:latin typeface="Calibri" pitchFamily="34" charset="0"/>
              </a:rPr>
              <a:t>і накутник. Символ вільних Каменярів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838200" y="117475"/>
            <a:ext cx="10515600" cy="908050"/>
          </a:xfrm>
        </p:spPr>
        <p:txBody>
          <a:bodyPr/>
          <a:lstStyle/>
          <a:p>
            <a:pPr algn="ctr" eaLnBrk="1" hangingPunct="1"/>
            <a:r>
              <a:rPr lang="uk-UA" sz="4800" smtClean="0">
                <a:latin typeface="Gabriola"/>
              </a:rPr>
              <a:t>Рух декабристів</a:t>
            </a:r>
            <a:r>
              <a:rPr lang="uk-UA" sz="5400" smtClean="0">
                <a:latin typeface="Gabriola"/>
              </a:rPr>
              <a:t> </a:t>
            </a:r>
            <a:endParaRPr lang="ru-RU" sz="5400" smtClean="0">
              <a:latin typeface="Gabriola"/>
            </a:endParaRPr>
          </a:p>
        </p:txBody>
      </p:sp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517525" y="1093788"/>
            <a:ext cx="4968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600">
                <a:latin typeface="Gabriola"/>
              </a:rPr>
              <a:t>Мета:</a:t>
            </a:r>
            <a:endParaRPr lang="ru-RU" sz="3600">
              <a:latin typeface="Gabriola"/>
            </a:endParaRPr>
          </a:p>
        </p:txBody>
      </p:sp>
      <p:graphicFrame>
        <p:nvGraphicFramePr>
          <p:cNvPr id="26651" name="Group 27"/>
          <p:cNvGraphicFramePr>
            <a:graphicFrameLocks noGrp="1"/>
          </p:cNvGraphicFramePr>
          <p:nvPr/>
        </p:nvGraphicFramePr>
        <p:xfrm>
          <a:off x="517525" y="2020888"/>
          <a:ext cx="5191125" cy="701675"/>
        </p:xfrm>
        <a:graphic>
          <a:graphicData uri="http://schemas.openxmlformats.org/drawingml/2006/table">
            <a:tbl>
              <a:tblPr/>
              <a:tblGrid>
                <a:gridCol w="5191125"/>
              </a:tblGrid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/>
                        </a:rPr>
                        <a:t>Запровадити конституцію;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briol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652" name="Group 28"/>
          <p:cNvGraphicFramePr>
            <a:graphicFrameLocks noGrp="1"/>
          </p:cNvGraphicFramePr>
          <p:nvPr/>
        </p:nvGraphicFramePr>
        <p:xfrm>
          <a:off x="517525" y="3175000"/>
          <a:ext cx="5191125" cy="1212850"/>
        </p:xfrm>
        <a:graphic>
          <a:graphicData uri="http://schemas.openxmlformats.org/drawingml/2006/table">
            <a:tbl>
              <a:tblPr/>
              <a:tblGrid>
                <a:gridCol w="5191125"/>
              </a:tblGrid>
              <a:tr h="1212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/>
                        </a:rPr>
                        <a:t>Ліквідувати самодержавство;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briol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654" name="Group 30"/>
          <p:cNvGraphicFramePr>
            <a:graphicFrameLocks noGrp="1"/>
          </p:cNvGraphicFramePr>
          <p:nvPr/>
        </p:nvGraphicFramePr>
        <p:xfrm>
          <a:off x="517525" y="4624388"/>
          <a:ext cx="5191125" cy="822325"/>
        </p:xfrm>
        <a:graphic>
          <a:graphicData uri="http://schemas.openxmlformats.org/drawingml/2006/table">
            <a:tbl>
              <a:tblPr/>
              <a:tblGrid>
                <a:gridCol w="5191125"/>
              </a:tblGrid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/>
                        </a:rPr>
                        <a:t>Скасувати кріпацтво.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briol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9"/>
                    </a:solidFill>
                  </a:tcPr>
                </a:tc>
              </a:tr>
            </a:tbl>
          </a:graphicData>
        </a:graphic>
      </p:graphicFrame>
      <p:sp>
        <p:nvSpPr>
          <p:cNvPr id="8" name="Равнобедренный треугольник 7">
            <a:extLst/>
          </p:cNvPr>
          <p:cNvSpPr/>
          <p:nvPr/>
        </p:nvSpPr>
        <p:spPr>
          <a:xfrm rot="5400000">
            <a:off x="170657" y="2312194"/>
            <a:ext cx="338137" cy="238125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9" name="Равнобедренный треугольник 8">
            <a:extLst/>
          </p:cNvPr>
          <p:cNvSpPr/>
          <p:nvPr/>
        </p:nvSpPr>
        <p:spPr>
          <a:xfrm rot="5400000">
            <a:off x="171451" y="3614737"/>
            <a:ext cx="336550" cy="238125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10" name="Равнобедренный треугольник 9">
            <a:extLst/>
          </p:cNvPr>
          <p:cNvSpPr/>
          <p:nvPr/>
        </p:nvSpPr>
        <p:spPr>
          <a:xfrm rot="5400000">
            <a:off x="161925" y="4918075"/>
            <a:ext cx="338138" cy="23653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26649" name="TextBox 2"/>
          <p:cNvSpPr txBox="1">
            <a:spLocks noChangeArrowheads="1"/>
          </p:cNvSpPr>
          <p:nvPr/>
        </p:nvSpPr>
        <p:spPr bwMode="auto">
          <a:xfrm>
            <a:off x="6081713" y="5446713"/>
            <a:ext cx="5872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 </a:t>
            </a:r>
            <a:r>
              <a:rPr lang="uk-UA">
                <a:latin typeface="Calibri" pitchFamily="34" charset="0"/>
              </a:rPr>
              <a:t>К. Кольман «Повстання декабристів 14 грудня </a:t>
            </a:r>
            <a:r>
              <a:rPr lang="ru-RU">
                <a:latin typeface="Calibri" pitchFamily="34" charset="0"/>
              </a:rPr>
              <a:t>1825 року»</a:t>
            </a:r>
          </a:p>
        </p:txBody>
      </p:sp>
      <p:pic>
        <p:nvPicPr>
          <p:cNvPr id="26650" name="Picture 2" descr="https://historyurok.com.ua/wp-content/uploads/2018/02/Povstann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804988"/>
            <a:ext cx="578802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-230188" y="365125"/>
            <a:ext cx="8066088" cy="893763"/>
          </a:xfrm>
        </p:spPr>
        <p:txBody>
          <a:bodyPr/>
          <a:lstStyle/>
          <a:p>
            <a:pPr algn="ctr" eaLnBrk="1" hangingPunct="1"/>
            <a:r>
              <a:rPr lang="uk-UA" sz="4000" smtClean="0">
                <a:latin typeface="Gabriola"/>
              </a:rPr>
              <a:t>Програмні документи декабристів:</a:t>
            </a:r>
            <a:endParaRPr lang="ru-RU" sz="4000" smtClean="0">
              <a:latin typeface="Gabriola"/>
            </a:endParaRPr>
          </a:p>
        </p:txBody>
      </p:sp>
      <p:graphicFrame>
        <p:nvGraphicFramePr>
          <p:cNvPr id="27673" name="Group 25"/>
          <p:cNvGraphicFramePr>
            <a:graphicFrameLocks noGrp="1"/>
          </p:cNvGraphicFramePr>
          <p:nvPr/>
        </p:nvGraphicFramePr>
        <p:xfrm>
          <a:off x="623888" y="1817688"/>
          <a:ext cx="6359525" cy="730250"/>
        </p:xfrm>
        <a:graphic>
          <a:graphicData uri="http://schemas.openxmlformats.org/drawingml/2006/table">
            <a:tbl>
              <a:tblPr/>
              <a:tblGrid>
                <a:gridCol w="6359525"/>
              </a:tblGrid>
              <a:tr h="730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/>
                        </a:rPr>
                        <a:t>«Руська правда» П.Пестеля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briol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9C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674" name="Group 26"/>
          <p:cNvGraphicFramePr>
            <a:graphicFrameLocks noGrp="1"/>
          </p:cNvGraphicFramePr>
          <p:nvPr/>
        </p:nvGraphicFramePr>
        <p:xfrm>
          <a:off x="623888" y="3294063"/>
          <a:ext cx="6359525" cy="730250"/>
        </p:xfrm>
        <a:graphic>
          <a:graphicData uri="http://schemas.openxmlformats.org/drawingml/2006/table">
            <a:tbl>
              <a:tblPr/>
              <a:tblGrid>
                <a:gridCol w="6359525"/>
              </a:tblGrid>
              <a:tr h="730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/>
                        </a:rPr>
                        <a:t>«Конституція» М.Муравйова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briol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9C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671" name="Group 23"/>
          <p:cNvGraphicFramePr>
            <a:graphicFrameLocks noGrp="1"/>
          </p:cNvGraphicFramePr>
          <p:nvPr/>
        </p:nvGraphicFramePr>
        <p:xfrm>
          <a:off x="620713" y="4583113"/>
          <a:ext cx="6362700" cy="1065212"/>
        </p:xfrm>
        <a:graphic>
          <a:graphicData uri="http://schemas.openxmlformats.org/drawingml/2006/table">
            <a:tbl>
              <a:tblPr/>
              <a:tblGrid>
                <a:gridCol w="6362700"/>
              </a:tblGrid>
              <a:tr h="730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/>
                        </a:rPr>
                        <a:t>«Правила» та «Клятва»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/>
                        </a:rPr>
                        <a:t>П. і А. Борисових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briol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9C6"/>
                    </a:solidFill>
                  </a:tcPr>
                </a:tc>
              </a:tr>
            </a:tbl>
          </a:graphicData>
        </a:graphic>
      </p:graphicFrame>
      <p:pic>
        <p:nvPicPr>
          <p:cNvPr id="27669" name="Picture 2" descr="Результат пошуку зображень за запитом &quot;руська правда пестеля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81950" y="647700"/>
            <a:ext cx="3363913" cy="52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70" name="TextBox 2"/>
          <p:cNvSpPr txBox="1">
            <a:spLocks noChangeArrowheads="1"/>
          </p:cNvSpPr>
          <p:nvPr/>
        </p:nvSpPr>
        <p:spPr bwMode="auto">
          <a:xfrm>
            <a:off x="7720013" y="5942013"/>
            <a:ext cx="3886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Calibri" pitchFamily="34" charset="0"/>
              </a:rPr>
              <a:t>Сторінка «Руської правди» П. Пестеля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319588" y="230188"/>
            <a:ext cx="7700962" cy="5916612"/>
          </a:xfrm>
        </p:spPr>
        <p:txBody>
          <a:bodyPr/>
          <a:lstStyle/>
          <a:p>
            <a:pPr eaLnBrk="1" hangingPunct="1"/>
            <a:r>
              <a:rPr lang="uk-UA" sz="3600" smtClean="0">
                <a:latin typeface="Gabriola"/>
              </a:rPr>
              <a:t>       </a:t>
            </a:r>
            <a:br>
              <a:rPr lang="uk-UA" sz="3600" smtClean="0">
                <a:latin typeface="Gabriola"/>
              </a:rPr>
            </a:br>
            <a:r>
              <a:rPr lang="uk-UA" sz="3200" b="1" u="sng" smtClean="0">
                <a:latin typeface="Gabriola"/>
              </a:rPr>
              <a:t>«Руська правда»</a:t>
            </a:r>
            <a:r>
              <a:rPr lang="uk-UA" sz="3200" smtClean="0">
                <a:latin typeface="Gabriola"/>
              </a:rPr>
              <a:t> </a:t>
            </a:r>
            <a:r>
              <a:rPr lang="ru-RU" sz="3200" smtClean="0"/>
              <a:t>— </a:t>
            </a:r>
            <a:r>
              <a:rPr lang="uk-UA" sz="3200" smtClean="0">
                <a:latin typeface="Gabriola"/>
              </a:rPr>
              <a:t>програмний документ Південного товариства декабристів, створений П. Пестелем. </a:t>
            </a:r>
            <a:br>
              <a:rPr lang="uk-UA" sz="3200" smtClean="0">
                <a:latin typeface="Gabriola"/>
              </a:rPr>
            </a:br>
            <a:r>
              <a:rPr lang="uk-UA" sz="3200" smtClean="0">
                <a:latin typeface="Gabriola"/>
              </a:rPr>
              <a:t/>
            </a:r>
            <a:br>
              <a:rPr lang="uk-UA" sz="3200" smtClean="0">
                <a:latin typeface="Gabriola"/>
              </a:rPr>
            </a:br>
            <a:r>
              <a:rPr lang="uk-UA" sz="3200" smtClean="0">
                <a:latin typeface="Gabriola"/>
              </a:rPr>
              <a:t>Основні положення:</a:t>
            </a:r>
            <a:br>
              <a:rPr lang="uk-UA" sz="3200" smtClean="0">
                <a:latin typeface="Gabriola"/>
              </a:rPr>
            </a:br>
            <a:r>
              <a:rPr lang="uk-UA" sz="3200" smtClean="0">
                <a:latin typeface="Gabriola"/>
              </a:rPr>
              <a:t>– повалення монархії і створення демократичної республіки;</a:t>
            </a:r>
            <a:br>
              <a:rPr lang="uk-UA" sz="3200" smtClean="0">
                <a:latin typeface="Gabriola"/>
              </a:rPr>
            </a:br>
            <a:r>
              <a:rPr lang="uk-UA" sz="3200" smtClean="0">
                <a:latin typeface="Gabriola"/>
              </a:rPr>
              <a:t>– створення парламенту як законодавчого органу;</a:t>
            </a:r>
            <a:br>
              <a:rPr lang="uk-UA" sz="3200" smtClean="0">
                <a:latin typeface="Gabriola"/>
              </a:rPr>
            </a:br>
            <a:r>
              <a:rPr lang="uk-UA" sz="3200" smtClean="0">
                <a:latin typeface="Gabriola"/>
              </a:rPr>
              <a:t>– вища виконавча влада має належати уряду;</a:t>
            </a:r>
            <a:br>
              <a:rPr lang="uk-UA" sz="3200" smtClean="0">
                <a:latin typeface="Gabriola"/>
              </a:rPr>
            </a:br>
            <a:r>
              <a:rPr lang="uk-UA" sz="3200" smtClean="0">
                <a:latin typeface="Gabriola"/>
              </a:rPr>
              <a:t>– право голосу отримували всі чоловіки з 20 років.</a:t>
            </a:r>
          </a:p>
        </p:txBody>
      </p:sp>
      <p:pic>
        <p:nvPicPr>
          <p:cNvPr id="2867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8" y="939800"/>
            <a:ext cx="3921125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266700" y="1068388"/>
            <a:ext cx="7031038" cy="5365750"/>
          </a:xfrm>
        </p:spPr>
        <p:txBody>
          <a:bodyPr/>
          <a:lstStyle/>
          <a:p>
            <a:pPr eaLnBrk="1" hangingPunct="1"/>
            <a:r>
              <a:rPr lang="uk-UA" sz="2800" smtClean="0">
                <a:latin typeface="Gabriola"/>
              </a:rPr>
              <a:t>П. Пестель відмовлявся визнати за народами, які населяли імперію, право на окреме державне існування.</a:t>
            </a:r>
            <a:br>
              <a:rPr lang="uk-UA" sz="2800" smtClean="0">
                <a:latin typeface="Gabriola"/>
              </a:rPr>
            </a:br>
            <a:r>
              <a:rPr lang="uk-UA" sz="2800" smtClean="0">
                <a:latin typeface="Gabriola"/>
              </a:rPr>
              <a:t/>
            </a:r>
            <a:br>
              <a:rPr lang="uk-UA" sz="2800" smtClean="0">
                <a:latin typeface="Gabriola"/>
              </a:rPr>
            </a:br>
            <a:r>
              <a:rPr lang="uk-UA" sz="2800" b="1" smtClean="0">
                <a:latin typeface="Gabriola"/>
              </a:rPr>
              <a:t>За Україною, яка для нього була лише «Малоросією», ніяких державних прав не визнавалося.</a:t>
            </a:r>
            <a:r>
              <a:rPr lang="uk-UA" sz="2800" smtClean="0">
                <a:latin typeface="Gabriola"/>
              </a:rPr>
              <a:t> </a:t>
            </a:r>
            <a:br>
              <a:rPr lang="uk-UA" sz="2800" smtClean="0">
                <a:latin typeface="Gabriola"/>
              </a:rPr>
            </a:br>
            <a:r>
              <a:rPr lang="uk-UA" sz="2800" smtClean="0">
                <a:latin typeface="Gabriola"/>
              </a:rPr>
              <a:t/>
            </a:r>
            <a:br>
              <a:rPr lang="uk-UA" sz="2800" smtClean="0">
                <a:latin typeface="Gabriola"/>
              </a:rPr>
            </a:br>
            <a:r>
              <a:rPr lang="uk-UA" sz="2800" smtClean="0">
                <a:latin typeface="Gabriola"/>
              </a:rPr>
              <a:t>«</a:t>
            </a:r>
            <a:r>
              <a:rPr lang="uk-UA" sz="2800" i="1" smtClean="0">
                <a:latin typeface="Gabriola"/>
              </a:rPr>
              <a:t>Через свою слабкість</a:t>
            </a:r>
            <a:r>
              <a:rPr lang="uk-UA" sz="2800" smtClean="0">
                <a:latin typeface="Gabriola"/>
              </a:rPr>
              <a:t>, – казав він, – «</a:t>
            </a:r>
            <a:r>
              <a:rPr lang="uk-UA" sz="2800" i="1" smtClean="0">
                <a:latin typeface="Gabriola"/>
              </a:rPr>
              <a:t>Малоросія» ніколи не зможе стати окремою державою, а тому повинна відмовитися від цих мрій</a:t>
            </a:r>
            <a:r>
              <a:rPr lang="uk-UA" sz="2800" smtClean="0">
                <a:latin typeface="Gabriola"/>
              </a:rPr>
              <a:t>».</a:t>
            </a:r>
          </a:p>
        </p:txBody>
      </p:sp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1360488" y="160338"/>
            <a:ext cx="94710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>
                <a:latin typeface="Gabriola"/>
              </a:rPr>
              <a:t>Українські перспективи в «Руській правді»</a:t>
            </a:r>
            <a:endParaRPr lang="ru-RU" sz="3200" b="1">
              <a:latin typeface="Gabriola"/>
            </a:endParaRPr>
          </a:p>
        </p:txBody>
      </p:sp>
      <p:pic>
        <p:nvPicPr>
          <p:cNvPr id="29700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785100" y="1068388"/>
            <a:ext cx="3705225" cy="5092700"/>
          </a:xfrm>
        </p:spPr>
      </p:pic>
      <p:sp>
        <p:nvSpPr>
          <p:cNvPr id="29701" name="Заголовок 1"/>
          <p:cNvSpPr txBox="1">
            <a:spLocks/>
          </p:cNvSpPr>
          <p:nvPr/>
        </p:nvSpPr>
        <p:spPr bwMode="auto">
          <a:xfrm>
            <a:off x="7785100" y="6284913"/>
            <a:ext cx="370522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uk-UA">
                <a:latin typeface="Calibri Light"/>
              </a:rPr>
              <a:t>Титульний лист «Руської правди» П. Пестеля</a:t>
            </a:r>
            <a:endParaRPr lang="ru-RU">
              <a:latin typeface="Calibri 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110038" y="642938"/>
            <a:ext cx="8016875" cy="6080125"/>
          </a:xfrm>
        </p:spPr>
        <p:txBody>
          <a:bodyPr/>
          <a:lstStyle/>
          <a:p>
            <a:pPr eaLnBrk="1" hangingPunct="1"/>
            <a:r>
              <a:rPr lang="uk-UA" sz="3200" b="1" u="sng" smtClean="0">
                <a:latin typeface="Gabriola"/>
              </a:rPr>
              <a:t>«Конституція»–</a:t>
            </a:r>
            <a:r>
              <a:rPr lang="uk-UA" sz="3200" smtClean="0">
                <a:latin typeface="Gabriola"/>
              </a:rPr>
              <a:t> програмний документ Північного товариства декабристів, створений М. Муравйовим.</a:t>
            </a:r>
            <a:br>
              <a:rPr lang="uk-UA" sz="3200" smtClean="0">
                <a:latin typeface="Gabriola"/>
              </a:rPr>
            </a:br>
            <a:r>
              <a:rPr lang="uk-UA" sz="3200" smtClean="0">
                <a:latin typeface="Gabriola"/>
              </a:rPr>
              <a:t/>
            </a:r>
            <a:br>
              <a:rPr lang="uk-UA" sz="3200" smtClean="0">
                <a:latin typeface="Gabriola"/>
              </a:rPr>
            </a:br>
            <a:r>
              <a:rPr lang="uk-UA" sz="2800" smtClean="0">
                <a:latin typeface="Gabriola"/>
              </a:rPr>
              <a:t>Основні положення:</a:t>
            </a:r>
            <a:br>
              <a:rPr lang="uk-UA" sz="2800" smtClean="0">
                <a:latin typeface="Gabriola"/>
              </a:rPr>
            </a:br>
            <a:r>
              <a:rPr lang="uk-UA" sz="2800" smtClean="0">
                <a:latin typeface="Gabriola"/>
              </a:rPr>
              <a:t>– запровадження обмеженої монархії; </a:t>
            </a:r>
            <a:br>
              <a:rPr lang="uk-UA" sz="2800" smtClean="0">
                <a:latin typeface="Gabriola"/>
              </a:rPr>
            </a:br>
            <a:r>
              <a:rPr lang="uk-UA" sz="2800" smtClean="0">
                <a:latin typeface="Gabriola"/>
              </a:rPr>
              <a:t>– законодавча влада належить парламенту; </a:t>
            </a:r>
            <a:br>
              <a:rPr lang="uk-UA" sz="2800" smtClean="0">
                <a:latin typeface="Gabriola"/>
              </a:rPr>
            </a:br>
            <a:r>
              <a:rPr lang="uk-UA" sz="2800" smtClean="0">
                <a:latin typeface="Gabriola"/>
              </a:rPr>
              <a:t>– вища виконавча влада належить царю, який мав право вето на рішення парламенту;</a:t>
            </a:r>
            <a:br>
              <a:rPr lang="uk-UA" sz="2800" smtClean="0">
                <a:latin typeface="Gabriola"/>
              </a:rPr>
            </a:br>
            <a:r>
              <a:rPr lang="uk-UA" sz="2800" smtClean="0">
                <a:latin typeface="Gabriola"/>
              </a:rPr>
              <a:t>– право голосу отримують чоловіки з 21 року.</a:t>
            </a:r>
            <a:br>
              <a:rPr lang="uk-UA" sz="2800" smtClean="0">
                <a:latin typeface="Gabriola"/>
              </a:rPr>
            </a:br>
            <a:r>
              <a:rPr lang="uk-UA" sz="3200" smtClean="0"/>
              <a:t/>
            </a:r>
            <a:br>
              <a:rPr lang="uk-UA" sz="3200" smtClean="0"/>
            </a:br>
            <a:endParaRPr lang="ru-RU" sz="3200" smtClean="0"/>
          </a:p>
        </p:txBody>
      </p:sp>
      <p:pic>
        <p:nvPicPr>
          <p:cNvPr id="30723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6725" y="792163"/>
            <a:ext cx="3502025" cy="4776787"/>
          </a:xfrm>
        </p:spPr>
      </p:pic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173038" y="5568950"/>
            <a:ext cx="41417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Calibri" pitchFamily="34" charset="0"/>
              </a:rPr>
              <a:t>П. Соколов «Портрет М. Муравйова», </a:t>
            </a:r>
          </a:p>
          <a:p>
            <a:pPr algn="ctr"/>
            <a:r>
              <a:rPr lang="uk-UA">
                <a:latin typeface="Calibri" pitchFamily="34" charset="0"/>
              </a:rPr>
              <a:t>1824 р.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838200" y="63500"/>
            <a:ext cx="10515600" cy="806450"/>
          </a:xfrm>
        </p:spPr>
        <p:txBody>
          <a:bodyPr/>
          <a:lstStyle/>
          <a:p>
            <a:pPr algn="ctr" eaLnBrk="1" hangingPunct="1"/>
            <a:r>
              <a:rPr lang="uk-UA" sz="3600" smtClean="0">
                <a:latin typeface="Gabriola"/>
              </a:rPr>
              <a:t>Українські перспективи в «Конституції» М.Муравйова</a:t>
            </a:r>
            <a:endParaRPr lang="ru-RU" sz="3600" smtClean="0">
              <a:latin typeface="Gabriola"/>
            </a:endParaRPr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228600" y="1314450"/>
            <a:ext cx="5159375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>
                <a:latin typeface="Gabriola"/>
              </a:rPr>
              <a:t>У «Конституції» М. Муравйов змалював Росію конституційною монархією. </a:t>
            </a:r>
          </a:p>
          <a:p>
            <a:endParaRPr lang="uk-UA" sz="2800">
              <a:latin typeface="Gabriola"/>
            </a:endParaRPr>
          </a:p>
          <a:p>
            <a:r>
              <a:rPr lang="uk-UA" sz="2800">
                <a:latin typeface="Gabriola"/>
              </a:rPr>
              <a:t>Країна мала поділятися на 14 штатів, два з яких – українські – Чорноморський та Український.</a:t>
            </a:r>
          </a:p>
          <a:p>
            <a:endParaRPr lang="uk-UA" sz="2800">
              <a:latin typeface="Gabriola"/>
            </a:endParaRPr>
          </a:p>
          <a:p>
            <a:r>
              <a:rPr lang="uk-UA" sz="2800">
                <a:latin typeface="Gabriola"/>
              </a:rPr>
              <a:t>Питання внутрішнього життя українські штати мали вирішувати самостійно. </a:t>
            </a:r>
          </a:p>
        </p:txBody>
      </p:sp>
      <p:pic>
        <p:nvPicPr>
          <p:cNvPr id="31748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97513" y="1249363"/>
            <a:ext cx="3198812" cy="5022850"/>
          </a:xfrm>
        </p:spPr>
      </p:pic>
      <p:pic>
        <p:nvPicPr>
          <p:cNvPr id="31749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6325" y="1271588"/>
            <a:ext cx="3409950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Заголовок 1"/>
          <p:cNvSpPr txBox="1">
            <a:spLocks/>
          </p:cNvSpPr>
          <p:nvPr/>
        </p:nvSpPr>
        <p:spPr bwMode="auto">
          <a:xfrm>
            <a:off x="6592888" y="6200775"/>
            <a:ext cx="420528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uk-UA">
                <a:latin typeface="Calibri Light"/>
              </a:rPr>
              <a:t> «Конституція» М. Муравйова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891088" y="709613"/>
            <a:ext cx="7097712" cy="5876925"/>
          </a:xfrm>
        </p:spPr>
        <p:txBody>
          <a:bodyPr/>
          <a:lstStyle/>
          <a:p>
            <a:pPr eaLnBrk="1" hangingPunct="1"/>
            <a:r>
              <a:rPr lang="uk-UA" sz="3200" b="1" u="sng" smtClean="0">
                <a:latin typeface="Gabriola"/>
              </a:rPr>
              <a:t>«Правила» і «Клятва»</a:t>
            </a:r>
            <a:r>
              <a:rPr lang="uk-UA" sz="3200" b="1" smtClean="0">
                <a:latin typeface="Gabriola"/>
              </a:rPr>
              <a:t> </a:t>
            </a:r>
            <a:br>
              <a:rPr lang="uk-UA" sz="3200" b="1" smtClean="0">
                <a:latin typeface="Gabriola"/>
              </a:rPr>
            </a:br>
            <a:r>
              <a:rPr lang="uk-UA" sz="3200" b="1" smtClean="0">
                <a:solidFill>
                  <a:srgbClr val="000000"/>
                </a:solidFill>
                <a:latin typeface="Gabriola"/>
              </a:rPr>
              <a:t>П. і А. Борисових</a:t>
            </a:r>
            <a:r>
              <a:rPr lang="uk-UA" sz="2800" b="1" smtClean="0">
                <a:latin typeface="Gabriola"/>
              </a:rPr>
              <a:t>– програмні документи Товариства об’єднаних слов’ян.</a:t>
            </a:r>
            <a:br>
              <a:rPr lang="uk-UA" sz="2800" b="1" smtClean="0">
                <a:latin typeface="Gabriola"/>
              </a:rPr>
            </a:br>
            <a:r>
              <a:rPr lang="uk-UA" sz="2800" smtClean="0">
                <a:latin typeface="Gabriola"/>
              </a:rPr>
              <a:t/>
            </a:r>
            <a:br>
              <a:rPr lang="uk-UA" sz="2800" smtClean="0">
                <a:latin typeface="Gabriola"/>
              </a:rPr>
            </a:br>
            <a:r>
              <a:rPr lang="uk-UA" sz="2800" smtClean="0">
                <a:latin typeface="Gabriola"/>
              </a:rPr>
              <a:t>Основні положення</a:t>
            </a:r>
            <a:r>
              <a:rPr lang="en-US" sz="2800" smtClean="0">
                <a:latin typeface="Gabriola"/>
              </a:rPr>
              <a:t>:</a:t>
            </a:r>
            <a:r>
              <a:rPr lang="uk-UA" sz="2800" smtClean="0">
                <a:latin typeface="Gabriola"/>
              </a:rPr>
              <a:t/>
            </a:r>
            <a:br>
              <a:rPr lang="uk-UA" sz="2800" smtClean="0">
                <a:latin typeface="Gabriola"/>
              </a:rPr>
            </a:br>
            <a:r>
              <a:rPr lang="uk-UA" sz="2800" smtClean="0">
                <a:latin typeface="Gabriola"/>
              </a:rPr>
              <a:t>– визволення всіх слов’янських народів і об’єднання їх у федерацію;</a:t>
            </a:r>
            <a:br>
              <a:rPr lang="uk-UA" sz="2800" smtClean="0">
                <a:latin typeface="Gabriola"/>
              </a:rPr>
            </a:br>
            <a:r>
              <a:rPr lang="uk-UA" sz="2800" smtClean="0">
                <a:latin typeface="Gabriola"/>
              </a:rPr>
              <a:t>– ліквідація монархічного устрою та встановлення демократичного ладу;</a:t>
            </a:r>
            <a:br>
              <a:rPr lang="uk-UA" sz="2800" smtClean="0">
                <a:latin typeface="Gabriola"/>
              </a:rPr>
            </a:br>
            <a:r>
              <a:rPr lang="uk-UA" sz="2800" smtClean="0">
                <a:latin typeface="Gabriola"/>
              </a:rPr>
              <a:t>– скасування кріпацтва та станових привілеїв.</a:t>
            </a:r>
            <a:br>
              <a:rPr lang="uk-UA" sz="2800" smtClean="0">
                <a:latin typeface="Gabriola"/>
              </a:rPr>
            </a:br>
            <a:r>
              <a:rPr lang="uk-UA" sz="2800" b="1" smtClean="0">
                <a:latin typeface="Gabriola"/>
              </a:rPr>
              <a:t> Про входження України в федерацію як окремої автономної одиниці нічого не говорилось.</a:t>
            </a:r>
            <a:r>
              <a:rPr lang="uk-UA" sz="3600" smtClean="0"/>
              <a:t/>
            </a:r>
            <a:br>
              <a:rPr lang="uk-UA" sz="3600" smtClean="0"/>
            </a:br>
            <a:r>
              <a:rPr lang="uk-UA" sz="3600" smtClean="0">
                <a:latin typeface="Gabriola"/>
              </a:rPr>
              <a:t/>
            </a:r>
            <a:br>
              <a:rPr lang="uk-UA" sz="3600" smtClean="0">
                <a:latin typeface="Gabriola"/>
              </a:rPr>
            </a:br>
            <a:endParaRPr lang="uk-UA" sz="3600" smtClean="0">
              <a:latin typeface="Gabriola"/>
            </a:endParaRPr>
          </a:p>
        </p:txBody>
      </p:sp>
      <p:pic>
        <p:nvPicPr>
          <p:cNvPr id="32771" name="Picture 2" descr="File:Петро Іванович Борисов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5113" y="330200"/>
            <a:ext cx="4292600" cy="5435600"/>
          </a:xfrm>
        </p:spPr>
      </p:pic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265113" y="5765800"/>
            <a:ext cx="4292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600">
                <a:latin typeface="Calibri" pitchFamily="34" charset="0"/>
              </a:rPr>
              <a:t>М. Бестужев «Портрет П. Борисова», </a:t>
            </a:r>
          </a:p>
          <a:p>
            <a:pPr algn="ctr"/>
            <a:r>
              <a:rPr lang="uk-UA" sz="1600">
                <a:latin typeface="Calibri" pitchFamily="34" charset="0"/>
              </a:rPr>
              <a:t>1839 р.</a:t>
            </a:r>
            <a:endParaRPr lang="ru-RU" sz="16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3"/>
          <p:cNvSpPr txBox="1">
            <a:spLocks noChangeArrowheads="1"/>
          </p:cNvSpPr>
          <p:nvPr/>
        </p:nvSpPr>
        <p:spPr bwMode="auto">
          <a:xfrm>
            <a:off x="123825" y="490538"/>
            <a:ext cx="53975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latin typeface="Gabriola"/>
              </a:rPr>
              <a:t>   </a:t>
            </a:r>
            <a:r>
              <a:rPr lang="uk-UA" sz="3200" b="1" u="sng">
                <a:latin typeface="Gabriola"/>
              </a:rPr>
              <a:t>Малоросійське таємне товариство</a:t>
            </a:r>
            <a:r>
              <a:rPr lang="uk-UA" sz="2400" u="sng">
                <a:latin typeface="Gabriola"/>
              </a:rPr>
              <a:t> –</a:t>
            </a:r>
            <a:r>
              <a:rPr lang="uk-UA" sz="2400">
                <a:latin typeface="Gabriola"/>
              </a:rPr>
              <a:t> </a:t>
            </a:r>
          </a:p>
          <a:p>
            <a:r>
              <a:rPr lang="uk-UA" sz="2400">
                <a:latin typeface="Gabriola"/>
              </a:rPr>
              <a:t>українська таємна громадсько-політична організація.</a:t>
            </a:r>
          </a:p>
          <a:p>
            <a:endParaRPr lang="uk-UA" sz="2400">
              <a:latin typeface="Gabriola"/>
            </a:endParaRPr>
          </a:p>
          <a:p>
            <a:r>
              <a:rPr lang="uk-UA" sz="2400">
                <a:latin typeface="Gabriola"/>
              </a:rPr>
              <a:t>Мета </a:t>
            </a:r>
            <a:r>
              <a:rPr lang="uk-UA" sz="2400"/>
              <a:t>– </a:t>
            </a:r>
            <a:r>
              <a:rPr lang="uk-UA" sz="2400">
                <a:latin typeface="Gabriola"/>
              </a:rPr>
              <a:t>незалежність України. </a:t>
            </a:r>
          </a:p>
          <a:p>
            <a:endParaRPr lang="uk-UA" sz="2400">
              <a:latin typeface="Gabriola"/>
            </a:endParaRPr>
          </a:p>
          <a:p>
            <a:r>
              <a:rPr lang="uk-UA" sz="2400">
                <a:latin typeface="Gabriola"/>
              </a:rPr>
              <a:t>Виникнення Малоросійського товариства засвідчило зародження організованої політичної опозиції самодержавству. </a:t>
            </a:r>
          </a:p>
          <a:p>
            <a:endParaRPr lang="uk-UA" sz="2400">
              <a:latin typeface="Gabriola"/>
            </a:endParaRPr>
          </a:p>
          <a:p>
            <a:r>
              <a:rPr lang="uk-UA" sz="2400">
                <a:latin typeface="Gabriola"/>
              </a:rPr>
              <a:t>Учасники товариства: В. Лукашевич, С. Кочубей, В. Тарновський</a:t>
            </a:r>
          </a:p>
        </p:txBody>
      </p:sp>
      <p:pic>
        <p:nvPicPr>
          <p:cNvPr id="33795" name="Picture 2" descr="Результат пошуку зображень за запитом &quot;васильківський весна на україні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1325" y="1268413"/>
            <a:ext cx="6211888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Box 1"/>
          <p:cNvSpPr txBox="1">
            <a:spLocks noChangeArrowheads="1"/>
          </p:cNvSpPr>
          <p:nvPr/>
        </p:nvSpPr>
        <p:spPr bwMode="auto">
          <a:xfrm>
            <a:off x="6862763" y="5407025"/>
            <a:ext cx="38814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>
                <a:latin typeface="Calibri" pitchFamily="34" charset="0"/>
              </a:rPr>
              <a:t>С. Васильківський «Весна на Україні»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3"/>
          <p:cNvSpPr>
            <a:spLocks noGrp="1"/>
          </p:cNvSpPr>
          <p:nvPr>
            <p:ph type="title"/>
          </p:nvPr>
        </p:nvSpPr>
        <p:spPr>
          <a:xfrm>
            <a:off x="158750" y="365125"/>
            <a:ext cx="11917363" cy="6403975"/>
          </a:xfrm>
        </p:spPr>
        <p:txBody>
          <a:bodyPr/>
          <a:lstStyle/>
          <a:p>
            <a:pPr eaLnBrk="1" hangingPunct="1"/>
            <a:r>
              <a:rPr lang="uk-UA" sz="3600" smtClean="0">
                <a:latin typeface="Gabriola"/>
              </a:rPr>
              <a:t>1.Масонство на українських землях.</a:t>
            </a:r>
            <a:br>
              <a:rPr lang="uk-UA" sz="3600" smtClean="0">
                <a:latin typeface="Gabriola"/>
              </a:rPr>
            </a:br>
            <a:r>
              <a:rPr lang="uk-UA" sz="3600" smtClean="0">
                <a:latin typeface="Gabriola"/>
              </a:rPr>
              <a:t/>
            </a:r>
            <a:br>
              <a:rPr lang="uk-UA" sz="3600" smtClean="0">
                <a:latin typeface="Gabriola"/>
              </a:rPr>
            </a:br>
            <a:r>
              <a:rPr lang="uk-UA" sz="3600" smtClean="0">
                <a:latin typeface="Gabriola"/>
              </a:rPr>
              <a:t>2.Україна в програмних документах декабристів.</a:t>
            </a:r>
            <a:br>
              <a:rPr lang="uk-UA" sz="3600" smtClean="0">
                <a:latin typeface="Gabriola"/>
              </a:rPr>
            </a:br>
            <a:r>
              <a:rPr lang="uk-UA" sz="3600" smtClean="0">
                <a:latin typeface="Gabriola"/>
              </a:rPr>
              <a:t/>
            </a:r>
            <a:br>
              <a:rPr lang="uk-UA" sz="3600" smtClean="0">
                <a:latin typeface="Gabriola"/>
              </a:rPr>
            </a:br>
            <a:r>
              <a:rPr lang="uk-UA" sz="3600" smtClean="0">
                <a:latin typeface="Gabriola"/>
              </a:rPr>
              <a:t>3.Український автономізм.</a:t>
            </a:r>
            <a:br>
              <a:rPr lang="uk-UA" sz="3600" smtClean="0">
                <a:latin typeface="Gabriola"/>
              </a:rPr>
            </a:br>
            <a:r>
              <a:rPr lang="uk-UA" sz="3600" smtClean="0">
                <a:latin typeface="Gabriola"/>
              </a:rPr>
              <a:t/>
            </a:r>
            <a:br>
              <a:rPr lang="uk-UA" sz="3600" smtClean="0">
                <a:latin typeface="Gabriola"/>
              </a:rPr>
            </a:br>
            <a:r>
              <a:rPr lang="uk-UA" sz="3600" smtClean="0">
                <a:latin typeface="Gabriola"/>
              </a:rPr>
              <a:t>4.Діяльність В. Капніста.</a:t>
            </a:r>
            <a:br>
              <a:rPr lang="uk-UA" sz="3600" smtClean="0">
                <a:latin typeface="Gabriola"/>
              </a:rPr>
            </a:br>
            <a:endParaRPr lang="uk-UA" sz="3600" smtClean="0">
              <a:latin typeface="Gabriol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222250" y="295275"/>
            <a:ext cx="5743575" cy="6267450"/>
          </a:xfrm>
        </p:spPr>
        <p:txBody>
          <a:bodyPr/>
          <a:lstStyle/>
          <a:p>
            <a:pPr eaLnBrk="1" hangingPunct="1"/>
            <a:r>
              <a:rPr lang="uk-UA" sz="2800" b="1" smtClean="0">
                <a:latin typeface="Gabriola"/>
              </a:rPr>
              <a:t>Мета Малоросійського таємного товариства:</a:t>
            </a:r>
            <a:br>
              <a:rPr lang="uk-UA" sz="2800" b="1" smtClean="0">
                <a:latin typeface="Gabriola"/>
              </a:rPr>
            </a:br>
            <a:r>
              <a:rPr lang="uk-UA" sz="2400" smtClean="0">
                <a:latin typeface="Gabriola"/>
              </a:rPr>
              <a:t/>
            </a:r>
            <a:br>
              <a:rPr lang="uk-UA" sz="2400" smtClean="0">
                <a:latin typeface="Gabriola"/>
              </a:rPr>
            </a:br>
            <a:r>
              <a:rPr lang="uk-UA" sz="2400" smtClean="0">
                <a:latin typeface="Gabriola"/>
              </a:rPr>
              <a:t>– піднесення української національної свідомості через пропаганду козацького минулого, державницьких традицій українського народу;</a:t>
            </a:r>
            <a:br>
              <a:rPr lang="uk-UA" sz="2400" smtClean="0">
                <a:latin typeface="Gabriola"/>
              </a:rPr>
            </a:br>
            <a:r>
              <a:rPr lang="uk-UA" sz="2400" smtClean="0">
                <a:latin typeface="Gabriola"/>
              </a:rPr>
              <a:t/>
            </a:r>
            <a:br>
              <a:rPr lang="uk-UA" sz="2400" smtClean="0">
                <a:latin typeface="Gabriola"/>
              </a:rPr>
            </a:br>
            <a:r>
              <a:rPr lang="uk-UA" sz="2400" smtClean="0">
                <a:latin typeface="Gabriola"/>
              </a:rPr>
              <a:t>– згуртування мас навколо ідеї ліквідації кріпацтва та обмеження влади царського самодержавства;</a:t>
            </a:r>
            <a:br>
              <a:rPr lang="uk-UA" sz="2400" smtClean="0">
                <a:latin typeface="Gabriola"/>
              </a:rPr>
            </a:br>
            <a:r>
              <a:rPr lang="uk-UA" sz="2400" smtClean="0">
                <a:latin typeface="Gabriola"/>
              </a:rPr>
              <a:t/>
            </a:r>
            <a:br>
              <a:rPr lang="uk-UA" sz="2400" smtClean="0">
                <a:latin typeface="Gabriola"/>
              </a:rPr>
            </a:br>
            <a:r>
              <a:rPr lang="uk-UA" sz="2400" smtClean="0">
                <a:latin typeface="Gabriola"/>
              </a:rPr>
              <a:t>– здобуття незалежності України.</a:t>
            </a:r>
            <a:r>
              <a:rPr lang="ru-RU" sz="2900" smtClean="0">
                <a:latin typeface="Gabriola"/>
              </a:rPr>
              <a:t/>
            </a:r>
            <a:br>
              <a:rPr lang="ru-RU" sz="2900" smtClean="0">
                <a:latin typeface="Gabriola"/>
              </a:rPr>
            </a:br>
            <a:endParaRPr lang="ru-RU" sz="2900" smtClean="0">
              <a:latin typeface="Gabriola"/>
            </a:endParaRPr>
          </a:p>
        </p:txBody>
      </p:sp>
      <p:pic>
        <p:nvPicPr>
          <p:cNvPr id="34819" name="Picture 2" descr="художник Юрий Журка картины – 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6175" y="1319213"/>
            <a:ext cx="574357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Box 2"/>
          <p:cNvSpPr txBox="1">
            <a:spLocks noChangeArrowheads="1"/>
          </p:cNvSpPr>
          <p:nvPr/>
        </p:nvSpPr>
        <p:spPr bwMode="auto">
          <a:xfrm>
            <a:off x="7740650" y="5538788"/>
            <a:ext cx="2714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Calibri" pitchFamily="34" charset="0"/>
              </a:rPr>
              <a:t>Ю. Журка «Господарство»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Объект 3" descr="Vasily kapnist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6850" y="820738"/>
            <a:ext cx="4098925" cy="4445000"/>
          </a:xfrm>
        </p:spPr>
      </p:pic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76200" y="5202238"/>
            <a:ext cx="4098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Calibri" pitchFamily="34" charset="0"/>
              </a:rPr>
              <a:t>А. Осипов «Портрет В. Капніста»</a:t>
            </a:r>
          </a:p>
        </p:txBody>
      </p:sp>
      <p:sp>
        <p:nvSpPr>
          <p:cNvPr id="35844" name="TextBox 5"/>
          <p:cNvSpPr txBox="1">
            <a:spLocks noChangeArrowheads="1"/>
          </p:cNvSpPr>
          <p:nvPr/>
        </p:nvSpPr>
        <p:spPr bwMode="auto">
          <a:xfrm>
            <a:off x="8027988" y="828675"/>
            <a:ext cx="4164012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latin typeface="Gabriola"/>
              </a:rPr>
              <a:t>Василь Капніст</a:t>
            </a:r>
            <a:r>
              <a:rPr lang="uk-UA" sz="2800">
                <a:latin typeface="Gabriola"/>
              </a:rPr>
              <a:t> — визначний український поет, драматург і громадсько-політичний діяч. </a:t>
            </a:r>
          </a:p>
          <a:p>
            <a:r>
              <a:rPr lang="uk-UA" sz="2800">
                <a:latin typeface="Gabriola"/>
              </a:rPr>
              <a:t>Автор твору «Ода на рабство», в якому виступив проти поневолення України російським царизмом та кріпацтва</a:t>
            </a:r>
            <a:r>
              <a:rPr lang="ru-RU" sz="2800">
                <a:latin typeface="Gabriola"/>
              </a:rPr>
              <a:t>.</a:t>
            </a:r>
            <a:endParaRPr lang="uk-UA" sz="2800">
              <a:latin typeface="Gabriola"/>
            </a:endParaRPr>
          </a:p>
        </p:txBody>
      </p:sp>
      <p:pic>
        <p:nvPicPr>
          <p:cNvPr id="35845" name="Picture 4" descr="http://adelanta.biz.opt-images.1c-bitrix-cdn.ru/upload/iblock/c7d/c7d866e1ba2c3b8b3dfec761e5ac39e4.jpg?151706100834819"/>
          <p:cNvPicPr>
            <a:picLocks noChangeAspect="1" noChangeArrowheads="1"/>
          </p:cNvPicPr>
          <p:nvPr/>
        </p:nvPicPr>
        <p:blipFill>
          <a:blip r:embed="rId3"/>
          <a:srcRect l="2379" t="1669" r="2785" b="1541"/>
          <a:stretch>
            <a:fillRect/>
          </a:stretch>
        </p:blipFill>
        <p:spPr bwMode="auto">
          <a:xfrm>
            <a:off x="4416425" y="820738"/>
            <a:ext cx="3613150" cy="520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965200" y="5260975"/>
            <a:ext cx="4556125" cy="75723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000" dirty="0">
                <a:latin typeface="+mn-lt"/>
              </a:rPr>
              <a:t>М. Боровиковський «Портрет Капніста», </a:t>
            </a:r>
            <a:br>
              <a:rPr lang="uk-UA" sz="2000" dirty="0">
                <a:latin typeface="+mn-lt"/>
              </a:rPr>
            </a:br>
            <a:r>
              <a:rPr lang="uk-UA" sz="2000" dirty="0">
                <a:latin typeface="+mn-lt"/>
              </a:rPr>
              <a:t>до 1800 р.</a:t>
            </a:r>
            <a:endParaRPr lang="x-none" sz="2000" dirty="0">
              <a:latin typeface="+mn-lt"/>
            </a:endParaRPr>
          </a:p>
        </p:txBody>
      </p:sp>
      <p:pic>
        <p:nvPicPr>
          <p:cNvPr id="36867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8838" y="576263"/>
            <a:ext cx="4768850" cy="4684712"/>
          </a:xfrm>
        </p:spPr>
      </p:pic>
      <p:sp>
        <p:nvSpPr>
          <p:cNvPr id="36868" name="Прямоугольник 2"/>
          <p:cNvSpPr>
            <a:spLocks noChangeArrowheads="1"/>
          </p:cNvSpPr>
          <p:nvPr/>
        </p:nvSpPr>
        <p:spPr bwMode="auto">
          <a:xfrm>
            <a:off x="6564313" y="655638"/>
            <a:ext cx="476885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rgbClr val="000000"/>
                </a:solidFill>
                <a:latin typeface="Calibri" pitchFamily="34" charset="0"/>
              </a:rPr>
              <a:t>«Везде, где кущи, села, грады</a:t>
            </a:r>
            <a:r>
              <a:rPr lang="ru-RU" sz="2400" i="1">
                <a:latin typeface="Calibri" pitchFamily="34" charset="0"/>
              </a:rPr>
              <a:t/>
            </a:r>
            <a:br>
              <a:rPr lang="ru-RU" sz="2400" i="1">
                <a:latin typeface="Calibri" pitchFamily="34" charset="0"/>
              </a:rPr>
            </a:br>
            <a:r>
              <a:rPr lang="ru-RU" sz="2400" i="1">
                <a:solidFill>
                  <a:srgbClr val="000000"/>
                </a:solidFill>
                <a:latin typeface="Calibri" pitchFamily="34" charset="0"/>
              </a:rPr>
              <a:t>Хранил от бед свободы щит,</a:t>
            </a:r>
            <a:r>
              <a:rPr lang="ru-RU" sz="2400" i="1">
                <a:latin typeface="Calibri" pitchFamily="34" charset="0"/>
              </a:rPr>
              <a:t/>
            </a:r>
            <a:br>
              <a:rPr lang="ru-RU" sz="2400" i="1">
                <a:latin typeface="Calibri" pitchFamily="34" charset="0"/>
              </a:rPr>
            </a:br>
            <a:r>
              <a:rPr lang="ru-RU" sz="2400" i="1">
                <a:solidFill>
                  <a:srgbClr val="000000"/>
                </a:solidFill>
                <a:latin typeface="Calibri" pitchFamily="34" charset="0"/>
              </a:rPr>
              <a:t>Там тверды зиждет власть ограды</a:t>
            </a:r>
            <a:r>
              <a:rPr lang="ru-RU" sz="2400" i="1">
                <a:latin typeface="Calibri" pitchFamily="34" charset="0"/>
              </a:rPr>
              <a:t/>
            </a:r>
            <a:br>
              <a:rPr lang="ru-RU" sz="2400" i="1">
                <a:latin typeface="Calibri" pitchFamily="34" charset="0"/>
              </a:rPr>
            </a:br>
            <a:r>
              <a:rPr lang="ru-RU" sz="2400" i="1">
                <a:solidFill>
                  <a:srgbClr val="000000"/>
                </a:solidFill>
                <a:latin typeface="Calibri" pitchFamily="34" charset="0"/>
              </a:rPr>
              <a:t>И вольность узами теснит.</a:t>
            </a:r>
            <a:r>
              <a:rPr lang="ru-RU" sz="2400" i="1">
                <a:latin typeface="Calibri" pitchFamily="34" charset="0"/>
              </a:rPr>
              <a:t/>
            </a:r>
            <a:br>
              <a:rPr lang="ru-RU" sz="2400" i="1">
                <a:latin typeface="Calibri" pitchFamily="34" charset="0"/>
              </a:rPr>
            </a:br>
            <a:r>
              <a:rPr lang="ru-RU" sz="2400" i="1">
                <a:solidFill>
                  <a:srgbClr val="000000"/>
                </a:solidFill>
                <a:latin typeface="Calibri" pitchFamily="34" charset="0"/>
              </a:rPr>
              <a:t>Где благо, счастие народно</a:t>
            </a:r>
            <a:r>
              <a:rPr lang="ru-RU" sz="2400" i="1">
                <a:latin typeface="Calibri" pitchFamily="34" charset="0"/>
              </a:rPr>
              <a:t/>
            </a:r>
            <a:br>
              <a:rPr lang="ru-RU" sz="2400" i="1">
                <a:latin typeface="Calibri" pitchFamily="34" charset="0"/>
              </a:rPr>
            </a:br>
            <a:r>
              <a:rPr lang="ru-RU" sz="2400" i="1">
                <a:solidFill>
                  <a:srgbClr val="000000"/>
                </a:solidFill>
                <a:latin typeface="Calibri" pitchFamily="34" charset="0"/>
              </a:rPr>
              <a:t>Со всех сторон текли свободно,</a:t>
            </a:r>
            <a:r>
              <a:rPr lang="ru-RU" sz="2400" i="1">
                <a:latin typeface="Calibri" pitchFamily="34" charset="0"/>
              </a:rPr>
              <a:t/>
            </a:r>
            <a:br>
              <a:rPr lang="ru-RU" sz="2400" i="1">
                <a:latin typeface="Calibri" pitchFamily="34" charset="0"/>
              </a:rPr>
            </a:br>
            <a:r>
              <a:rPr lang="ru-RU" sz="2400" i="1">
                <a:solidFill>
                  <a:srgbClr val="000000"/>
                </a:solidFill>
                <a:latin typeface="Calibri" pitchFamily="34" charset="0"/>
              </a:rPr>
              <a:t>Там рабство их отгонит прочь.</a:t>
            </a:r>
            <a:r>
              <a:rPr lang="ru-RU" sz="2400" i="1">
                <a:latin typeface="Calibri" pitchFamily="34" charset="0"/>
              </a:rPr>
              <a:t/>
            </a:r>
            <a:br>
              <a:rPr lang="ru-RU" sz="2400" i="1">
                <a:latin typeface="Calibri" pitchFamily="34" charset="0"/>
              </a:rPr>
            </a:br>
            <a:r>
              <a:rPr lang="ru-RU" sz="2400" i="1">
                <a:latin typeface="Calibri" pitchFamily="34" charset="0"/>
              </a:rPr>
              <a:t>…</a:t>
            </a:r>
          </a:p>
          <a:p>
            <a:r>
              <a:rPr lang="ru-RU" sz="2400" i="1">
                <a:latin typeface="Calibri" pitchFamily="34" charset="0"/>
              </a:rPr>
              <a:t>Воззрите вы на те народы,</a:t>
            </a:r>
            <a:br>
              <a:rPr lang="ru-RU" sz="2400" i="1">
                <a:latin typeface="Calibri" pitchFamily="34" charset="0"/>
              </a:rPr>
            </a:br>
            <a:r>
              <a:rPr lang="ru-RU" sz="2400" i="1">
                <a:latin typeface="Calibri" pitchFamily="34" charset="0"/>
              </a:rPr>
              <a:t>Где рабство тяготит людей,</a:t>
            </a:r>
            <a:br>
              <a:rPr lang="ru-RU" sz="2400" i="1">
                <a:latin typeface="Calibri" pitchFamily="34" charset="0"/>
              </a:rPr>
            </a:br>
            <a:r>
              <a:rPr lang="ru-RU" sz="2400" i="1">
                <a:latin typeface="Calibri" pitchFamily="34" charset="0"/>
              </a:rPr>
              <a:t>Где нет любезныя свободы</a:t>
            </a:r>
            <a:br>
              <a:rPr lang="ru-RU" sz="2400" i="1">
                <a:latin typeface="Calibri" pitchFamily="34" charset="0"/>
              </a:rPr>
            </a:br>
            <a:r>
              <a:rPr lang="ru-RU" sz="2400" i="1">
                <a:latin typeface="Calibri" pitchFamily="34" charset="0"/>
              </a:rPr>
              <a:t>И раздается звук цепей».</a:t>
            </a:r>
          </a:p>
        </p:txBody>
      </p:sp>
      <p:sp>
        <p:nvSpPr>
          <p:cNvPr id="36869" name="TextBox 3"/>
          <p:cNvSpPr txBox="1">
            <a:spLocks noChangeArrowheads="1"/>
          </p:cNvSpPr>
          <p:nvPr/>
        </p:nvSpPr>
        <p:spPr bwMode="auto">
          <a:xfrm>
            <a:off x="8859838" y="5440363"/>
            <a:ext cx="2473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 i="1">
                <a:latin typeface="Gabriola"/>
              </a:rPr>
              <a:t> «Ода на рабство»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280988" y="1022350"/>
            <a:ext cx="5448300" cy="4813300"/>
          </a:xfrm>
        </p:spPr>
        <p:txBody>
          <a:bodyPr/>
          <a:lstStyle/>
          <a:p>
            <a:pPr eaLnBrk="1" hangingPunct="1"/>
            <a:r>
              <a:rPr lang="uk-UA" sz="2800" smtClean="0">
                <a:latin typeface="Gabriola"/>
              </a:rPr>
              <a:t>1787 р. В. Капніст разом з групою аристократів-автономістів підготував проект, який передбачав відновлення козацьких військ. </a:t>
            </a:r>
            <a:br>
              <a:rPr lang="uk-UA" sz="2800" smtClean="0">
                <a:latin typeface="Gabriola"/>
              </a:rPr>
            </a:br>
            <a:r>
              <a:rPr lang="uk-UA" sz="2800" smtClean="0">
                <a:latin typeface="Gabriola"/>
              </a:rPr>
              <a:t/>
            </a:r>
            <a:br>
              <a:rPr lang="uk-UA" sz="2800" smtClean="0">
                <a:latin typeface="Gabriola"/>
              </a:rPr>
            </a:br>
            <a:r>
              <a:rPr lang="uk-UA" sz="2800" smtClean="0">
                <a:latin typeface="Gabriola"/>
              </a:rPr>
              <a:t>Але «козацький проект» був відхилений царським урядом.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2713" y="1266825"/>
            <a:ext cx="4932362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7000875" y="5273675"/>
            <a:ext cx="38560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.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838200" y="809625"/>
            <a:ext cx="10515600" cy="5067300"/>
          </a:xfrm>
        </p:spPr>
        <p:txBody>
          <a:bodyPr/>
          <a:lstStyle/>
          <a:p>
            <a:pPr algn="ctr" eaLnBrk="1" hangingPunct="1"/>
            <a:r>
              <a:rPr lang="uk-UA" sz="9600" smtClean="0">
                <a:latin typeface="Gabriola"/>
              </a:rPr>
              <a:t>Дякуємо за увагу!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3"/>
          <p:cNvSpPr>
            <a:spLocks noGrp="1"/>
          </p:cNvSpPr>
          <p:nvPr>
            <p:ph type="title"/>
          </p:nvPr>
        </p:nvSpPr>
        <p:spPr>
          <a:xfrm>
            <a:off x="463550" y="365125"/>
            <a:ext cx="11728450" cy="1179513"/>
          </a:xfrm>
        </p:spPr>
        <p:txBody>
          <a:bodyPr/>
          <a:lstStyle/>
          <a:p>
            <a:pPr algn="ctr" eaLnBrk="1" hangingPunct="1"/>
            <a:r>
              <a:rPr lang="uk-UA" sz="4000" smtClean="0">
                <a:latin typeface="Gabriola"/>
              </a:rPr>
              <a:t>Шляхи поширення масонства на українські землі</a:t>
            </a:r>
            <a:endParaRPr lang="ru-RU" sz="4000" smtClean="0">
              <a:latin typeface="Gabriola"/>
            </a:endParaRPr>
          </a:p>
        </p:txBody>
      </p:sp>
      <p:graphicFrame>
        <p:nvGraphicFramePr>
          <p:cNvPr id="16430" name="Group 46"/>
          <p:cNvGraphicFramePr>
            <a:graphicFrameLocks noGrp="1"/>
          </p:cNvGraphicFramePr>
          <p:nvPr/>
        </p:nvGraphicFramePr>
        <p:xfrm>
          <a:off x="7189788" y="2592388"/>
          <a:ext cx="3246437" cy="1189037"/>
        </p:xfrm>
        <a:graphic>
          <a:graphicData uri="http://schemas.openxmlformats.org/drawingml/2006/table">
            <a:tbl>
              <a:tblPr/>
              <a:tblGrid>
                <a:gridCol w="3246438">
                  <a:extLst>
                    <a:ext uri="{9D8B030D-6E8A-4147-A177-3AD203B41FA5}"/>
                  </a:extLst>
                </a:gridCol>
              </a:tblGrid>
              <a:tr h="968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briola"/>
                        </a:rPr>
                        <a:t>з Речі Посполитої</a:t>
                      </a:r>
                      <a:endParaRPr kumimoji="0" lang="ru-RU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abriol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cxnSp>
        <p:nvCxnSpPr>
          <p:cNvPr id="15" name="Прямая со стрелкой 14">
            <a:extLst/>
          </p:cNvPr>
          <p:cNvCxnSpPr/>
          <p:nvPr/>
        </p:nvCxnSpPr>
        <p:spPr>
          <a:xfrm flipH="1">
            <a:off x="3730625" y="1358900"/>
            <a:ext cx="2452688" cy="1136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/>
          </p:cNvPr>
          <p:cNvCxnSpPr/>
          <p:nvPr/>
        </p:nvCxnSpPr>
        <p:spPr>
          <a:xfrm>
            <a:off x="6183313" y="1358900"/>
            <a:ext cx="2201862" cy="1136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6424" name="Group 40"/>
          <p:cNvGraphicFramePr>
            <a:graphicFrameLocks noGrp="1"/>
          </p:cNvGraphicFramePr>
          <p:nvPr/>
        </p:nvGraphicFramePr>
        <p:xfrm>
          <a:off x="76200" y="4646613"/>
          <a:ext cx="2782888" cy="1065212"/>
        </p:xfrm>
        <a:graphic>
          <a:graphicData uri="http://schemas.openxmlformats.org/drawingml/2006/table">
            <a:tbl>
              <a:tblPr/>
              <a:tblGrid>
                <a:gridCol w="2782888"/>
              </a:tblGrid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briola"/>
                        </a:rPr>
                        <a:t>Лівобере-жжя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abriol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425" name="Group 41"/>
          <p:cNvGraphicFramePr>
            <a:graphicFrameLocks noGrp="1"/>
          </p:cNvGraphicFramePr>
          <p:nvPr/>
        </p:nvGraphicFramePr>
        <p:xfrm>
          <a:off x="3414713" y="4646613"/>
          <a:ext cx="2913062" cy="1065212"/>
        </p:xfrm>
        <a:graphic>
          <a:graphicData uri="http://schemas.openxmlformats.org/drawingml/2006/table">
            <a:tbl>
              <a:tblPr/>
              <a:tblGrid>
                <a:gridCol w="2913062"/>
              </a:tblGrid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briola"/>
                        </a:rPr>
                        <a:t>Слобожан-щина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abriol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cxnSp>
        <p:nvCxnSpPr>
          <p:cNvPr id="21" name="Прямая со стрелкой 20">
            <a:extLst/>
          </p:cNvPr>
          <p:cNvCxnSpPr>
            <a:cxnSpLocks/>
          </p:cNvCxnSpPr>
          <p:nvPr/>
        </p:nvCxnSpPr>
        <p:spPr>
          <a:xfrm flipH="1">
            <a:off x="1803400" y="3538538"/>
            <a:ext cx="1484313" cy="7953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/>
          </p:cNvPr>
          <p:cNvCxnSpPr>
            <a:cxnSpLocks/>
          </p:cNvCxnSpPr>
          <p:nvPr/>
        </p:nvCxnSpPr>
        <p:spPr>
          <a:xfrm>
            <a:off x="3640138" y="3563938"/>
            <a:ext cx="1154112" cy="769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6438" name="Group 54"/>
          <p:cNvGraphicFramePr>
            <a:graphicFrameLocks noGrp="1"/>
          </p:cNvGraphicFramePr>
          <p:nvPr/>
        </p:nvGraphicFramePr>
        <p:xfrm>
          <a:off x="6588125" y="4706938"/>
          <a:ext cx="2387600" cy="579437"/>
        </p:xfrm>
        <a:graphic>
          <a:graphicData uri="http://schemas.openxmlformats.org/drawingml/2006/table">
            <a:tbl>
              <a:tblPr/>
              <a:tblGrid>
                <a:gridCol w="2387600">
                  <a:extLst>
                    <a:ext uri="{9D8B030D-6E8A-4147-A177-3AD203B41FA5}"/>
                  </a:extLst>
                </a:gridCol>
              </a:tblGrid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briola"/>
                        </a:rPr>
                        <a:t>Галичина</a:t>
                      </a:r>
                      <a:endParaRPr kumimoji="0" lang="ru-RU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abriol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16426" name="Group 42"/>
          <p:cNvGraphicFramePr>
            <a:graphicFrameLocks noGrp="1"/>
          </p:cNvGraphicFramePr>
          <p:nvPr/>
        </p:nvGraphicFramePr>
        <p:xfrm>
          <a:off x="9236075" y="4706938"/>
          <a:ext cx="2879725" cy="1065212"/>
        </p:xfrm>
        <a:graphic>
          <a:graphicData uri="http://schemas.openxmlformats.org/drawingml/2006/table">
            <a:tbl>
              <a:tblPr/>
              <a:tblGrid>
                <a:gridCol w="2879725"/>
              </a:tblGrid>
              <a:tr h="598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briola"/>
                        </a:rPr>
                        <a:t>Правобере-жжя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abriol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cxnSp>
        <p:nvCxnSpPr>
          <p:cNvPr id="29" name="Прямая со стрелкой 28">
            <a:extLst/>
          </p:cNvPr>
          <p:cNvCxnSpPr>
            <a:cxnSpLocks/>
          </p:cNvCxnSpPr>
          <p:nvPr/>
        </p:nvCxnSpPr>
        <p:spPr>
          <a:xfrm flipH="1">
            <a:off x="7781925" y="3622675"/>
            <a:ext cx="1030288" cy="78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/>
          </p:cNvPr>
          <p:cNvCxnSpPr>
            <a:cxnSpLocks/>
          </p:cNvCxnSpPr>
          <p:nvPr/>
        </p:nvCxnSpPr>
        <p:spPr>
          <a:xfrm>
            <a:off x="9288463" y="3652838"/>
            <a:ext cx="981075" cy="730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Таблица 1">
            <a:extLst/>
          </p:cNvPr>
          <p:cNvGraphicFramePr>
            <a:graphicFrameLocks noGrp="1"/>
          </p:cNvGraphicFramePr>
          <p:nvPr/>
        </p:nvGraphicFramePr>
        <p:xfrm>
          <a:off x="1838114" y="2614381"/>
          <a:ext cx="3323381" cy="118872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323381">
                  <a:extLst>
                    <a:ext uri="{9D8B030D-6E8A-4147-A177-3AD203B41FA5}"/>
                  </a:extLst>
                </a:gridCol>
              </a:tblGrid>
              <a:tr h="924928">
                <a:tc>
                  <a:txBody>
                    <a:bodyPr/>
                    <a:lstStyle/>
                    <a:p>
                      <a:pPr algn="ctr"/>
                      <a:r>
                        <a:rPr lang="uk-UA" sz="3600" baseline="0" dirty="0">
                          <a:latin typeface="Gabriola" panose="04040605051002020D02" pitchFamily="82" charset="0"/>
                        </a:rPr>
                        <a:t>з </a:t>
                      </a:r>
                      <a:r>
                        <a:rPr lang="uk-UA" sz="3600" dirty="0">
                          <a:latin typeface="Gabriola" panose="04040605051002020D02" pitchFamily="82" charset="0"/>
                        </a:rPr>
                        <a:t>Російської імперії</a:t>
                      </a:r>
                      <a:endParaRPr lang="x-none" sz="3600" dirty="0">
                        <a:latin typeface="Gabriola" panose="04040605051002020D02" pitchFamily="82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6451600" y="3995738"/>
            <a:ext cx="5078413" cy="2447925"/>
          </a:xfrm>
        </p:spPr>
        <p:txBody>
          <a:bodyPr/>
          <a:lstStyle/>
          <a:p>
            <a:pPr eaLnBrk="1" hangingPunct="1"/>
            <a:r>
              <a:rPr lang="uk-UA" sz="2800" smtClean="0">
                <a:latin typeface="Gabriola"/>
              </a:rPr>
              <a:t>Головна ідея масонів: «</a:t>
            </a:r>
            <a:r>
              <a:rPr lang="uk-UA" sz="2800" i="1" smtClean="0">
                <a:latin typeface="Gabriola"/>
              </a:rPr>
              <a:t>Увесь світ – це одна велика республіка, де всі народи – одна сім’я</a:t>
            </a:r>
            <a:r>
              <a:rPr lang="uk-UA" sz="2800" smtClean="0">
                <a:latin typeface="Gabriola"/>
              </a:rPr>
              <a:t>»</a:t>
            </a:r>
          </a:p>
        </p:txBody>
      </p:sp>
      <p:pic>
        <p:nvPicPr>
          <p:cNvPr id="17411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63663" y="417513"/>
            <a:ext cx="3973512" cy="3311525"/>
          </a:xfrm>
        </p:spPr>
      </p:pic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887413" y="3729038"/>
            <a:ext cx="48529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Циркуль </a:t>
            </a:r>
            <a:r>
              <a:rPr lang="uk-UA">
                <a:latin typeface="Calibri" pitchFamily="34" charset="0"/>
              </a:rPr>
              <a:t>і накутник. Символ вільних Каменярів</a:t>
            </a:r>
            <a:endParaRPr lang="ru-RU">
              <a:latin typeface="Calibri" pitchFamily="34" charset="0"/>
            </a:endParaRPr>
          </a:p>
        </p:txBody>
      </p:sp>
      <p:pic>
        <p:nvPicPr>
          <p:cNvPr id="17413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2025" y="4252913"/>
            <a:ext cx="4375150" cy="193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Box 8"/>
          <p:cNvSpPr txBox="1">
            <a:spLocks noChangeArrowheads="1"/>
          </p:cNvSpPr>
          <p:nvPr/>
        </p:nvSpPr>
        <p:spPr bwMode="auto">
          <a:xfrm flipH="1">
            <a:off x="962025" y="6188075"/>
            <a:ext cx="4375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Calibri" pitchFamily="34" charset="0"/>
              </a:rPr>
              <a:t>Книга священного закону</a:t>
            </a:r>
            <a:endParaRPr lang="ru-RU">
              <a:latin typeface="Calibri" pitchFamily="34" charset="0"/>
            </a:endParaRPr>
          </a:p>
        </p:txBody>
      </p:sp>
      <p:sp>
        <p:nvSpPr>
          <p:cNvPr id="17415" name="TextBox 2"/>
          <p:cNvSpPr txBox="1">
            <a:spLocks noChangeArrowheads="1"/>
          </p:cNvSpPr>
          <p:nvPr/>
        </p:nvSpPr>
        <p:spPr bwMode="auto">
          <a:xfrm>
            <a:off x="1363663" y="0"/>
            <a:ext cx="3973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u="sng">
                <a:latin typeface="Calibri" pitchFamily="34" charset="0"/>
              </a:rPr>
              <a:t>Масонські символи:</a:t>
            </a:r>
          </a:p>
        </p:txBody>
      </p:sp>
      <p:pic>
        <p:nvPicPr>
          <p:cNvPr id="17416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188" y="414338"/>
            <a:ext cx="3484562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>
            <a:extLst/>
          </p:cNvPr>
          <p:cNvSpPr txBox="1">
            <a:spLocks/>
          </p:cNvSpPr>
          <p:nvPr/>
        </p:nvSpPr>
        <p:spPr>
          <a:xfrm>
            <a:off x="7737475" y="3663950"/>
            <a:ext cx="2508250" cy="33655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uk-UA" sz="1800" dirty="0">
                <a:latin typeface="+mn-lt"/>
              </a:rPr>
              <a:t>Всевидюче око</a:t>
            </a:r>
            <a:endParaRPr lang="x-none" sz="1800" dirty="0"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0663" y="1081088"/>
            <a:ext cx="4762500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Объект 10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703263" y="1081088"/>
            <a:ext cx="5138737" cy="4254500"/>
          </a:xfrm>
        </p:spPr>
      </p:pic>
      <p:sp>
        <p:nvSpPr>
          <p:cNvPr id="18436" name="TextBox 11"/>
          <p:cNvSpPr txBox="1">
            <a:spLocks noChangeArrowheads="1"/>
          </p:cNvSpPr>
          <p:nvPr/>
        </p:nvSpPr>
        <p:spPr bwMode="auto">
          <a:xfrm flipH="1">
            <a:off x="858838" y="5335588"/>
            <a:ext cx="4532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Calibri" pitchFamily="34" charset="0"/>
              </a:rPr>
              <a:t>Всевидюче око на 1 доларі США</a:t>
            </a:r>
            <a:endParaRPr lang="ru-RU">
              <a:latin typeface="Calibri" pitchFamily="34" charset="0"/>
            </a:endParaRPr>
          </a:p>
        </p:txBody>
      </p:sp>
      <p:sp>
        <p:nvSpPr>
          <p:cNvPr id="18437" name="TextBox 12"/>
          <p:cNvSpPr txBox="1">
            <a:spLocks noChangeArrowheads="1"/>
          </p:cNvSpPr>
          <p:nvPr/>
        </p:nvSpPr>
        <p:spPr bwMode="auto">
          <a:xfrm>
            <a:off x="7185025" y="5332413"/>
            <a:ext cx="3533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Calibri" pitchFamily="34" charset="0"/>
              </a:rPr>
              <a:t>Всевидюче око на 500 гривнях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violetfire.ru/_pu/11/086409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" y="842963"/>
            <a:ext cx="4487863" cy="457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2">
            <a:extLst/>
          </p:cNvPr>
          <p:cNvSpPr txBox="1">
            <a:spLocks/>
          </p:cNvSpPr>
          <p:nvPr/>
        </p:nvSpPr>
        <p:spPr>
          <a:xfrm>
            <a:off x="215900" y="5416550"/>
            <a:ext cx="5486400" cy="4921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uk-UA" sz="1800" dirty="0">
                <a:latin typeface="+mn-lt"/>
              </a:rPr>
              <a:t>Всевидюче око Творця Всесвіту на православній іконі</a:t>
            </a:r>
            <a:endParaRPr lang="x-none" sz="1800" dirty="0">
              <a:latin typeface="+mn-lt"/>
            </a:endParaRPr>
          </a:p>
        </p:txBody>
      </p:sp>
      <p:pic>
        <p:nvPicPr>
          <p:cNvPr id="20484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4375" y="1270000"/>
            <a:ext cx="5903913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7415213" y="5416550"/>
            <a:ext cx="2393950" cy="40005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1800" dirty="0">
                <a:latin typeface="+mn-lt"/>
              </a:rPr>
              <a:t>Масонські знаки</a:t>
            </a:r>
            <a:endParaRPr lang="x-none" sz="1800" dirty="0"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385763" y="103188"/>
            <a:ext cx="11341100" cy="704850"/>
          </a:xfrm>
        </p:spPr>
        <p:txBody>
          <a:bodyPr/>
          <a:lstStyle/>
          <a:p>
            <a:pPr algn="ctr" eaLnBrk="1" hangingPunct="1"/>
            <a:r>
              <a:rPr lang="uk-UA" sz="3600" smtClean="0">
                <a:latin typeface="Gabriola"/>
              </a:rPr>
              <a:t>Цілі масонських організацій</a:t>
            </a:r>
            <a:endParaRPr lang="ru-RU" sz="3600" smtClean="0">
              <a:latin typeface="Gabriola"/>
            </a:endParaRPr>
          </a:p>
        </p:txBody>
      </p:sp>
      <p:graphicFrame>
        <p:nvGraphicFramePr>
          <p:cNvPr id="5" name="Таблица 4">
            <a:extLst/>
          </p:cNvPr>
          <p:cNvGraphicFramePr>
            <a:graphicFrameLocks noGrp="1"/>
          </p:cNvGraphicFramePr>
          <p:nvPr/>
        </p:nvGraphicFramePr>
        <p:xfrm>
          <a:off x="385438" y="1321624"/>
          <a:ext cx="5576163" cy="944880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5576163">
                  <a:extLst>
                    <a:ext uri="{9D8B030D-6E8A-4147-A177-3AD203B41FA5}"/>
                  </a:extLst>
                </a:gridCol>
              </a:tblGrid>
              <a:tr h="9421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0" dirty="0">
                          <a:solidFill>
                            <a:schemeClr val="tx1"/>
                          </a:solidFill>
                          <a:latin typeface="Gabriola" panose="04040605051002020D02" pitchFamily="82" charset="0"/>
                        </a:rPr>
                        <a:t>Вдосконалення людини та її внутрішнього світу.</a:t>
                      </a:r>
                      <a:endParaRPr lang="x-none" sz="2800" b="0" dirty="0">
                        <a:solidFill>
                          <a:schemeClr val="tx1"/>
                        </a:solidFill>
                        <a:latin typeface="Gabriola" panose="04040605051002020D02" pitchFamily="8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6" name="Таблица 5">
            <a:extLst/>
          </p:cNvPr>
          <p:cNvGraphicFramePr>
            <a:graphicFrameLocks noGrp="1"/>
          </p:cNvGraphicFramePr>
          <p:nvPr/>
        </p:nvGraphicFramePr>
        <p:xfrm>
          <a:off x="6522779" y="1400999"/>
          <a:ext cx="5576163" cy="137160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5576163">
                  <a:extLst>
                    <a:ext uri="{9D8B030D-6E8A-4147-A177-3AD203B41FA5}"/>
                  </a:extLst>
                </a:gridCol>
              </a:tblGrid>
              <a:tr h="944880">
                <a:tc>
                  <a:txBody>
                    <a:bodyPr/>
                    <a:lstStyle/>
                    <a:p>
                      <a:pPr algn="ctr"/>
                      <a:r>
                        <a:rPr lang="uk-UA" sz="2800" b="0" dirty="0">
                          <a:solidFill>
                            <a:schemeClr val="tx1"/>
                          </a:solidFill>
                          <a:latin typeface="Gabriola" panose="04040605051002020D02" pitchFamily="82" charset="0"/>
                        </a:rPr>
                        <a:t>Об’єднання народів на основі братства, рівності і взаємодопомоги.</a:t>
                      </a:r>
                      <a:endParaRPr lang="x-none" sz="2800" b="0" dirty="0">
                        <a:solidFill>
                          <a:schemeClr val="tx1"/>
                        </a:solidFill>
                        <a:latin typeface="Gabriola" panose="04040605051002020D02" pitchFamily="8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cxnSp>
        <p:nvCxnSpPr>
          <p:cNvPr id="8" name="Прямая со стрелкой 7">
            <a:extLst/>
          </p:cNvPr>
          <p:cNvCxnSpPr>
            <a:cxnSpLocks/>
          </p:cNvCxnSpPr>
          <p:nvPr/>
        </p:nvCxnSpPr>
        <p:spPr>
          <a:xfrm flipH="1">
            <a:off x="3402013" y="722313"/>
            <a:ext cx="2012950" cy="511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/>
          </p:cNvPr>
          <p:cNvCxnSpPr>
            <a:cxnSpLocks/>
          </p:cNvCxnSpPr>
          <p:nvPr/>
        </p:nvCxnSpPr>
        <p:spPr>
          <a:xfrm>
            <a:off x="6627813" y="722313"/>
            <a:ext cx="1804987" cy="511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511" name="AutoShape 2" descr="http://www.knightstemplarorder.org/wp-content/uploads/2018/04/The-Structure-of-Freemasonry-Life-Magazine-08-October-1956-in-Masonic-Library-Museum-of-PA-5000-JPG.jpg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1512" name="Рисунок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7525" y="2317750"/>
            <a:ext cx="583565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TextBox 13"/>
          <p:cNvSpPr txBox="1">
            <a:spLocks noChangeArrowheads="1"/>
          </p:cNvSpPr>
          <p:nvPr/>
        </p:nvSpPr>
        <p:spPr bwMode="auto">
          <a:xfrm>
            <a:off x="1811338" y="6273800"/>
            <a:ext cx="6229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Calibri" pitchFamily="34" charset="0"/>
              </a:rPr>
              <a:t>Ступені духовного самовдосконалення вільних мулярів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234950" y="569913"/>
            <a:ext cx="6400800" cy="947737"/>
          </a:xfrm>
        </p:spPr>
        <p:txBody>
          <a:bodyPr/>
          <a:lstStyle/>
          <a:p>
            <a:pPr algn="ctr" eaLnBrk="1" hangingPunct="1"/>
            <a:r>
              <a:rPr lang="uk-UA" sz="3600" smtClean="0">
                <a:latin typeface="Gabriola"/>
              </a:rPr>
              <a:t>Масонські ложі на українських землях:</a:t>
            </a:r>
            <a:endParaRPr lang="ru-RU" sz="3600" smtClean="0">
              <a:latin typeface="Gabriola"/>
            </a:endParaRPr>
          </a:p>
        </p:txBody>
      </p:sp>
      <p:graphicFrame>
        <p:nvGraphicFramePr>
          <p:cNvPr id="22562" name="Group 34"/>
          <p:cNvGraphicFramePr>
            <a:graphicFrameLocks noGrp="1"/>
          </p:cNvGraphicFramePr>
          <p:nvPr/>
        </p:nvGraphicFramePr>
        <p:xfrm>
          <a:off x="754063" y="1731963"/>
          <a:ext cx="5602287" cy="944562"/>
        </p:xfrm>
        <a:graphic>
          <a:graphicData uri="http://schemas.openxmlformats.org/drawingml/2006/table">
            <a:tbl>
              <a:tblPr/>
              <a:tblGrid>
                <a:gridCol w="5602287">
                  <a:extLst>
                    <a:ext uri="{9D8B030D-6E8A-4147-A177-3AD203B41FA5}"/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/>
                        </a:rPr>
                        <a:t>«Ложа об’єднаних слов’ян» 1818 р., м.Київ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briol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22563" name="Group 35"/>
          <p:cNvGraphicFramePr>
            <a:graphicFrameLocks noGrp="1"/>
          </p:cNvGraphicFramePr>
          <p:nvPr/>
        </p:nvGraphicFramePr>
        <p:xfrm>
          <a:off x="754063" y="2919413"/>
          <a:ext cx="5602287" cy="944562"/>
        </p:xfrm>
        <a:graphic>
          <a:graphicData uri="http://schemas.openxmlformats.org/drawingml/2006/table">
            <a:tbl>
              <a:tblPr/>
              <a:tblGrid>
                <a:gridCol w="5602287">
                  <a:extLst>
                    <a:ext uri="{9D8B030D-6E8A-4147-A177-3AD203B41FA5}"/>
                  </a:extLst>
                </a:gridCol>
              </a:tblGrid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/>
                        </a:rPr>
                        <a:t>«Понт Евксинський» 1817 р., м.Одеса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briol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22564" name="Group 36"/>
          <p:cNvGraphicFramePr>
            <a:graphicFrameLocks noGrp="1"/>
          </p:cNvGraphicFramePr>
          <p:nvPr/>
        </p:nvGraphicFramePr>
        <p:xfrm>
          <a:off x="754063" y="4106863"/>
          <a:ext cx="5602287" cy="944562"/>
        </p:xfrm>
        <a:graphic>
          <a:graphicData uri="http://schemas.openxmlformats.org/drawingml/2006/table">
            <a:tbl>
              <a:tblPr/>
              <a:tblGrid>
                <a:gridCol w="5602287"/>
              </a:tblGrid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/>
                        </a:rPr>
                        <a:t>«Три царства природи» 1818 р., м.Одеса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briol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565" name="Group 37"/>
          <p:cNvGraphicFramePr>
            <a:graphicFrameLocks noGrp="1"/>
          </p:cNvGraphicFramePr>
          <p:nvPr/>
        </p:nvGraphicFramePr>
        <p:xfrm>
          <a:off x="754063" y="5294313"/>
          <a:ext cx="5602287" cy="944562"/>
        </p:xfrm>
        <a:graphic>
          <a:graphicData uri="http://schemas.openxmlformats.org/drawingml/2006/table">
            <a:tbl>
              <a:tblPr/>
              <a:tblGrid>
                <a:gridCol w="5602287"/>
              </a:tblGrid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/>
                        </a:rPr>
                        <a:t>«Любов до істини» 1818 р., м.Полтава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briol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  <p:pic>
        <p:nvPicPr>
          <p:cNvPr id="22555" name="Объект 3"/>
          <p:cNvPicPr>
            <a:picLocks/>
          </p:cNvPicPr>
          <p:nvPr/>
        </p:nvPicPr>
        <p:blipFill>
          <a:blip r:embed="rId2"/>
          <a:srcRect b="6601"/>
          <a:stretch>
            <a:fillRect/>
          </a:stretch>
        </p:blipFill>
        <p:spPr bwMode="auto">
          <a:xfrm>
            <a:off x="7445375" y="534988"/>
            <a:ext cx="3821113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56" name="Прямоугольник 14"/>
          <p:cNvSpPr>
            <a:spLocks noChangeArrowheads="1"/>
          </p:cNvSpPr>
          <p:nvPr/>
        </p:nvSpPr>
        <p:spPr bwMode="auto">
          <a:xfrm>
            <a:off x="6307138" y="5751513"/>
            <a:ext cx="609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Calibri" pitchFamily="34" charset="0"/>
              </a:rPr>
              <a:t>І. Їжакевич «Портрет Івана Котляревського», (член ложі «Любов до істини»), 1948 р. 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-6350" y="5392738"/>
            <a:ext cx="5138738" cy="41592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1800" dirty="0">
                <a:latin typeface="+mn-lt"/>
              </a:rPr>
              <a:t>Емблема масонської ложі «Любов до істини»</a:t>
            </a:r>
            <a:endParaRPr lang="x-none" sz="1800" dirty="0">
              <a:latin typeface="+mn-lt"/>
            </a:endParaRPr>
          </a:p>
        </p:txBody>
      </p:sp>
      <p:pic>
        <p:nvPicPr>
          <p:cNvPr id="2355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863" y="1343025"/>
            <a:ext cx="4786312" cy="3984625"/>
          </a:xfrm>
        </p:spPr>
      </p:pic>
      <p:sp>
        <p:nvSpPr>
          <p:cNvPr id="23556" name="TextBox 2"/>
          <p:cNvSpPr txBox="1">
            <a:spLocks noChangeArrowheads="1"/>
          </p:cNvSpPr>
          <p:nvPr/>
        </p:nvSpPr>
        <p:spPr bwMode="auto">
          <a:xfrm>
            <a:off x="5233988" y="1343025"/>
            <a:ext cx="6788150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u="sng"/>
              <a:t>«</a:t>
            </a:r>
            <a:r>
              <a:rPr lang="uk-UA" sz="3200" u="sng">
                <a:latin typeface="Gabriola"/>
              </a:rPr>
              <a:t>Любов до істини</a:t>
            </a:r>
            <a:r>
              <a:rPr lang="uk-UA" sz="3200" u="sng"/>
              <a:t>»</a:t>
            </a:r>
            <a:r>
              <a:rPr lang="uk-UA"/>
              <a:t> </a:t>
            </a:r>
            <a:r>
              <a:rPr lang="uk-UA" sz="3200">
                <a:latin typeface="Gabriola"/>
              </a:rPr>
              <a:t>- </a:t>
            </a:r>
            <a:r>
              <a:rPr lang="ru-RU" sz="3200">
                <a:latin typeface="Gabriola"/>
              </a:rPr>
              <a:t> масонська ложа, заснована в Полтаві в 1818 р. </a:t>
            </a:r>
          </a:p>
          <a:p>
            <a:r>
              <a:rPr lang="ru-RU" sz="3200">
                <a:latin typeface="Gabriola"/>
              </a:rPr>
              <a:t>Засновник ложі - М.Новиков.</a:t>
            </a:r>
          </a:p>
          <a:p>
            <a:r>
              <a:rPr lang="ru-RU" sz="3200">
                <a:latin typeface="Gabriola"/>
              </a:rPr>
              <a:t>Члени: С.Кочубей, В.Тарновський, Л.Дьяков, І.Котляревський та ін.</a:t>
            </a:r>
          </a:p>
          <a:p>
            <a:r>
              <a:rPr lang="uk-UA" sz="4000">
                <a:latin typeface="Gabriola"/>
              </a:rPr>
              <a:t> </a:t>
            </a:r>
            <a:endParaRPr lang="ru-RU" sz="4000">
              <a:latin typeface="Gabriol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5605</TotalTime>
  <Words>672</Words>
  <Application>Microsoft Office PowerPoint</Application>
  <PresentationFormat>Произвольный</PresentationFormat>
  <Paragraphs>93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 Light</vt:lpstr>
      <vt:lpstr>Calibri</vt:lpstr>
      <vt:lpstr>Gabriola</vt:lpstr>
      <vt:lpstr>Тема Office</vt:lpstr>
      <vt:lpstr>Погляди членів таємних товариств на принципи взаємин між народами та державами: українська перспектива.  Український автономізм</vt:lpstr>
      <vt:lpstr>1.Масонство на українських землях.  2.Україна в програмних документах декабристів.  3.Український автономізм.  4.Діяльність В. Капніста. </vt:lpstr>
      <vt:lpstr>Шляхи поширення масонства на українські землі</vt:lpstr>
      <vt:lpstr>Головна ідея масонів: «Увесь світ – це одна велика республіка, де всі народи – одна сім’я»</vt:lpstr>
      <vt:lpstr>Слайд 5</vt:lpstr>
      <vt:lpstr>Масонські знаки</vt:lpstr>
      <vt:lpstr>Цілі масонських організацій</vt:lpstr>
      <vt:lpstr>Масонські ложі на українських землях:</vt:lpstr>
      <vt:lpstr>Емблема масонської ложі «Любов до істини»</vt:lpstr>
      <vt:lpstr>Дж. Доу «Портрет О. Ланжерона»,  1822 р.</vt:lpstr>
      <vt:lpstr>Слайд 11</vt:lpstr>
      <vt:lpstr>Рух декабристів </vt:lpstr>
      <vt:lpstr>Програмні документи декабристів:</vt:lpstr>
      <vt:lpstr>        «Руська правда» — програмний документ Південного товариства декабристів, створений П. Пестелем.   Основні положення: – повалення монархії і створення демократичної республіки; – створення парламенту як законодавчого органу; – вища виконавча влада має належати уряду; – право голосу отримували всі чоловіки з 20 років.</vt:lpstr>
      <vt:lpstr>П. Пестель відмовлявся визнати за народами, які населяли імперію, право на окреме державне існування.  За Україною, яка для нього була лише «Малоросією», ніяких державних прав не визнавалося.   «Через свою слабкість, – казав він, – «Малоросія» ніколи не зможе стати окремою державою, а тому повинна відмовитися від цих мрій».</vt:lpstr>
      <vt:lpstr>«Конституція»– програмний документ Північного товариства декабристів, створений М. Муравйовим.  Основні положення: – запровадження обмеженої монархії;  – законодавча влада належить парламенту;  – вища виконавча влада належить царю, який мав право вето на рішення парламенту; – право голосу отримують чоловіки з 21 року.  </vt:lpstr>
      <vt:lpstr>Українські перспективи в «Конституції» М.Муравйова</vt:lpstr>
      <vt:lpstr>«Правила» і «Клятва»  П. і А. Борисових– програмні документи Товариства об’єднаних слов’ян.  Основні положення: – визволення всіх слов’янських народів і об’єднання їх у федерацію; – ліквідація монархічного устрою та встановлення демократичного ладу; – скасування кріпацтва та станових привілеїв.  Про входження України в федерацію як окремої автономної одиниці нічого не говорилось.  </vt:lpstr>
      <vt:lpstr>Слайд 19</vt:lpstr>
      <vt:lpstr>Мета Малоросійського таємного товариства:  – піднесення української національної свідомості через пропаганду козацького минулого, державницьких традицій українського народу;  – згуртування мас навколо ідеї ліквідації кріпацтва та обмеження влади царського самодержавства;  – здобуття незалежності України. </vt:lpstr>
      <vt:lpstr>Слайд 21</vt:lpstr>
      <vt:lpstr>М. Боровиковський «Портрет Капніста»,  до 1800 р.</vt:lpstr>
      <vt:lpstr>1787 р. В. Капніст разом з групою аристократів-автономістів підготував проект, який передбачав відновлення козацьких військ.   Але «козацький проект» був відхилений царським урядом.</vt:lpstr>
      <vt:lpstr>Дякуємо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Масонський рух в Україні</dc:title>
  <dc:creator>Setti fb</dc:creator>
  <cp:lastModifiedBy>Admin</cp:lastModifiedBy>
  <cp:revision>97</cp:revision>
  <dcterms:created xsi:type="dcterms:W3CDTF">2019-10-12T09:13:38Z</dcterms:created>
  <dcterms:modified xsi:type="dcterms:W3CDTF">2019-11-24T15:25:20Z</dcterms:modified>
</cp:coreProperties>
</file>