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97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98" r:id="rId15"/>
    <p:sldId id="270" r:id="rId16"/>
    <p:sldId id="271" r:id="rId17"/>
    <p:sldId id="272" r:id="rId18"/>
    <p:sldId id="264" r:id="rId19"/>
    <p:sldId id="273" r:id="rId20"/>
    <p:sldId id="299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00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9584F5-B5E2-4D7F-A839-6A88E9DADFF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11BDC4C-3EAE-42D9-BE03-74E3185F85B7}">
      <dgm:prSet/>
      <dgm:spPr/>
      <dgm:t>
        <a:bodyPr/>
        <a:lstStyle/>
        <a:p>
          <a:pPr rtl="0"/>
          <a:r>
            <a:rPr lang="ru-RU" smtClean="0"/>
            <a:t>Як божественна воля </a:t>
          </a:r>
          <a:endParaRPr lang="ru-RU"/>
        </a:p>
      </dgm:t>
    </dgm:pt>
    <dgm:pt modelId="{CCD8C171-6ADB-4618-BC16-57F3AC1F95A0}" type="parTrans" cxnId="{19023734-89AA-4F00-AC81-43426C8F6370}">
      <dgm:prSet/>
      <dgm:spPr/>
      <dgm:t>
        <a:bodyPr/>
        <a:lstStyle/>
        <a:p>
          <a:endParaRPr lang="ru-RU"/>
        </a:p>
      </dgm:t>
    </dgm:pt>
    <dgm:pt modelId="{3EFC4E39-F72C-4AD0-AE5B-7D943E2E8F82}" type="sibTrans" cxnId="{19023734-89AA-4F00-AC81-43426C8F6370}">
      <dgm:prSet/>
      <dgm:spPr/>
      <dgm:t>
        <a:bodyPr/>
        <a:lstStyle/>
        <a:p>
          <a:endParaRPr lang="ru-RU"/>
        </a:p>
      </dgm:t>
    </dgm:pt>
    <dgm:pt modelId="{1BC7E11E-82A2-4E75-A3CF-F643ED8CDA54}">
      <dgm:prSet/>
      <dgm:spPr/>
      <dgm:t>
        <a:bodyPr/>
        <a:lstStyle/>
        <a:p>
          <a:pPr rtl="0"/>
          <a:r>
            <a:rPr lang="ru-RU" smtClean="0"/>
            <a:t>Як людське право </a:t>
          </a:r>
          <a:endParaRPr lang="ru-RU"/>
        </a:p>
      </dgm:t>
    </dgm:pt>
    <dgm:pt modelId="{DC0B3E92-F8C8-4716-9ABA-EFE5BAB2892E}" type="parTrans" cxnId="{1F81929B-EC69-4874-8B38-22AF1F10E270}">
      <dgm:prSet/>
      <dgm:spPr/>
      <dgm:t>
        <a:bodyPr/>
        <a:lstStyle/>
        <a:p>
          <a:endParaRPr lang="ru-RU"/>
        </a:p>
      </dgm:t>
    </dgm:pt>
    <dgm:pt modelId="{C1D6C756-56C1-49C3-96DF-FE58EA4A5D67}" type="sibTrans" cxnId="{1F81929B-EC69-4874-8B38-22AF1F10E270}">
      <dgm:prSet/>
      <dgm:spPr/>
      <dgm:t>
        <a:bodyPr/>
        <a:lstStyle/>
        <a:p>
          <a:endParaRPr lang="ru-RU"/>
        </a:p>
      </dgm:t>
    </dgm:pt>
    <dgm:pt modelId="{6B52A02D-BBAB-496D-954D-E24895EB8758}" type="pres">
      <dgm:prSet presAssocID="{719584F5-B5E2-4D7F-A839-6A88E9DADFF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52B8181-CF20-4CBF-9D83-9147E854C791}" type="pres">
      <dgm:prSet presAssocID="{719584F5-B5E2-4D7F-A839-6A88E9DADFF8}" presName="pyramid" presStyleLbl="node1" presStyleIdx="0" presStyleCnt="1"/>
      <dgm:spPr/>
    </dgm:pt>
    <dgm:pt modelId="{691CB90C-B9D9-4CE3-A361-9B57B4B68484}" type="pres">
      <dgm:prSet presAssocID="{719584F5-B5E2-4D7F-A839-6A88E9DADFF8}" presName="theList" presStyleCnt="0"/>
      <dgm:spPr/>
    </dgm:pt>
    <dgm:pt modelId="{B691ECCC-4C50-4168-8343-FAD1AC6E908D}" type="pres">
      <dgm:prSet presAssocID="{311BDC4C-3EAE-42D9-BE03-74E3185F85B7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36858-6DB4-49DF-913F-3333D7F02D96}" type="pres">
      <dgm:prSet presAssocID="{311BDC4C-3EAE-42D9-BE03-74E3185F85B7}" presName="aSpace" presStyleCnt="0"/>
      <dgm:spPr/>
    </dgm:pt>
    <dgm:pt modelId="{C9BCF195-2D78-4BFE-A13E-DA76F526F6C0}" type="pres">
      <dgm:prSet presAssocID="{1BC7E11E-82A2-4E75-A3CF-F643ED8CDA54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6C7F6-47A0-4CFD-BEFD-D1B7FA2890F4}" type="pres">
      <dgm:prSet presAssocID="{1BC7E11E-82A2-4E75-A3CF-F643ED8CDA54}" presName="aSpace" presStyleCnt="0"/>
      <dgm:spPr/>
    </dgm:pt>
  </dgm:ptLst>
  <dgm:cxnLst>
    <dgm:cxn modelId="{19023734-89AA-4F00-AC81-43426C8F6370}" srcId="{719584F5-B5E2-4D7F-A839-6A88E9DADFF8}" destId="{311BDC4C-3EAE-42D9-BE03-74E3185F85B7}" srcOrd="0" destOrd="0" parTransId="{CCD8C171-6ADB-4618-BC16-57F3AC1F95A0}" sibTransId="{3EFC4E39-F72C-4AD0-AE5B-7D943E2E8F82}"/>
    <dgm:cxn modelId="{3BCA8484-15F3-415D-B25B-DDAA5A811FDC}" type="presOf" srcId="{719584F5-B5E2-4D7F-A839-6A88E9DADFF8}" destId="{6B52A02D-BBAB-496D-954D-E24895EB8758}" srcOrd="0" destOrd="0" presId="urn:microsoft.com/office/officeart/2005/8/layout/pyramid2"/>
    <dgm:cxn modelId="{0F79AB79-F15D-4EA9-B0D5-760B76AB1A22}" type="presOf" srcId="{1BC7E11E-82A2-4E75-A3CF-F643ED8CDA54}" destId="{C9BCF195-2D78-4BFE-A13E-DA76F526F6C0}" srcOrd="0" destOrd="0" presId="urn:microsoft.com/office/officeart/2005/8/layout/pyramid2"/>
    <dgm:cxn modelId="{1F81929B-EC69-4874-8B38-22AF1F10E270}" srcId="{719584F5-B5E2-4D7F-A839-6A88E9DADFF8}" destId="{1BC7E11E-82A2-4E75-A3CF-F643ED8CDA54}" srcOrd="1" destOrd="0" parTransId="{DC0B3E92-F8C8-4716-9ABA-EFE5BAB2892E}" sibTransId="{C1D6C756-56C1-49C3-96DF-FE58EA4A5D67}"/>
    <dgm:cxn modelId="{E9D19392-5122-48E5-ADF6-865C663ECF20}" type="presOf" srcId="{311BDC4C-3EAE-42D9-BE03-74E3185F85B7}" destId="{B691ECCC-4C50-4168-8343-FAD1AC6E908D}" srcOrd="0" destOrd="0" presId="urn:microsoft.com/office/officeart/2005/8/layout/pyramid2"/>
    <dgm:cxn modelId="{7BDBD6CC-24EE-4CFD-940C-329B4B347BAF}" type="presParOf" srcId="{6B52A02D-BBAB-496D-954D-E24895EB8758}" destId="{E52B8181-CF20-4CBF-9D83-9147E854C791}" srcOrd="0" destOrd="0" presId="urn:microsoft.com/office/officeart/2005/8/layout/pyramid2"/>
    <dgm:cxn modelId="{98DE8665-6FD7-40E3-9526-2A7B3BDC6520}" type="presParOf" srcId="{6B52A02D-BBAB-496D-954D-E24895EB8758}" destId="{691CB90C-B9D9-4CE3-A361-9B57B4B68484}" srcOrd="1" destOrd="0" presId="urn:microsoft.com/office/officeart/2005/8/layout/pyramid2"/>
    <dgm:cxn modelId="{A9577B95-0DC8-4A99-B329-867DDDEFDC4A}" type="presParOf" srcId="{691CB90C-B9D9-4CE3-A361-9B57B4B68484}" destId="{B691ECCC-4C50-4168-8343-FAD1AC6E908D}" srcOrd="0" destOrd="0" presId="urn:microsoft.com/office/officeart/2005/8/layout/pyramid2"/>
    <dgm:cxn modelId="{70D9261C-3FBA-4018-AEA2-881680D1A275}" type="presParOf" srcId="{691CB90C-B9D9-4CE3-A361-9B57B4B68484}" destId="{87936858-6DB4-49DF-913F-3333D7F02D96}" srcOrd="1" destOrd="0" presId="urn:microsoft.com/office/officeart/2005/8/layout/pyramid2"/>
    <dgm:cxn modelId="{FDC9E44D-A69F-4310-A1BE-24C9B302DD74}" type="presParOf" srcId="{691CB90C-B9D9-4CE3-A361-9B57B4B68484}" destId="{C9BCF195-2D78-4BFE-A13E-DA76F526F6C0}" srcOrd="2" destOrd="0" presId="urn:microsoft.com/office/officeart/2005/8/layout/pyramid2"/>
    <dgm:cxn modelId="{C0ED98CC-6258-4107-B3D7-6A017BA29780}" type="presParOf" srcId="{691CB90C-B9D9-4CE3-A361-9B57B4B68484}" destId="{0896C7F6-47A0-4CFD-BEFD-D1B7FA2890F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77214"/>
          </a:xfrm>
        </p:spPr>
        <p:txBody>
          <a:bodyPr>
            <a:normAutofit/>
          </a:bodyPr>
          <a:lstStyle/>
          <a:p>
            <a:r>
              <a:rPr lang="ru-RU" dirty="0" err="1"/>
              <a:t>Консервативний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у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 smtClean="0"/>
              <a:t>ученнях</a:t>
            </a:r>
            <a:r>
              <a:rPr lang="en-GB" sz="4400" dirty="0"/>
              <a:t>XVIII–XIX </a:t>
            </a:r>
            <a:r>
              <a:rPr lang="ru-RU" sz="4400" dirty="0" err="1"/>
              <a:t>століть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44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Прихильне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аристократії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без </a:t>
            </a:r>
            <a:r>
              <a:rPr lang="ru-RU" dirty="0" err="1">
                <a:solidFill>
                  <a:srgbClr val="FF0000"/>
                </a:solidFill>
              </a:rPr>
              <a:t>якої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 smtClean="0">
                <a:solidFill>
                  <a:srgbClr val="FF0000"/>
                </a:solidFill>
              </a:rPr>
              <a:t>нації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 smtClean="0"/>
              <a:t>виховання</a:t>
            </a:r>
            <a:endParaRPr lang="ru-RU" dirty="0" smtClean="0"/>
          </a:p>
          <a:p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smtClean="0"/>
              <a:t>думки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 smtClean="0"/>
              <a:t>суперечностей</a:t>
            </a:r>
            <a:endParaRPr lang="ru-RU" dirty="0" smtClean="0"/>
          </a:p>
          <a:p>
            <a:r>
              <a:rPr lang="ru-RU" dirty="0" err="1" smtClean="0"/>
              <a:t>привертання</a:t>
            </a:r>
            <a:r>
              <a:rPr lang="ru-RU" dirty="0" smtClean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мудрих</a:t>
            </a:r>
            <a:r>
              <a:rPr lang="ru-RU" dirty="0"/>
              <a:t> і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 smtClean="0"/>
              <a:t>діячів</a:t>
            </a:r>
            <a:endParaRPr lang="ru-RU" dirty="0" smtClean="0"/>
          </a:p>
          <a:p>
            <a:r>
              <a:rPr lang="ru-RU" dirty="0" err="1" smtClean="0"/>
              <a:t>шанування</a:t>
            </a:r>
            <a:r>
              <a:rPr lang="ru-RU" dirty="0" smtClean="0"/>
              <a:t> </a:t>
            </a:r>
            <a:r>
              <a:rPr lang="ru-RU" dirty="0" err="1"/>
              <a:t>честі</a:t>
            </a:r>
            <a:r>
              <a:rPr lang="ru-RU" dirty="0"/>
              <a:t> й </a:t>
            </a:r>
            <a:r>
              <a:rPr lang="ru-RU" dirty="0" err="1" smtClean="0"/>
              <a:t>обов’язку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віддавати</a:t>
            </a:r>
            <a:r>
              <a:rPr lang="ru-RU" dirty="0"/>
              <a:t> </a:t>
            </a:r>
            <a:r>
              <a:rPr lang="ru-RU" dirty="0" err="1"/>
              <a:t>накази</a:t>
            </a:r>
            <a:r>
              <a:rPr lang="ru-RU" dirty="0"/>
              <a:t>, </a:t>
            </a:r>
            <a:r>
              <a:rPr lang="ru-RU" dirty="0" err="1"/>
              <a:t>пильність</a:t>
            </a:r>
            <a:r>
              <a:rPr lang="ru-RU" dirty="0"/>
              <a:t>, </a:t>
            </a:r>
            <a:r>
              <a:rPr lang="ru-RU" dirty="0" err="1"/>
              <a:t>обережність</a:t>
            </a:r>
            <a:r>
              <a:rPr lang="ru-RU" dirty="0"/>
              <a:t>, </a:t>
            </a:r>
            <a:r>
              <a:rPr lang="ru-RU" dirty="0" err="1"/>
              <a:t>розум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проміжна</a:t>
            </a:r>
            <a:r>
              <a:rPr lang="ru-RU" dirty="0" smtClean="0"/>
              <a:t>, </a:t>
            </a:r>
            <a:r>
              <a:rPr lang="ru-RU" dirty="0" err="1" smtClean="0"/>
              <a:t>примірювальна</a:t>
            </a:r>
            <a:r>
              <a:rPr lang="ru-RU" dirty="0" smtClean="0"/>
              <a:t> ланка </a:t>
            </a:r>
            <a:r>
              <a:rPr lang="ru-RU" dirty="0" err="1"/>
              <a:t>між</a:t>
            </a:r>
            <a:r>
              <a:rPr lang="ru-RU" dirty="0"/>
              <a:t> Богом і </a:t>
            </a:r>
            <a:r>
              <a:rPr lang="ru-RU" dirty="0" err="1"/>
              <a:t>людиною</a:t>
            </a:r>
            <a:r>
              <a:rPr lang="ru-RU" dirty="0" smtClean="0"/>
              <a:t>»    </a:t>
            </a:r>
            <a:r>
              <a:rPr lang="ru-RU" dirty="0" err="1" smtClean="0"/>
              <a:t>нагляд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 smtClean="0"/>
              <a:t>виконанням</a:t>
            </a:r>
            <a:r>
              <a:rPr lang="ru-RU" dirty="0" smtClean="0"/>
              <a:t> </a:t>
            </a:r>
            <a:r>
              <a:rPr lang="ru-RU" dirty="0" err="1"/>
              <a:t>законів</a:t>
            </a:r>
            <a:r>
              <a:rPr lang="ru-RU" dirty="0"/>
              <a:t> і </a:t>
            </a:r>
            <a:r>
              <a:rPr lang="ru-RU" dirty="0" err="1" smtClean="0"/>
              <a:t>правосуддя</a:t>
            </a:r>
            <a:endParaRPr lang="ru-RU" dirty="0" smtClean="0"/>
          </a:p>
          <a:p>
            <a:r>
              <a:rPr lang="ru-RU" dirty="0" err="1" smtClean="0"/>
              <a:t>належність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багатих</a:t>
            </a:r>
            <a:r>
              <a:rPr lang="ru-RU" dirty="0"/>
              <a:t> </a:t>
            </a:r>
            <a:r>
              <a:rPr lang="ru-RU" dirty="0" err="1" smtClean="0"/>
              <a:t>торгівців</a:t>
            </a:r>
            <a:endParaRPr lang="ru-RU" dirty="0" smtClean="0"/>
          </a:p>
          <a:p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/>
              <a:t>такими </a:t>
            </a:r>
            <a:r>
              <a:rPr lang="ru-RU" dirty="0" err="1"/>
              <a:t>якостями</a:t>
            </a:r>
            <a:r>
              <a:rPr lang="ru-RU" dirty="0"/>
              <a:t>, як </a:t>
            </a:r>
            <a:r>
              <a:rPr lang="ru-RU" dirty="0" err="1"/>
              <a:t>справедливість</a:t>
            </a:r>
            <a:r>
              <a:rPr lang="ru-RU" dirty="0"/>
              <a:t>, </a:t>
            </a:r>
            <a:r>
              <a:rPr lang="ru-RU" dirty="0" err="1"/>
              <a:t>постійність</a:t>
            </a:r>
            <a:r>
              <a:rPr lang="ru-RU" dirty="0"/>
              <a:t>, </a:t>
            </a:r>
            <a:r>
              <a:rPr lang="ru-RU" dirty="0" err="1"/>
              <a:t>старанність</a:t>
            </a:r>
            <a:r>
              <a:rPr lang="ru-RU" dirty="0"/>
              <a:t>, </a:t>
            </a:r>
            <a:r>
              <a:rPr lang="ru-RU" dirty="0" err="1" smtClean="0"/>
              <a:t>охайність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7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Виправдовує</a:t>
            </a:r>
            <a:r>
              <a:rPr lang="ru-RU" dirty="0" smtClean="0"/>
              <a:t> </a:t>
            </a:r>
            <a:r>
              <a:rPr lang="ru-RU" dirty="0" err="1"/>
              <a:t>майновий</a:t>
            </a:r>
            <a:r>
              <a:rPr lang="ru-RU" dirty="0"/>
              <a:t> </a:t>
            </a:r>
            <a:r>
              <a:rPr lang="ru-RU" dirty="0" err="1" smtClean="0"/>
              <a:t>поділ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сутнісною</a:t>
            </a:r>
            <a:r>
              <a:rPr lang="ru-RU" dirty="0">
                <a:solidFill>
                  <a:srgbClr val="FF0000"/>
                </a:solidFill>
              </a:rPr>
              <a:t> основою </a:t>
            </a:r>
            <a:r>
              <a:rPr lang="ru-RU" dirty="0" err="1">
                <a:solidFill>
                  <a:srgbClr val="FF0000"/>
                </a:solidFill>
              </a:rPr>
              <a:t>власності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сформованої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поєднанні</a:t>
            </a:r>
            <a:r>
              <a:rPr lang="ru-RU" dirty="0">
                <a:solidFill>
                  <a:srgbClr val="FF0000"/>
                </a:solidFill>
              </a:rPr>
              <a:t> засад </a:t>
            </a:r>
            <a:r>
              <a:rPr lang="ru-RU" dirty="0" err="1">
                <a:solidFill>
                  <a:srgbClr val="FF0000"/>
                </a:solidFill>
              </a:rPr>
              <a:t>придбання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збереження</a:t>
            </a:r>
            <a:r>
              <a:rPr lang="ru-RU" dirty="0">
                <a:solidFill>
                  <a:srgbClr val="FF0000"/>
                </a:solidFill>
              </a:rPr>
              <a:t>, є те,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вона повинна бути </a:t>
            </a:r>
            <a:r>
              <a:rPr lang="ru-RU" dirty="0" err="1">
                <a:solidFill>
                  <a:srgbClr val="FF0000"/>
                </a:solidFill>
              </a:rPr>
              <a:t>нерівною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релігія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«Основа </a:t>
            </a:r>
            <a:r>
              <a:rPr lang="ru-RU" dirty="0" err="1">
                <a:solidFill>
                  <a:srgbClr val="FF0000"/>
                </a:solidFill>
              </a:rPr>
              <a:t>громадянського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суспільства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 smtClean="0">
                <a:solidFill>
                  <a:srgbClr val="FF0000"/>
                </a:solidFill>
              </a:rPr>
              <a:t>джерело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усього</a:t>
            </a:r>
            <a:r>
              <a:rPr lang="ru-RU" dirty="0">
                <a:solidFill>
                  <a:srgbClr val="FF0000"/>
                </a:solidFill>
              </a:rPr>
              <a:t> доброго та </a:t>
            </a:r>
            <a:r>
              <a:rPr lang="ru-RU" dirty="0" err="1">
                <a:solidFill>
                  <a:srgbClr val="FF0000"/>
                </a:solidFill>
              </a:rPr>
              <a:t>втішного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</a:p>
          <a:p>
            <a:endParaRPr lang="uk-UA" dirty="0"/>
          </a:p>
          <a:p>
            <a:r>
              <a:rPr lang="ru-RU" dirty="0" err="1" smtClean="0"/>
              <a:t>наділення</a:t>
            </a:r>
            <a:r>
              <a:rPr lang="ru-RU" dirty="0" smtClean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/>
              <a:t>часткою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вселяти</a:t>
            </a:r>
            <a:r>
              <a:rPr lang="ru-RU" dirty="0"/>
              <a:t> в </a:t>
            </a:r>
            <a:r>
              <a:rPr lang="ru-RU" dirty="0" err="1"/>
              <a:t>громадян</a:t>
            </a:r>
            <a:r>
              <a:rPr lang="ru-RU" dirty="0"/>
              <a:t> «здоровий трепет </a:t>
            </a:r>
            <a:r>
              <a:rPr lang="ru-RU" dirty="0" err="1"/>
              <a:t>шанобливості</a:t>
            </a:r>
            <a:r>
              <a:rPr lang="ru-RU" dirty="0"/>
              <a:t>» та </a:t>
            </a:r>
            <a:r>
              <a:rPr lang="ru-RU" dirty="0" err="1"/>
              <a:t>усвідомлення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відповідають</a:t>
            </a:r>
            <a:r>
              <a:rPr lang="ru-RU" dirty="0"/>
              <a:t> перед </a:t>
            </a:r>
            <a:r>
              <a:rPr lang="ru-RU" dirty="0" err="1"/>
              <a:t>Усевишнім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826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Критика демократії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спростовує</a:t>
            </a:r>
            <a:r>
              <a:rPr lang="ru-RU" dirty="0" smtClean="0"/>
              <a:t> </a:t>
            </a:r>
            <a:r>
              <a:rPr lang="ru-RU" dirty="0" err="1"/>
              <a:t>абсолютну</a:t>
            </a:r>
            <a:r>
              <a:rPr lang="ru-RU" dirty="0"/>
              <a:t> </a:t>
            </a:r>
            <a:r>
              <a:rPr lang="ru-RU" dirty="0" err="1"/>
              <a:t>демократію</a:t>
            </a:r>
            <a:r>
              <a:rPr lang="ru-RU" dirty="0"/>
              <a:t>, </a:t>
            </a:r>
            <a:r>
              <a:rPr lang="ru-RU" dirty="0" err="1"/>
              <a:t>уважаючи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«</a:t>
            </a:r>
            <a:r>
              <a:rPr lang="ru-RU" dirty="0" err="1" smtClean="0"/>
              <a:t>найбезсоромнішою</a:t>
            </a:r>
            <a:r>
              <a:rPr lang="ru-RU" dirty="0" smtClean="0"/>
              <a:t> </a:t>
            </a:r>
            <a:r>
              <a:rPr lang="ru-RU" dirty="0" err="1"/>
              <a:t>річчю</a:t>
            </a:r>
            <a:r>
              <a:rPr lang="ru-RU" dirty="0"/>
              <a:t> на </a:t>
            </a:r>
            <a:r>
              <a:rPr lang="ru-RU" dirty="0" err="1"/>
              <a:t>світі</a:t>
            </a:r>
            <a:r>
              <a:rPr lang="ru-RU" dirty="0"/>
              <a:t>»: </a:t>
            </a:r>
            <a:r>
              <a:rPr lang="ru-RU" dirty="0">
                <a:solidFill>
                  <a:srgbClr val="FF0000"/>
                </a:solidFill>
              </a:rPr>
              <a:t>«Я не </a:t>
            </a:r>
            <a:r>
              <a:rPr lang="ru-RU" dirty="0" err="1">
                <a:solidFill>
                  <a:srgbClr val="FF0000"/>
                </a:solidFill>
              </a:rPr>
              <a:t>бачу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ніякої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політики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користі</a:t>
            </a:r>
            <a:r>
              <a:rPr lang="ru-RU" dirty="0">
                <a:solidFill>
                  <a:srgbClr val="FF0000"/>
                </a:solidFill>
              </a:rPr>
              <a:t>, як і права, у </a:t>
            </a:r>
            <a:r>
              <a:rPr lang="ru-RU" dirty="0" err="1">
                <a:solidFill>
                  <a:srgbClr val="FF0000"/>
                </a:solidFill>
              </a:rPr>
              <a:t>формулюванні</a:t>
            </a:r>
            <a:r>
              <a:rPr lang="ru-RU" dirty="0">
                <a:solidFill>
                  <a:srgbClr val="FF0000"/>
                </a:solidFill>
              </a:rPr>
              <a:t> принципу,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більшість</a:t>
            </a:r>
            <a:r>
              <a:rPr lang="ru-RU" dirty="0">
                <a:solidFill>
                  <a:srgbClr val="FF0000"/>
                </a:solidFill>
              </a:rPr>
              <a:t> людей на </a:t>
            </a:r>
            <a:r>
              <a:rPr lang="ru-RU" dirty="0" err="1">
                <a:solidFill>
                  <a:srgbClr val="FF0000"/>
                </a:solidFill>
              </a:rPr>
              <a:t>чолі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своїм</a:t>
            </a:r>
            <a:r>
              <a:rPr lang="ru-RU" dirty="0">
                <a:solidFill>
                  <a:srgbClr val="FF0000"/>
                </a:solidFill>
              </a:rPr>
              <a:t> головою </a:t>
            </a:r>
            <a:r>
              <a:rPr lang="ru-RU" dirty="0" err="1">
                <a:solidFill>
                  <a:srgbClr val="FF0000"/>
                </a:solidFill>
              </a:rPr>
              <a:t>слід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уважати</a:t>
            </a:r>
            <a:r>
              <a:rPr lang="ru-RU" dirty="0">
                <a:solidFill>
                  <a:srgbClr val="FF0000"/>
                </a:solidFill>
              </a:rPr>
              <a:t> за народ, і тому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воля – як воля народу – </a:t>
            </a:r>
            <a:r>
              <a:rPr lang="ru-RU" dirty="0" err="1">
                <a:solidFill>
                  <a:srgbClr val="FF0000"/>
                </a:solidFill>
              </a:rPr>
              <a:t>має</a:t>
            </a:r>
            <a:r>
              <a:rPr lang="ru-RU" dirty="0">
                <a:solidFill>
                  <a:srgbClr val="FF0000"/>
                </a:solidFill>
              </a:rPr>
              <a:t> бути законом».</a:t>
            </a:r>
          </a:p>
        </p:txBody>
      </p:sp>
    </p:spTree>
    <p:extLst>
      <p:ext uri="{BB962C8B-B14F-4D97-AF65-F5344CB8AC3E}">
        <p14:creationId xmlns:p14="http://schemas.microsoft.com/office/powerpoint/2010/main" val="200148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</a:t>
            </a:r>
            <a:r>
              <a:rPr lang="ru-RU" dirty="0" err="1"/>
              <a:t>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наголошує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необхідності</a:t>
            </a:r>
            <a:r>
              <a:rPr lang="ru-RU" dirty="0"/>
              <a:t> й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природності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урядуванням</a:t>
            </a:r>
            <a:r>
              <a:rPr lang="ru-RU" dirty="0"/>
              <a:t>, </a:t>
            </a:r>
            <a:r>
              <a:rPr lang="ru-RU" dirty="0" err="1" smtClean="0"/>
              <a:t>оскільки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«право на все </a:t>
            </a:r>
            <a:r>
              <a:rPr lang="ru-RU" dirty="0" err="1">
                <a:solidFill>
                  <a:srgbClr val="FF0000"/>
                </a:solidFill>
              </a:rPr>
              <a:t>спонукає</a:t>
            </a:r>
            <a:r>
              <a:rPr lang="ru-RU" dirty="0">
                <a:solidFill>
                  <a:srgbClr val="FF0000"/>
                </a:solidFill>
              </a:rPr>
              <a:t> до </a:t>
            </a:r>
            <a:r>
              <a:rPr lang="ru-RU" dirty="0" err="1">
                <a:solidFill>
                  <a:srgbClr val="FF0000"/>
                </a:solidFill>
              </a:rPr>
              <a:t>безмежних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бажань</a:t>
            </a:r>
            <a:r>
              <a:rPr lang="ru-RU" dirty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650695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err="1"/>
              <a:t>противагу</a:t>
            </a:r>
            <a:r>
              <a:rPr lang="ru-RU" dirty="0"/>
              <a:t> </a:t>
            </a:r>
            <a:r>
              <a:rPr lang="ru-RU" dirty="0" err="1" smtClean="0"/>
              <a:t>індивідуалістичним</a:t>
            </a:r>
            <a:r>
              <a:rPr lang="ru-RU" dirty="0" smtClean="0"/>
              <a:t> </a:t>
            </a:r>
            <a:r>
              <a:rPr lang="ru-RU" dirty="0" err="1"/>
              <a:t>трактуванням</a:t>
            </a:r>
            <a:r>
              <a:rPr lang="ru-RU" dirty="0"/>
              <a:t> </a:t>
            </a:r>
            <a:r>
              <a:rPr lang="ru-RU" dirty="0" err="1"/>
              <a:t>сенсу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, </a:t>
            </a:r>
            <a:r>
              <a:rPr lang="ru-RU" dirty="0" err="1" smtClean="0"/>
              <a:t>наголошував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Свобода (</a:t>
            </a:r>
            <a:r>
              <a:rPr lang="en-GB" dirty="0">
                <a:solidFill>
                  <a:srgbClr val="FF0000"/>
                </a:solidFill>
              </a:rPr>
              <a:t>liberty)», </a:t>
            </a:r>
            <a:r>
              <a:rPr lang="ru-RU" dirty="0">
                <a:solidFill>
                  <a:srgbClr val="FF0000"/>
                </a:solidFill>
              </a:rPr>
              <a:t>як на мене, </a:t>
            </a:r>
            <a:r>
              <a:rPr lang="ru-RU" dirty="0" err="1">
                <a:solidFill>
                  <a:srgbClr val="FF0000"/>
                </a:solidFill>
              </a:rPr>
              <a:t>це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соціальна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свобода (</a:t>
            </a:r>
            <a:r>
              <a:rPr lang="en-GB" dirty="0">
                <a:solidFill>
                  <a:srgbClr val="FF0000"/>
                </a:solidFill>
              </a:rPr>
              <a:t>freedom</a:t>
            </a:r>
            <a:r>
              <a:rPr lang="en-GB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5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Славна </a:t>
            </a:r>
            <a:r>
              <a:rPr lang="ru-RU" dirty="0" err="1"/>
              <a:t>революцію</a:t>
            </a:r>
            <a:r>
              <a:rPr lang="ru-RU" dirty="0"/>
              <a:t> (1688 р.) в </a:t>
            </a:r>
            <a:r>
              <a:rPr lang="ru-RU" dirty="0" err="1" smtClean="0"/>
              <a:t>Англії</a:t>
            </a:r>
            <a:r>
              <a:rPr lang="ru-RU" dirty="0" smtClean="0"/>
              <a:t> – приклад </a:t>
            </a:r>
            <a:r>
              <a:rPr lang="ru-RU" dirty="0" err="1" smtClean="0"/>
              <a:t>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 </a:t>
            </a:r>
            <a:r>
              <a:rPr lang="ru-RU" dirty="0"/>
              <a:t>престолу скинули короля Якова ІІ та допустили до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нідерландського</a:t>
            </a:r>
            <a:r>
              <a:rPr lang="ru-RU" dirty="0"/>
              <a:t> правителя </a:t>
            </a:r>
            <a:r>
              <a:rPr lang="ru-RU" dirty="0" err="1"/>
              <a:t>Вільгельма</a:t>
            </a:r>
            <a:r>
              <a:rPr lang="ru-RU" dirty="0"/>
              <a:t> </a:t>
            </a:r>
            <a:r>
              <a:rPr lang="ru-RU" dirty="0" err="1"/>
              <a:t>Оранського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стали </a:t>
            </a:r>
            <a:r>
              <a:rPr lang="ru-RU" dirty="0" err="1"/>
              <a:t>іменувати</a:t>
            </a:r>
            <a:r>
              <a:rPr lang="ru-RU" dirty="0"/>
              <a:t> </a:t>
            </a:r>
            <a:r>
              <a:rPr lang="ru-RU" dirty="0" err="1"/>
              <a:t>Вільгельмом</a:t>
            </a:r>
            <a:r>
              <a:rPr lang="ru-RU" dirty="0"/>
              <a:t> ІІІ та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владарював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Марією</a:t>
            </a:r>
            <a:r>
              <a:rPr lang="ru-RU" dirty="0"/>
              <a:t> ІІ – </a:t>
            </a:r>
            <a:r>
              <a:rPr lang="ru-RU" dirty="0" err="1"/>
              <a:t>донькою</a:t>
            </a:r>
            <a:r>
              <a:rPr lang="ru-RU" dirty="0"/>
              <a:t> скинутого монарха</a:t>
            </a:r>
          </a:p>
        </p:txBody>
      </p:sp>
    </p:spTree>
    <p:extLst>
      <p:ext uri="{BB962C8B-B14F-4D97-AF65-F5344CB8AC3E}">
        <p14:creationId xmlns:p14="http://schemas.microsoft.com/office/powerpoint/2010/main" val="2444133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Помірковані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люди, перш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заявити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щось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повинні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придивитися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того, як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влада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особливо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робити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маємо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справу з новою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владою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нових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людей, про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звички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нахили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знаємо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мало – особливо у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ситуаціях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здаються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диригентами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взагалі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бути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справжніми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рушіями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дій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Е.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Берк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165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держава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 </a:t>
            </a:r>
            <a:r>
              <a:rPr lang="ru-RU" dirty="0"/>
              <a:t>«</a:t>
            </a:r>
            <a:r>
              <a:rPr lang="ru-RU" dirty="0" err="1"/>
              <a:t>спільної</a:t>
            </a:r>
            <a:r>
              <a:rPr lang="ru-RU" dirty="0"/>
              <a:t> угоди», в </a:t>
            </a:r>
            <a:r>
              <a:rPr lang="ru-RU" dirty="0" err="1"/>
              <a:t>описі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впізнавані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«</a:t>
            </a:r>
            <a:r>
              <a:rPr lang="ru-RU" dirty="0" err="1"/>
              <a:t>суспільного</a:t>
            </a:r>
            <a:r>
              <a:rPr lang="ru-RU" dirty="0"/>
              <a:t> договору</a:t>
            </a:r>
            <a:r>
              <a:rPr lang="ru-RU" dirty="0" smtClean="0"/>
              <a:t>» </a:t>
            </a:r>
          </a:p>
          <a:p>
            <a:endParaRPr lang="ru-RU" dirty="0"/>
          </a:p>
          <a:p>
            <a:r>
              <a:rPr lang="ru-RU" dirty="0" err="1" smtClean="0"/>
              <a:t>Берк</a:t>
            </a:r>
            <a:r>
              <a:rPr lang="ru-RU" dirty="0" smtClean="0"/>
              <a:t> </a:t>
            </a:r>
            <a:r>
              <a:rPr lang="ru-RU" dirty="0" err="1"/>
              <a:t>акцентує</a:t>
            </a:r>
            <a:r>
              <a:rPr lang="ru-RU" dirty="0"/>
              <a:t> на </a:t>
            </a:r>
            <a:r>
              <a:rPr lang="ru-RU" dirty="0" err="1"/>
              <a:t>цінності</a:t>
            </a:r>
            <a:r>
              <a:rPr lang="ru-RU" dirty="0"/>
              <a:t> партнерства, </a:t>
            </a:r>
            <a:r>
              <a:rPr lang="ru-RU" dirty="0" err="1"/>
              <a:t>зазначаючи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це</a:t>
            </a:r>
            <a:r>
              <a:rPr lang="ru-RU" dirty="0">
                <a:solidFill>
                  <a:srgbClr val="FF000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партнерство </a:t>
            </a:r>
            <a:r>
              <a:rPr lang="ru-RU" dirty="0">
                <a:solidFill>
                  <a:srgbClr val="FF0000"/>
                </a:solidFill>
              </a:rPr>
              <a:t>у </a:t>
            </a:r>
            <a:r>
              <a:rPr lang="ru-RU" dirty="0" err="1">
                <a:solidFill>
                  <a:srgbClr val="FF0000"/>
                </a:solidFill>
              </a:rPr>
              <a:t>всілякій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науці</a:t>
            </a:r>
            <a:r>
              <a:rPr lang="ru-RU" dirty="0">
                <a:solidFill>
                  <a:srgbClr val="FF0000"/>
                </a:solidFill>
              </a:rPr>
              <a:t>, у </a:t>
            </a:r>
            <a:r>
              <a:rPr lang="ru-RU" dirty="0" err="1">
                <a:solidFill>
                  <a:srgbClr val="FF0000"/>
                </a:solidFill>
              </a:rPr>
              <a:t>всілякому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мистецтві</a:t>
            </a:r>
            <a:r>
              <a:rPr lang="ru-RU" dirty="0">
                <a:solidFill>
                  <a:srgbClr val="FF0000"/>
                </a:solidFill>
              </a:rPr>
              <a:t>, у </a:t>
            </a:r>
            <a:r>
              <a:rPr lang="ru-RU" dirty="0" err="1">
                <a:solidFill>
                  <a:srgbClr val="FF0000"/>
                </a:solidFill>
              </a:rPr>
              <a:t>всілякій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доброчесності</a:t>
            </a:r>
            <a:r>
              <a:rPr lang="ru-RU" dirty="0">
                <a:solidFill>
                  <a:srgbClr val="FF0000"/>
                </a:solidFill>
              </a:rPr>
              <a:t> й у </a:t>
            </a:r>
            <a:r>
              <a:rPr lang="ru-RU" dirty="0" err="1">
                <a:solidFill>
                  <a:srgbClr val="FF0000"/>
                </a:solidFill>
              </a:rPr>
              <a:t>всілякій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довершеності</a:t>
            </a:r>
            <a:r>
              <a:rPr lang="ru-RU" dirty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70484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Жозеф </a:t>
            </a:r>
            <a:r>
              <a:rPr lang="ru-RU" dirty="0"/>
              <a:t>де </a:t>
            </a:r>
            <a:r>
              <a:rPr lang="ru-RU" dirty="0" err="1" smtClean="0"/>
              <a:t>Местр</a:t>
            </a:r>
            <a:r>
              <a:rPr lang="ru-RU" dirty="0"/>
              <a:t> (1754–1821)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411px-Jmaist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3914775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1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1.Політичне </a:t>
            </a:r>
            <a:r>
              <a:rPr lang="ru-RU" dirty="0" err="1"/>
              <a:t>вчення</a:t>
            </a:r>
            <a:r>
              <a:rPr lang="ru-RU" dirty="0"/>
              <a:t> Е. </a:t>
            </a:r>
            <a:r>
              <a:rPr lang="ru-RU" dirty="0" err="1"/>
              <a:t>Берка</a:t>
            </a:r>
            <a:r>
              <a:rPr lang="ru-RU" dirty="0"/>
              <a:t> як </a:t>
            </a:r>
            <a:r>
              <a:rPr lang="ru-RU" dirty="0" err="1"/>
              <a:t>підґрунтя</a:t>
            </a:r>
            <a:r>
              <a:rPr lang="ru-RU" dirty="0"/>
              <a:t> </a:t>
            </a:r>
            <a:r>
              <a:rPr lang="ru-RU" dirty="0" err="1"/>
              <a:t>класичного</a:t>
            </a:r>
            <a:r>
              <a:rPr lang="ru-RU" dirty="0"/>
              <a:t> консерватизму </a:t>
            </a:r>
            <a:r>
              <a:rPr lang="ru-RU" dirty="0" smtClean="0"/>
              <a:t>2.Традиціоналізм </a:t>
            </a:r>
            <a:r>
              <a:rPr lang="ru-RU" dirty="0"/>
              <a:t>Ж. де </a:t>
            </a:r>
            <a:r>
              <a:rPr lang="ru-RU" dirty="0" err="1" smtClean="0"/>
              <a:t>Местра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ученні</a:t>
            </a:r>
            <a:r>
              <a:rPr lang="ru-RU" dirty="0"/>
              <a:t> Л. де </a:t>
            </a:r>
            <a:r>
              <a:rPr lang="ru-RU" dirty="0" err="1"/>
              <a:t>Бональда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75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/>
              <a:t>Есе</a:t>
            </a:r>
            <a:r>
              <a:rPr lang="ru-RU" dirty="0"/>
              <a:t> про принцип </a:t>
            </a:r>
            <a:r>
              <a:rPr lang="ru-RU" dirty="0" err="1"/>
              <a:t>породження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установлень</a:t>
            </a:r>
            <a:r>
              <a:rPr lang="ru-RU" dirty="0"/>
              <a:t>» (1810), «Про Папу» (1819), «</a:t>
            </a:r>
            <a:r>
              <a:rPr lang="ru-RU" dirty="0" err="1"/>
              <a:t>Роздуми</a:t>
            </a:r>
            <a:r>
              <a:rPr lang="ru-RU" dirty="0"/>
              <a:t> про </a:t>
            </a:r>
            <a:r>
              <a:rPr lang="ru-RU" dirty="0" err="1"/>
              <a:t>Францію</a:t>
            </a:r>
            <a:r>
              <a:rPr lang="ru-RU" dirty="0"/>
              <a:t>» (1796), «Санкт-</a:t>
            </a:r>
            <a:r>
              <a:rPr lang="ru-RU" dirty="0" err="1"/>
              <a:t>Петербурзькі</a:t>
            </a:r>
            <a:r>
              <a:rPr lang="ru-RU" dirty="0"/>
              <a:t> </a:t>
            </a:r>
            <a:r>
              <a:rPr lang="ru-RU" dirty="0" err="1"/>
              <a:t>вечори</a:t>
            </a:r>
            <a:r>
              <a:rPr lang="ru-RU" dirty="0"/>
              <a:t>» (1821), «</a:t>
            </a:r>
            <a:r>
              <a:rPr lang="ru-RU" dirty="0" err="1"/>
              <a:t>Міркування</a:t>
            </a:r>
            <a:r>
              <a:rPr lang="ru-RU" dirty="0"/>
              <a:t> про </a:t>
            </a:r>
            <a:r>
              <a:rPr lang="ru-RU" dirty="0" err="1"/>
              <a:t>суверенітет</a:t>
            </a:r>
            <a:r>
              <a:rPr lang="ru-RU" dirty="0"/>
              <a:t>» (</a:t>
            </a:r>
            <a:r>
              <a:rPr lang="ru-RU" dirty="0" err="1"/>
              <a:t>опубліковано</a:t>
            </a:r>
            <a:r>
              <a:rPr lang="ru-RU" dirty="0"/>
              <a:t> 1870)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22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Релігія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Католицизм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«за </a:t>
            </a:r>
            <a:r>
              <a:rPr lang="ru-RU" dirty="0" err="1">
                <a:solidFill>
                  <a:srgbClr val="FF0000"/>
                </a:solidFill>
              </a:rPr>
              <a:t>своєю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суттю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релігійний</a:t>
            </a:r>
            <a:r>
              <a:rPr lang="ru-RU" dirty="0">
                <a:solidFill>
                  <a:srgbClr val="FF0000"/>
                </a:solidFill>
              </a:rPr>
              <a:t> принцип є </a:t>
            </a:r>
            <a:r>
              <a:rPr lang="ru-RU" dirty="0" err="1">
                <a:solidFill>
                  <a:srgbClr val="FF0000"/>
                </a:solidFill>
              </a:rPr>
              <a:t>творчим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консервативним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- </a:t>
            </a:r>
            <a:r>
              <a:rPr lang="ru-RU" dirty="0" err="1" smtClean="0"/>
              <a:t>по-перше</a:t>
            </a:r>
            <a:r>
              <a:rPr lang="ru-RU" dirty="0"/>
              <a:t>, </a:t>
            </a:r>
            <a:r>
              <a:rPr lang="ru-RU" dirty="0" err="1"/>
              <a:t>впливаючи</a:t>
            </a:r>
            <a:r>
              <a:rPr lang="ru-RU" dirty="0"/>
              <a:t> на </a:t>
            </a:r>
            <a:r>
              <a:rPr lang="ru-RU" dirty="0" err="1"/>
              <a:t>людський</a:t>
            </a:r>
            <a:r>
              <a:rPr lang="ru-RU" dirty="0"/>
              <a:t> дух, </a:t>
            </a:r>
            <a:r>
              <a:rPr lang="ru-RU" dirty="0" err="1"/>
              <a:t>релігія</a:t>
            </a:r>
            <a:r>
              <a:rPr lang="ru-RU" dirty="0"/>
              <a:t> </a:t>
            </a:r>
            <a:r>
              <a:rPr lang="ru-RU" dirty="0" err="1"/>
              <a:t>наділяє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дивовижною</a:t>
            </a:r>
            <a:r>
              <a:rPr lang="ru-RU" dirty="0"/>
              <a:t> силою; – </a:t>
            </a:r>
            <a:r>
              <a:rPr lang="ru-RU" dirty="0" err="1"/>
              <a:t>по-друге</a:t>
            </a:r>
            <a:r>
              <a:rPr lang="ru-RU" dirty="0"/>
              <a:t>, уже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сильний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природою </a:t>
            </a:r>
            <a:r>
              <a:rPr lang="ru-RU" dirty="0" err="1"/>
              <a:t>релігійний</a:t>
            </a:r>
            <a:r>
              <a:rPr lang="ru-RU" dirty="0"/>
              <a:t> принцип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сильнішим</a:t>
            </a:r>
            <a:r>
              <a:rPr lang="ru-RU" dirty="0"/>
              <a:t> через </a:t>
            </a:r>
            <a:r>
              <a:rPr lang="ru-RU" dirty="0" err="1"/>
              <a:t>захисну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огортає</a:t>
            </a:r>
            <a:r>
              <a:rPr lang="ru-RU" dirty="0"/>
              <a:t> </a:t>
            </a:r>
            <a:r>
              <a:rPr lang="ru-RU" dirty="0" err="1"/>
              <a:t>власною</a:t>
            </a:r>
            <a:r>
              <a:rPr lang="ru-RU" dirty="0"/>
              <a:t> </a:t>
            </a:r>
            <a:r>
              <a:rPr lang="ru-RU" dirty="0" err="1"/>
              <a:t>повагою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250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Роль релігії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освячення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Якщо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прагнете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зберегти</a:t>
            </a:r>
            <a:r>
              <a:rPr lang="ru-RU" dirty="0">
                <a:solidFill>
                  <a:srgbClr val="FF0000"/>
                </a:solidFill>
              </a:rPr>
              <a:t> все – </a:t>
            </a:r>
            <a:r>
              <a:rPr lang="ru-RU" dirty="0" err="1">
                <a:solidFill>
                  <a:srgbClr val="FF0000"/>
                </a:solidFill>
              </a:rPr>
              <a:t>освятіть</a:t>
            </a:r>
            <a:r>
              <a:rPr lang="ru-RU" dirty="0">
                <a:solidFill>
                  <a:srgbClr val="FF0000"/>
                </a:solidFill>
              </a:rPr>
              <a:t> усе».</a:t>
            </a:r>
          </a:p>
        </p:txBody>
      </p:sp>
    </p:spTree>
    <p:extLst>
      <p:ext uri="{BB962C8B-B14F-4D97-AF65-F5344CB8AC3E}">
        <p14:creationId xmlns:p14="http://schemas.microsoft.com/office/powerpoint/2010/main" val="262921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Ставлення до 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неприродність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в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аномалія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err="1">
                <a:solidFill>
                  <a:srgbClr val="FF0000"/>
                </a:solidFill>
              </a:rPr>
              <a:t>стільки</a:t>
            </a:r>
            <a:r>
              <a:rPr lang="ru-RU" dirty="0">
                <a:solidFill>
                  <a:srgbClr val="FF0000"/>
                </a:solidFill>
              </a:rPr>
              <a:t> люди </a:t>
            </a:r>
            <a:r>
              <a:rPr lang="ru-RU" dirty="0" err="1">
                <a:solidFill>
                  <a:srgbClr val="FF0000"/>
                </a:solidFill>
              </a:rPr>
              <a:t>керують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революцією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скільки</a:t>
            </a:r>
            <a:r>
              <a:rPr lang="ru-RU" dirty="0">
                <a:solidFill>
                  <a:srgbClr val="FF0000"/>
                </a:solidFill>
              </a:rPr>
              <a:t> вона ними» </a:t>
            </a:r>
          </a:p>
          <a:p>
            <a:endParaRPr lang="ru-RU" dirty="0" smtClean="0"/>
          </a:p>
          <a:p>
            <a:r>
              <a:rPr lang="ru-RU" dirty="0"/>
              <a:t>«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розбійники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здається</a:t>
            </a:r>
            <a:r>
              <a:rPr lang="ru-RU" dirty="0"/>
              <a:t>, </a:t>
            </a:r>
            <a:r>
              <a:rPr lang="ru-RU" dirty="0" err="1"/>
              <a:t>керують</a:t>
            </a:r>
            <a:r>
              <a:rPr lang="ru-RU" dirty="0"/>
              <a:t> </a:t>
            </a:r>
            <a:r>
              <a:rPr lang="ru-RU" dirty="0" err="1"/>
              <a:t>революцією</a:t>
            </a:r>
            <a:r>
              <a:rPr lang="ru-RU" dirty="0"/>
              <a:t>, є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звичними</a:t>
            </a:r>
            <a:r>
              <a:rPr lang="ru-RU" dirty="0"/>
              <a:t> </a:t>
            </a:r>
            <a:r>
              <a:rPr lang="ru-RU" dirty="0" err="1"/>
              <a:t>знаряддями</a:t>
            </a:r>
            <a:r>
              <a:rPr lang="ru-RU" dirty="0"/>
              <a:t>, і з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, коли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претендувати</a:t>
            </a:r>
            <a:r>
              <a:rPr lang="ru-RU" dirty="0"/>
              <a:t> на </a:t>
            </a:r>
            <a:r>
              <a:rPr lang="ru-RU" dirty="0" err="1"/>
              <a:t>панування</a:t>
            </a:r>
            <a:r>
              <a:rPr lang="ru-RU" dirty="0"/>
              <a:t> над нею, вони з </a:t>
            </a:r>
            <a:r>
              <a:rPr lang="ru-RU" dirty="0" err="1"/>
              <a:t>ганьбою</a:t>
            </a:r>
            <a:r>
              <a:rPr lang="ru-RU" dirty="0"/>
              <a:t> </a:t>
            </a:r>
            <a:r>
              <a:rPr lang="ru-RU" dirty="0" err="1"/>
              <a:t>повержені</a:t>
            </a:r>
            <a:r>
              <a:rPr lang="ru-RU" dirty="0"/>
              <a:t>»</a:t>
            </a:r>
          </a:p>
          <a:p>
            <a:endParaRPr lang="ru-RU" dirty="0"/>
          </a:p>
          <a:p>
            <a:r>
              <a:rPr lang="ru-RU" dirty="0" err="1" smtClean="0"/>
              <a:t>революція</a:t>
            </a:r>
            <a:r>
              <a:rPr lang="ru-RU" dirty="0" smtClean="0"/>
              <a:t> </a:t>
            </a:r>
            <a:r>
              <a:rPr lang="ru-RU" dirty="0"/>
              <a:t>– план,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/>
              <a:t>вгадати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8388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природність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Як </a:t>
            </a:r>
            <a:r>
              <a:rPr lang="ru-RU" dirty="0" err="1" smtClean="0"/>
              <a:t>покарання</a:t>
            </a:r>
            <a:r>
              <a:rPr lang="ru-RU" dirty="0" smtClean="0"/>
              <a:t>, </a:t>
            </a:r>
            <a:r>
              <a:rPr lang="ru-RU" dirty="0" err="1" smtClean="0"/>
              <a:t>послане</a:t>
            </a:r>
            <a:r>
              <a:rPr lang="ru-RU" dirty="0" smtClean="0"/>
              <a:t> </a:t>
            </a:r>
            <a:r>
              <a:rPr lang="ru-RU" dirty="0"/>
              <a:t>Богом за </a:t>
            </a:r>
            <a:r>
              <a:rPr lang="ru-RU" dirty="0" err="1"/>
              <a:t>злочин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 smtClean="0"/>
              <a:t>французьким</a:t>
            </a:r>
            <a:r>
              <a:rPr lang="ru-RU" dirty="0" smtClean="0"/>
              <a:t> </a:t>
            </a:r>
            <a:r>
              <a:rPr lang="ru-RU" dirty="0"/>
              <a:t>народом.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зрадив</a:t>
            </a:r>
            <a:r>
              <a:rPr lang="ru-RU" dirty="0" smtClean="0"/>
              <a:t>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споконвічній</a:t>
            </a:r>
            <a:r>
              <a:rPr lang="ru-RU" dirty="0"/>
              <a:t> </a:t>
            </a:r>
            <a:r>
              <a:rPr lang="ru-RU" dirty="0" err="1"/>
              <a:t>місії</a:t>
            </a:r>
            <a:r>
              <a:rPr lang="ru-RU" dirty="0"/>
              <a:t> – бути </a:t>
            </a:r>
            <a:r>
              <a:rPr lang="ru-RU" dirty="0" err="1"/>
              <a:t>творцем</a:t>
            </a:r>
            <a:r>
              <a:rPr lang="ru-RU" dirty="0"/>
              <a:t> і хранителем </a:t>
            </a:r>
            <a:r>
              <a:rPr lang="ru-RU" dirty="0" err="1"/>
              <a:t>католицької</a:t>
            </a:r>
            <a:r>
              <a:rPr lang="ru-RU" dirty="0"/>
              <a:t> </a:t>
            </a:r>
            <a:r>
              <a:rPr lang="ru-RU" dirty="0" err="1"/>
              <a:t>віри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735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Просвітництво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кульмінація</a:t>
            </a:r>
            <a:r>
              <a:rPr lang="ru-RU" dirty="0" smtClean="0"/>
              <a:t> </a:t>
            </a:r>
            <a:r>
              <a:rPr lang="ru-RU" dirty="0"/>
              <a:t>порочного </a:t>
            </a:r>
            <a:r>
              <a:rPr lang="ru-RU" dirty="0" smtClean="0"/>
              <a:t>бунту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49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Божественне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походження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«не </a:t>
            </a:r>
            <a:r>
              <a:rPr lang="ru-RU" dirty="0" err="1"/>
              <a:t>існувало</a:t>
            </a:r>
            <a:r>
              <a:rPr lang="ru-RU" dirty="0"/>
              <a:t>» «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smtClean="0"/>
              <a:t>договору»</a:t>
            </a:r>
          </a:p>
          <a:p>
            <a:endParaRPr lang="ru-RU" dirty="0"/>
          </a:p>
          <a:p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не </a:t>
            </a:r>
            <a:r>
              <a:rPr lang="ru-RU" dirty="0"/>
              <a:t>могло бути актом угоди </a:t>
            </a:r>
            <a:r>
              <a:rPr lang="ru-RU" dirty="0" err="1"/>
              <a:t>між</a:t>
            </a:r>
            <a:r>
              <a:rPr lang="ru-RU" dirty="0"/>
              <a:t> людьми,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 smtClean="0"/>
              <a:t>вирішували</a:t>
            </a:r>
            <a:r>
              <a:rPr lang="ru-RU" dirty="0"/>
              <a:t>. Тому будь-яка </a:t>
            </a:r>
            <a:r>
              <a:rPr lang="ru-RU" dirty="0" err="1"/>
              <a:t>ініціатива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втручання</a:t>
            </a:r>
            <a:r>
              <a:rPr lang="ru-RU" dirty="0"/>
              <a:t> в </a:t>
            </a:r>
            <a:r>
              <a:rPr lang="ru-RU" dirty="0" err="1"/>
              <a:t>божественні</a:t>
            </a:r>
            <a:r>
              <a:rPr lang="ru-RU" dirty="0"/>
              <a:t> засади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заслуговує</a:t>
            </a:r>
            <a:r>
              <a:rPr lang="ru-RU" dirty="0"/>
              <a:t> на </a:t>
            </a:r>
            <a:r>
              <a:rPr lang="ru-RU" dirty="0" err="1"/>
              <a:t>покарання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870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конституція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«Одна з </a:t>
            </a:r>
            <a:r>
              <a:rPr lang="ru-RU" dirty="0" err="1">
                <a:solidFill>
                  <a:srgbClr val="FF0000"/>
                </a:solidFill>
              </a:rPr>
              <a:t>найбільших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помилок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сторіччя</a:t>
            </a:r>
            <a:r>
              <a:rPr lang="ru-RU" dirty="0">
                <a:solidFill>
                  <a:srgbClr val="FF0000"/>
                </a:solidFill>
              </a:rPr>
              <a:t>, яке </a:t>
            </a:r>
            <a:r>
              <a:rPr lang="ru-RU" dirty="0" err="1">
                <a:solidFill>
                  <a:srgbClr val="FF0000"/>
                </a:solidFill>
              </a:rPr>
              <a:t>скоїло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всі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можливі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помилки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полягала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вірі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ніби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політичну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конституцію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написати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і </a:t>
            </a:r>
            <a:r>
              <a:rPr lang="ru-RU" dirty="0" err="1">
                <a:solidFill>
                  <a:srgbClr val="FF0000"/>
                </a:solidFill>
              </a:rPr>
              <a:t>створити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 priori, </a:t>
            </a:r>
            <a:r>
              <a:rPr lang="ru-RU" dirty="0" err="1">
                <a:solidFill>
                  <a:srgbClr val="FF0000"/>
                </a:solidFill>
              </a:rPr>
              <a:t>тоді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розум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досвід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об’єднавшись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стверджують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конституція</a:t>
            </a:r>
            <a:r>
              <a:rPr lang="ru-RU" dirty="0">
                <a:solidFill>
                  <a:srgbClr val="FF0000"/>
                </a:solidFill>
              </a:rPr>
              <a:t> – </a:t>
            </a:r>
            <a:r>
              <a:rPr lang="ru-RU" dirty="0" err="1">
                <a:solidFill>
                  <a:srgbClr val="FF0000"/>
                </a:solidFill>
              </a:rPr>
              <a:t>божественний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витвір</a:t>
            </a:r>
            <a:r>
              <a:rPr lang="ru-RU" dirty="0">
                <a:solidFill>
                  <a:srgbClr val="FF0000"/>
                </a:solidFill>
              </a:rPr>
              <a:t>, і </a:t>
            </a:r>
            <a:r>
              <a:rPr lang="ru-RU" dirty="0" err="1">
                <a:solidFill>
                  <a:srgbClr val="FF0000"/>
                </a:solidFill>
              </a:rPr>
              <a:t>саме</a:t>
            </a:r>
            <a:r>
              <a:rPr lang="ru-RU" dirty="0">
                <a:solidFill>
                  <a:srgbClr val="FF0000"/>
                </a:solidFill>
              </a:rPr>
              <a:t> тому </a:t>
            </a:r>
            <a:r>
              <a:rPr lang="ru-RU" dirty="0" err="1">
                <a:solidFill>
                  <a:srgbClr val="FF0000"/>
                </a:solidFill>
              </a:rPr>
              <a:t>найфундаментальніші</a:t>
            </a:r>
            <a:r>
              <a:rPr lang="ru-RU" dirty="0">
                <a:solidFill>
                  <a:srgbClr val="FF0000"/>
                </a:solidFill>
              </a:rPr>
              <a:t> і, по </a:t>
            </a:r>
            <a:r>
              <a:rPr lang="ru-RU" dirty="0" err="1">
                <a:solidFill>
                  <a:srgbClr val="FF0000"/>
                </a:solidFill>
              </a:rPr>
              <a:t>суті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найконституційніші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закони</a:t>
            </a:r>
            <a:r>
              <a:rPr lang="ru-RU" dirty="0">
                <a:solidFill>
                  <a:srgbClr val="FF0000"/>
                </a:solidFill>
              </a:rPr>
              <a:t> народу </a:t>
            </a:r>
            <a:r>
              <a:rPr lang="ru-RU" dirty="0" err="1">
                <a:solidFill>
                  <a:srgbClr val="FF0000"/>
                </a:solidFill>
              </a:rPr>
              <a:t>ніколи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можна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написати</a:t>
            </a:r>
            <a:r>
              <a:rPr lang="ru-RU" dirty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572262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«Закон є </a:t>
            </a:r>
            <a:r>
              <a:rPr lang="ru-RU" dirty="0" err="1">
                <a:solidFill>
                  <a:srgbClr val="FF0000"/>
                </a:solidFill>
              </a:rPr>
              <a:t>справді</a:t>
            </a:r>
            <a:r>
              <a:rPr lang="ru-RU" dirty="0">
                <a:solidFill>
                  <a:srgbClr val="FF0000"/>
                </a:solidFill>
              </a:rPr>
              <a:t> законом і </a:t>
            </a:r>
            <a:r>
              <a:rPr lang="ru-RU" dirty="0" err="1">
                <a:solidFill>
                  <a:srgbClr val="FF0000"/>
                </a:solidFill>
              </a:rPr>
              <a:t>має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істинну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санкцію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тільки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тоді</a:t>
            </a:r>
            <a:r>
              <a:rPr lang="ru-RU" dirty="0">
                <a:solidFill>
                  <a:srgbClr val="FF0000"/>
                </a:solidFill>
              </a:rPr>
              <a:t>, коли </a:t>
            </a:r>
            <a:r>
              <a:rPr lang="ru-RU" dirty="0" err="1">
                <a:solidFill>
                  <a:srgbClr val="FF0000"/>
                </a:solidFill>
              </a:rPr>
              <a:t>вважають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він</a:t>
            </a:r>
            <a:r>
              <a:rPr lang="ru-RU" dirty="0">
                <a:solidFill>
                  <a:srgbClr val="FF0000"/>
                </a:solidFill>
              </a:rPr>
              <a:t> походить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якоїсь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вищої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волі</a:t>
            </a:r>
            <a:r>
              <a:rPr lang="ru-RU" dirty="0" smtClean="0">
                <a:solidFill>
                  <a:srgbClr val="FF0000"/>
                </a:solidFill>
              </a:rPr>
              <a:t>...»</a:t>
            </a:r>
          </a:p>
          <a:p>
            <a:endParaRPr lang="uk-UA" dirty="0"/>
          </a:p>
          <a:p>
            <a:r>
              <a:rPr lang="ru-RU" dirty="0"/>
              <a:t>–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конституцій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до всякого писаного </a:t>
            </a:r>
            <a:r>
              <a:rPr lang="ru-RU" dirty="0" smtClean="0"/>
              <a:t>закону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конституційний</a:t>
            </a:r>
            <a:r>
              <a:rPr lang="ru-RU" dirty="0"/>
              <a:t> закон є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smtClean="0"/>
              <a:t>неписаного </a:t>
            </a:r>
            <a:r>
              <a:rPr lang="ru-RU" dirty="0"/>
              <a:t>права, яке </a:t>
            </a:r>
            <a:r>
              <a:rPr lang="ru-RU" dirty="0" err="1"/>
              <a:t>існувало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 smtClean="0"/>
              <a:t>давніше</a:t>
            </a:r>
            <a:endParaRPr lang="ru-RU" dirty="0"/>
          </a:p>
          <a:p>
            <a:r>
              <a:rPr lang="ru-RU" dirty="0" smtClean="0"/>
              <a:t>– </a:t>
            </a:r>
            <a:r>
              <a:rPr lang="ru-RU" dirty="0" err="1"/>
              <a:t>найістотніше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конституційне</a:t>
            </a:r>
            <a:r>
              <a:rPr lang="ru-RU" dirty="0"/>
              <a:t> і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основоположне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й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/>
              <a:t>не могло бути </a:t>
            </a:r>
            <a:r>
              <a:rPr lang="ru-RU" dirty="0" err="1"/>
              <a:t>написаним</a:t>
            </a:r>
            <a:r>
              <a:rPr lang="ru-RU" dirty="0"/>
              <a:t>, не поставивши державу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 smtClean="0"/>
              <a:t>загрозу</a:t>
            </a:r>
            <a:endParaRPr lang="ru-RU" dirty="0"/>
          </a:p>
          <a:p>
            <a:r>
              <a:rPr lang="ru-RU" dirty="0" smtClean="0"/>
              <a:t>– </a:t>
            </a:r>
            <a:r>
              <a:rPr lang="ru-RU" dirty="0" err="1"/>
              <a:t>слабкість</a:t>
            </a:r>
            <a:r>
              <a:rPr lang="ru-RU" dirty="0"/>
              <a:t> і </a:t>
            </a:r>
            <a:r>
              <a:rPr lang="ru-RU" dirty="0" err="1"/>
              <a:t>крихкість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 прямо </a:t>
            </a:r>
            <a:r>
              <a:rPr lang="ru-RU" dirty="0" err="1"/>
              <a:t>пропорційні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написаних</a:t>
            </a:r>
            <a:r>
              <a:rPr lang="ru-RU" dirty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статей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712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патріоти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«Писана </a:t>
            </a:r>
            <a:r>
              <a:rPr lang="ru-RU" dirty="0" err="1">
                <a:solidFill>
                  <a:srgbClr val="FF0000"/>
                </a:solidFill>
              </a:rPr>
              <a:t>конституція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завжди</a:t>
            </a:r>
            <a:r>
              <a:rPr lang="ru-RU" dirty="0">
                <a:solidFill>
                  <a:srgbClr val="FF0000"/>
                </a:solidFill>
              </a:rPr>
              <a:t> бездушна, а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сутність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справи</a:t>
            </a:r>
            <a:r>
              <a:rPr lang="ru-RU" dirty="0">
                <a:solidFill>
                  <a:srgbClr val="FF0000"/>
                </a:solidFill>
              </a:rPr>
              <a:t> у народному </a:t>
            </a:r>
            <a:r>
              <a:rPr lang="ru-RU" dirty="0" err="1">
                <a:solidFill>
                  <a:srgbClr val="FF0000"/>
                </a:solidFill>
              </a:rPr>
              <a:t>дусі</a:t>
            </a:r>
            <a:r>
              <a:rPr lang="ru-RU" dirty="0">
                <a:solidFill>
                  <a:srgbClr val="FF0000"/>
                </a:solidFill>
              </a:rPr>
              <a:t>… </a:t>
            </a:r>
            <a:r>
              <a:rPr lang="ru-RU" dirty="0" err="1">
                <a:solidFill>
                  <a:srgbClr val="FF0000"/>
                </a:solidFill>
              </a:rPr>
              <a:t>Цей</a:t>
            </a:r>
            <a:r>
              <a:rPr lang="ru-RU" dirty="0">
                <a:solidFill>
                  <a:srgbClr val="FF0000"/>
                </a:solidFill>
              </a:rPr>
              <a:t> дух </a:t>
            </a:r>
            <a:r>
              <a:rPr lang="ru-RU" dirty="0" err="1">
                <a:solidFill>
                  <a:srgbClr val="FF0000"/>
                </a:solidFill>
              </a:rPr>
              <a:t>виявляється</a:t>
            </a:r>
            <a:r>
              <a:rPr lang="ru-RU" dirty="0">
                <a:solidFill>
                  <a:srgbClr val="FF0000"/>
                </a:solidFill>
              </a:rPr>
              <a:t>, перш за все, у </a:t>
            </a:r>
            <a:r>
              <a:rPr lang="ru-RU" dirty="0" err="1">
                <a:solidFill>
                  <a:srgbClr val="FF0000"/>
                </a:solidFill>
              </a:rPr>
              <a:t>відчутті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патріотизму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надихає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</a:t>
            </a:r>
            <a:r>
              <a:rPr lang="ru-RU" dirty="0">
                <a:solidFill>
                  <a:srgbClr val="FF0000"/>
                </a:solidFill>
              </a:rPr>
              <a:t>… </a:t>
            </a:r>
            <a:r>
              <a:rPr lang="ru-RU" dirty="0" err="1">
                <a:solidFill>
                  <a:srgbClr val="FF0000"/>
                </a:solidFill>
              </a:rPr>
              <a:t>Справжній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патріотизм</a:t>
            </a:r>
            <a:r>
              <a:rPr lang="ru-RU" dirty="0">
                <a:solidFill>
                  <a:srgbClr val="FF0000"/>
                </a:solidFill>
              </a:rPr>
              <a:t> далекий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всякого </a:t>
            </a:r>
            <a:r>
              <a:rPr lang="ru-RU" dirty="0" err="1" smtClean="0">
                <a:solidFill>
                  <a:srgbClr val="FF0000"/>
                </a:solidFill>
              </a:rPr>
              <a:t>розрахунку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і </a:t>
            </a:r>
            <a:r>
              <a:rPr lang="ru-RU" dirty="0" err="1">
                <a:solidFill>
                  <a:srgbClr val="FF0000"/>
                </a:solidFill>
              </a:rPr>
              <a:t>навіть</a:t>
            </a:r>
            <a:r>
              <a:rPr lang="ru-RU" dirty="0">
                <a:solidFill>
                  <a:srgbClr val="FF0000"/>
                </a:solidFill>
              </a:rPr>
              <a:t> абсолютно </a:t>
            </a:r>
            <a:r>
              <a:rPr lang="ru-RU" dirty="0" err="1">
                <a:solidFill>
                  <a:srgbClr val="FF0000"/>
                </a:solidFill>
              </a:rPr>
              <a:t>беззвітний</a:t>
            </a:r>
            <a:r>
              <a:rPr lang="ru-RU" dirty="0">
                <a:solidFill>
                  <a:srgbClr val="FF0000"/>
                </a:solidFill>
              </a:rPr>
              <a:t>; </a:t>
            </a:r>
            <a:r>
              <a:rPr lang="ru-RU" dirty="0" err="1">
                <a:solidFill>
                  <a:srgbClr val="FF0000"/>
                </a:solidFill>
              </a:rPr>
              <a:t>він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полягає</a:t>
            </a:r>
            <a:r>
              <a:rPr lang="ru-RU" dirty="0">
                <a:solidFill>
                  <a:srgbClr val="FF0000"/>
                </a:solidFill>
              </a:rPr>
              <a:t> в тому, </a:t>
            </a:r>
            <a:r>
              <a:rPr lang="ru-RU" dirty="0" err="1">
                <a:solidFill>
                  <a:srgbClr val="FF0000"/>
                </a:solidFill>
              </a:rPr>
              <a:t>аби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любити</a:t>
            </a:r>
            <a:r>
              <a:rPr lang="ru-RU" dirty="0">
                <a:solidFill>
                  <a:srgbClr val="FF0000"/>
                </a:solidFill>
              </a:rPr>
              <a:t> свою </a:t>
            </a:r>
            <a:r>
              <a:rPr lang="ru-RU" dirty="0" err="1">
                <a:solidFill>
                  <a:srgbClr val="FF0000"/>
                </a:solidFill>
              </a:rPr>
              <a:t>батьківщину</a:t>
            </a:r>
            <a:r>
              <a:rPr lang="ru-RU" dirty="0">
                <a:solidFill>
                  <a:srgbClr val="FF0000"/>
                </a:solidFill>
              </a:rPr>
              <a:t>, тому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вона </a:t>
            </a:r>
            <a:r>
              <a:rPr lang="ru-RU" dirty="0" err="1">
                <a:solidFill>
                  <a:srgbClr val="FF0000"/>
                </a:solidFill>
              </a:rPr>
              <a:t>батьківщина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тобто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ставлячи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собі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ніяких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питань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інакше</a:t>
            </a:r>
            <a:r>
              <a:rPr lang="ru-RU" dirty="0">
                <a:solidFill>
                  <a:srgbClr val="FF0000"/>
                </a:solidFill>
              </a:rPr>
              <a:t> ми </a:t>
            </a:r>
            <a:r>
              <a:rPr lang="ru-RU" dirty="0" err="1" smtClean="0">
                <a:solidFill>
                  <a:srgbClr val="FF0000"/>
                </a:solidFill>
              </a:rPr>
              <a:t>почнемо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розмірковувати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тобто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перестанемо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любити</a:t>
            </a:r>
            <a:r>
              <a:rPr lang="ru-RU" dirty="0">
                <a:solidFill>
                  <a:srgbClr val="FF0000"/>
                </a:solidFill>
              </a:rPr>
              <a:t>…»</a:t>
            </a:r>
          </a:p>
        </p:txBody>
      </p:sp>
    </p:spTree>
    <p:extLst>
      <p:ext uri="{BB962C8B-B14F-4D97-AF65-F5344CB8AC3E}">
        <p14:creationId xmlns:p14="http://schemas.microsoft.com/office/powerpoint/2010/main" val="268556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консерватизм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Традиційні</a:t>
            </a:r>
            <a:r>
              <a:rPr lang="ru-RU" dirty="0" smtClean="0"/>
              <a:t>  </a:t>
            </a:r>
            <a:r>
              <a:rPr lang="ru-RU" dirty="0" err="1" smtClean="0"/>
              <a:t>цінності</a:t>
            </a:r>
            <a:r>
              <a:rPr lang="ru-RU" dirty="0" smtClean="0"/>
              <a:t> (</a:t>
            </a:r>
            <a:r>
              <a:rPr lang="ru-RU" dirty="0" err="1" smtClean="0"/>
              <a:t>національні</a:t>
            </a:r>
            <a:r>
              <a:rPr lang="ru-RU" dirty="0" smtClean="0"/>
              <a:t>, </a:t>
            </a:r>
            <a:r>
              <a:rPr lang="ru-RU" dirty="0" err="1" smtClean="0"/>
              <a:t>релігійні</a:t>
            </a:r>
            <a:r>
              <a:rPr lang="ru-RU" dirty="0" smtClean="0"/>
              <a:t>, </a:t>
            </a:r>
            <a:r>
              <a:rPr lang="ru-RU" dirty="0" err="1" smtClean="0"/>
              <a:t>цивілізаційні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еволюційна</a:t>
            </a:r>
            <a:r>
              <a:rPr lang="ru-RU" dirty="0" smtClean="0"/>
              <a:t> </a:t>
            </a:r>
            <a:r>
              <a:rPr lang="ru-RU" dirty="0" err="1" smtClean="0"/>
              <a:t>інтерпретація</a:t>
            </a:r>
            <a:r>
              <a:rPr lang="ru-RU" dirty="0" smtClean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 smtClean="0"/>
              <a:t>поступу</a:t>
            </a:r>
            <a:endParaRPr lang="ru-RU" dirty="0" smtClean="0"/>
          </a:p>
          <a:p>
            <a:r>
              <a:rPr lang="ru-RU" dirty="0" smtClean="0"/>
              <a:t>надавали </a:t>
            </a:r>
            <a:r>
              <a:rPr lang="ru-RU" dirty="0" err="1"/>
              <a:t>значущості</a:t>
            </a:r>
            <a:r>
              <a:rPr lang="ru-RU" dirty="0"/>
              <a:t> спонтанно та </a:t>
            </a:r>
            <a:r>
              <a:rPr lang="ru-RU" dirty="0" err="1"/>
              <a:t>природно</a:t>
            </a:r>
            <a:r>
              <a:rPr lang="ru-RU" dirty="0"/>
              <a:t> </a:t>
            </a:r>
            <a:r>
              <a:rPr lang="ru-RU" dirty="0" err="1"/>
              <a:t>сформованим</a:t>
            </a:r>
            <a:r>
              <a:rPr lang="ru-RU" dirty="0"/>
              <a:t> </a:t>
            </a:r>
            <a:r>
              <a:rPr lang="ru-RU" dirty="0" err="1"/>
              <a:t>інститутам</a:t>
            </a:r>
            <a:r>
              <a:rPr lang="ru-RU" dirty="0"/>
              <a:t>, як-от: </a:t>
            </a:r>
            <a:r>
              <a:rPr lang="ru-RU" dirty="0" err="1"/>
              <a:t>мова</a:t>
            </a:r>
            <a:r>
              <a:rPr lang="ru-RU" dirty="0"/>
              <a:t>, мораль, </a:t>
            </a:r>
            <a:r>
              <a:rPr lang="ru-RU" dirty="0" err="1"/>
              <a:t>звичаї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3996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інститути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характер </a:t>
            </a:r>
            <a:r>
              <a:rPr lang="ru-RU" dirty="0" err="1"/>
              <a:t>суспільних</a:t>
            </a:r>
            <a:r>
              <a:rPr lang="ru-RU" dirty="0"/>
              <a:t> і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 smtClean="0"/>
              <a:t>інституцій</a:t>
            </a:r>
            <a:r>
              <a:rPr lang="ru-RU" dirty="0" smtClean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кореспондується</a:t>
            </a:r>
            <a:r>
              <a:rPr lang="ru-RU" dirty="0"/>
              <a:t> з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епох</a:t>
            </a:r>
            <a:r>
              <a:rPr lang="ru-RU" dirty="0"/>
              <a:t> та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 smtClean="0"/>
              <a:t>неповторні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0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єдність</a:t>
            </a:r>
            <a:r>
              <a:rPr lang="ru-RU" dirty="0" smtClean="0"/>
              <a:t>»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Народ </a:t>
            </a:r>
            <a:r>
              <a:rPr lang="ru-RU" dirty="0" err="1">
                <a:solidFill>
                  <a:srgbClr val="FF0000"/>
                </a:solidFill>
              </a:rPr>
              <a:t>володіє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загальною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душею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якоюсь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справжньою</a:t>
            </a:r>
            <a:r>
              <a:rPr lang="ru-RU" dirty="0">
                <a:solidFill>
                  <a:srgbClr val="FF0000"/>
                </a:solidFill>
              </a:rPr>
              <a:t> моральною </a:t>
            </a:r>
            <a:r>
              <a:rPr lang="ru-RU" dirty="0" err="1">
                <a:solidFill>
                  <a:srgbClr val="FF0000"/>
                </a:solidFill>
              </a:rPr>
              <a:t>єдністю</a:t>
            </a:r>
            <a:r>
              <a:rPr lang="ru-RU" dirty="0">
                <a:solidFill>
                  <a:srgbClr val="FF0000"/>
                </a:solidFill>
              </a:rPr>
              <a:t>, яка і </a:t>
            </a:r>
            <a:r>
              <a:rPr lang="ru-RU" dirty="0" err="1">
                <a:solidFill>
                  <a:srgbClr val="FF0000"/>
                </a:solidFill>
              </a:rPr>
              <a:t>призводить</a:t>
            </a:r>
            <a:r>
              <a:rPr lang="ru-RU" dirty="0">
                <a:solidFill>
                  <a:srgbClr val="FF0000"/>
                </a:solidFill>
              </a:rPr>
              <a:t> до того,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він</a:t>
            </a:r>
            <a:r>
              <a:rPr lang="ru-RU" dirty="0">
                <a:solidFill>
                  <a:srgbClr val="FF0000"/>
                </a:solidFill>
              </a:rPr>
              <a:t> є те,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він</a:t>
            </a:r>
            <a:r>
              <a:rPr lang="ru-RU" dirty="0">
                <a:solidFill>
                  <a:srgbClr val="FF0000"/>
                </a:solidFill>
              </a:rPr>
              <a:t> є».</a:t>
            </a:r>
          </a:p>
        </p:txBody>
      </p:sp>
    </p:spTree>
    <p:extLst>
      <p:ext uri="{BB962C8B-B14F-4D97-AF65-F5344CB8AC3E}">
        <p14:creationId xmlns:p14="http://schemas.microsoft.com/office/powerpoint/2010/main" val="539469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«Слово «реформа» </a:t>
            </a:r>
            <a:r>
              <a:rPr lang="ru-RU" dirty="0" err="1">
                <a:solidFill>
                  <a:srgbClr val="FF0000"/>
                </a:solidFill>
              </a:rPr>
              <a:t>саме</a:t>
            </a:r>
            <a:r>
              <a:rPr lang="ru-RU" dirty="0">
                <a:solidFill>
                  <a:srgbClr val="FF0000"/>
                </a:solidFill>
              </a:rPr>
              <a:t> по </a:t>
            </a:r>
            <a:r>
              <a:rPr lang="ru-RU" dirty="0" err="1">
                <a:solidFill>
                  <a:srgbClr val="FF0000"/>
                </a:solidFill>
              </a:rPr>
              <a:t>собі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ще</a:t>
            </a:r>
            <a:r>
              <a:rPr lang="ru-RU" dirty="0">
                <a:solidFill>
                  <a:srgbClr val="FF0000"/>
                </a:solidFill>
              </a:rPr>
              <a:t> до всякого </a:t>
            </a:r>
            <a:r>
              <a:rPr lang="ru-RU" dirty="0" err="1">
                <a:solidFill>
                  <a:srgbClr val="FF0000"/>
                </a:solidFill>
              </a:rPr>
              <a:t>вивчення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завжди</a:t>
            </a:r>
            <a:r>
              <a:rPr lang="ru-RU" dirty="0">
                <a:solidFill>
                  <a:srgbClr val="FF0000"/>
                </a:solidFill>
              </a:rPr>
              <a:t> буде </a:t>
            </a:r>
            <a:r>
              <a:rPr lang="ru-RU" dirty="0" err="1">
                <a:solidFill>
                  <a:srgbClr val="FF0000"/>
                </a:solidFill>
              </a:rPr>
              <a:t>підозрілим</a:t>
            </a:r>
            <a:r>
              <a:rPr lang="ru-RU" dirty="0">
                <a:solidFill>
                  <a:srgbClr val="FF0000"/>
                </a:solidFill>
              </a:rPr>
              <a:t> для мудрого, і </a:t>
            </a:r>
            <a:r>
              <a:rPr lang="ru-RU" dirty="0" err="1">
                <a:solidFill>
                  <a:srgbClr val="FF0000"/>
                </a:solidFill>
              </a:rPr>
              <a:t>досвід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усіх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сторіч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виправдовує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цей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інстинкт</a:t>
            </a:r>
            <a:r>
              <a:rPr lang="ru-RU" dirty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89600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монархія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Безальтернативна форма </a:t>
            </a:r>
            <a:r>
              <a:rPr lang="ru-RU" dirty="0" err="1" smtClean="0"/>
              <a:t>врядування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волю </a:t>
            </a:r>
            <a:r>
              <a:rPr lang="ru-RU" dirty="0" smtClean="0"/>
              <a:t>Бога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3536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Поєднання ліберальних і консервативних поглядів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«Увесь </a:t>
            </a:r>
            <a:r>
              <a:rPr lang="ru-RU" dirty="0" err="1">
                <a:solidFill>
                  <a:srgbClr val="FF0000"/>
                </a:solidFill>
              </a:rPr>
              <a:t>світ</a:t>
            </a:r>
            <a:r>
              <a:rPr lang="ru-RU" dirty="0">
                <a:solidFill>
                  <a:srgbClr val="FF0000"/>
                </a:solidFill>
              </a:rPr>
              <a:t> повинен бути </a:t>
            </a:r>
            <a:r>
              <a:rPr lang="ru-RU" dirty="0" err="1">
                <a:solidFill>
                  <a:srgbClr val="FF0000"/>
                </a:solidFill>
              </a:rPr>
              <a:t>перевернутий</a:t>
            </a:r>
            <a:r>
              <a:rPr lang="ru-RU" dirty="0">
                <a:solidFill>
                  <a:srgbClr val="FF0000"/>
                </a:solidFill>
              </a:rPr>
              <a:t>: я голосую за </a:t>
            </a:r>
            <a:r>
              <a:rPr lang="ru-RU" dirty="0" err="1">
                <a:solidFill>
                  <a:srgbClr val="FF0000"/>
                </a:solidFill>
              </a:rPr>
              <a:t>кращі</a:t>
            </a:r>
            <a:r>
              <a:rPr lang="ru-RU" dirty="0">
                <a:solidFill>
                  <a:srgbClr val="FF0000"/>
                </a:solidFill>
              </a:rPr>
              <a:t> уряди, за </a:t>
            </a:r>
            <a:r>
              <a:rPr lang="ru-RU" dirty="0" err="1">
                <a:solidFill>
                  <a:srgbClr val="FF0000"/>
                </a:solidFill>
              </a:rPr>
              <a:t>такі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дадуть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найбільше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щастя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найбільшій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кількості</a:t>
            </a:r>
            <a:r>
              <a:rPr lang="ru-RU" dirty="0">
                <a:solidFill>
                  <a:srgbClr val="FF0000"/>
                </a:solidFill>
              </a:rPr>
              <a:t> людей»</a:t>
            </a:r>
          </a:p>
        </p:txBody>
      </p:sp>
    </p:spTree>
    <p:extLst>
      <p:ext uri="{BB962C8B-B14F-4D97-AF65-F5344CB8AC3E}">
        <p14:creationId xmlns:p14="http://schemas.microsoft.com/office/powerpoint/2010/main" val="4148988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Луї</a:t>
            </a:r>
            <a:r>
              <a:rPr lang="ru-RU" dirty="0"/>
              <a:t> </a:t>
            </a:r>
            <a:r>
              <a:rPr lang="ru-RU" dirty="0" err="1"/>
              <a:t>Габріель</a:t>
            </a:r>
            <a:r>
              <a:rPr lang="ru-RU" dirty="0"/>
              <a:t> </a:t>
            </a:r>
            <a:r>
              <a:rPr lang="ru-RU" dirty="0" err="1"/>
              <a:t>Амбруаз</a:t>
            </a:r>
            <a:r>
              <a:rPr lang="ru-RU" dirty="0"/>
              <a:t> де </a:t>
            </a:r>
            <a:r>
              <a:rPr lang="ru-RU" dirty="0" err="1"/>
              <a:t>Бональд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(1754–1840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3404567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068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праці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і </a:t>
            </a:r>
            <a:r>
              <a:rPr lang="ru-RU" dirty="0" err="1"/>
              <a:t>релігійної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» (1796), «</a:t>
            </a:r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нарис</a:t>
            </a:r>
            <a:r>
              <a:rPr lang="ru-RU" dirty="0"/>
              <a:t> про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порядку» (1800), «</a:t>
            </a:r>
            <a:r>
              <a:rPr lang="ru-RU" dirty="0" err="1"/>
              <a:t>Давнє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» (1802), «Думки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і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роздуми</a:t>
            </a:r>
            <a:r>
              <a:rPr lang="ru-RU" dirty="0"/>
              <a:t>» (1817), «</a:t>
            </a:r>
            <a:r>
              <a:rPr lang="ru-RU" dirty="0" err="1"/>
              <a:t>Філософське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основоположного принципу </a:t>
            </a:r>
            <a:r>
              <a:rPr lang="ru-RU" dirty="0" err="1"/>
              <a:t>суспільства</a:t>
            </a:r>
            <a:r>
              <a:rPr lang="ru-RU" dirty="0"/>
              <a:t>» (1827).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305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посаді</a:t>
            </a:r>
            <a:r>
              <a:rPr lang="ru-RU" dirty="0"/>
              <a:t> </a:t>
            </a:r>
            <a:r>
              <a:rPr lang="ru-RU" dirty="0" smtClean="0"/>
              <a:t>депутата активно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</a:t>
            </a:r>
            <a:r>
              <a:rPr lang="ru-RU" dirty="0" err="1"/>
              <a:t>підтримував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покарань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 за святотатство) аж до </a:t>
            </a:r>
            <a:r>
              <a:rPr lang="ru-RU" dirty="0" err="1"/>
              <a:t>смертної</a:t>
            </a:r>
            <a:r>
              <a:rPr lang="ru-RU" dirty="0"/>
              <a:t> кари, </a:t>
            </a:r>
            <a:r>
              <a:rPr lang="ru-RU" dirty="0" err="1"/>
              <a:t>обстоював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розлучення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2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конституція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монархічного</a:t>
            </a:r>
            <a:r>
              <a:rPr lang="ru-RU" dirty="0"/>
              <a:t>» </a:t>
            </a:r>
            <a:r>
              <a:rPr lang="ru-RU" dirty="0" err="1"/>
              <a:t>змісту</a:t>
            </a:r>
            <a:r>
              <a:rPr lang="ru-RU" dirty="0"/>
              <a:t>, а </a:t>
            </a:r>
            <a:r>
              <a:rPr lang="ru-RU" dirty="0" err="1"/>
              <a:t>підґрунтям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слугує</a:t>
            </a:r>
            <a:r>
              <a:rPr lang="ru-RU" dirty="0"/>
              <a:t> союз «трону й </a:t>
            </a:r>
            <a:r>
              <a:rPr lang="ru-RU" dirty="0" err="1" smtClean="0"/>
              <a:t>вівтаря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/>
              <a:t>ідей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якої</a:t>
            </a:r>
            <a:r>
              <a:rPr lang="ru-RU" dirty="0"/>
              <a:t> вони – </a:t>
            </a:r>
            <a:r>
              <a:rPr lang="ru-RU" dirty="0" err="1"/>
              <a:t>божественні</a:t>
            </a:r>
            <a:r>
              <a:rPr lang="ru-RU" dirty="0"/>
              <a:t>,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, </a:t>
            </a:r>
            <a:r>
              <a:rPr lang="ru-RU" dirty="0" err="1"/>
              <a:t>утім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 через </a:t>
            </a:r>
            <a:r>
              <a:rPr lang="ru-RU" dirty="0" err="1" smtClean="0"/>
              <a:t>освіту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вічних</a:t>
            </a:r>
            <a:r>
              <a:rPr lang="ru-RU" dirty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є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суспільства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держави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20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громадянське</a:t>
            </a:r>
            <a:r>
              <a:rPr lang="ru-RU" sz="3200" dirty="0"/>
              <a:t> </a:t>
            </a:r>
            <a:r>
              <a:rPr lang="ru-RU" sz="3200" dirty="0" err="1"/>
              <a:t>суспільство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поєднання</a:t>
            </a:r>
            <a:r>
              <a:rPr lang="ru-RU" sz="3200" dirty="0"/>
              <a:t> </a:t>
            </a:r>
            <a:r>
              <a:rPr lang="ru-RU" sz="3200" dirty="0" err="1"/>
              <a:t>релігійного</a:t>
            </a:r>
            <a:r>
              <a:rPr lang="ru-RU" sz="3200" dirty="0"/>
              <a:t> </a:t>
            </a:r>
            <a:r>
              <a:rPr lang="ru-RU" sz="3200" dirty="0" err="1"/>
              <a:t>суспільства</a:t>
            </a:r>
            <a:r>
              <a:rPr lang="ru-RU" sz="3200" dirty="0"/>
              <a:t> з </a:t>
            </a:r>
            <a:r>
              <a:rPr lang="ru-RU" sz="3200" dirty="0" err="1"/>
              <a:t>політичним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– 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релігія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єднання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 (як продукту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і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публічним</a:t>
            </a:r>
            <a:r>
              <a:rPr lang="ru-RU" dirty="0"/>
              <a:t> культом (так </a:t>
            </a:r>
            <a:r>
              <a:rPr lang="ru-RU" dirty="0" err="1"/>
              <a:t>мислитель</a:t>
            </a:r>
            <a:r>
              <a:rPr lang="ru-RU" dirty="0"/>
              <a:t> </a:t>
            </a:r>
            <a:r>
              <a:rPr lang="ru-RU" dirty="0" err="1"/>
              <a:t>називає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Бога з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–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 smtClean="0"/>
              <a:t>релігії</a:t>
            </a:r>
            <a:endParaRPr lang="ru-RU" dirty="0"/>
          </a:p>
          <a:p>
            <a:r>
              <a:rPr lang="ru-RU" dirty="0" smtClean="0"/>
              <a:t>–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в статусах </a:t>
            </a:r>
            <a:r>
              <a:rPr lang="ru-RU" dirty="0" err="1"/>
              <a:t>урядовців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, та </a:t>
            </a:r>
            <a:r>
              <a:rPr lang="ru-RU" dirty="0" err="1"/>
              <a:t>решти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;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на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тих, </a:t>
            </a:r>
            <a:r>
              <a:rPr lang="ru-RU" dirty="0" err="1"/>
              <a:t>проти</a:t>
            </a:r>
            <a:r>
              <a:rPr lang="ru-RU" dirty="0"/>
              <a:t> кого </a:t>
            </a:r>
            <a:r>
              <a:rPr lang="ru-RU" dirty="0" err="1"/>
              <a:t>така</a:t>
            </a:r>
            <a:r>
              <a:rPr lang="ru-RU" dirty="0"/>
              <a:t> сила </a:t>
            </a:r>
            <a:r>
              <a:rPr lang="ru-RU" dirty="0" err="1"/>
              <a:t>спрямована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654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Едмунд</a:t>
            </a:r>
            <a:r>
              <a:rPr lang="ru-RU" dirty="0"/>
              <a:t> </a:t>
            </a:r>
            <a:r>
              <a:rPr lang="ru-RU" dirty="0" err="1"/>
              <a:t>Берк</a:t>
            </a:r>
            <a:r>
              <a:rPr lang="ru-RU" dirty="0"/>
              <a:t> (1729–1797)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/>
              <a:t>членом </a:t>
            </a:r>
            <a:r>
              <a:rPr lang="ru-RU" dirty="0" err="1"/>
              <a:t>Палати</a:t>
            </a:r>
            <a:r>
              <a:rPr lang="ru-RU" dirty="0"/>
              <a:t> громад, </a:t>
            </a:r>
            <a:r>
              <a:rPr lang="ru-RU" dirty="0" err="1"/>
              <a:t>авторитетним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вігів</a:t>
            </a:r>
            <a:r>
              <a:rPr lang="ru-RU" dirty="0"/>
              <a:t> і заслужив славу доброго </a:t>
            </a:r>
            <a:r>
              <a:rPr lang="ru-RU" dirty="0" smtClean="0"/>
              <a:t>оратора</a:t>
            </a:r>
          </a:p>
          <a:p>
            <a:endParaRPr lang="ru-RU" dirty="0"/>
          </a:p>
        </p:txBody>
      </p:sp>
      <p:pic>
        <p:nvPicPr>
          <p:cNvPr id="1026" name="Picture 2" descr="C:\Users\User\Desktop\Edmund_Burke_by_James_Northc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143250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350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конституйоване</a:t>
            </a:r>
            <a:r>
              <a:rPr lang="ru-RU" dirty="0"/>
              <a:t> </a:t>
            </a:r>
            <a:r>
              <a:rPr lang="ru-RU" dirty="0" err="1"/>
              <a:t>громадянське</a:t>
            </a:r>
            <a:r>
              <a:rPr lang="ru-RU" dirty="0"/>
              <a:t> </a:t>
            </a:r>
            <a:r>
              <a:rPr lang="ru-RU" dirty="0" err="1" smtClean="0"/>
              <a:t>суспільство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сукупність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відносин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або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необхідних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законів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які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пов’язують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собою Бога і </a:t>
            </a:r>
            <a:r>
              <a:rPr lang="ru-RU" dirty="0" err="1">
                <a:solidFill>
                  <a:srgbClr val="FF0000"/>
                </a:solidFill>
              </a:rPr>
              <a:t>людину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духовних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істот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фізичних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істот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задля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їхнього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спільного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взаємозахисту</a:t>
            </a:r>
            <a:r>
              <a:rPr lang="ru-RU" dirty="0">
                <a:solidFill>
                  <a:srgbClr val="FF000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017351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41411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3115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ієрархія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природність</a:t>
            </a:r>
            <a:r>
              <a:rPr lang="ru-RU" dirty="0" smtClean="0"/>
              <a:t> </a:t>
            </a:r>
            <a:r>
              <a:rPr lang="ru-RU" dirty="0" err="1"/>
              <a:t>ієрархії</a:t>
            </a:r>
            <a:r>
              <a:rPr lang="ru-RU" dirty="0"/>
              <a:t> в </a:t>
            </a:r>
            <a:r>
              <a:rPr lang="ru-RU" dirty="0" err="1"/>
              <a:t>існуванні</a:t>
            </a:r>
            <a:r>
              <a:rPr lang="ru-RU" dirty="0"/>
              <a:t> як на </a:t>
            </a:r>
            <a:r>
              <a:rPr lang="ru-RU" dirty="0" err="1"/>
              <a:t>небі</a:t>
            </a:r>
            <a:r>
              <a:rPr lang="ru-RU" dirty="0"/>
              <a:t>, так і на </a:t>
            </a:r>
            <a:r>
              <a:rPr lang="ru-RU" dirty="0" err="1"/>
              <a:t>землі</a:t>
            </a:r>
            <a:r>
              <a:rPr lang="ru-RU" dirty="0"/>
              <a:t>, де вона </a:t>
            </a:r>
            <a:r>
              <a:rPr lang="ru-RU" dirty="0" err="1" smtClean="0"/>
              <a:t>втілена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державі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у </a:t>
            </a:r>
            <a:r>
              <a:rPr lang="ru-RU" dirty="0" err="1"/>
              <a:t>монархії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smtClean="0"/>
              <a:t>природною </a:t>
            </a:r>
            <a:r>
              <a:rPr lang="ru-RU" dirty="0" err="1"/>
              <a:t>владою</a:t>
            </a:r>
            <a:r>
              <a:rPr lang="ru-RU" dirty="0"/>
              <a:t> для </a:t>
            </a:r>
            <a:r>
              <a:rPr lang="ru-RU" dirty="0" smtClean="0"/>
              <a:t>людей</a:t>
            </a:r>
          </a:p>
          <a:p>
            <a:endParaRPr lang="ru-RU" dirty="0"/>
          </a:p>
          <a:p>
            <a:r>
              <a:rPr lang="ru-RU" dirty="0" err="1" smtClean="0"/>
              <a:t>виправдовує</a:t>
            </a:r>
            <a:r>
              <a:rPr lang="ru-RU" dirty="0" smtClean="0"/>
              <a:t> </a:t>
            </a:r>
            <a:r>
              <a:rPr lang="ru-RU" dirty="0"/>
              <a:t>рабство</a:t>
            </a:r>
          </a:p>
        </p:txBody>
      </p:sp>
    </p:spTree>
    <p:extLst>
      <p:ext uri="{BB962C8B-B14F-4D97-AF65-F5344CB8AC3E}">
        <p14:creationId xmlns:p14="http://schemas.microsoft.com/office/powerpoint/2010/main" val="39361900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Права 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Їх нема, є лише обов’язки!!!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Людина </a:t>
            </a:r>
            <a:r>
              <a:rPr lang="ru-RU" dirty="0" err="1">
                <a:solidFill>
                  <a:srgbClr val="FF0000"/>
                </a:solidFill>
              </a:rPr>
              <a:t>існує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лише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суспільства</a:t>
            </a:r>
            <a:r>
              <a:rPr lang="ru-RU" dirty="0">
                <a:solidFill>
                  <a:srgbClr val="FF0000"/>
                </a:solidFill>
              </a:rPr>
              <a:t>, і </a:t>
            </a:r>
            <a:r>
              <a:rPr lang="ru-RU" dirty="0" err="1">
                <a:solidFill>
                  <a:srgbClr val="FF0000"/>
                </a:solidFill>
              </a:rPr>
              <a:t>суспільство</a:t>
            </a:r>
            <a:r>
              <a:rPr lang="ru-RU" dirty="0">
                <a:solidFill>
                  <a:srgbClr val="FF0000"/>
                </a:solidFill>
              </a:rPr>
              <a:t> створило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 smtClean="0">
                <a:solidFill>
                  <a:srgbClr val="FF0000"/>
                </a:solidFill>
              </a:rPr>
              <a:t>своїх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цілей</a:t>
            </a:r>
            <a:r>
              <a:rPr lang="ru-RU" dirty="0">
                <a:solidFill>
                  <a:srgbClr val="FF0000"/>
                </a:solidFill>
              </a:rPr>
              <a:t>: вона </a:t>
            </a:r>
            <a:r>
              <a:rPr lang="ru-RU" dirty="0" err="1">
                <a:solidFill>
                  <a:srgbClr val="FF0000"/>
                </a:solidFill>
              </a:rPr>
              <a:t>використовує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служби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суспільству</a:t>
            </a:r>
            <a:r>
              <a:rPr lang="ru-RU" dirty="0">
                <a:solidFill>
                  <a:srgbClr val="FF0000"/>
                </a:solidFill>
              </a:rPr>
              <a:t> все,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отримала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природи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12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інституції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Сім’я, ремесло, корпорація</a:t>
            </a:r>
          </a:p>
          <a:p>
            <a:endParaRPr lang="uk-UA" dirty="0"/>
          </a:p>
          <a:p>
            <a:r>
              <a:rPr lang="ru-RU" dirty="0" err="1"/>
              <a:t>магістратура</a:t>
            </a:r>
            <a:r>
              <a:rPr lang="ru-RU" dirty="0"/>
              <a:t>, </a:t>
            </a:r>
            <a:r>
              <a:rPr lang="ru-RU" dirty="0" err="1"/>
              <a:t>місцева</a:t>
            </a:r>
            <a:r>
              <a:rPr lang="ru-RU" dirty="0"/>
              <a:t> й </a:t>
            </a:r>
            <a:r>
              <a:rPr lang="ru-RU" dirty="0" err="1"/>
              <a:t>сільська</a:t>
            </a:r>
            <a:r>
              <a:rPr lang="ru-RU" dirty="0"/>
              <a:t> </a:t>
            </a:r>
            <a:r>
              <a:rPr lang="ru-RU" dirty="0" err="1"/>
              <a:t>комуна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0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err="1"/>
              <a:t>Філософське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наших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піднесеного</a:t>
            </a:r>
            <a:r>
              <a:rPr lang="ru-RU" dirty="0"/>
              <a:t> і прекрасного» (1757), «</a:t>
            </a:r>
            <a:r>
              <a:rPr lang="ru-RU" dirty="0" err="1"/>
              <a:t>Захист</a:t>
            </a:r>
            <a:r>
              <a:rPr lang="ru-RU" dirty="0"/>
              <a:t> природного </a:t>
            </a:r>
            <a:r>
              <a:rPr lang="ru-RU" dirty="0" err="1"/>
              <a:t>суспільства</a:t>
            </a:r>
            <a:r>
              <a:rPr lang="ru-RU" dirty="0"/>
              <a:t>» (1756), «</a:t>
            </a:r>
            <a:r>
              <a:rPr lang="ru-RU" dirty="0" err="1"/>
              <a:t>Роздуми</a:t>
            </a:r>
            <a:r>
              <a:rPr lang="ru-RU" dirty="0"/>
              <a:t> про </a:t>
            </a:r>
            <a:r>
              <a:rPr lang="ru-RU" dirty="0" err="1"/>
              <a:t>революцію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» (1790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29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Повага</a:t>
            </a:r>
            <a:r>
              <a:rPr lang="ru-RU" dirty="0" smtClean="0"/>
              <a:t> до </a:t>
            </a:r>
            <a:r>
              <a:rPr lang="ru-RU" dirty="0" err="1" smtClean="0"/>
              <a:t>традицій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усталених</a:t>
            </a:r>
            <a:r>
              <a:rPr lang="ru-RU" dirty="0"/>
              <a:t> речей: </a:t>
            </a:r>
            <a:r>
              <a:rPr lang="ru-RU" dirty="0">
                <a:solidFill>
                  <a:srgbClr val="FF0000"/>
                </a:solidFill>
              </a:rPr>
              <a:t>«Наука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 є практичною за </a:t>
            </a:r>
            <a:r>
              <a:rPr lang="ru-RU" dirty="0" err="1">
                <a:solidFill>
                  <a:srgbClr val="FF0000"/>
                </a:solidFill>
              </a:rPr>
              <a:t>своєю</a:t>
            </a:r>
            <a:r>
              <a:rPr lang="ru-RU" dirty="0">
                <a:solidFill>
                  <a:srgbClr val="FF0000"/>
                </a:solidFill>
              </a:rPr>
              <a:t> природою, </a:t>
            </a:r>
            <a:r>
              <a:rPr lang="ru-RU" dirty="0" err="1">
                <a:solidFill>
                  <a:srgbClr val="FF0000"/>
                </a:solidFill>
              </a:rPr>
              <a:t>спрямованою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практичні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цілі</a:t>
            </a:r>
            <a:r>
              <a:rPr lang="ru-RU" dirty="0">
                <a:solidFill>
                  <a:srgbClr val="FF0000"/>
                </a:solidFill>
              </a:rPr>
              <a:t>, а </a:t>
            </a:r>
            <a:r>
              <a:rPr lang="ru-RU" dirty="0" err="1">
                <a:solidFill>
                  <a:srgbClr val="FF0000"/>
                </a:solidFill>
              </a:rPr>
              <a:t>також</a:t>
            </a:r>
            <a:r>
              <a:rPr lang="ru-RU" dirty="0">
                <a:solidFill>
                  <a:srgbClr val="FF0000"/>
                </a:solidFill>
              </a:rPr>
              <a:t> справою, яка </a:t>
            </a:r>
            <a:r>
              <a:rPr lang="ru-RU" dirty="0" err="1">
                <a:solidFill>
                  <a:srgbClr val="FF0000"/>
                </a:solidFill>
              </a:rPr>
              <a:t>вимагає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досвіду</a:t>
            </a:r>
            <a:r>
              <a:rPr lang="ru-RU" dirty="0">
                <a:solidFill>
                  <a:srgbClr val="FF0000"/>
                </a:solidFill>
              </a:rPr>
              <a:t>, часом </a:t>
            </a:r>
            <a:r>
              <a:rPr lang="ru-RU" dirty="0" err="1">
                <a:solidFill>
                  <a:srgbClr val="FF0000"/>
                </a:solidFill>
              </a:rPr>
              <a:t>набагато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більшого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ніж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окремішня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людина</a:t>
            </a:r>
            <a:r>
              <a:rPr lang="ru-RU" dirty="0">
                <a:solidFill>
                  <a:srgbClr val="FF0000"/>
                </a:solidFill>
              </a:rPr>
              <a:t>, – нехай </a:t>
            </a:r>
            <a:r>
              <a:rPr lang="ru-RU" dirty="0" err="1">
                <a:solidFill>
                  <a:srgbClr val="FF0000"/>
                </a:solidFill>
              </a:rPr>
              <a:t>найпроникливіша</a:t>
            </a:r>
            <a:r>
              <a:rPr lang="ru-RU" dirty="0">
                <a:solidFill>
                  <a:srgbClr val="FF0000"/>
                </a:solidFill>
              </a:rPr>
              <a:t> й </a:t>
            </a:r>
            <a:r>
              <a:rPr lang="ru-RU" dirty="0" err="1">
                <a:solidFill>
                  <a:srgbClr val="FF0000"/>
                </a:solidFill>
              </a:rPr>
              <a:t>спостережлива</a:t>
            </a:r>
            <a:r>
              <a:rPr lang="ru-RU" dirty="0">
                <a:solidFill>
                  <a:srgbClr val="FF0000"/>
                </a:solidFill>
              </a:rPr>
              <a:t>, – </a:t>
            </a:r>
            <a:r>
              <a:rPr lang="ru-RU" dirty="0" err="1">
                <a:solidFill>
                  <a:srgbClr val="FF0000"/>
                </a:solidFill>
              </a:rPr>
              <a:t>спроможна</a:t>
            </a:r>
            <a:r>
              <a:rPr lang="ru-RU" dirty="0">
                <a:solidFill>
                  <a:srgbClr val="FF0000"/>
                </a:solidFill>
              </a:rPr>
              <a:t> набути </a:t>
            </a:r>
            <a:r>
              <a:rPr lang="ru-RU" dirty="0" err="1">
                <a:solidFill>
                  <a:srgbClr val="FF0000"/>
                </a:solidFill>
              </a:rPr>
              <a:t>протягом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усього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свого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; </a:t>
            </a:r>
            <a:r>
              <a:rPr lang="ru-RU" dirty="0" err="1">
                <a:solidFill>
                  <a:srgbClr val="FF0000"/>
                </a:solidFill>
              </a:rPr>
              <a:t>отож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необхідно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безмежною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осторогою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відважуватися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повалення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будівлі</a:t>
            </a:r>
            <a:r>
              <a:rPr lang="ru-RU" dirty="0">
                <a:solidFill>
                  <a:srgbClr val="FF0000"/>
                </a:solidFill>
              </a:rPr>
              <a:t>, яка </a:t>
            </a:r>
            <a:r>
              <a:rPr lang="ru-RU" dirty="0" err="1">
                <a:solidFill>
                  <a:srgbClr val="FF0000"/>
                </a:solidFill>
              </a:rPr>
              <a:t>упродовж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століть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цілком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успішно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слугувала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загальним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суспільства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або</a:t>
            </a:r>
            <a:r>
              <a:rPr lang="ru-RU" dirty="0">
                <a:solidFill>
                  <a:srgbClr val="FF0000"/>
                </a:solidFill>
              </a:rPr>
              <a:t> ж на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радикальне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оновлення</a:t>
            </a:r>
            <a:r>
              <a:rPr lang="ru-RU" dirty="0">
                <a:solidFill>
                  <a:srgbClr val="FF0000"/>
                </a:solidFill>
              </a:rPr>
              <a:t>, не </a:t>
            </a:r>
            <a:r>
              <a:rPr lang="ru-RU" dirty="0" err="1">
                <a:solidFill>
                  <a:srgbClr val="FF0000"/>
                </a:solidFill>
              </a:rPr>
              <a:t>маючи</a:t>
            </a:r>
            <a:r>
              <a:rPr lang="ru-RU" dirty="0">
                <a:solidFill>
                  <a:srgbClr val="FF0000"/>
                </a:solidFill>
              </a:rPr>
              <a:t> перед </a:t>
            </a:r>
            <a:r>
              <a:rPr lang="ru-RU" dirty="0" err="1">
                <a:solidFill>
                  <a:srgbClr val="FF0000"/>
                </a:solidFill>
              </a:rPr>
              <a:t>очима</a:t>
            </a:r>
            <a:r>
              <a:rPr lang="ru-RU" dirty="0">
                <a:solidFill>
                  <a:srgbClr val="FF0000"/>
                </a:solidFill>
              </a:rPr>
              <a:t> моделей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зразків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корисність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яких</a:t>
            </a:r>
            <a:r>
              <a:rPr lang="ru-RU" dirty="0">
                <a:solidFill>
                  <a:srgbClr val="FF0000"/>
                </a:solidFill>
              </a:rPr>
              <a:t> доведено».</a:t>
            </a:r>
          </a:p>
        </p:txBody>
      </p:sp>
    </p:spTree>
    <p:extLst>
      <p:ext uri="{BB962C8B-B14F-4D97-AF65-F5344CB8AC3E}">
        <p14:creationId xmlns:p14="http://schemas.microsoft.com/office/powerpoint/2010/main" val="414773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Критика понять «свобода» і «права людини»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dirty="0" err="1">
                <a:solidFill>
                  <a:srgbClr val="FF0000"/>
                </a:solidFill>
              </a:rPr>
              <a:t>Мені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нічого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сказати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щодо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незграбної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підступності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їхньої</a:t>
            </a:r>
            <a:r>
              <a:rPr lang="ru-RU" sz="3600" dirty="0">
                <a:solidFill>
                  <a:srgbClr val="FF0000"/>
                </a:solidFill>
              </a:rPr>
              <a:t> (</a:t>
            </a:r>
            <a:r>
              <a:rPr lang="ru-RU" sz="3600" dirty="0" err="1" smtClean="0">
                <a:solidFill>
                  <a:srgbClr val="FF0000"/>
                </a:solidFill>
              </a:rPr>
              <a:t>французів</a:t>
            </a:r>
            <a:r>
              <a:rPr lang="ru-RU" sz="3600" dirty="0">
                <a:solidFill>
                  <a:srgbClr val="FF0000"/>
                </a:solidFill>
              </a:rPr>
              <a:t>) </a:t>
            </a:r>
            <a:r>
              <a:rPr lang="ru-RU" sz="3600" dirty="0" err="1">
                <a:solidFill>
                  <a:srgbClr val="FF0000"/>
                </a:solidFill>
              </a:rPr>
              <a:t>політичної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метафізики</a:t>
            </a:r>
            <a:r>
              <a:rPr lang="ru-RU" sz="3600" dirty="0">
                <a:solidFill>
                  <a:srgbClr val="FF0000"/>
                </a:solidFill>
              </a:rPr>
              <a:t>. Нехай </a:t>
            </a:r>
            <a:r>
              <a:rPr lang="ru-RU" sz="3600" dirty="0" err="1">
                <a:solidFill>
                  <a:srgbClr val="FF0000"/>
                </a:solidFill>
              </a:rPr>
              <a:t>собі</a:t>
            </a:r>
            <a:r>
              <a:rPr lang="ru-RU" sz="3600" dirty="0">
                <a:solidFill>
                  <a:srgbClr val="FF0000"/>
                </a:solidFill>
              </a:rPr>
              <a:t> нею </a:t>
            </a:r>
            <a:r>
              <a:rPr lang="ru-RU" sz="3600" dirty="0" err="1">
                <a:solidFill>
                  <a:srgbClr val="FF0000"/>
                </a:solidFill>
              </a:rPr>
              <a:t>тішаться</a:t>
            </a:r>
            <a:r>
              <a:rPr lang="ru-RU" sz="3600" dirty="0">
                <a:solidFill>
                  <a:srgbClr val="FF0000"/>
                </a:solidFill>
              </a:rPr>
              <a:t> на </a:t>
            </a:r>
            <a:r>
              <a:rPr lang="ru-RU" sz="3600" dirty="0" err="1">
                <a:solidFill>
                  <a:srgbClr val="FF0000"/>
                </a:solidFill>
              </a:rPr>
              <a:t>шкільному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рівні</a:t>
            </a:r>
            <a:r>
              <a:rPr lang="ru-RU" sz="3600" dirty="0" smtClean="0">
                <a:solidFill>
                  <a:srgbClr val="FF0000"/>
                </a:solidFill>
              </a:rPr>
              <a:t>»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2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Ставлення до 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Я </a:t>
            </a:r>
            <a:r>
              <a:rPr lang="ru-RU" dirty="0" err="1">
                <a:solidFill>
                  <a:srgbClr val="FF0000"/>
                </a:solidFill>
              </a:rPr>
              <a:t>ні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якому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разі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виключав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зміни</a:t>
            </a:r>
            <a:r>
              <a:rPr lang="ru-RU" dirty="0">
                <a:solidFill>
                  <a:srgbClr val="FF0000"/>
                </a:solidFill>
              </a:rPr>
              <a:t>; але коли б </a:t>
            </a:r>
            <a:r>
              <a:rPr lang="ru-RU" dirty="0" err="1">
                <a:solidFill>
                  <a:srgbClr val="FF0000"/>
                </a:solidFill>
              </a:rPr>
              <a:t>навіть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щось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змінював</a:t>
            </a:r>
            <a:r>
              <a:rPr lang="ru-RU" dirty="0">
                <a:solidFill>
                  <a:srgbClr val="FF0000"/>
                </a:solidFill>
              </a:rPr>
              <a:t>, то для того, </a:t>
            </a:r>
            <a:r>
              <a:rPr lang="ru-RU" dirty="0" err="1">
                <a:solidFill>
                  <a:srgbClr val="FF0000"/>
                </a:solidFill>
              </a:rPr>
              <a:t>щоб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зберегти</a:t>
            </a:r>
            <a:r>
              <a:rPr lang="ru-RU" dirty="0">
                <a:solidFill>
                  <a:srgbClr val="FF0000"/>
                </a:solidFill>
              </a:rPr>
              <a:t>. До такого </a:t>
            </a:r>
            <a:r>
              <a:rPr lang="ru-RU" dirty="0" err="1" smtClean="0">
                <a:solidFill>
                  <a:srgbClr val="FF0000"/>
                </a:solidFill>
              </a:rPr>
              <a:t>захисту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мене б </a:t>
            </a:r>
            <a:r>
              <a:rPr lang="ru-RU" dirty="0" err="1">
                <a:solidFill>
                  <a:srgbClr val="FF0000"/>
                </a:solidFill>
              </a:rPr>
              <a:t>примусили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великі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нещастя</a:t>
            </a:r>
            <a:r>
              <a:rPr lang="ru-RU" dirty="0">
                <a:solidFill>
                  <a:srgbClr val="FF0000"/>
                </a:solidFill>
              </a:rPr>
              <a:t>. У тому,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я </a:t>
            </a:r>
            <a:r>
              <a:rPr lang="ru-RU" dirty="0" err="1">
                <a:solidFill>
                  <a:srgbClr val="FF0000"/>
                </a:solidFill>
              </a:rPr>
              <a:t>робив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би</a:t>
            </a:r>
            <a:r>
              <a:rPr lang="ru-RU" dirty="0">
                <a:solidFill>
                  <a:srgbClr val="FF0000"/>
                </a:solidFill>
              </a:rPr>
              <a:t>, я </a:t>
            </a:r>
            <a:r>
              <a:rPr lang="ru-RU" dirty="0" err="1">
                <a:solidFill>
                  <a:srgbClr val="FF0000"/>
                </a:solidFill>
              </a:rPr>
              <a:t>мав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наслідувати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предків</a:t>
            </a:r>
            <a:r>
              <a:rPr lang="ru-RU" dirty="0">
                <a:solidFill>
                  <a:srgbClr val="FF0000"/>
                </a:solidFill>
              </a:rPr>
              <a:t>. Я </a:t>
            </a:r>
            <a:r>
              <a:rPr lang="ru-RU" dirty="0" err="1">
                <a:solidFill>
                  <a:srgbClr val="FF0000"/>
                </a:solidFill>
              </a:rPr>
              <a:t>робив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виправлення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наскільки</a:t>
            </a:r>
            <a:r>
              <a:rPr lang="ru-RU" dirty="0">
                <a:solidFill>
                  <a:srgbClr val="FF0000"/>
                </a:solidFill>
              </a:rPr>
              <a:t> б </a:t>
            </a:r>
            <a:r>
              <a:rPr lang="ru-RU" dirty="0" err="1">
                <a:solidFill>
                  <a:srgbClr val="FF0000"/>
                </a:solidFill>
              </a:rPr>
              <a:t>це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було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можливо</a:t>
            </a:r>
            <a:r>
              <a:rPr lang="ru-RU" dirty="0">
                <a:solidFill>
                  <a:srgbClr val="FF0000"/>
                </a:solidFill>
              </a:rPr>
              <a:t>, у </a:t>
            </a:r>
            <a:r>
              <a:rPr lang="ru-RU" dirty="0" err="1">
                <a:solidFill>
                  <a:srgbClr val="FF0000"/>
                </a:solidFill>
              </a:rPr>
              <a:t>стилі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самої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будови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Політична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далекоглядність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стримана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обережність</a:t>
            </a:r>
            <a:r>
              <a:rPr lang="ru-RU" dirty="0">
                <a:solidFill>
                  <a:srgbClr val="FF0000"/>
                </a:solidFill>
              </a:rPr>
              <a:t>, мораль, а не </a:t>
            </a:r>
            <a:r>
              <a:rPr lang="ru-RU" dirty="0" err="1" smtClean="0">
                <a:solidFill>
                  <a:srgbClr val="FF0000"/>
                </a:solidFill>
              </a:rPr>
              <a:t>хвороблива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сором’язливість</a:t>
            </a:r>
            <a:r>
              <a:rPr lang="ru-RU" dirty="0">
                <a:solidFill>
                  <a:srgbClr val="FF0000"/>
                </a:solidFill>
              </a:rPr>
              <a:t> – ось </a:t>
            </a:r>
            <a:r>
              <a:rPr lang="ru-RU" dirty="0" err="1">
                <a:solidFill>
                  <a:srgbClr val="FF0000"/>
                </a:solidFill>
              </a:rPr>
              <a:t>основні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принципи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предків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їхніх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вирішальних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вчинках</a:t>
            </a:r>
            <a:r>
              <a:rPr lang="ru-RU" dirty="0">
                <a:solidFill>
                  <a:srgbClr val="FF0000"/>
                </a:solidFill>
              </a:rPr>
              <a:t>. Е. </a:t>
            </a:r>
            <a:r>
              <a:rPr lang="ru-RU" dirty="0" err="1">
                <a:solidFill>
                  <a:srgbClr val="FF0000"/>
                </a:solidFill>
              </a:rPr>
              <a:t>Берк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6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прихильник</a:t>
            </a:r>
            <a:r>
              <a:rPr lang="ru-RU" dirty="0"/>
              <a:t> </a:t>
            </a:r>
            <a:r>
              <a:rPr lang="ru-RU" dirty="0" err="1"/>
              <a:t>ієрархічного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Берк</a:t>
            </a:r>
            <a:r>
              <a:rPr lang="ru-RU" dirty="0" smtClean="0"/>
              <a:t> </a:t>
            </a:r>
            <a:r>
              <a:rPr lang="ru-RU" dirty="0" err="1"/>
              <a:t>палко</a:t>
            </a:r>
            <a:r>
              <a:rPr lang="ru-RU" dirty="0"/>
              <a:t> </a:t>
            </a:r>
            <a:r>
              <a:rPr lang="ru-RU" dirty="0" err="1"/>
              <a:t>шанував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надбання</a:t>
            </a:r>
            <a:r>
              <a:rPr lang="ru-RU" dirty="0" smtClean="0"/>
              <a:t> </a:t>
            </a:r>
            <a:r>
              <a:rPr lang="ru-RU" dirty="0" err="1"/>
              <a:t>людства</a:t>
            </a:r>
            <a:r>
              <a:rPr lang="ru-RU" dirty="0"/>
              <a:t>. </a:t>
            </a:r>
            <a:r>
              <a:rPr lang="ru-RU" dirty="0" err="1"/>
              <a:t>Високо</a:t>
            </a:r>
            <a:r>
              <a:rPr lang="ru-RU" dirty="0"/>
              <a:t> </a:t>
            </a:r>
            <a:r>
              <a:rPr lang="ru-RU" dirty="0" err="1"/>
              <a:t>цінуючи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 </a:t>
            </a:r>
            <a:r>
              <a:rPr lang="ru-RU" dirty="0" err="1"/>
              <a:t>античності</a:t>
            </a:r>
            <a:r>
              <a:rPr lang="ru-RU" dirty="0"/>
              <a:t> в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на </a:t>
            </a:r>
            <a:r>
              <a:rPr lang="ru-RU" dirty="0" err="1"/>
              <a:t>класи</a:t>
            </a:r>
            <a:r>
              <a:rPr lang="ru-RU" dirty="0"/>
              <a:t>, </a:t>
            </a:r>
            <a:r>
              <a:rPr lang="ru-RU" dirty="0" err="1"/>
              <a:t>Берк</a:t>
            </a:r>
            <a:r>
              <a:rPr lang="ru-RU" dirty="0"/>
              <a:t> </a:t>
            </a:r>
            <a:r>
              <a:rPr lang="ru-RU" dirty="0" err="1"/>
              <a:t>обстоює</a:t>
            </a:r>
            <a:r>
              <a:rPr lang="ru-RU" dirty="0"/>
              <a:t> </a:t>
            </a:r>
            <a:r>
              <a:rPr lang="ru-RU" dirty="0" err="1"/>
              <a:t>солідарну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Ш.-Л. </a:t>
            </a:r>
            <a:r>
              <a:rPr lang="ru-RU" dirty="0" err="1"/>
              <a:t>Монтеск’є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зазначав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класифікуючи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видатні</a:t>
            </a:r>
            <a:r>
              <a:rPr lang="ru-RU" dirty="0"/>
              <a:t> </a:t>
            </a:r>
            <a:r>
              <a:rPr lang="ru-RU" dirty="0" err="1"/>
              <a:t>законодавці</a:t>
            </a:r>
            <a:r>
              <a:rPr lang="ru-RU" dirty="0"/>
              <a:t> </a:t>
            </a:r>
            <a:r>
              <a:rPr lang="ru-RU" dirty="0" err="1"/>
              <a:t>античності</a:t>
            </a:r>
            <a:r>
              <a:rPr lang="ru-RU" dirty="0"/>
              <a:t> </a:t>
            </a:r>
            <a:r>
              <a:rPr lang="ru-RU" dirty="0" err="1"/>
              <a:t>найповніше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й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перевершили</a:t>
            </a:r>
            <a:r>
              <a:rPr lang="ru-RU" dirty="0"/>
              <a:t> себе.</a:t>
            </a:r>
          </a:p>
        </p:txBody>
      </p:sp>
    </p:spTree>
    <p:extLst>
      <p:ext uri="{BB962C8B-B14F-4D97-AF65-F5344CB8AC3E}">
        <p14:creationId xmlns:p14="http://schemas.microsoft.com/office/powerpoint/2010/main" val="2670463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687</TotalTime>
  <Words>1762</Words>
  <Application>Microsoft Office PowerPoint</Application>
  <PresentationFormat>Экран (4:3)</PresentationFormat>
  <Paragraphs>143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Солнцестояние</vt:lpstr>
      <vt:lpstr>Консервативний напрям у політичних ученняхXVIII–XIX століть </vt:lpstr>
      <vt:lpstr>план</vt:lpstr>
      <vt:lpstr>консерватизм</vt:lpstr>
      <vt:lpstr>Едмунд Берк (1729–1797)</vt:lpstr>
      <vt:lpstr>Основні праці:</vt:lpstr>
      <vt:lpstr>Повага до традицій</vt:lpstr>
      <vt:lpstr>Критика понять «свобода» і «права людини»</vt:lpstr>
      <vt:lpstr>Ставлення до змін</vt:lpstr>
      <vt:lpstr>прихильник ієрархічного поділу суспільства</vt:lpstr>
      <vt:lpstr>Прихильне ставлення до аристократії</vt:lpstr>
      <vt:lpstr>Виправдовує майновий поділ</vt:lpstr>
      <vt:lpstr>релігія</vt:lpstr>
      <vt:lpstr>Критика демократії</vt:lpstr>
      <vt:lpstr>права людини</vt:lpstr>
      <vt:lpstr>свобода</vt:lpstr>
      <vt:lpstr>Славна революцію (1688 р.) в Англії – приклад змін</vt:lpstr>
      <vt:lpstr>Презентация PowerPoint</vt:lpstr>
      <vt:lpstr>держава</vt:lpstr>
      <vt:lpstr>Жозеф де Местр (1754–1821)</vt:lpstr>
      <vt:lpstr>Основні праці:</vt:lpstr>
      <vt:lpstr>Релігія </vt:lpstr>
      <vt:lpstr>Роль релігії</vt:lpstr>
      <vt:lpstr>Ставлення до революції</vt:lpstr>
      <vt:lpstr>природність революції</vt:lpstr>
      <vt:lpstr>Просвітництво</vt:lpstr>
      <vt:lpstr>держава</vt:lpstr>
      <vt:lpstr>конституція</vt:lpstr>
      <vt:lpstr>закон</vt:lpstr>
      <vt:lpstr>патріоти</vt:lpstr>
      <vt:lpstr>інститути</vt:lpstr>
      <vt:lpstr>Народ</vt:lpstr>
      <vt:lpstr>реформа</vt:lpstr>
      <vt:lpstr>монархія</vt:lpstr>
      <vt:lpstr>Поєднання ліберальних і консервативних поглядів</vt:lpstr>
      <vt:lpstr>Луї Габріель Амбруаз де Бональд</vt:lpstr>
      <vt:lpstr>Основні праці</vt:lpstr>
      <vt:lpstr>діяльність</vt:lpstr>
      <vt:lpstr>конституція</vt:lpstr>
      <vt:lpstr>громадянське суспільство – це поєднання релігійного суспільства з політичним</vt:lpstr>
      <vt:lpstr>конституйоване громадянське суспільство</vt:lpstr>
      <vt:lpstr>закон</vt:lpstr>
      <vt:lpstr>ієрархія</vt:lpstr>
      <vt:lpstr>Права людини</vt:lpstr>
      <vt:lpstr>інституції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Консервативний напрям у політичних ученнях XVIII–XIX століть</dc:title>
  <dc:creator>User</dc:creator>
  <cp:lastModifiedBy>User</cp:lastModifiedBy>
  <cp:revision>13</cp:revision>
  <dcterms:created xsi:type="dcterms:W3CDTF">2021-04-05T20:33:29Z</dcterms:created>
  <dcterms:modified xsi:type="dcterms:W3CDTF">2021-04-10T11:58:20Z</dcterms:modified>
</cp:coreProperties>
</file>