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65E490-D41E-4BA1-9ABF-B6E708F6AB6F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99AC628-8C1D-49A1-9B59-2A34BDEF813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Взаємодія генів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 4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8072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2.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пурпурно-квіткової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білоквітковим</a:t>
            </a:r>
            <a:r>
              <a:rPr lang="ru-RU" dirty="0" smtClean="0"/>
              <a:t> у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⅜ пурпурно- та ⅝ </a:t>
            </a:r>
            <a:r>
              <a:rPr lang="ru-RU" dirty="0" err="1" smtClean="0"/>
              <a:t>білоквіткових</a:t>
            </a:r>
            <a:r>
              <a:rPr lang="ru-RU" dirty="0" smtClean="0"/>
              <a:t> форм.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 та </a:t>
            </a:r>
            <a:r>
              <a:rPr lang="ru-RU" dirty="0" err="1" smtClean="0"/>
              <a:t>нащадків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: Р: А_В_ × ​​</a:t>
            </a:r>
            <a:r>
              <a:rPr lang="ru-RU" dirty="0" err="1" smtClean="0"/>
              <a:t>біле</a:t>
            </a:r>
            <a:r>
              <a:rPr lang="ru-RU" dirty="0" smtClean="0"/>
              <a:t> → </a:t>
            </a:r>
            <a:r>
              <a:rPr lang="en-US" dirty="0" smtClean="0"/>
              <a:t>F1: ⅜</a:t>
            </a:r>
            <a:r>
              <a:rPr lang="ru-RU" dirty="0" smtClean="0"/>
              <a:t>А_В_+ ⅝ </a:t>
            </a:r>
            <a:r>
              <a:rPr lang="ru-RU" dirty="0" err="1" smtClean="0"/>
              <a:t>білих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Використовуємо</a:t>
            </a:r>
            <a:r>
              <a:rPr lang="ru-RU" dirty="0" smtClean="0"/>
              <a:t> для </a:t>
            </a:r>
            <a:r>
              <a:rPr lang="ru-RU" dirty="0" err="1" smtClean="0"/>
              <a:t>аналізу</a:t>
            </a:r>
            <a:r>
              <a:rPr lang="ru-RU" dirty="0" smtClean="0"/>
              <a:t> та </a:t>
            </a:r>
            <a:r>
              <a:rPr lang="ru-RU" dirty="0" err="1" smtClean="0"/>
              <a:t>розкладання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 ⅜: ⅜ = ¾ (за геном А) · ½ (за геном В). </a:t>
            </a:r>
            <a:r>
              <a:rPr lang="ru-RU" dirty="0" err="1" smtClean="0"/>
              <a:t>Можна</a:t>
            </a:r>
            <a:r>
              <a:rPr lang="ru-RU" dirty="0" smtClean="0"/>
              <a:t>, </a:t>
            </a:r>
            <a:r>
              <a:rPr lang="ru-RU" dirty="0" err="1" smtClean="0"/>
              <a:t>звичайно</a:t>
            </a:r>
            <a:r>
              <a:rPr lang="ru-RU" dirty="0" smtClean="0"/>
              <a:t> ж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навпаки</a:t>
            </a:r>
            <a:r>
              <a:rPr lang="ru-RU" dirty="0" smtClean="0"/>
              <a:t>, ¾ (за геном В) · ½ (за геном А),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реально в </a:t>
            </a:r>
            <a:r>
              <a:rPr lang="ru-RU" dirty="0" err="1" smtClean="0"/>
              <a:t>організмі</a:t>
            </a:r>
            <a:r>
              <a:rPr lang="ru-RU" dirty="0" smtClean="0"/>
              <a:t> не </a:t>
            </a:r>
            <a:r>
              <a:rPr lang="ru-RU" dirty="0" err="1" smtClean="0"/>
              <a:t>помічені</a:t>
            </a:r>
            <a:r>
              <a:rPr lang="ru-RU" dirty="0" smtClean="0"/>
              <a:t> А </a:t>
            </a:r>
            <a:r>
              <a:rPr lang="ru-RU" dirty="0" err="1" smtClean="0"/>
              <a:t>і</a:t>
            </a:r>
            <a:r>
              <a:rPr lang="ru-RU" dirty="0" smtClean="0"/>
              <a:t> В. Просто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по одному ¾ </a:t>
            </a:r>
            <a:r>
              <a:rPr lang="ru-RU" dirty="0" err="1" smtClean="0"/>
              <a:t>і</a:t>
            </a:r>
            <a:r>
              <a:rPr lang="ru-RU" dirty="0" smtClean="0"/>
              <a:t> по </a:t>
            </a:r>
            <a:r>
              <a:rPr lang="ru-RU" dirty="0" err="1" smtClean="0"/>
              <a:t>іншому</a:t>
            </a:r>
            <a:r>
              <a:rPr lang="ru-RU" dirty="0" smtClean="0"/>
              <a:t> ½.По гену А -? (2-я «</a:t>
            </a:r>
            <a:r>
              <a:rPr lang="ru-RU" dirty="0" err="1" smtClean="0"/>
              <a:t>літера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»). </a:t>
            </a:r>
            <a:r>
              <a:rPr lang="ru-RU" dirty="0" err="1" smtClean="0"/>
              <a:t>Значить:батьки</a:t>
            </a:r>
            <a:r>
              <a:rPr lang="ru-RU" dirty="0" smtClean="0"/>
              <a:t>: Р: </a:t>
            </a:r>
            <a:r>
              <a:rPr lang="ru-RU" dirty="0" err="1" smtClean="0"/>
              <a:t>Аа</a:t>
            </a:r>
            <a:r>
              <a:rPr lang="ru-RU" dirty="0" smtClean="0"/>
              <a:t> × </a:t>
            </a:r>
            <a:r>
              <a:rPr lang="ru-RU" dirty="0" err="1" smtClean="0"/>
              <a:t>Аа</a:t>
            </a:r>
            <a:r>
              <a:rPr lang="ru-RU" dirty="0" smtClean="0"/>
              <a:t>;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: ½А- + ¼</a:t>
            </a:r>
            <a:r>
              <a:rPr lang="ru-RU" dirty="0" err="1" smtClean="0"/>
              <a:t>аа.По</a:t>
            </a:r>
            <a:r>
              <a:rPr lang="ru-RU" dirty="0" smtClean="0"/>
              <a:t> гену В - ½ (3-я «</a:t>
            </a:r>
            <a:r>
              <a:rPr lang="ru-RU" dirty="0" err="1" smtClean="0"/>
              <a:t>літера</a:t>
            </a:r>
            <a:r>
              <a:rPr lang="ru-RU" dirty="0" smtClean="0"/>
              <a:t>»): </a:t>
            </a:r>
            <a:r>
              <a:rPr lang="ru-RU" dirty="0" err="1" smtClean="0"/>
              <a:t>Значить:батьки</a:t>
            </a:r>
            <a:r>
              <a:rPr lang="ru-RU" dirty="0" smtClean="0"/>
              <a:t>: Р: В</a:t>
            </a:r>
            <a:r>
              <a:rPr lang="en-US" dirty="0" smtClean="0"/>
              <a:t>b × bb </a:t>
            </a:r>
            <a:r>
              <a:rPr lang="ru-RU" dirty="0" smtClean="0"/>
              <a:t>та </a:t>
            </a:r>
            <a:r>
              <a:rPr lang="ru-RU" dirty="0" err="1" smtClean="0"/>
              <a:t>нащадки</a:t>
            </a:r>
            <a:r>
              <a:rPr lang="ru-RU" dirty="0" smtClean="0"/>
              <a:t>: ½В</a:t>
            </a:r>
            <a:r>
              <a:rPr lang="en-US" dirty="0" smtClean="0"/>
              <a:t>b + ½bb. </a:t>
            </a:r>
            <a:r>
              <a:rPr lang="ru-RU" dirty="0" err="1" smtClean="0"/>
              <a:t>Звідси</a:t>
            </a:r>
            <a:r>
              <a:rPr lang="ru-RU" dirty="0" smtClean="0"/>
              <a:t>, генотип </a:t>
            </a:r>
            <a:r>
              <a:rPr lang="ru-RU" dirty="0" err="1" smtClean="0"/>
              <a:t>батьків</a:t>
            </a:r>
            <a:r>
              <a:rPr lang="ru-RU" dirty="0" smtClean="0"/>
              <a:t> – </a:t>
            </a:r>
            <a:r>
              <a:rPr lang="ru-RU" dirty="0" err="1" smtClean="0"/>
              <a:t>АаВ</a:t>
            </a:r>
            <a:r>
              <a:rPr lang="en-US" dirty="0" smtClean="0"/>
              <a:t>b × </a:t>
            </a:r>
            <a:r>
              <a:rPr lang="ru-RU" dirty="0" err="1" smtClean="0"/>
              <a:t>Аа</a:t>
            </a:r>
            <a:r>
              <a:rPr lang="en-US" dirty="0" smtClean="0"/>
              <a:t>bb, </a:t>
            </a:r>
            <a:r>
              <a:rPr lang="ru-RU" dirty="0" smtClean="0"/>
              <a:t>а генотип </a:t>
            </a:r>
            <a:r>
              <a:rPr lang="ru-RU" dirty="0" err="1" smtClean="0"/>
              <a:t>нащадків</a:t>
            </a:r>
            <a:r>
              <a:rPr lang="ru-RU" dirty="0" smtClean="0"/>
              <a:t> – </a:t>
            </a:r>
            <a:r>
              <a:rPr lang="ru-RU" dirty="0" err="1" smtClean="0"/>
              <a:t>добуток</a:t>
            </a:r>
            <a:r>
              <a:rPr lang="ru-RU" dirty="0" smtClean="0"/>
              <a:t> </a:t>
            </a:r>
            <a:r>
              <a:rPr lang="ru-RU" dirty="0" err="1" smtClean="0"/>
              <a:t>двочлена</a:t>
            </a:r>
            <a:r>
              <a:rPr lang="ru-RU" dirty="0" smtClean="0"/>
              <a:t> на </a:t>
            </a:r>
            <a:r>
              <a:rPr lang="ru-RU" dirty="0" err="1" smtClean="0"/>
              <a:t>двочлен</a:t>
            </a:r>
            <a:r>
              <a:rPr lang="ru-RU" dirty="0" smtClean="0"/>
              <a:t>: ⅜А-В</a:t>
            </a:r>
            <a:r>
              <a:rPr lang="en-US" dirty="0" smtClean="0"/>
              <a:t>b + ⅜</a:t>
            </a:r>
            <a:r>
              <a:rPr lang="ru-RU" dirty="0" smtClean="0"/>
              <a:t>А-</a:t>
            </a:r>
            <a:r>
              <a:rPr lang="en-US" dirty="0" smtClean="0"/>
              <a:t>bb + ⅛</a:t>
            </a:r>
            <a:r>
              <a:rPr lang="ru-RU" dirty="0" err="1" smtClean="0"/>
              <a:t>ааВ</a:t>
            </a:r>
            <a:r>
              <a:rPr lang="en-US" dirty="0" smtClean="0"/>
              <a:t>b + ⅛</a:t>
            </a:r>
            <a:r>
              <a:rPr lang="ru-RU" dirty="0" err="1" smtClean="0"/>
              <a:t>аа</a:t>
            </a:r>
            <a:r>
              <a:rPr lang="en-US" dirty="0" smtClean="0"/>
              <a:t>bb.</a:t>
            </a:r>
            <a:endParaRPr lang="uk-UA" dirty="0" smtClean="0"/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r>
              <a:rPr lang="ru-RU" dirty="0" err="1" smtClean="0"/>
              <a:t>Встановлені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наведені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. 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розпадаються</a:t>
            </a:r>
            <a:r>
              <a:rPr lang="ru-RU" dirty="0" smtClean="0"/>
              <a:t> на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: ⅜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пурпуровими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, а </a:t>
            </a:r>
            <a:r>
              <a:rPr lang="ru-RU" dirty="0" err="1" smtClean="0"/>
              <a:t>решта</a:t>
            </a:r>
            <a:r>
              <a:rPr lang="ru-RU" dirty="0" smtClean="0"/>
              <a:t> ⅝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24744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Епістаз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Епістаз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тип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домінантна</a:t>
            </a:r>
            <a:r>
              <a:rPr lang="ru-RU" dirty="0" smtClean="0"/>
              <a:t> </a:t>
            </a:r>
            <a:r>
              <a:rPr lang="ru-RU" dirty="0" err="1" smtClean="0"/>
              <a:t>алель</a:t>
            </a:r>
            <a:r>
              <a:rPr lang="ru-RU" dirty="0" smtClean="0"/>
              <a:t> одного гена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гена</a:t>
            </a:r>
            <a:r>
              <a:rPr lang="ru-RU" dirty="0" smtClean="0"/>
              <a:t> (як </a:t>
            </a:r>
            <a:r>
              <a:rPr lang="ru-RU" dirty="0" err="1" smtClean="0"/>
              <a:t>домінантних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рецесивних</a:t>
            </a:r>
            <a:r>
              <a:rPr lang="ru-RU" dirty="0" smtClean="0"/>
              <a:t>). </a:t>
            </a:r>
            <a:r>
              <a:rPr lang="ru-RU" dirty="0" err="1" smtClean="0"/>
              <a:t>Епістаз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порівняти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повним</a:t>
            </a:r>
            <a:r>
              <a:rPr lang="ru-RU" dirty="0" smtClean="0"/>
              <a:t> </a:t>
            </a:r>
            <a:r>
              <a:rPr lang="ru-RU" dirty="0" err="1" smtClean="0"/>
              <a:t>домінуванням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,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неалельна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 (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), а у другому –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одного гена. При </a:t>
            </a:r>
            <a:r>
              <a:rPr lang="ru-RU" dirty="0" err="1" smtClean="0"/>
              <a:t>епістазі</a:t>
            </a:r>
            <a:r>
              <a:rPr lang="ru-RU" dirty="0" smtClean="0"/>
              <a:t> у другому </a:t>
            </a:r>
            <a:r>
              <a:rPr lang="ru-RU" dirty="0" err="1" smtClean="0"/>
              <a:t>поколінні</a:t>
            </a:r>
            <a:r>
              <a:rPr lang="ru-RU" dirty="0" smtClean="0"/>
              <a:t> (при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дигетерозигот</a:t>
            </a:r>
            <a:r>
              <a:rPr lang="ru-RU" dirty="0" smtClean="0"/>
              <a:t>)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розщеплення13:3 </a:t>
            </a:r>
            <a:r>
              <a:rPr lang="ru-RU" dirty="0" err="1" smtClean="0"/>
              <a:t>або</a:t>
            </a:r>
            <a:r>
              <a:rPr lang="ru-RU" dirty="0" smtClean="0"/>
              <a:t> 12:3:1.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рецесивний</a:t>
            </a:r>
            <a:r>
              <a:rPr lang="ru-RU" dirty="0" smtClean="0"/>
              <a:t> </a:t>
            </a:r>
            <a:r>
              <a:rPr lang="ru-RU" dirty="0" err="1" smtClean="0"/>
              <a:t>епістаз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рецесивного</a:t>
            </a:r>
            <a:r>
              <a:rPr lang="ru-RU" dirty="0" smtClean="0"/>
              <a:t> </a:t>
            </a:r>
            <a:r>
              <a:rPr lang="ru-RU" dirty="0" err="1" smtClean="0"/>
              <a:t>епістазу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– 9:3:4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криптомерією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Позначення</a:t>
            </a:r>
            <a:r>
              <a:rPr lang="ru-RU" dirty="0" smtClean="0"/>
              <a:t>. У курей за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оперення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гени</a:t>
            </a:r>
            <a:r>
              <a:rPr lang="ru-RU" dirty="0" smtClean="0"/>
              <a:t> С та </a:t>
            </a:r>
            <a:r>
              <a:rPr lang="en-US" dirty="0" smtClean="0"/>
              <a:t>I. </a:t>
            </a:r>
            <a:r>
              <a:rPr lang="ru-RU" dirty="0" smtClean="0"/>
              <a:t>Ген С – </a:t>
            </a:r>
            <a:r>
              <a:rPr lang="ru-RU" dirty="0" err="1" smtClean="0"/>
              <a:t>забарвлене</a:t>
            </a:r>
            <a:r>
              <a:rPr lang="ru-RU" dirty="0" smtClean="0"/>
              <a:t> (</a:t>
            </a:r>
            <a:r>
              <a:rPr lang="ru-RU" dirty="0" err="1" smtClean="0"/>
              <a:t>чорне</a:t>
            </a:r>
            <a:r>
              <a:rPr lang="ru-RU" dirty="0" smtClean="0"/>
              <a:t>, </a:t>
            </a:r>
            <a:r>
              <a:rPr lang="ru-RU" dirty="0" err="1" smtClean="0"/>
              <a:t>червоне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) </a:t>
            </a:r>
            <a:r>
              <a:rPr lang="ru-RU" dirty="0" err="1" smtClean="0"/>
              <a:t>оперіння</a:t>
            </a:r>
            <a:r>
              <a:rPr lang="ru-RU" dirty="0" smtClean="0"/>
              <a:t>, а ген с – </a:t>
            </a:r>
            <a:r>
              <a:rPr lang="ru-RU" dirty="0" err="1" smtClean="0"/>
              <a:t>біле</a:t>
            </a:r>
            <a:r>
              <a:rPr lang="ru-RU" dirty="0" smtClean="0"/>
              <a:t> (</a:t>
            </a:r>
            <a:r>
              <a:rPr lang="ru-RU" dirty="0" err="1" smtClean="0"/>
              <a:t>незабарвлене</a:t>
            </a:r>
            <a:r>
              <a:rPr lang="ru-RU" dirty="0" smtClean="0"/>
              <a:t>) </a:t>
            </a:r>
            <a:r>
              <a:rPr lang="ru-RU" dirty="0" err="1" smtClean="0"/>
              <a:t>оперіння</a:t>
            </a:r>
            <a:r>
              <a:rPr lang="ru-RU" dirty="0" smtClean="0"/>
              <a:t>.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гена-інгібітора</a:t>
            </a:r>
            <a:r>
              <a:rPr lang="ru-RU" dirty="0" smtClean="0"/>
              <a:t> </a:t>
            </a:r>
            <a:r>
              <a:rPr lang="en-US" dirty="0" smtClean="0"/>
              <a:t>I,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(</a:t>
            </a:r>
            <a:r>
              <a:rPr lang="ru-RU" dirty="0" err="1" smtClean="0"/>
              <a:t>тобто</a:t>
            </a:r>
            <a:r>
              <a:rPr lang="ru-RU" dirty="0" smtClean="0"/>
              <a:t>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рецесивних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власними</a:t>
            </a:r>
            <a:r>
              <a:rPr lang="ru-RU" dirty="0" smtClean="0"/>
              <a:t> силами не </a:t>
            </a:r>
            <a:r>
              <a:rPr lang="ru-RU" dirty="0" err="1" smtClean="0"/>
              <a:t>виявляються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 1типу</a:t>
            </a:r>
          </a:p>
          <a:p>
            <a:endParaRPr lang="ru-RU" sz="1600" dirty="0"/>
          </a:p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№ 1.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колір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спостерігатиметься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потомстві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півня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білої</a:t>
            </a:r>
            <a:r>
              <a:rPr lang="ru-RU" sz="1600" dirty="0" smtClean="0"/>
              <a:t> курки </a:t>
            </a:r>
            <a:r>
              <a:rPr lang="ru-RU" sz="1600" dirty="0" err="1" smtClean="0"/>
              <a:t>наступного</a:t>
            </a:r>
            <a:r>
              <a:rPr lang="ru-RU" sz="1600" dirty="0" smtClean="0"/>
              <a:t> генотипу: Р: СС </a:t>
            </a:r>
            <a:r>
              <a:rPr lang="en-US" sz="1600" dirty="0" smtClean="0"/>
              <a:t>Ii × </a:t>
            </a:r>
            <a:r>
              <a:rPr lang="ru-RU" sz="1600" dirty="0" smtClean="0"/>
              <a:t>СС </a:t>
            </a:r>
            <a:r>
              <a:rPr lang="en-US" sz="1600" dirty="0" smtClean="0"/>
              <a:t>Ii.</a:t>
            </a:r>
            <a:endParaRPr lang="uk-UA" sz="1600" dirty="0" smtClean="0"/>
          </a:p>
          <a:p>
            <a:r>
              <a:rPr lang="ru-RU" sz="1600" dirty="0" err="1" smtClean="0"/>
              <a:t>Рішення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Використовуючи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математичний</a:t>
            </a:r>
            <a:r>
              <a:rPr lang="ru-RU" sz="1600" dirty="0" smtClean="0"/>
              <a:t> метод </a:t>
            </a:r>
            <a:r>
              <a:rPr lang="ru-RU" sz="1600" dirty="0" err="1" smtClean="0"/>
              <a:t>отримання</a:t>
            </a:r>
            <a:r>
              <a:rPr lang="ru-RU" sz="1600" dirty="0" smtClean="0"/>
              <a:t> потомства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бачичи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за першим геном </a:t>
            </a:r>
            <a:r>
              <a:rPr lang="ru-RU" sz="1600" dirty="0" err="1" smtClean="0"/>
              <a:t>обоє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гомозиготами</a:t>
            </a:r>
            <a:r>
              <a:rPr lang="ru-RU" sz="1600" dirty="0" smtClean="0"/>
              <a:t> (1-я «</a:t>
            </a:r>
            <a:r>
              <a:rPr lang="ru-RU" sz="1600" dirty="0" err="1" smtClean="0"/>
              <a:t>літера</a:t>
            </a:r>
            <a:r>
              <a:rPr lang="ru-RU" sz="1600" dirty="0" smtClean="0"/>
              <a:t>»), а по другому – </a:t>
            </a:r>
            <a:r>
              <a:rPr lang="ru-RU" sz="1600" dirty="0" err="1" smtClean="0"/>
              <a:t>гетерозиготами</a:t>
            </a:r>
            <a:r>
              <a:rPr lang="ru-RU" sz="1600" dirty="0" smtClean="0"/>
              <a:t> (3-я «</a:t>
            </a:r>
            <a:r>
              <a:rPr lang="ru-RU" sz="1600" dirty="0" err="1" smtClean="0"/>
              <a:t>літера</a:t>
            </a:r>
            <a:r>
              <a:rPr lang="ru-RU" sz="1600" dirty="0" smtClean="0"/>
              <a:t>»), </a:t>
            </a:r>
            <a:r>
              <a:rPr lang="ru-RU" sz="1600" dirty="0" err="1" smtClean="0"/>
              <a:t>отримаємо</a:t>
            </a:r>
            <a:r>
              <a:rPr lang="ru-RU" sz="1600" dirty="0" smtClean="0"/>
              <a:t> перше </a:t>
            </a:r>
            <a:r>
              <a:rPr lang="ru-RU" sz="1600" dirty="0" err="1" smtClean="0"/>
              <a:t>покоління</a:t>
            </a:r>
            <a:r>
              <a:rPr lang="ru-RU" sz="1600" dirty="0" smtClean="0"/>
              <a:t>: </a:t>
            </a:r>
            <a:r>
              <a:rPr lang="en-US" sz="1600" dirty="0" smtClean="0"/>
              <a:t>F1: </a:t>
            </a:r>
            <a:r>
              <a:rPr lang="ru-RU" sz="1600" dirty="0" smtClean="0"/>
              <a:t>СС (¾</a:t>
            </a:r>
            <a:r>
              <a:rPr lang="en-US" sz="1600" dirty="0" smtClean="0"/>
              <a:t>Ii + ¼ii ) = ¾</a:t>
            </a:r>
            <a:r>
              <a:rPr lang="ru-RU" sz="1600" dirty="0" smtClean="0"/>
              <a:t>СС</a:t>
            </a:r>
            <a:r>
              <a:rPr lang="en-US" sz="1600" dirty="0" smtClean="0"/>
              <a:t>Ii + ¼</a:t>
            </a:r>
            <a:r>
              <a:rPr lang="ru-RU" sz="1600" dirty="0" err="1" smtClean="0"/>
              <a:t>Сс</a:t>
            </a:r>
            <a:r>
              <a:rPr lang="en-US" sz="1600" dirty="0" smtClean="0"/>
              <a:t>ii.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.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поколінні</a:t>
            </a:r>
            <a:r>
              <a:rPr lang="ru-RU" sz="1600" dirty="0" smtClean="0"/>
              <a:t> буде </a:t>
            </a:r>
            <a:r>
              <a:rPr lang="ru-RU" sz="1600" dirty="0" err="1" smtClean="0"/>
              <a:t>отримано</a:t>
            </a:r>
            <a:r>
              <a:rPr lang="ru-RU" sz="1600" dirty="0" smtClean="0"/>
              <a:t> </a:t>
            </a:r>
            <a:r>
              <a:rPr lang="ru-RU" sz="1600" dirty="0" smtClean="0"/>
              <a:t>¾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білих</a:t>
            </a:r>
            <a:r>
              <a:rPr lang="ru-RU" sz="1600" dirty="0" smtClean="0"/>
              <a:t> курчат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en-US" sz="1600" dirty="0" smtClean="0"/>
              <a:t>¼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пофарбованим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оперенням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34888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2 типу</a:t>
            </a:r>
          </a:p>
          <a:p>
            <a:endParaRPr lang="ru-RU" sz="1600" dirty="0"/>
          </a:p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№ 1. При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білої</a:t>
            </a:r>
            <a:r>
              <a:rPr lang="ru-RU" sz="1600" dirty="0" smtClean="0"/>
              <a:t> курки та </a:t>
            </a:r>
            <a:r>
              <a:rPr lang="ru-RU" sz="1600" dirty="0" err="1" smtClean="0"/>
              <a:t>білого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півня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першому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отримано</a:t>
            </a:r>
            <a:r>
              <a:rPr lang="ru-RU" sz="1600" dirty="0" smtClean="0"/>
              <a:t> 7/8 курчат </a:t>
            </a:r>
            <a:r>
              <a:rPr lang="ru-RU" sz="1600" dirty="0" err="1" smtClean="0"/>
              <a:t>білих</a:t>
            </a:r>
            <a:r>
              <a:rPr lang="ru-RU" sz="1600" dirty="0" smtClean="0"/>
              <a:t> та ⅛ – </a:t>
            </a:r>
            <a:r>
              <a:rPr lang="ru-RU" sz="1600" dirty="0" err="1" smtClean="0"/>
              <a:t>чорних</a:t>
            </a:r>
            <a:r>
              <a:rPr lang="ru-RU" sz="1600" dirty="0" smtClean="0"/>
              <a:t>.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генотипи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нащадків</a:t>
            </a:r>
            <a:r>
              <a:rPr lang="ru-RU" sz="1600" dirty="0" smtClean="0"/>
              <a:t>?</a:t>
            </a:r>
          </a:p>
          <a:p>
            <a:r>
              <a:rPr lang="ru-RU" sz="1600" dirty="0" err="1" smtClean="0"/>
              <a:t>Запис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: Р: </a:t>
            </a:r>
            <a:r>
              <a:rPr lang="ru-RU" sz="1600" dirty="0" err="1" smtClean="0"/>
              <a:t>білий</a:t>
            </a:r>
            <a:r>
              <a:rPr lang="ru-RU" sz="1600" dirty="0" smtClean="0"/>
              <a:t> × </a:t>
            </a:r>
            <a:r>
              <a:rPr lang="ru-RU" sz="1600" dirty="0" err="1" smtClean="0"/>
              <a:t>білий</a:t>
            </a:r>
            <a:r>
              <a:rPr lang="ru-RU" sz="1600" dirty="0" smtClean="0"/>
              <a:t>; </a:t>
            </a:r>
            <a:r>
              <a:rPr lang="en-US" sz="1600" dirty="0" smtClean="0"/>
              <a:t>F1: 7/8 </a:t>
            </a:r>
            <a:r>
              <a:rPr lang="ru-RU" sz="1600" dirty="0" err="1" smtClean="0"/>
              <a:t>білих</a:t>
            </a:r>
            <a:r>
              <a:rPr lang="ru-RU" sz="1600" dirty="0" smtClean="0"/>
              <a:t> + ⅛С_</a:t>
            </a:r>
            <a:r>
              <a:rPr lang="en-US" sz="1600" dirty="0" smtClean="0"/>
              <a:t>ii.</a:t>
            </a:r>
            <a:endParaRPr lang="uk-UA" sz="1600" dirty="0" smtClean="0"/>
          </a:p>
          <a:p>
            <a:r>
              <a:rPr lang="ru-RU" sz="1600" dirty="0" err="1" smtClean="0"/>
              <a:t>Рішення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нащадків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достатньо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, то </a:t>
            </a:r>
            <a:r>
              <a:rPr lang="ru-RU" sz="1600" dirty="0" err="1" smtClean="0"/>
              <a:t>використовуємо</a:t>
            </a:r>
            <a:r>
              <a:rPr lang="ru-RU" sz="1600" dirty="0" smtClean="0"/>
              <a:t> метод </a:t>
            </a:r>
            <a:r>
              <a:rPr lang="ru-RU" sz="1600" dirty="0" err="1" smtClean="0"/>
              <a:t>знаменників</a:t>
            </a:r>
            <a:r>
              <a:rPr lang="ru-RU" sz="1600" dirty="0" smtClean="0"/>
              <a:t>. </a:t>
            </a:r>
            <a:r>
              <a:rPr lang="ru-RU" sz="1600" dirty="0" err="1" smtClean="0"/>
              <a:t>Коефіцієнт</a:t>
            </a:r>
            <a:r>
              <a:rPr lang="ru-RU" sz="1600" dirty="0" smtClean="0"/>
              <a:t> ⅛ </a:t>
            </a:r>
            <a:r>
              <a:rPr lang="ru-RU" sz="1600" dirty="0" err="1" smtClean="0"/>
              <a:t>розкладемо</a:t>
            </a:r>
            <a:r>
              <a:rPr lang="ru-RU" sz="1600" dirty="0" smtClean="0"/>
              <a:t> на два </a:t>
            </a:r>
            <a:r>
              <a:rPr lang="ru-RU" sz="1600" dirty="0" err="1" smtClean="0"/>
              <a:t>співмножники</a:t>
            </a:r>
            <a:r>
              <a:rPr lang="ru-RU" sz="1600" dirty="0" smtClean="0"/>
              <a:t> (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дигібридне</a:t>
            </a:r>
            <a:r>
              <a:rPr lang="ru-RU" sz="1600" dirty="0" smtClean="0"/>
              <a:t> – </a:t>
            </a:r>
            <a:r>
              <a:rPr lang="ru-RU" sz="1600" dirty="0" err="1" smtClean="0"/>
              <a:t>два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гени</a:t>
            </a:r>
            <a:r>
              <a:rPr lang="ru-RU" sz="1600" dirty="0" smtClean="0"/>
              <a:t>): ⅛ = ¼(¾) · ½.За геном С - ¾ (2-я «</a:t>
            </a:r>
            <a:r>
              <a:rPr lang="ru-RU" sz="1600" dirty="0" err="1" smtClean="0"/>
              <a:t>літера</a:t>
            </a:r>
            <a:r>
              <a:rPr lang="ru-RU" sz="1600" dirty="0" smtClean="0"/>
              <a:t>»). Значить батьки: Р: </a:t>
            </a:r>
            <a:r>
              <a:rPr lang="ru-RU" sz="1600" dirty="0" err="1" smtClean="0"/>
              <a:t>Сс</a:t>
            </a:r>
            <a:r>
              <a:rPr lang="ru-RU" sz="1600" dirty="0" smtClean="0"/>
              <a:t> × </a:t>
            </a:r>
            <a:r>
              <a:rPr lang="ru-RU" sz="1600" dirty="0" err="1" smtClean="0"/>
              <a:t>Сс</a:t>
            </a:r>
            <a:r>
              <a:rPr lang="ru-RU" sz="1600" dirty="0" smtClean="0"/>
              <a:t>; </a:t>
            </a:r>
            <a:r>
              <a:rPr lang="ru-RU" sz="1600" dirty="0" err="1" smtClean="0"/>
              <a:t>нащадки</a:t>
            </a:r>
            <a:r>
              <a:rPr lang="ru-RU" sz="1600" dirty="0" smtClean="0"/>
              <a:t>: </a:t>
            </a:r>
            <a:r>
              <a:rPr lang="en-US" sz="1600" dirty="0" smtClean="0"/>
              <a:t>F1: </a:t>
            </a:r>
            <a:r>
              <a:rPr lang="ru-RU" sz="1600" dirty="0" smtClean="0"/>
              <a:t>¾</a:t>
            </a:r>
            <a:r>
              <a:rPr lang="ru-RU" sz="1600" dirty="0" err="1" smtClean="0"/>
              <a:t>С-</a:t>
            </a:r>
            <a:r>
              <a:rPr lang="ru-RU" sz="1600" dirty="0" err="1" smtClean="0"/>
              <a:t>¼</a:t>
            </a:r>
            <a:r>
              <a:rPr lang="ru-RU" sz="1600" dirty="0" err="1" smtClean="0"/>
              <a:t>сс</a:t>
            </a:r>
            <a:r>
              <a:rPr lang="ru-RU" sz="1600" dirty="0" smtClean="0"/>
              <a:t>. За геном </a:t>
            </a:r>
            <a:r>
              <a:rPr lang="en-US" sz="1600" dirty="0" smtClean="0"/>
              <a:t>I - ½ (3-</a:t>
            </a:r>
            <a:r>
              <a:rPr lang="ru-RU" sz="1600" dirty="0" smtClean="0"/>
              <a:t>я «</a:t>
            </a:r>
            <a:r>
              <a:rPr lang="ru-RU" sz="1600" dirty="0" err="1" smtClean="0"/>
              <a:t>літера</a:t>
            </a:r>
            <a:r>
              <a:rPr lang="ru-RU" sz="1600" dirty="0" smtClean="0"/>
              <a:t>»).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 батьки: </a:t>
            </a:r>
            <a:r>
              <a:rPr lang="en-US" sz="1600" dirty="0" smtClean="0"/>
              <a:t>P: Ii × ii; </a:t>
            </a:r>
            <a:r>
              <a:rPr lang="ru-RU" sz="1600" dirty="0" err="1" smtClean="0"/>
              <a:t>нащадки</a:t>
            </a:r>
            <a:r>
              <a:rPr lang="ru-RU" sz="1600" dirty="0" smtClean="0"/>
              <a:t>: </a:t>
            </a:r>
            <a:r>
              <a:rPr lang="en-US" sz="1600" dirty="0" smtClean="0"/>
              <a:t>F1: ½Ii + ½ii.</a:t>
            </a:r>
            <a:r>
              <a:rPr lang="ru-RU" sz="1600" dirty="0" err="1" smtClean="0"/>
              <a:t>Генотипи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отримуємо</a:t>
            </a:r>
            <a:r>
              <a:rPr lang="ru-RU" sz="1600" dirty="0" smtClean="0"/>
              <a:t>, </a:t>
            </a:r>
            <a:r>
              <a:rPr lang="ru-RU" sz="1600" dirty="0" err="1" smtClean="0"/>
              <a:t>об'єднавши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відновлені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генотипи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обома</a:t>
            </a:r>
            <a:r>
              <a:rPr lang="ru-RU" sz="1600" dirty="0" smtClean="0"/>
              <a:t> генами Р: </a:t>
            </a:r>
            <a:r>
              <a:rPr lang="ru-RU" sz="1600" dirty="0" err="1" smtClean="0"/>
              <a:t>Сс</a:t>
            </a:r>
            <a:r>
              <a:rPr lang="en-US" sz="1600" dirty="0" smtClean="0"/>
              <a:t>Ii × </a:t>
            </a:r>
            <a:r>
              <a:rPr lang="ru-RU" sz="1600" dirty="0" err="1" smtClean="0"/>
              <a:t>Сс</a:t>
            </a:r>
            <a:r>
              <a:rPr lang="en-US" sz="1600" dirty="0" smtClean="0"/>
              <a:t>ii, </a:t>
            </a:r>
            <a:r>
              <a:rPr lang="ru-RU" sz="1600" dirty="0" smtClean="0"/>
              <a:t>а </a:t>
            </a:r>
            <a:r>
              <a:rPr lang="ru-RU" sz="1600" dirty="0" err="1" smtClean="0"/>
              <a:t>генотипи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нащадків</a:t>
            </a:r>
            <a:r>
              <a:rPr lang="ru-RU" sz="1600" dirty="0" smtClean="0"/>
              <a:t> – перемноживши </a:t>
            </a:r>
            <a:r>
              <a:rPr lang="ru-RU" sz="1600" dirty="0" err="1" smtClean="0"/>
              <a:t>двочлен</a:t>
            </a:r>
            <a:r>
              <a:rPr lang="ru-RU" sz="1600" dirty="0" smtClean="0"/>
              <a:t> на </a:t>
            </a:r>
            <a:r>
              <a:rPr lang="ru-RU" sz="1600" dirty="0" err="1" smtClean="0"/>
              <a:t>двочлен</a:t>
            </a:r>
            <a:r>
              <a:rPr lang="ru-RU" sz="1600" dirty="0" smtClean="0"/>
              <a:t>: ⅜С-</a:t>
            </a:r>
            <a:r>
              <a:rPr lang="en-US" sz="1600" dirty="0" smtClean="0"/>
              <a:t>Ii + ⅜</a:t>
            </a:r>
            <a:r>
              <a:rPr lang="ru-RU" sz="1600" dirty="0" smtClean="0"/>
              <a:t>С-</a:t>
            </a:r>
            <a:r>
              <a:rPr lang="en-US" sz="1600" dirty="0" smtClean="0"/>
              <a:t>ii+ ⅛</a:t>
            </a:r>
            <a:r>
              <a:rPr lang="ru-RU" sz="1600" dirty="0" err="1" smtClean="0"/>
              <a:t>сс</a:t>
            </a:r>
            <a:r>
              <a:rPr lang="ru-RU" sz="1600" dirty="0" smtClean="0"/>
              <a:t> </a:t>
            </a:r>
            <a:r>
              <a:rPr lang="en-US" sz="1600" dirty="0" smtClean="0"/>
              <a:t>Ii+ ⅛</a:t>
            </a:r>
            <a:r>
              <a:rPr lang="ru-RU" sz="1600" dirty="0" err="1" smtClean="0"/>
              <a:t>сс</a:t>
            </a:r>
            <a:r>
              <a:rPr lang="ru-RU" sz="1600" dirty="0" smtClean="0"/>
              <a:t> </a:t>
            </a:r>
            <a:r>
              <a:rPr lang="en-US" sz="1600" dirty="0" smtClean="0"/>
              <a:t>ii . </a:t>
            </a:r>
            <a:r>
              <a:rPr lang="ru-RU" sz="1600" dirty="0" err="1" smtClean="0"/>
              <a:t>Проаналізувавши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нащадків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переконаємося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друга форма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чорне</a:t>
            </a:r>
            <a:r>
              <a:rPr lang="ru-RU" sz="1600" dirty="0" smtClean="0"/>
              <a:t> </a:t>
            </a:r>
            <a:r>
              <a:rPr lang="ru-RU" sz="1600" dirty="0" err="1" smtClean="0"/>
              <a:t>пір'я</a:t>
            </a:r>
            <a:r>
              <a:rPr lang="ru-RU" sz="1600" dirty="0" smtClean="0"/>
              <a:t>, а </a:t>
            </a:r>
            <a:r>
              <a:rPr lang="ru-RU" sz="1600" dirty="0" err="1" smtClean="0"/>
              <a:t>решта</a:t>
            </a:r>
            <a:r>
              <a:rPr lang="ru-RU" sz="1600" dirty="0" smtClean="0"/>
              <a:t> – </a:t>
            </a:r>
            <a:r>
              <a:rPr lang="ru-RU" sz="1600" dirty="0" err="1" smtClean="0"/>
              <a:t>біле</a:t>
            </a:r>
            <a:r>
              <a:rPr lang="ru-RU" sz="1600" dirty="0" smtClean="0"/>
              <a:t>. </a:t>
            </a:r>
            <a:r>
              <a:rPr lang="ru-RU" sz="1600" dirty="0" err="1" smtClean="0"/>
              <a:t>Однак</a:t>
            </a:r>
            <a:r>
              <a:rPr lang="ru-RU" sz="1600" dirty="0" smtClean="0"/>
              <a:t> у нас ⅜ </a:t>
            </a:r>
            <a:r>
              <a:rPr lang="ru-RU" sz="1600" dirty="0" err="1" smtClean="0"/>
              <a:t>чорних</a:t>
            </a:r>
            <a:r>
              <a:rPr lang="ru-RU" sz="1600" dirty="0" smtClean="0"/>
              <a:t>, а не ⅛, як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потрібно</a:t>
            </a:r>
            <a:r>
              <a:rPr lang="ru-RU" sz="1600" dirty="0" smtClean="0"/>
              <a:t> за </a:t>
            </a:r>
            <a:r>
              <a:rPr lang="ru-RU" sz="1600" dirty="0" err="1" smtClean="0"/>
              <a:t>умовою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⅝ </a:t>
            </a:r>
            <a:r>
              <a:rPr lang="ru-RU" sz="1600" dirty="0" err="1" smtClean="0"/>
              <a:t>білих</a:t>
            </a:r>
            <a:r>
              <a:rPr lang="ru-RU" sz="1600" dirty="0" smtClean="0"/>
              <a:t> та ⅜ </a:t>
            </a:r>
            <a:r>
              <a:rPr lang="ru-RU" sz="1600" dirty="0" err="1" smtClean="0"/>
              <a:t>чорних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замість</a:t>
            </a:r>
            <a:r>
              <a:rPr lang="ru-RU" sz="1600" dirty="0" smtClean="0"/>
              <a:t> 7 : 1).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означає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неправильний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варіант</a:t>
            </a:r>
            <a:r>
              <a:rPr lang="ru-RU" sz="1600" dirty="0" smtClean="0"/>
              <a:t> </a:t>
            </a:r>
            <a:r>
              <a:rPr lang="ru-RU" sz="1600" dirty="0" err="1" smtClean="0"/>
              <a:t>коефіцієнтів</a:t>
            </a:r>
            <a:r>
              <a:rPr lang="ru-RU" sz="1600" dirty="0" smtClean="0"/>
              <a:t> за генами, </a:t>
            </a:r>
            <a:r>
              <a:rPr lang="ru-RU" sz="1600" dirty="0" err="1" smtClean="0"/>
              <a:t>необхідно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взяти</a:t>
            </a:r>
            <a:r>
              <a:rPr lang="ru-RU" sz="1600" dirty="0" smtClean="0"/>
              <a:t> ¾ за другим геном </a:t>
            </a:r>
            <a:r>
              <a:rPr lang="ru-RU" sz="1600" dirty="0" err="1" smtClean="0"/>
              <a:t>і</a:t>
            </a:r>
            <a:r>
              <a:rPr lang="ru-RU" sz="1600" dirty="0" smtClean="0"/>
              <a:t> ½ за першим геном,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дало б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7:1.Відповідь. Одна </a:t>
            </a:r>
            <a:r>
              <a:rPr lang="ru-RU" sz="1600" dirty="0" err="1" smtClean="0"/>
              <a:t>батьківська</a:t>
            </a:r>
            <a:r>
              <a:rPr lang="ru-RU" sz="1600" dirty="0" smtClean="0"/>
              <a:t> форма – </a:t>
            </a:r>
            <a:r>
              <a:rPr lang="ru-RU" sz="1600" dirty="0" err="1" smtClean="0"/>
              <a:t>дигетерозигота</a:t>
            </a:r>
            <a:r>
              <a:rPr lang="ru-RU" sz="1600" dirty="0" smtClean="0"/>
              <a:t>, </a:t>
            </a:r>
            <a:r>
              <a:rPr lang="ru-RU" sz="1600" dirty="0" err="1" smtClean="0"/>
              <a:t>інша</a:t>
            </a:r>
            <a:r>
              <a:rPr lang="ru-RU" sz="1600" dirty="0" smtClean="0"/>
              <a:t> – </a:t>
            </a:r>
            <a:r>
              <a:rPr lang="ru-RU" sz="1600" dirty="0" err="1" smtClean="0"/>
              <a:t>гетерозигота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за другим геном, а за першим – </a:t>
            </a:r>
            <a:r>
              <a:rPr lang="ru-RU" sz="1600" dirty="0" err="1" smtClean="0"/>
              <a:t>рецесивна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гомозигота</a:t>
            </a:r>
            <a:r>
              <a:rPr lang="ru-RU" sz="1600" dirty="0" smtClean="0"/>
              <a:t> Р: </a:t>
            </a:r>
            <a:r>
              <a:rPr lang="ru-RU" sz="1600" dirty="0" err="1" smtClean="0"/>
              <a:t>сс</a:t>
            </a:r>
            <a:r>
              <a:rPr lang="en-US" sz="1600" dirty="0" smtClean="0"/>
              <a:t>Ii × </a:t>
            </a:r>
            <a:r>
              <a:rPr lang="ru-RU" sz="1600" dirty="0" err="1" smtClean="0"/>
              <a:t>Сс</a:t>
            </a:r>
            <a:r>
              <a:rPr lang="en-US" sz="1600" dirty="0" smtClean="0"/>
              <a:t>Ii. </a:t>
            </a:r>
            <a:r>
              <a:rPr lang="ru-RU" sz="1600" dirty="0" smtClean="0"/>
              <a:t>У </a:t>
            </a:r>
            <a:r>
              <a:rPr lang="ru-RU" sz="1600" dirty="0" err="1" smtClean="0"/>
              <a:t>потомстві</a:t>
            </a:r>
            <a:r>
              <a:rPr lang="ru-RU" sz="1600" dirty="0" smtClean="0"/>
              <a:t> 7/8 курчат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білим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оперінням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⅛ –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чорним:⅜С</a:t>
            </a:r>
            <a:r>
              <a:rPr lang="ru-RU" sz="1600" dirty="0" smtClean="0"/>
              <a:t>-</a:t>
            </a:r>
            <a:r>
              <a:rPr lang="en-US" sz="1600" dirty="0" smtClean="0"/>
              <a:t>II + ⅛</a:t>
            </a:r>
            <a:r>
              <a:rPr lang="ru-RU" sz="1600" dirty="0" smtClean="0"/>
              <a:t>С-</a:t>
            </a:r>
            <a:r>
              <a:rPr lang="en-US" sz="1600" dirty="0" smtClean="0"/>
              <a:t>ii + ⅜</a:t>
            </a:r>
            <a:r>
              <a:rPr lang="ru-RU" sz="1600" dirty="0" err="1" smtClean="0"/>
              <a:t>сс</a:t>
            </a:r>
            <a:r>
              <a:rPr lang="en-US" sz="1600" dirty="0" smtClean="0"/>
              <a:t>Ii + ⅛</a:t>
            </a:r>
            <a:r>
              <a:rPr lang="ru-RU" sz="1600" dirty="0" err="1" smtClean="0"/>
              <a:t>сс</a:t>
            </a:r>
            <a:r>
              <a:rPr lang="en-US" sz="1600" dirty="0" smtClean="0"/>
              <a:t>ii.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Криптомірія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Криптомерію</a:t>
            </a:r>
            <a:r>
              <a:rPr lang="ru-RU" dirty="0" smtClean="0"/>
              <a:t> часто </a:t>
            </a:r>
            <a:r>
              <a:rPr lang="ru-RU" dirty="0" err="1" smtClean="0"/>
              <a:t>визначають</a:t>
            </a:r>
            <a:r>
              <a:rPr lang="ru-RU" dirty="0" smtClean="0"/>
              <a:t> як </a:t>
            </a:r>
            <a:r>
              <a:rPr lang="ru-RU" dirty="0" err="1" smtClean="0"/>
              <a:t>рецесивний</a:t>
            </a:r>
            <a:r>
              <a:rPr lang="ru-RU" dirty="0" smtClean="0"/>
              <a:t> </a:t>
            </a:r>
            <a:r>
              <a:rPr lang="ru-RU" dirty="0" err="1" smtClean="0"/>
              <a:t>епістаз</a:t>
            </a:r>
            <a:r>
              <a:rPr lang="ru-RU" dirty="0" smtClean="0"/>
              <a:t>.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вловити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молекулярно-біохімічному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рецесивного</a:t>
            </a:r>
            <a:r>
              <a:rPr lang="ru-RU" dirty="0" smtClean="0"/>
              <a:t> </a:t>
            </a:r>
            <a:r>
              <a:rPr lang="ru-RU" dirty="0" err="1" smtClean="0"/>
              <a:t>епістазу</a:t>
            </a:r>
            <a:r>
              <a:rPr lang="ru-RU" dirty="0" smtClean="0"/>
              <a:t> </a:t>
            </a:r>
            <a:r>
              <a:rPr lang="ru-RU" dirty="0" err="1" smtClean="0"/>
              <a:t>якийсь</a:t>
            </a:r>
            <a:r>
              <a:rPr lang="ru-RU" dirty="0" smtClean="0"/>
              <a:t> </a:t>
            </a:r>
            <a:r>
              <a:rPr lang="ru-RU" dirty="0" err="1" smtClean="0"/>
              <a:t>гіпотетичний</a:t>
            </a:r>
            <a:r>
              <a:rPr lang="ru-RU" dirty="0" smtClean="0"/>
              <a:t> продукт,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синтезується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контролем </a:t>
            </a:r>
            <a:r>
              <a:rPr lang="ru-RU" dirty="0" err="1" smtClean="0"/>
              <a:t>рецесивного</a:t>
            </a:r>
            <a:r>
              <a:rPr lang="ru-RU" dirty="0" smtClean="0"/>
              <a:t> гена в гомозиготному </a:t>
            </a:r>
            <a:r>
              <a:rPr lang="ru-RU" dirty="0" err="1" smtClean="0"/>
              <a:t>стані</a:t>
            </a:r>
            <a:r>
              <a:rPr lang="ru-RU" dirty="0" smtClean="0"/>
              <a:t>,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гена (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рецесивних</a:t>
            </a:r>
            <a:r>
              <a:rPr lang="ru-RU" dirty="0" smtClean="0"/>
              <a:t> та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).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«</a:t>
            </a:r>
            <a:r>
              <a:rPr lang="ru-RU" dirty="0" err="1" smtClean="0"/>
              <a:t>позитивний</a:t>
            </a:r>
            <a:r>
              <a:rPr lang="ru-RU" dirty="0" smtClean="0"/>
              <a:t>», </a:t>
            </a:r>
            <a:r>
              <a:rPr lang="ru-RU" dirty="0" err="1" smtClean="0"/>
              <a:t>протилежний</a:t>
            </a:r>
            <a:r>
              <a:rPr lang="ru-RU" dirty="0" smtClean="0"/>
              <a:t> </a:t>
            </a:r>
            <a:r>
              <a:rPr lang="ru-RU" dirty="0" err="1" smtClean="0"/>
              <a:t>епістазу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трактування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диференціювати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епістазу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Криптомерія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тип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домінантна</a:t>
            </a:r>
            <a:r>
              <a:rPr lang="ru-RU" dirty="0" smtClean="0"/>
              <a:t> </a:t>
            </a:r>
            <a:r>
              <a:rPr lang="ru-RU" dirty="0" err="1" smtClean="0"/>
              <a:t>алель</a:t>
            </a:r>
            <a:r>
              <a:rPr lang="ru-RU" dirty="0" smtClean="0"/>
              <a:t> одного гена </a:t>
            </a:r>
            <a:r>
              <a:rPr lang="ru-RU" dirty="0" err="1" smtClean="0"/>
              <a:t>необхідний</a:t>
            </a:r>
            <a:r>
              <a:rPr lang="ru-RU" dirty="0" smtClean="0"/>
              <a:t> для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гена (</a:t>
            </a:r>
            <a:r>
              <a:rPr lang="ru-RU" dirty="0" err="1" smtClean="0"/>
              <a:t>тобто</a:t>
            </a:r>
            <a:r>
              <a:rPr lang="ru-RU" dirty="0" smtClean="0"/>
              <a:t>. </a:t>
            </a:r>
            <a:r>
              <a:rPr lang="ru-RU" dirty="0" err="1" smtClean="0"/>
              <a:t>якийсь</a:t>
            </a:r>
            <a:r>
              <a:rPr lang="ru-RU" dirty="0" smtClean="0"/>
              <a:t> </a:t>
            </a:r>
            <a:r>
              <a:rPr lang="ru-RU" dirty="0" err="1" smtClean="0"/>
              <a:t>гіпотетичний</a:t>
            </a:r>
            <a:r>
              <a:rPr lang="ru-RU" dirty="0" smtClean="0"/>
              <a:t> продукт, </a:t>
            </a:r>
            <a:r>
              <a:rPr lang="ru-RU" dirty="0" err="1" smtClean="0"/>
              <a:t>синтезований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контролем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одного гена, </a:t>
            </a:r>
            <a:r>
              <a:rPr lang="ru-RU" dirty="0" err="1" smtClean="0"/>
              <a:t>необхідний</a:t>
            </a:r>
            <a:r>
              <a:rPr lang="ru-RU" dirty="0" smtClean="0"/>
              <a:t> «</a:t>
            </a:r>
            <a:r>
              <a:rPr lang="ru-RU" dirty="0" err="1" smtClean="0"/>
              <a:t>активації</a:t>
            </a:r>
            <a:r>
              <a:rPr lang="ru-RU" dirty="0" smtClean="0"/>
              <a:t>»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гена) .</a:t>
            </a:r>
            <a:r>
              <a:rPr lang="ru-RU" dirty="0" err="1" smtClean="0"/>
              <a:t>Фенотипове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одного гена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неможливе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рецесивних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гена.</a:t>
            </a:r>
          </a:p>
          <a:p>
            <a:r>
              <a:rPr lang="ru-RU" dirty="0" err="1" smtClean="0"/>
              <a:t>Позначення</a:t>
            </a:r>
            <a:r>
              <a:rPr lang="ru-RU" dirty="0" smtClean="0"/>
              <a:t>. У </a:t>
            </a:r>
            <a:r>
              <a:rPr lang="ru-RU" dirty="0" err="1" smtClean="0"/>
              <a:t>квасолі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В </a:t>
            </a:r>
            <a:r>
              <a:rPr lang="ru-RU" dirty="0" err="1" smtClean="0"/>
              <a:t>і</a:t>
            </a:r>
            <a:r>
              <a:rPr lang="ru-RU" dirty="0" smtClean="0"/>
              <a:t> Р </a:t>
            </a:r>
            <a:r>
              <a:rPr lang="ru-RU" dirty="0" err="1" smtClean="0"/>
              <a:t>детермінують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так, </a:t>
            </a:r>
            <a:r>
              <a:rPr lang="ru-RU" dirty="0" err="1" smtClean="0"/>
              <a:t>що</a:t>
            </a:r>
            <a:r>
              <a:rPr lang="ru-RU" dirty="0" smtClean="0"/>
              <a:t> В – </a:t>
            </a:r>
            <a:r>
              <a:rPr lang="ru-RU" dirty="0" err="1" smtClean="0"/>
              <a:t>червоне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, а – </a:t>
            </a:r>
            <a:r>
              <a:rPr lang="ru-RU" dirty="0" err="1" smtClean="0"/>
              <a:t>жовто-коричневе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за </a:t>
            </a:r>
            <a:r>
              <a:rPr lang="ru-RU" dirty="0" err="1" smtClean="0"/>
              <a:t>наявності</a:t>
            </a:r>
            <a:r>
              <a:rPr lang="ru-RU" dirty="0" smtClean="0"/>
              <a:t> гена Р (</a:t>
            </a:r>
            <a:r>
              <a:rPr lang="ru-RU" dirty="0" err="1" smtClean="0"/>
              <a:t>ген-проявник</a:t>
            </a:r>
            <a:r>
              <a:rPr lang="ru-RU" dirty="0" smtClean="0"/>
              <a:t>).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рр</a:t>
            </a:r>
            <a:r>
              <a:rPr lang="ru-RU" dirty="0" smtClean="0"/>
              <a:t>, то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білі</a:t>
            </a:r>
            <a:r>
              <a:rPr lang="ru-RU" dirty="0" smtClean="0"/>
              <a:t> (</a:t>
            </a:r>
            <a:r>
              <a:rPr lang="ru-RU" dirty="0" err="1" smtClean="0"/>
              <a:t>забарвлення</a:t>
            </a:r>
            <a:r>
              <a:rPr lang="ru-RU" dirty="0" smtClean="0"/>
              <a:t> не </a:t>
            </a:r>
            <a:r>
              <a:rPr lang="ru-RU" dirty="0" err="1" smtClean="0"/>
              <a:t>проявляється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2656"/>
            <a:ext cx="8712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1 типу</a:t>
            </a:r>
          </a:p>
          <a:p>
            <a:endParaRPr lang="ru-RU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З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забарвленням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з'явиться</a:t>
            </a:r>
            <a:r>
              <a:rPr lang="ru-RU" dirty="0" smtClean="0"/>
              <a:t> </a:t>
            </a:r>
            <a:r>
              <a:rPr lang="ru-RU" dirty="0" err="1" smtClean="0"/>
              <a:t>квасоля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вказаних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форм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жовто-коричневим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червоним</a:t>
            </a:r>
            <a:r>
              <a:rPr lang="ru-RU" dirty="0" smtClean="0"/>
              <a:t> </a:t>
            </a:r>
            <a:r>
              <a:rPr lang="ru-RU" dirty="0" err="1" smtClean="0"/>
              <a:t>забарвленням</a:t>
            </a:r>
            <a:r>
              <a:rPr lang="ru-RU" dirty="0" smtClean="0"/>
              <a:t>: </a:t>
            </a:r>
            <a:r>
              <a:rPr lang="ru-RU" dirty="0" err="1" smtClean="0"/>
              <a:t>ввРр</a:t>
            </a:r>
            <a:r>
              <a:rPr lang="ru-RU" dirty="0" smtClean="0"/>
              <a:t> × </a:t>
            </a:r>
            <a:r>
              <a:rPr lang="ru-RU" dirty="0" err="1" smtClean="0"/>
              <a:t>ВвРр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Використовуємо</a:t>
            </a:r>
            <a:r>
              <a:rPr lang="ru-RU" dirty="0" smtClean="0"/>
              <a:t> </a:t>
            </a:r>
            <a:r>
              <a:rPr lang="ru-RU" dirty="0" err="1" smtClean="0"/>
              <a:t>математичний</a:t>
            </a:r>
            <a:r>
              <a:rPr lang="ru-RU" dirty="0" smtClean="0"/>
              <a:t> метод.</a:t>
            </a:r>
          </a:p>
          <a:p>
            <a:r>
              <a:rPr lang="ru-RU" dirty="0" smtClean="0"/>
              <a:t>За геном В </a:t>
            </a:r>
            <a:r>
              <a:rPr lang="ru-RU" dirty="0" err="1" smtClean="0"/>
              <a:t>аналізуюче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: Р: </a:t>
            </a:r>
            <a:r>
              <a:rPr lang="ru-RU" dirty="0" err="1" smtClean="0"/>
              <a:t>вв</a:t>
            </a:r>
            <a:r>
              <a:rPr lang="ru-RU" dirty="0" smtClean="0"/>
              <a:t> × </a:t>
            </a:r>
            <a:r>
              <a:rPr lang="ru-RU" dirty="0" err="1" smtClean="0"/>
              <a:t>Вв</a:t>
            </a:r>
            <a:r>
              <a:rPr lang="ru-RU" dirty="0" smtClean="0"/>
              <a:t> (3-я «</a:t>
            </a:r>
            <a:r>
              <a:rPr lang="ru-RU" dirty="0" err="1" smtClean="0"/>
              <a:t>літера</a:t>
            </a:r>
            <a:r>
              <a:rPr lang="ru-RU" dirty="0" smtClean="0"/>
              <a:t>»),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en-US" dirty="0" smtClean="0"/>
              <a:t>F1: ½</a:t>
            </a:r>
            <a:r>
              <a:rPr lang="ru-RU" dirty="0" err="1" smtClean="0"/>
              <a:t>Вв</a:t>
            </a:r>
            <a:r>
              <a:rPr lang="ru-RU" dirty="0" smtClean="0"/>
              <a:t> + ½вв.</a:t>
            </a:r>
          </a:p>
          <a:p>
            <a:r>
              <a:rPr lang="ru-RU" dirty="0" smtClean="0"/>
              <a:t>За геном Р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гетерозигот</a:t>
            </a:r>
            <a:r>
              <a:rPr lang="ru-RU" dirty="0" smtClean="0"/>
              <a:t>: Р: </a:t>
            </a:r>
            <a:r>
              <a:rPr lang="ru-RU" dirty="0" err="1" smtClean="0"/>
              <a:t>Рр</a:t>
            </a:r>
            <a:r>
              <a:rPr lang="ru-RU" dirty="0" smtClean="0"/>
              <a:t> × </a:t>
            </a:r>
            <a:r>
              <a:rPr lang="ru-RU" dirty="0" err="1" smtClean="0"/>
              <a:t>Рр</a:t>
            </a:r>
            <a:r>
              <a:rPr lang="ru-RU" dirty="0" smtClean="0"/>
              <a:t> (2-я «</a:t>
            </a:r>
            <a:r>
              <a:rPr lang="ru-RU" dirty="0" err="1" smtClean="0"/>
              <a:t>літера</a:t>
            </a:r>
            <a:r>
              <a:rPr lang="ru-RU" dirty="0" smtClean="0"/>
              <a:t>»),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en-US" dirty="0" smtClean="0"/>
              <a:t>F1: ½</a:t>
            </a:r>
            <a:r>
              <a:rPr lang="ru-RU" dirty="0" smtClean="0"/>
              <a:t>Р- + ¼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Перемноживши </a:t>
            </a:r>
            <a:r>
              <a:rPr lang="ru-RU" dirty="0" err="1" smtClean="0"/>
              <a:t>двочлен</a:t>
            </a:r>
            <a:r>
              <a:rPr lang="ru-RU" dirty="0" smtClean="0"/>
              <a:t> на </a:t>
            </a:r>
            <a:r>
              <a:rPr lang="ru-RU" dirty="0" err="1" smtClean="0"/>
              <a:t>двочлен</a:t>
            </a:r>
            <a:r>
              <a:rPr lang="ru-RU" dirty="0" smtClean="0"/>
              <a:t> </a:t>
            </a:r>
            <a:r>
              <a:rPr lang="ru-RU" dirty="0" err="1" smtClean="0"/>
              <a:t>отримуємо</a:t>
            </a:r>
            <a:r>
              <a:rPr lang="ru-RU" dirty="0" smtClean="0"/>
              <a:t> </a:t>
            </a:r>
            <a:r>
              <a:rPr lang="ru-RU" dirty="0" err="1" smtClean="0"/>
              <a:t>потомство:⅜Вв</a:t>
            </a:r>
            <a:r>
              <a:rPr lang="ru-RU" dirty="0" smtClean="0"/>
              <a:t> Р- + ⅜</a:t>
            </a:r>
            <a:r>
              <a:rPr lang="ru-RU" dirty="0" err="1" smtClean="0"/>
              <a:t>вв</a:t>
            </a:r>
            <a:r>
              <a:rPr lang="ru-RU" dirty="0" smtClean="0"/>
              <a:t> Р- + ⅛</a:t>
            </a:r>
            <a:r>
              <a:rPr lang="ru-RU" dirty="0" err="1" smtClean="0"/>
              <a:t>Вв</a:t>
            </a:r>
            <a:r>
              <a:rPr lang="ru-RU" dirty="0" smtClean="0"/>
              <a:t> </a:t>
            </a:r>
            <a:r>
              <a:rPr lang="ru-RU" dirty="0" err="1" smtClean="0"/>
              <a:t>рр</a:t>
            </a:r>
            <a:r>
              <a:rPr lang="ru-RU" dirty="0" smtClean="0"/>
              <a:t> + ⅛</a:t>
            </a:r>
            <a:r>
              <a:rPr lang="ru-RU" dirty="0" err="1" smtClean="0"/>
              <a:t>вв</a:t>
            </a:r>
            <a:r>
              <a:rPr lang="ru-RU" dirty="0" smtClean="0"/>
              <a:t> 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поколінні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⅜ </a:t>
            </a:r>
            <a:r>
              <a:rPr lang="ru-RU" dirty="0" err="1" smtClean="0"/>
              <a:t>червононасінних</a:t>
            </a:r>
            <a:r>
              <a:rPr lang="ru-RU" dirty="0" smtClean="0"/>
              <a:t>, ⅜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жовто-коричневим</a:t>
            </a:r>
            <a:r>
              <a:rPr lang="ru-RU" dirty="0" smtClean="0"/>
              <a:t> </a:t>
            </a:r>
            <a:r>
              <a:rPr lang="ru-RU" dirty="0" err="1" smtClean="0"/>
              <a:t>насінням</a:t>
            </a:r>
            <a:r>
              <a:rPr lang="ru-RU" dirty="0" smtClean="0"/>
              <a:t> та ¼ </a:t>
            </a:r>
            <a:r>
              <a:rPr lang="ru-RU" dirty="0" err="1" smtClean="0"/>
              <a:t>білонасінних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52736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Полімерія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Полімерія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тип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неалельних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при </a:t>
            </a:r>
            <a:r>
              <a:rPr lang="ru-RU" dirty="0" err="1" smtClean="0"/>
              <a:t>якому</a:t>
            </a:r>
            <a:r>
              <a:rPr lang="ru-RU" dirty="0" smtClean="0"/>
              <a:t> два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 </a:t>
            </a:r>
            <a:r>
              <a:rPr lang="ru-RU" dirty="0" err="1" smtClean="0"/>
              <a:t>фенотипічний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, </a:t>
            </a:r>
            <a:r>
              <a:rPr lang="ru-RU" dirty="0" err="1" smtClean="0"/>
              <a:t>контролюють</a:t>
            </a:r>
            <a:r>
              <a:rPr lang="ru-RU" dirty="0" smtClean="0"/>
              <a:t> одну </a:t>
            </a:r>
            <a:r>
              <a:rPr lang="ru-RU" dirty="0" err="1" smtClean="0"/>
              <a:t>ознаку</a:t>
            </a:r>
            <a:r>
              <a:rPr lang="ru-RU" dirty="0" smtClean="0"/>
              <a:t>. Вони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поліген.При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полімерії</a:t>
            </a:r>
            <a:r>
              <a:rPr lang="ru-RU" dirty="0" smtClean="0"/>
              <a:t>: </a:t>
            </a:r>
            <a:r>
              <a:rPr lang="ru-RU" dirty="0" err="1" smtClean="0"/>
              <a:t>кумулятивну</a:t>
            </a:r>
            <a:r>
              <a:rPr lang="ru-RU" dirty="0" smtClean="0"/>
              <a:t> та </a:t>
            </a:r>
            <a:r>
              <a:rPr lang="ru-RU" dirty="0" err="1" smtClean="0"/>
              <a:t>некумулятивну.У</a:t>
            </a:r>
            <a:r>
              <a:rPr lang="ru-RU" dirty="0" smtClean="0"/>
              <a:t>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некумулятивної</a:t>
            </a:r>
            <a:r>
              <a:rPr lang="ru-RU" dirty="0" smtClean="0"/>
              <a:t> </a:t>
            </a:r>
            <a:r>
              <a:rPr lang="ru-RU" dirty="0" err="1" smtClean="0"/>
              <a:t>полімерії</a:t>
            </a:r>
            <a:r>
              <a:rPr lang="ru-RU" dirty="0" smtClean="0"/>
              <a:t> для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домінантної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, тому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15: 1, 63: 1, 255: 1 </a:t>
            </a:r>
            <a:r>
              <a:rPr lang="ru-RU" dirty="0" err="1" smtClean="0"/>
              <a:t>і</a:t>
            </a:r>
            <a:r>
              <a:rPr lang="ru-RU" dirty="0" smtClean="0"/>
              <a:t> т.д.У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кумулятивної</a:t>
            </a:r>
            <a:r>
              <a:rPr lang="ru-RU" dirty="0" smtClean="0"/>
              <a:t> </a:t>
            </a:r>
            <a:r>
              <a:rPr lang="ru-RU" dirty="0" err="1" smtClean="0"/>
              <a:t>полімерії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«</a:t>
            </a:r>
            <a:r>
              <a:rPr lang="ru-RU" dirty="0" err="1" smtClean="0"/>
              <a:t>дози</a:t>
            </a:r>
            <a:r>
              <a:rPr lang="ru-RU" dirty="0" smtClean="0"/>
              <a:t> гена» (</a:t>
            </a:r>
            <a:r>
              <a:rPr lang="ru-RU" dirty="0" err="1" smtClean="0"/>
              <a:t>від</a:t>
            </a:r>
            <a:r>
              <a:rPr lang="ru-RU" dirty="0" smtClean="0"/>
              <a:t> числа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прямо </a:t>
            </a:r>
            <a:r>
              <a:rPr lang="ru-RU" dirty="0" err="1" smtClean="0"/>
              <a:t>пропорційна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.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взаємодіють</a:t>
            </a:r>
            <a:r>
              <a:rPr lang="ru-RU" dirty="0" smtClean="0"/>
              <a:t> за типом </a:t>
            </a:r>
            <a:r>
              <a:rPr lang="ru-RU" dirty="0" err="1" smtClean="0"/>
              <a:t>кумулятивної</a:t>
            </a:r>
            <a:r>
              <a:rPr lang="ru-RU" dirty="0" smtClean="0"/>
              <a:t> </a:t>
            </a:r>
            <a:r>
              <a:rPr lang="ru-RU" dirty="0" err="1" smtClean="0"/>
              <a:t>полімерії</a:t>
            </a:r>
            <a:r>
              <a:rPr lang="ru-RU" dirty="0" smtClean="0"/>
              <a:t>, </a:t>
            </a:r>
            <a:r>
              <a:rPr lang="ru-RU" dirty="0" err="1" smtClean="0"/>
              <a:t>контролюють</a:t>
            </a:r>
            <a:r>
              <a:rPr lang="ru-RU" dirty="0" smtClean="0"/>
              <a:t> </a:t>
            </a:r>
            <a:r>
              <a:rPr lang="ru-RU" dirty="0" err="1" smtClean="0"/>
              <a:t>кількісні</a:t>
            </a:r>
            <a:r>
              <a:rPr lang="ru-RU" dirty="0" smtClean="0"/>
              <a:t> (</a:t>
            </a:r>
            <a:r>
              <a:rPr lang="ru-RU" dirty="0" err="1" smtClean="0"/>
              <a:t>мірні</a:t>
            </a:r>
            <a:r>
              <a:rPr lang="ru-RU" dirty="0" smtClean="0"/>
              <a:t>) </a:t>
            </a:r>
            <a:r>
              <a:rPr lang="ru-RU" dirty="0" err="1" smtClean="0"/>
              <a:t>ознаки</a:t>
            </a:r>
            <a:r>
              <a:rPr lang="ru-RU" dirty="0" smtClean="0"/>
              <a:t>: </a:t>
            </a:r>
            <a:r>
              <a:rPr lang="ru-RU" dirty="0" err="1" smtClean="0"/>
              <a:t>зростання</a:t>
            </a:r>
            <a:r>
              <a:rPr lang="ru-RU" dirty="0" smtClean="0"/>
              <a:t>, </a:t>
            </a:r>
            <a:r>
              <a:rPr lang="ru-RU" dirty="0" err="1" smtClean="0"/>
              <a:t>масу</a:t>
            </a:r>
            <a:r>
              <a:rPr lang="ru-RU" dirty="0" smtClean="0"/>
              <a:t>, </a:t>
            </a:r>
            <a:r>
              <a:rPr lang="ru-RU" dirty="0" err="1" smtClean="0"/>
              <a:t>довжину</a:t>
            </a:r>
            <a:r>
              <a:rPr lang="ru-RU" dirty="0" smtClean="0"/>
              <a:t>, </a:t>
            </a:r>
            <a:r>
              <a:rPr lang="ru-RU" dirty="0" err="1" smtClean="0"/>
              <a:t>несучість</a:t>
            </a:r>
            <a:r>
              <a:rPr lang="ru-RU" dirty="0" smtClean="0"/>
              <a:t>, </a:t>
            </a:r>
            <a:r>
              <a:rPr lang="ru-RU" dirty="0" err="1" smtClean="0"/>
              <a:t>удій</a:t>
            </a:r>
            <a:r>
              <a:rPr lang="ru-RU" dirty="0" smtClean="0"/>
              <a:t> молока, </a:t>
            </a:r>
            <a:r>
              <a:rPr lang="ru-RU" dirty="0" err="1" smtClean="0"/>
              <a:t>відсоток</a:t>
            </a:r>
            <a:r>
              <a:rPr lang="ru-RU" dirty="0" smtClean="0"/>
              <a:t> жиру,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безперервну</a:t>
            </a:r>
            <a:r>
              <a:rPr lang="ru-RU" dirty="0" smtClean="0"/>
              <a:t> </a:t>
            </a:r>
            <a:r>
              <a:rPr lang="ru-RU" dirty="0" err="1" smtClean="0"/>
              <a:t>мінливість</a:t>
            </a:r>
            <a:r>
              <a:rPr lang="ru-RU" dirty="0" smtClean="0"/>
              <a:t>, </a:t>
            </a:r>
            <a:r>
              <a:rPr lang="ru-RU" dirty="0" err="1" smtClean="0"/>
              <a:t>завжди</a:t>
            </a:r>
            <a:r>
              <a:rPr lang="ru-RU" dirty="0" smtClean="0"/>
              <a:t> наводиться </a:t>
            </a:r>
            <a:r>
              <a:rPr lang="ru-RU" dirty="0" err="1" smtClean="0"/>
              <a:t>середнє</a:t>
            </a:r>
            <a:r>
              <a:rPr lang="ru-RU" dirty="0" smtClean="0"/>
              <a:t> </a:t>
            </a:r>
            <a:r>
              <a:rPr lang="ru-RU" dirty="0" err="1" smtClean="0"/>
              <a:t>статистичне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величина </a:t>
            </a:r>
            <a:r>
              <a:rPr lang="ru-RU" dirty="0" err="1" smtClean="0"/>
              <a:t>помилки</a:t>
            </a:r>
            <a:r>
              <a:rPr lang="ru-RU" dirty="0" smtClean="0"/>
              <a:t> .</a:t>
            </a:r>
            <a:r>
              <a:rPr lang="ru-RU" dirty="0" err="1" smtClean="0"/>
              <a:t>Позначення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полігени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однакову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на </a:t>
            </a:r>
            <a:r>
              <a:rPr lang="ru-RU" dirty="0" err="1" smtClean="0"/>
              <a:t>контрольовану</a:t>
            </a:r>
            <a:r>
              <a:rPr lang="ru-RU" dirty="0" smtClean="0"/>
              <a:t> </a:t>
            </a:r>
            <a:r>
              <a:rPr lang="ru-RU" dirty="0" err="1" smtClean="0"/>
              <a:t>ознаку</a:t>
            </a:r>
            <a:r>
              <a:rPr lang="ru-RU" dirty="0" smtClean="0"/>
              <a:t>,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позначень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за </a:t>
            </a:r>
            <a:r>
              <a:rPr lang="ru-RU" dirty="0" err="1" smtClean="0"/>
              <a:t>якусь</a:t>
            </a:r>
            <a:r>
              <a:rPr lang="ru-RU" dirty="0" smtClean="0"/>
              <a:t> </a:t>
            </a:r>
            <a:r>
              <a:rPr lang="ru-RU" dirty="0" err="1" smtClean="0"/>
              <a:t>ознаку</a:t>
            </a:r>
            <a:r>
              <a:rPr lang="ru-RU" dirty="0" smtClean="0"/>
              <a:t>, </a:t>
            </a:r>
            <a:r>
              <a:rPr lang="ru-RU" dirty="0" err="1" smtClean="0"/>
              <a:t>контрольовану</a:t>
            </a:r>
            <a:r>
              <a:rPr lang="ru-RU" dirty="0" smtClean="0"/>
              <a:t> генами,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взаємодіють</a:t>
            </a:r>
            <a:r>
              <a:rPr lang="ru-RU" dirty="0" smtClean="0"/>
              <a:t> за типом </a:t>
            </a:r>
            <a:r>
              <a:rPr lang="ru-RU" dirty="0" err="1" smtClean="0"/>
              <a:t>полімерії</a:t>
            </a:r>
            <a:r>
              <a:rPr lang="ru-RU" dirty="0" smtClean="0"/>
              <a:t>, </a:t>
            </a:r>
            <a:r>
              <a:rPr lang="ru-RU" dirty="0" err="1" smtClean="0"/>
              <a:t>відповідає</a:t>
            </a:r>
            <a:r>
              <a:rPr lang="ru-RU" dirty="0" smtClean="0"/>
              <a:t> три </a:t>
            </a:r>
            <a:r>
              <a:rPr lang="ru-RU" dirty="0" err="1" smtClean="0"/>
              <a:t>полігени</a:t>
            </a:r>
            <a:r>
              <a:rPr lang="ru-RU" dirty="0" smtClean="0"/>
              <a:t>, то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позначити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способами: </a:t>
            </a:r>
            <a:r>
              <a:rPr lang="ru-RU" dirty="0" err="1" smtClean="0"/>
              <a:t>або</a:t>
            </a:r>
            <a:r>
              <a:rPr lang="ru-RU" dirty="0" smtClean="0"/>
              <a:t> АА ВВ СС (</a:t>
            </a:r>
            <a:r>
              <a:rPr lang="ru-RU" dirty="0" err="1" smtClean="0"/>
              <a:t>ця</a:t>
            </a:r>
            <a:r>
              <a:rPr lang="ru-RU" dirty="0" smtClean="0"/>
              <a:t> система </a:t>
            </a:r>
            <a:r>
              <a:rPr lang="ru-RU" dirty="0" err="1" smtClean="0"/>
              <a:t>позначень</a:t>
            </a:r>
            <a:r>
              <a:rPr lang="ru-RU" dirty="0" smtClean="0"/>
              <a:t> </a:t>
            </a:r>
            <a:r>
              <a:rPr lang="ru-RU" dirty="0" err="1" smtClean="0"/>
              <a:t>підкреслюватиме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йдеться</a:t>
            </a:r>
            <a:r>
              <a:rPr lang="ru-RU" dirty="0" smtClean="0"/>
              <a:t> про три </a:t>
            </a:r>
            <a:r>
              <a:rPr lang="ru-RU" dirty="0" err="1" smtClean="0"/>
              <a:t>дискретні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), </a:t>
            </a:r>
            <a:r>
              <a:rPr lang="ru-RU" dirty="0" err="1" smtClean="0"/>
              <a:t>або</a:t>
            </a:r>
            <a:r>
              <a:rPr lang="ru-RU" dirty="0" smtClean="0"/>
              <a:t> А1А1 А2А2 А3А3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підкреслюватиме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 характер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(силу) </a:t>
            </a:r>
            <a:r>
              <a:rPr lang="ru-RU" dirty="0" err="1" smtClean="0"/>
              <a:t>впливу</a:t>
            </a:r>
            <a:r>
              <a:rPr lang="ru-RU" dirty="0" smtClean="0"/>
              <a:t> кожного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дискретних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на </a:t>
            </a:r>
            <a:r>
              <a:rPr lang="ru-RU" dirty="0" err="1" smtClean="0"/>
              <a:t>контрольовану</a:t>
            </a:r>
            <a:r>
              <a:rPr lang="ru-RU" dirty="0" smtClean="0"/>
              <a:t> </a:t>
            </a:r>
            <a:r>
              <a:rPr lang="ru-RU" dirty="0" err="1" smtClean="0"/>
              <a:t>ознаку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№ 1. </a:t>
            </a:r>
            <a:r>
              <a:rPr lang="ru-RU" sz="1600" dirty="0" err="1" smtClean="0"/>
              <a:t>Припустимо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у </a:t>
            </a:r>
            <a:r>
              <a:rPr lang="ru-RU" sz="1600" dirty="0" err="1" smtClean="0"/>
              <a:t>гарбуза</a:t>
            </a:r>
            <a:r>
              <a:rPr lang="ru-RU" sz="1600" dirty="0" smtClean="0"/>
              <a:t> за </a:t>
            </a:r>
            <a:r>
              <a:rPr lang="ru-RU" sz="1600" dirty="0" err="1" smtClean="0"/>
              <a:t>масу</a:t>
            </a:r>
            <a:r>
              <a:rPr lang="ru-RU" sz="1600" dirty="0" smtClean="0"/>
              <a:t> </a:t>
            </a:r>
            <a:r>
              <a:rPr lang="ru-RU" sz="1600" dirty="0" err="1" smtClean="0"/>
              <a:t>плодів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відповідають</a:t>
            </a:r>
            <a:r>
              <a:rPr lang="ru-RU" sz="1600" dirty="0" smtClean="0"/>
              <a:t> три </a:t>
            </a:r>
            <a:r>
              <a:rPr lang="ru-RU" sz="1600" dirty="0" err="1" smtClean="0"/>
              <a:t>полігени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взаємодіють</a:t>
            </a:r>
            <a:r>
              <a:rPr lang="ru-RU" sz="1600" dirty="0" smtClean="0"/>
              <a:t> за типом </a:t>
            </a:r>
            <a:r>
              <a:rPr lang="ru-RU" sz="1600" dirty="0" err="1" smtClean="0"/>
              <a:t>кумулятивної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полімерії.При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материнської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форми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середньою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масою</a:t>
            </a:r>
            <a:r>
              <a:rPr lang="ru-RU" sz="1600" dirty="0" smtClean="0"/>
              <a:t> </a:t>
            </a:r>
            <a:r>
              <a:rPr lang="ru-RU" sz="1600" dirty="0" err="1" smtClean="0"/>
              <a:t>плодів</a:t>
            </a:r>
            <a:r>
              <a:rPr lang="ru-RU" sz="1600" dirty="0" smtClean="0"/>
              <a:t> 3 (±0,24) кг та </a:t>
            </a:r>
            <a:r>
              <a:rPr lang="ru-RU" sz="1600" dirty="0" err="1" smtClean="0"/>
              <a:t>батьківською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масою</a:t>
            </a:r>
            <a:r>
              <a:rPr lang="ru-RU" sz="1600" dirty="0" smtClean="0"/>
              <a:t> </a:t>
            </a:r>
            <a:r>
              <a:rPr lang="ru-RU" sz="1600" dirty="0" err="1" smtClean="0"/>
              <a:t>плодів</a:t>
            </a:r>
            <a:r>
              <a:rPr lang="ru-RU" sz="1600" dirty="0" smtClean="0"/>
              <a:t> 1,5 (±0,12) кг </a:t>
            </a:r>
            <a:r>
              <a:rPr lang="ru-RU" sz="1600" dirty="0" err="1" smtClean="0"/>
              <a:t>отримані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гібриди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покоління</a:t>
            </a:r>
            <a:r>
              <a:rPr lang="ru-RU" sz="1600" dirty="0" smtClean="0"/>
              <a:t>, а на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– другого. </a:t>
            </a:r>
            <a:r>
              <a:rPr lang="ru-RU" sz="1600" dirty="0" err="1" smtClean="0"/>
              <a:t>Необхідно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, яке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спостерігатиметься</a:t>
            </a:r>
            <a:r>
              <a:rPr lang="ru-RU" sz="1600" dirty="0" smtClean="0"/>
              <a:t> у другому </a:t>
            </a:r>
            <a:r>
              <a:rPr lang="ru-RU" sz="1600" dirty="0" err="1" smtClean="0"/>
              <a:t>поколінні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: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плоди </a:t>
            </a:r>
            <a:r>
              <a:rPr lang="ru-RU" sz="1600" dirty="0" err="1" smtClean="0"/>
              <a:t>і</a:t>
            </a:r>
            <a:r>
              <a:rPr lang="ru-RU" sz="1600" dirty="0" smtClean="0"/>
              <a:t> в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співвідношенні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з'являтимуться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Запис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: Р: АА ВР СС (3 кг) × </a:t>
            </a:r>
            <a:r>
              <a:rPr lang="ru-RU" sz="1600" dirty="0" err="1" smtClean="0"/>
              <a:t>аа</a:t>
            </a:r>
            <a:r>
              <a:rPr lang="ru-RU" sz="1600" dirty="0" smtClean="0"/>
              <a:t> </a:t>
            </a:r>
            <a:r>
              <a:rPr lang="ru-RU" sz="1600" dirty="0" err="1" smtClean="0"/>
              <a:t>вв</a:t>
            </a:r>
            <a:r>
              <a:rPr lang="ru-RU" sz="1600" dirty="0" smtClean="0"/>
              <a:t> </a:t>
            </a:r>
            <a:r>
              <a:rPr lang="ru-RU" sz="1600" dirty="0" err="1" smtClean="0"/>
              <a:t>сс</a:t>
            </a:r>
            <a:r>
              <a:rPr lang="ru-RU" sz="1600" dirty="0" smtClean="0"/>
              <a:t> (1,5 кг);</a:t>
            </a:r>
            <a:r>
              <a:rPr lang="en-US" sz="1600" dirty="0" smtClean="0"/>
              <a:t>F1: </a:t>
            </a:r>
            <a:r>
              <a:rPr lang="ru-RU" sz="1600" dirty="0" err="1" smtClean="0"/>
              <a:t>Аа</a:t>
            </a:r>
            <a:r>
              <a:rPr lang="ru-RU" sz="1600" dirty="0" smtClean="0"/>
              <a:t> </a:t>
            </a:r>
            <a:r>
              <a:rPr lang="ru-RU" sz="1600" dirty="0" err="1" smtClean="0"/>
              <a:t>Вв</a:t>
            </a:r>
            <a:r>
              <a:rPr lang="ru-RU" sz="1600" dirty="0" smtClean="0"/>
              <a:t> </a:t>
            </a:r>
            <a:r>
              <a:rPr lang="ru-RU" sz="1600" dirty="0" err="1" smtClean="0"/>
              <a:t>Сс</a:t>
            </a:r>
            <a:r>
              <a:rPr lang="ru-RU" sz="1600" dirty="0" smtClean="0"/>
              <a:t> (2,25 кг) × </a:t>
            </a:r>
            <a:r>
              <a:rPr lang="ru-RU" sz="1600" dirty="0" err="1" smtClean="0"/>
              <a:t>Аа</a:t>
            </a:r>
            <a:r>
              <a:rPr lang="ru-RU" sz="1600" dirty="0" smtClean="0"/>
              <a:t> </a:t>
            </a:r>
            <a:r>
              <a:rPr lang="ru-RU" sz="1600" dirty="0" err="1" smtClean="0"/>
              <a:t>Вв</a:t>
            </a:r>
            <a:r>
              <a:rPr lang="ru-RU" sz="1600" dirty="0" smtClean="0"/>
              <a:t> </a:t>
            </a:r>
            <a:r>
              <a:rPr lang="ru-RU" sz="1600" dirty="0" err="1" smtClean="0"/>
              <a:t>Сс</a:t>
            </a:r>
            <a:r>
              <a:rPr lang="ru-RU" sz="1600" dirty="0" smtClean="0"/>
              <a:t> (2,25 кг);</a:t>
            </a:r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060848"/>
            <a:ext cx="4616006" cy="23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2333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де Д - </a:t>
            </a:r>
            <a:r>
              <a:rPr lang="ru-RU" sz="1600" dirty="0" err="1" smtClean="0"/>
              <a:t>домінантні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, цифра </a:t>
            </a:r>
            <a:r>
              <a:rPr lang="ru-RU" sz="1600" dirty="0" err="1" smtClean="0"/>
              <a:t>ліворуч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Д -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алелів</a:t>
            </a:r>
            <a:r>
              <a:rPr lang="ru-RU" sz="1600" dirty="0" smtClean="0"/>
              <a:t>; </a:t>
            </a:r>
            <a:r>
              <a:rPr lang="ru-RU" sz="1600" dirty="0" err="1" smtClean="0"/>
              <a:t>р</a:t>
            </a:r>
            <a:r>
              <a:rPr lang="ru-RU" sz="1600" dirty="0" smtClean="0"/>
              <a:t> – </a:t>
            </a:r>
            <a:r>
              <a:rPr lang="ru-RU" sz="1600" dirty="0" err="1" smtClean="0"/>
              <a:t>рецесивні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, цифра </a:t>
            </a:r>
            <a:r>
              <a:rPr lang="ru-RU" sz="1600" dirty="0" err="1" smtClean="0"/>
              <a:t>біля</a:t>
            </a:r>
            <a:r>
              <a:rPr lang="ru-RU" sz="1600" dirty="0" smtClean="0"/>
              <a:t> </a:t>
            </a:r>
            <a:r>
              <a:rPr lang="ru-RU" sz="1600" dirty="0" err="1" smtClean="0"/>
              <a:t>р</a:t>
            </a:r>
            <a:r>
              <a:rPr lang="ru-RU" sz="1600" dirty="0" smtClean="0"/>
              <a:t> –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алелів</a:t>
            </a:r>
            <a:r>
              <a:rPr lang="ru-RU" sz="1600" dirty="0" smtClean="0"/>
              <a:t>.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визначається</a:t>
            </a:r>
            <a:r>
              <a:rPr lang="ru-RU" sz="1600" dirty="0" smtClean="0"/>
              <a:t> як </a:t>
            </a:r>
            <a:r>
              <a:rPr lang="en-US" sz="1600" dirty="0" smtClean="0"/>
              <a:t>n-1 (</a:t>
            </a:r>
            <a:r>
              <a:rPr lang="ru-RU" sz="1600" dirty="0" smtClean="0"/>
              <a:t>де </a:t>
            </a:r>
            <a:r>
              <a:rPr lang="en-US" sz="1600" dirty="0" smtClean="0"/>
              <a:t>n – </a:t>
            </a:r>
            <a:r>
              <a:rPr lang="ru-RU" sz="1600" dirty="0" smtClean="0"/>
              <a:t>число </a:t>
            </a:r>
            <a:r>
              <a:rPr lang="ru-RU" sz="1600" dirty="0" err="1" smtClean="0"/>
              <a:t>алелів</a:t>
            </a:r>
            <a:r>
              <a:rPr lang="ru-RU" sz="1600" dirty="0" smtClean="0"/>
              <a:t>).</a:t>
            </a:r>
          </a:p>
          <a:p>
            <a:r>
              <a:rPr lang="ru-RU" sz="1600" dirty="0" err="1" smtClean="0"/>
              <a:t>Рішення</a:t>
            </a:r>
            <a:r>
              <a:rPr lang="ru-RU" sz="1600" dirty="0" smtClean="0"/>
              <a:t>. У </a:t>
            </a:r>
            <a:r>
              <a:rPr lang="ru-RU" sz="1600" dirty="0" err="1" smtClean="0"/>
              <a:t>разі</a:t>
            </a:r>
            <a:r>
              <a:rPr lang="ru-RU" sz="1600" dirty="0" smtClean="0"/>
              <a:t> </a:t>
            </a:r>
            <a:r>
              <a:rPr lang="ru-RU" sz="1600" dirty="0" err="1" smtClean="0"/>
              <a:t>кумулятивної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полімерії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прояву</a:t>
            </a:r>
            <a:r>
              <a:rPr lang="ru-RU" sz="1600" dirty="0" smtClean="0"/>
              <a:t> </a:t>
            </a:r>
            <a:r>
              <a:rPr lang="ru-RU" sz="1600" dirty="0" err="1" smtClean="0"/>
              <a:t>вносять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однаковий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внесок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домінантна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нарівні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аналогічними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нарівні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алелями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по </a:t>
            </a:r>
            <a:r>
              <a:rPr lang="ru-RU" sz="1600" dirty="0" err="1" smtClean="0"/>
              <a:t>масі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гарбуза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покоління</a:t>
            </a:r>
            <a:r>
              <a:rPr lang="ru-RU" sz="1600" dirty="0" smtClean="0"/>
              <a:t>: </a:t>
            </a:r>
            <a:r>
              <a:rPr lang="ru-RU" sz="1600" dirty="0" err="1" smtClean="0"/>
              <a:t>середня</a:t>
            </a:r>
            <a:r>
              <a:rPr lang="ru-RU" sz="1600" dirty="0" smtClean="0"/>
              <a:t> </a:t>
            </a:r>
            <a:r>
              <a:rPr lang="ru-RU" sz="1600" dirty="0" err="1" smtClean="0"/>
              <a:t>арифметична</a:t>
            </a:r>
            <a:r>
              <a:rPr lang="ru-RU" sz="1600" dirty="0" smtClean="0"/>
              <a:t> (3 кг + 1,5 кг) / 2 = 2,25 кг. </a:t>
            </a:r>
            <a:r>
              <a:rPr lang="ru-RU" sz="1600" dirty="0" err="1" smtClean="0"/>
              <a:t>Однак</a:t>
            </a:r>
            <a:r>
              <a:rPr lang="ru-RU" sz="1600" dirty="0" smtClean="0"/>
              <a:t>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домінантних</a:t>
            </a:r>
            <a:r>
              <a:rPr lang="ru-RU" sz="1600" dirty="0" smtClean="0"/>
              <a:t> (3:6) не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частці</a:t>
            </a:r>
            <a:r>
              <a:rPr lang="ru-RU" sz="1600" dirty="0" smtClean="0"/>
              <a:t> вкладу </a:t>
            </a:r>
            <a:r>
              <a:rPr lang="ru-RU" sz="1600" dirty="0" err="1" smtClean="0"/>
              <a:t>рецесивних</a:t>
            </a:r>
            <a:r>
              <a:rPr lang="ru-RU" sz="1600" dirty="0" smtClean="0"/>
              <a:t> (1,5:6). Тому для </a:t>
            </a:r>
            <a:r>
              <a:rPr lang="ru-RU" sz="1600" dirty="0" err="1" smtClean="0"/>
              <a:t>розрахунку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маси</a:t>
            </a:r>
            <a:r>
              <a:rPr lang="ru-RU" sz="1600" dirty="0" smtClean="0"/>
              <a:t> </a:t>
            </a:r>
            <a:r>
              <a:rPr lang="ru-RU" sz="1600" dirty="0" err="1" smtClean="0"/>
              <a:t>плодів</a:t>
            </a:r>
            <a:r>
              <a:rPr lang="ru-RU" sz="1600" dirty="0" smtClean="0"/>
              <a:t> кожного </a:t>
            </a:r>
            <a:r>
              <a:rPr lang="ru-RU" sz="1600" dirty="0" err="1" smtClean="0"/>
              <a:t>з</a:t>
            </a:r>
            <a:r>
              <a:rPr lang="ru-RU" sz="1600" dirty="0" smtClean="0"/>
              <a:t> 7 </a:t>
            </a:r>
            <a:r>
              <a:rPr lang="ru-RU" sz="1600" dirty="0" err="1" smtClean="0"/>
              <a:t>фенотипічних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класів</a:t>
            </a:r>
            <a:r>
              <a:rPr lang="ru-RU" sz="1600" dirty="0" smtClean="0"/>
              <a:t> у другому </a:t>
            </a:r>
            <a:r>
              <a:rPr lang="ru-RU" sz="1600" dirty="0" err="1" smtClean="0"/>
              <a:t>поколінні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використовується</a:t>
            </a:r>
            <a:r>
              <a:rPr lang="ru-RU" sz="1600" dirty="0" smtClean="0"/>
              <a:t> один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найпростіших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методів</a:t>
            </a:r>
            <a:r>
              <a:rPr lang="ru-RU" sz="1600" dirty="0" smtClean="0"/>
              <a:t> (</a:t>
            </a:r>
            <a:r>
              <a:rPr lang="ru-RU" sz="1600" dirty="0" err="1" smtClean="0"/>
              <a:t>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арифметичної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зручності</a:t>
            </a:r>
            <a:r>
              <a:rPr lang="ru-RU" sz="1600" dirty="0" smtClean="0"/>
              <a:t>).Перший метод: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прояву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ознаки</a:t>
            </a:r>
            <a:r>
              <a:rPr lang="ru-RU" sz="1600" dirty="0" smtClean="0"/>
              <a:t>, </a:t>
            </a:r>
            <a:r>
              <a:rPr lang="ru-RU" sz="1600" dirty="0" err="1" smtClean="0"/>
              <a:t>контрольованої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вважається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мінімальною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розраховується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частка</a:t>
            </a:r>
            <a:r>
              <a:rPr lang="ru-RU" sz="1600" dirty="0" smtClean="0"/>
              <a:t> «</a:t>
            </a:r>
            <a:r>
              <a:rPr lang="ru-RU" sz="1600" dirty="0" err="1" smtClean="0"/>
              <a:t>додаткового</a:t>
            </a:r>
            <a:r>
              <a:rPr lang="ru-RU" sz="1600" dirty="0" smtClean="0"/>
              <a:t> вкладу»,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вносить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домінантна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</a:t>
            </a:r>
            <a:r>
              <a:rPr lang="ru-RU" sz="1600" dirty="0" smtClean="0"/>
              <a:t>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3 кг – 1,5 кг = 1,5 кг.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ця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різниця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контролюється</a:t>
            </a:r>
            <a:r>
              <a:rPr lang="ru-RU" sz="1600" dirty="0" smtClean="0"/>
              <a:t> 6 </a:t>
            </a:r>
            <a:r>
              <a:rPr lang="ru-RU" sz="1600" dirty="0" err="1" smtClean="0"/>
              <a:t>домінантними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алелями</a:t>
            </a:r>
            <a:r>
              <a:rPr lang="ru-RU" sz="1600" dirty="0" smtClean="0"/>
              <a:t>, </a:t>
            </a:r>
            <a:r>
              <a:rPr lang="ru-RU" sz="1600" dirty="0" err="1" smtClean="0"/>
              <a:t>частка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 складе 1,5 кг: 6 = 0,25 кг «</a:t>
            </a:r>
            <a:r>
              <a:rPr lang="ru-RU" sz="1600" dirty="0" err="1" smtClean="0"/>
              <a:t>додаткового</a:t>
            </a:r>
            <a:r>
              <a:rPr lang="ru-RU" sz="1600" dirty="0" smtClean="0"/>
              <a:t> вкладу» на 1 </a:t>
            </a:r>
            <a:r>
              <a:rPr lang="ru-RU" sz="1600" dirty="0" err="1" smtClean="0"/>
              <a:t>домінантну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порівнянні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рецесивною.Другий</a:t>
            </a:r>
            <a:r>
              <a:rPr lang="ru-RU" sz="1600" dirty="0" smtClean="0"/>
              <a:t> метод: </a:t>
            </a:r>
            <a:r>
              <a:rPr lang="ru-RU" sz="1600" dirty="0" err="1" smtClean="0"/>
              <a:t>розраховується</a:t>
            </a:r>
            <a:r>
              <a:rPr lang="ru-RU" sz="1600" dirty="0" smtClean="0"/>
              <a:t> абсолютна </a:t>
            </a:r>
            <a:r>
              <a:rPr lang="ru-RU" sz="1600" dirty="0" err="1" smtClean="0"/>
              <a:t>частка</a:t>
            </a:r>
            <a:r>
              <a:rPr lang="ru-RU" sz="1600" dirty="0" smtClean="0"/>
              <a:t> вкладу </a:t>
            </a:r>
            <a:r>
              <a:rPr lang="ru-RU" sz="1600" dirty="0" err="1" smtClean="0"/>
              <a:t>кожної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домінантної</a:t>
            </a:r>
            <a:r>
              <a:rPr lang="ru-RU" sz="1600" dirty="0" smtClean="0"/>
              <a:t> (3 кг: 6Д = 0,5 кг на 1Д) та </a:t>
            </a:r>
            <a:r>
              <a:rPr lang="ru-RU" sz="1600" dirty="0" err="1" smtClean="0"/>
              <a:t>кожної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рецесивної</a:t>
            </a:r>
            <a:r>
              <a:rPr lang="ru-RU" sz="1600" dirty="0" smtClean="0"/>
              <a:t> (1,5 кг: 6р = 0,25 кг на 1р) </a:t>
            </a:r>
            <a:r>
              <a:rPr lang="ru-RU" sz="1600" dirty="0" err="1" smtClean="0"/>
              <a:t>алелів</a:t>
            </a:r>
            <a:r>
              <a:rPr lang="ru-RU" sz="1600" dirty="0" smtClean="0"/>
              <a:t>. Для </a:t>
            </a:r>
            <a:r>
              <a:rPr lang="ru-RU" sz="1600" dirty="0" err="1" smtClean="0"/>
              <a:t>розрахунку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маси</a:t>
            </a:r>
            <a:r>
              <a:rPr lang="ru-RU" sz="1600" dirty="0" smtClean="0"/>
              <a:t> </a:t>
            </a:r>
            <a:r>
              <a:rPr lang="ru-RU" sz="1600" dirty="0" err="1" smtClean="0"/>
              <a:t>плодів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гарбуза</a:t>
            </a:r>
            <a:r>
              <a:rPr lang="ru-RU" sz="1600" dirty="0" smtClean="0"/>
              <a:t>,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класу</a:t>
            </a:r>
            <a:r>
              <a:rPr lang="ru-RU" sz="1600" dirty="0" smtClean="0"/>
              <a:t> 4Д (+2р), множимо </a:t>
            </a:r>
            <a:r>
              <a:rPr lang="ru-RU" sz="1600" dirty="0" err="1" smtClean="0"/>
              <a:t>частку</a:t>
            </a:r>
            <a:r>
              <a:rPr lang="ru-RU" sz="1600" dirty="0" smtClean="0"/>
              <a:t> вкладу 1Д (0,5 кг) на </a:t>
            </a:r>
            <a:r>
              <a:rPr lang="ru-RU" sz="1600" dirty="0" err="1" smtClean="0"/>
              <a:t>їх</a:t>
            </a:r>
            <a:r>
              <a:rPr lang="ru-RU" sz="1600" dirty="0" smtClean="0"/>
              <a:t> число (4), а </a:t>
            </a:r>
            <a:r>
              <a:rPr lang="ru-RU" sz="1600" dirty="0" err="1" smtClean="0"/>
              <a:t>частку</a:t>
            </a:r>
            <a:r>
              <a:rPr lang="ru-RU" sz="1600" dirty="0" smtClean="0"/>
              <a:t> вкладу 1р (0,25) на </a:t>
            </a:r>
            <a:r>
              <a:rPr lang="ru-RU" sz="1600" dirty="0" err="1" smtClean="0"/>
              <a:t>їхнє</a:t>
            </a:r>
            <a:r>
              <a:rPr lang="ru-RU" sz="1600" dirty="0" smtClean="0"/>
              <a:t> число (2). </a:t>
            </a:r>
            <a:r>
              <a:rPr lang="ru-RU" sz="1600" dirty="0" err="1" smtClean="0"/>
              <a:t>Тоді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отримаємо</a:t>
            </a:r>
            <a:r>
              <a:rPr lang="ru-RU" sz="1600" dirty="0" smtClean="0"/>
              <a:t>: [0,5 · 4] + + [0,25 · 2] = 2,5 кг.</a:t>
            </a:r>
            <a:endParaRPr lang="ru-RU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9644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Наступний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–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. </a:t>
            </a:r>
            <a:r>
              <a:rPr lang="ru-RU" dirty="0" err="1" smtClean="0"/>
              <a:t>Коефіцієнти</a:t>
            </a:r>
            <a:r>
              <a:rPr lang="ru-RU" dirty="0" smtClean="0"/>
              <a:t> для кожного </a:t>
            </a:r>
            <a:r>
              <a:rPr lang="ru-RU" dirty="0" err="1" smtClean="0"/>
              <a:t>фенотипного</a:t>
            </a:r>
            <a:r>
              <a:rPr lang="ru-RU" dirty="0" smtClean="0"/>
              <a:t>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коефіцієнтами</a:t>
            </a:r>
            <a:r>
              <a:rPr lang="ru-RU" dirty="0" smtClean="0"/>
              <a:t> </a:t>
            </a:r>
            <a:r>
              <a:rPr lang="ru-RU" dirty="0" err="1" smtClean="0"/>
              <a:t>розкладання</a:t>
            </a:r>
            <a:r>
              <a:rPr lang="ru-RU" dirty="0" smtClean="0"/>
              <a:t> </a:t>
            </a:r>
            <a:r>
              <a:rPr lang="ru-RU" dirty="0" err="1" smtClean="0"/>
              <a:t>бінома</a:t>
            </a:r>
            <a:r>
              <a:rPr lang="ru-RU" dirty="0" smtClean="0"/>
              <a:t> Ньютона при </a:t>
            </a:r>
            <a:r>
              <a:rPr lang="en-US" dirty="0" smtClean="0"/>
              <a:t>n = 4 (</a:t>
            </a:r>
            <a:r>
              <a:rPr lang="ru-RU" dirty="0" smtClean="0"/>
              <a:t>для </a:t>
            </a:r>
            <a:r>
              <a:rPr lang="ru-RU" dirty="0" err="1" smtClean="0"/>
              <a:t>дигібридного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полімерії</a:t>
            </a:r>
            <a:r>
              <a:rPr lang="ru-RU" dirty="0" smtClean="0"/>
              <a:t>, </a:t>
            </a:r>
            <a:r>
              <a:rPr lang="ru-RU" dirty="0" err="1" smtClean="0"/>
              <a:t>контрольованої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парами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чотирма</a:t>
            </a:r>
            <a:r>
              <a:rPr lang="ru-RU" dirty="0" smtClean="0"/>
              <a:t> </a:t>
            </a:r>
            <a:r>
              <a:rPr lang="ru-RU" dirty="0" err="1" smtClean="0"/>
              <a:t>алелями</a:t>
            </a:r>
            <a:r>
              <a:rPr lang="ru-RU" dirty="0" smtClean="0"/>
              <a:t>), </a:t>
            </a:r>
            <a:r>
              <a:rPr lang="en-US" dirty="0" smtClean="0"/>
              <a:t>n = 6 (</a:t>
            </a:r>
            <a:r>
              <a:rPr lang="ru-RU" dirty="0" smtClean="0"/>
              <a:t>для </a:t>
            </a:r>
            <a:r>
              <a:rPr lang="ru-RU" dirty="0" err="1" smtClean="0"/>
              <a:t>трьох</a:t>
            </a:r>
            <a:r>
              <a:rPr lang="ru-RU" dirty="0" smtClean="0"/>
              <a:t> пар </a:t>
            </a:r>
            <a:r>
              <a:rPr lang="ru-RU" dirty="0" err="1" smtClean="0"/>
              <a:t>генів</a:t>
            </a:r>
            <a:r>
              <a:rPr lang="ru-RU" dirty="0" smtClean="0"/>
              <a:t>: шести </a:t>
            </a:r>
            <a:r>
              <a:rPr lang="ru-RU" dirty="0" err="1" smtClean="0"/>
              <a:t>алелів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т. д.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коефіцієнти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трикутника</a:t>
            </a:r>
            <a:r>
              <a:rPr lang="ru-RU" dirty="0" smtClean="0"/>
              <a:t> Паскаля.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84784"/>
            <a:ext cx="4791075" cy="2188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64502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плодів</a:t>
            </a:r>
            <a:r>
              <a:rPr lang="ru-RU" dirty="0" smtClean="0"/>
              <a:t> </a:t>
            </a:r>
            <a:r>
              <a:rPr lang="ru-RU" dirty="0" err="1" smtClean="0"/>
              <a:t>гарбуза</a:t>
            </a:r>
            <a:r>
              <a:rPr lang="ru-RU" dirty="0" smtClean="0"/>
              <a:t> </a:t>
            </a:r>
            <a:r>
              <a:rPr lang="ru-RU" dirty="0" err="1" smtClean="0"/>
              <a:t>контролюється</a:t>
            </a:r>
            <a:r>
              <a:rPr lang="ru-RU" dirty="0" smtClean="0"/>
              <a:t> </a:t>
            </a:r>
            <a:r>
              <a:rPr lang="ru-RU" dirty="0" err="1" smtClean="0"/>
              <a:t>шістьма</a:t>
            </a:r>
            <a:r>
              <a:rPr lang="ru-RU" dirty="0" smtClean="0"/>
              <a:t> </a:t>
            </a:r>
            <a:r>
              <a:rPr lang="ru-RU" dirty="0" err="1" smtClean="0"/>
              <a:t>алелями</a:t>
            </a:r>
            <a:r>
              <a:rPr lang="ru-RU" dirty="0" smtClean="0"/>
              <a:t>, тому </a:t>
            </a:r>
            <a:r>
              <a:rPr lang="ru-RU" dirty="0" err="1" smtClean="0"/>
              <a:t>розщеплення</a:t>
            </a:r>
            <a:r>
              <a:rPr lang="ru-RU" dirty="0" smtClean="0"/>
              <a:t> </a:t>
            </a:r>
            <a:r>
              <a:rPr lang="ru-RU" dirty="0" err="1" smtClean="0"/>
              <a:t>виразиться</a:t>
            </a:r>
            <a:r>
              <a:rPr lang="ru-RU" dirty="0" smtClean="0"/>
              <a:t> </a:t>
            </a:r>
            <a:r>
              <a:rPr lang="ru-RU" dirty="0" err="1" smtClean="0"/>
              <a:t>коефіцієнтами</a:t>
            </a:r>
            <a:r>
              <a:rPr lang="ru-RU" dirty="0" smtClean="0"/>
              <a:t>: 1/64; 6/64; 15/64; 20/64; 15/64; 6/64; 1/64.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вищезгаданих</a:t>
            </a:r>
            <a:r>
              <a:rPr lang="ru-RU" dirty="0" smtClean="0"/>
              <a:t> форм </a:t>
            </a:r>
            <a:r>
              <a:rPr lang="ru-RU" dirty="0" err="1" smtClean="0"/>
              <a:t>гарбуза</a:t>
            </a:r>
            <a:r>
              <a:rPr lang="ru-RU" dirty="0" smtClean="0"/>
              <a:t> у другому </a:t>
            </a:r>
            <a:r>
              <a:rPr lang="ru-RU" dirty="0" err="1" smtClean="0"/>
              <a:t>поколінні</a:t>
            </a:r>
            <a:r>
              <a:rPr lang="ru-RU" dirty="0" smtClean="0"/>
              <a:t> </a:t>
            </a:r>
            <a:r>
              <a:rPr lang="ru-RU" dirty="0" err="1" smtClean="0"/>
              <a:t>вийшло</a:t>
            </a:r>
            <a:r>
              <a:rPr lang="ru-RU" dirty="0" smtClean="0"/>
              <a:t> </a:t>
            </a:r>
            <a:r>
              <a:rPr lang="ru-RU" dirty="0" err="1" smtClean="0"/>
              <a:t>наступне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869160"/>
            <a:ext cx="497975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72200" y="50758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фенотипи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5589240"/>
            <a:ext cx="6316191" cy="23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5877272"/>
            <a:ext cx="5337001" cy="273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300192" y="580526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розщеплення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14672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 другому </a:t>
            </a:r>
            <a:r>
              <a:rPr lang="ru-RU" sz="1400" dirty="0" err="1" smtClean="0"/>
              <a:t>поколінні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вийшло</a:t>
            </a:r>
            <a:r>
              <a:rPr lang="ru-RU" sz="1400" dirty="0" smtClean="0"/>
              <a:t> </a:t>
            </a:r>
            <a:r>
              <a:rPr lang="ru-RU" sz="1400" dirty="0" err="1" smtClean="0"/>
              <a:t>сім</a:t>
            </a:r>
            <a:r>
              <a:rPr lang="ru-RU" sz="1400" dirty="0" smtClean="0"/>
              <a:t> </a:t>
            </a:r>
            <a:r>
              <a:rPr lang="ru-RU" sz="1400" dirty="0" err="1" smtClean="0"/>
              <a:t>фенотипічних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класів</a:t>
            </a:r>
            <a:r>
              <a:rPr lang="ru-RU" sz="1400" dirty="0" smtClean="0"/>
              <a:t>, для кожного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характерні</a:t>
            </a:r>
            <a:r>
              <a:rPr lang="ru-RU" sz="1400" dirty="0" smtClean="0"/>
              <a:t> плоди </a:t>
            </a:r>
            <a:r>
              <a:rPr lang="ru-RU" sz="1400" dirty="0" err="1" smtClean="0"/>
              <a:t>певної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маси</a:t>
            </a:r>
            <a:r>
              <a:rPr lang="ru-RU" sz="1400" dirty="0" smtClean="0"/>
              <a:t> (див. у другому </a:t>
            </a:r>
            <a:r>
              <a:rPr lang="ru-RU" sz="1400" dirty="0" err="1" smtClean="0"/>
              <a:t>поколінні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зверху</a:t>
            </a:r>
            <a:r>
              <a:rPr lang="ru-RU" sz="1400" dirty="0" smtClean="0"/>
              <a:t> у </a:t>
            </a:r>
            <a:r>
              <a:rPr lang="ru-RU" sz="1400" dirty="0" err="1" smtClean="0"/>
              <a:t>фігурних</a:t>
            </a:r>
            <a:r>
              <a:rPr lang="ru-RU" sz="1400" dirty="0" smtClean="0"/>
              <a:t> дужках </a:t>
            </a:r>
            <a:r>
              <a:rPr lang="ru-RU" sz="1400" dirty="0" err="1" smtClean="0"/>
              <a:t>підкреслено</a:t>
            </a:r>
            <a:r>
              <a:rPr lang="ru-RU" sz="1400" dirty="0" smtClean="0"/>
              <a:t>). </a:t>
            </a:r>
            <a:r>
              <a:rPr lang="ru-RU" sz="1400" dirty="0" err="1" smtClean="0"/>
              <a:t>Розщеплення</a:t>
            </a:r>
            <a:r>
              <a:rPr lang="ru-RU" sz="1400" dirty="0" smtClean="0"/>
              <a:t> - 1: 6: 15: 20: 15: 6: 1 (</a:t>
            </a:r>
            <a:r>
              <a:rPr lang="ru-RU" sz="1400" dirty="0" err="1" smtClean="0"/>
              <a:t>знизу</a:t>
            </a:r>
            <a:r>
              <a:rPr lang="ru-RU" sz="1400" dirty="0" smtClean="0"/>
              <a:t> у </a:t>
            </a:r>
            <a:r>
              <a:rPr lang="ru-RU" sz="1400" dirty="0" err="1" smtClean="0"/>
              <a:t>фігурних</a:t>
            </a:r>
            <a:r>
              <a:rPr lang="ru-RU" sz="1400" dirty="0" smtClean="0"/>
              <a:t> дужках жирно).</a:t>
            </a:r>
            <a:endParaRPr lang="ru-RU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Для самостійного вирішення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556792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білозерних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кукурудзи</a:t>
            </a:r>
            <a:r>
              <a:rPr lang="ru-RU" dirty="0" smtClean="0"/>
              <a:t> в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⅛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пурпуровими</a:t>
            </a:r>
            <a:r>
              <a:rPr lang="ru-RU" dirty="0" smtClean="0"/>
              <a:t> зернами, ⅛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червоними</a:t>
            </a:r>
            <a:r>
              <a:rPr lang="ru-RU" dirty="0" smtClean="0"/>
              <a:t> та ½ </a:t>
            </a:r>
            <a:r>
              <a:rPr lang="ru-RU" dirty="0" err="1" smtClean="0"/>
              <a:t>білозерними</a:t>
            </a:r>
            <a:r>
              <a:rPr lang="ru-RU" dirty="0" smtClean="0"/>
              <a:t>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36912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очікувати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білих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темніших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вони </a:t>
            </a:r>
            <a:r>
              <a:rPr lang="ru-RU" dirty="0" err="1" smtClean="0"/>
              <a:t>самі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284984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поколінні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білонасінної</a:t>
            </a:r>
            <a:r>
              <a:rPr lang="ru-RU" dirty="0" smtClean="0"/>
              <a:t> та </a:t>
            </a:r>
            <a:r>
              <a:rPr lang="ru-RU" dirty="0" err="1" smtClean="0"/>
              <a:t>червононасінної</a:t>
            </a:r>
            <a:r>
              <a:rPr lang="ru-RU" dirty="0" smtClean="0"/>
              <a:t> форм </a:t>
            </a:r>
            <a:r>
              <a:rPr lang="ru-RU" dirty="0" err="1" smtClean="0"/>
              <a:t>квасолі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⅜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червоним</a:t>
            </a:r>
            <a:r>
              <a:rPr lang="ru-RU" dirty="0" smtClean="0"/>
              <a:t> </a:t>
            </a:r>
            <a:r>
              <a:rPr lang="ru-RU" dirty="0" err="1" smtClean="0"/>
              <a:t>насінням</a:t>
            </a:r>
            <a:r>
              <a:rPr lang="ru-RU" dirty="0" smtClean="0"/>
              <a:t>, ⅛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жовто-коричневим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</a:t>
            </a:r>
            <a:r>
              <a:rPr lang="ru-RU" dirty="0" smtClean="0"/>
              <a:t> </a:t>
            </a:r>
            <a:r>
              <a:rPr lang="ru-RU" dirty="0" err="1" smtClean="0"/>
              <a:t>насінням</a:t>
            </a:r>
            <a:r>
              <a:rPr lang="ru-RU" dirty="0" smtClean="0"/>
              <a:t>.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білонасінні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давати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50912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4. </a:t>
            </a:r>
            <a:r>
              <a:rPr lang="ru-RU" dirty="0" err="1" smtClean="0"/>
              <a:t>Зеленозерний</a:t>
            </a:r>
            <a:r>
              <a:rPr lang="ru-RU" dirty="0" smtClean="0"/>
              <a:t> сорт жита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білозерним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у </a:t>
            </a:r>
            <a:r>
              <a:rPr lang="en-US" dirty="0" smtClean="0"/>
              <a:t>F1 </a:t>
            </a:r>
            <a:r>
              <a:rPr lang="ru-RU" dirty="0" err="1" smtClean="0"/>
              <a:t>зелене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, а у </a:t>
            </a:r>
            <a:r>
              <a:rPr lang="en-US" dirty="0" smtClean="0"/>
              <a:t>F2 – </a:t>
            </a:r>
            <a:r>
              <a:rPr lang="ru-RU" dirty="0" err="1" smtClean="0"/>
              <a:t>розщеплення</a:t>
            </a:r>
            <a:r>
              <a:rPr lang="ru-RU" dirty="0" smtClean="0"/>
              <a:t> за </a:t>
            </a:r>
            <a:r>
              <a:rPr lang="ru-RU" dirty="0" err="1" smtClean="0"/>
              <a:t>забарвленням</a:t>
            </a:r>
            <a:r>
              <a:rPr lang="ru-RU" dirty="0" smtClean="0"/>
              <a:t>: 89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зелених</a:t>
            </a:r>
            <a:r>
              <a:rPr lang="ru-RU" dirty="0" smtClean="0"/>
              <a:t>, 28 </a:t>
            </a:r>
            <a:r>
              <a:rPr lang="ru-RU" dirty="0" err="1" smtClean="0"/>
              <a:t>жовтих</a:t>
            </a:r>
            <a:r>
              <a:rPr lang="ru-RU" dirty="0" smtClean="0"/>
              <a:t> та 39 </a:t>
            </a:r>
            <a:r>
              <a:rPr lang="ru-RU" dirty="0" err="1" smtClean="0"/>
              <a:t>білих</a:t>
            </a:r>
            <a:r>
              <a:rPr lang="ru-RU" dirty="0" smtClean="0"/>
              <a:t>. Як </a:t>
            </a:r>
            <a:r>
              <a:rPr lang="ru-RU" dirty="0" err="1" smtClean="0"/>
              <a:t>успадковується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?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вийде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схрестити</a:t>
            </a:r>
            <a:r>
              <a:rPr lang="ru-RU" dirty="0" smtClean="0"/>
              <a:t> </a:t>
            </a:r>
            <a:r>
              <a:rPr lang="ru-RU" dirty="0" err="1" smtClean="0"/>
              <a:t>гібриди</a:t>
            </a:r>
            <a:r>
              <a:rPr lang="ru-RU" dirty="0" smtClean="0"/>
              <a:t> </a:t>
            </a:r>
            <a:r>
              <a:rPr lang="en-US" dirty="0" smtClean="0"/>
              <a:t>F1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гомозиготними</a:t>
            </a:r>
            <a:r>
              <a:rPr lang="ru-RU" dirty="0" smtClean="0"/>
              <a:t> </a:t>
            </a:r>
            <a:r>
              <a:rPr lang="ru-RU" dirty="0" err="1" smtClean="0"/>
              <a:t>жовтозерними</a:t>
            </a:r>
            <a:r>
              <a:rPr lang="ru-RU" dirty="0" smtClean="0"/>
              <a:t> та </a:t>
            </a:r>
            <a:r>
              <a:rPr lang="ru-RU" dirty="0" err="1" smtClean="0"/>
              <a:t>білозерними</a:t>
            </a:r>
            <a:r>
              <a:rPr lang="ru-RU" dirty="0" smtClean="0"/>
              <a:t> </a:t>
            </a:r>
            <a:r>
              <a:rPr lang="ru-RU" dirty="0" err="1" smtClean="0"/>
              <a:t>рослинами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8072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На одну </a:t>
            </a:r>
            <a:r>
              <a:rPr lang="ru-RU" dirty="0" err="1" smtClean="0"/>
              <a:t>ознаку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один ген часто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 </a:t>
            </a:r>
            <a:r>
              <a:rPr lang="ru-RU" dirty="0" err="1" smtClean="0"/>
              <a:t>Дія</a:t>
            </a:r>
            <a:r>
              <a:rPr lang="ru-RU" dirty="0" smtClean="0"/>
              <a:t> гена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змінена</a:t>
            </a:r>
            <a:r>
              <a:rPr lang="ru-RU" dirty="0" smtClean="0"/>
              <a:t> </a:t>
            </a:r>
            <a:r>
              <a:rPr lang="ru-RU" dirty="0" err="1" smtClean="0"/>
              <a:t>сусідством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</a:t>
            </a:r>
            <a:r>
              <a:rPr lang="ru-RU" dirty="0" err="1" smtClean="0"/>
              <a:t>довкілля.Коли</a:t>
            </a:r>
            <a:r>
              <a:rPr lang="ru-RU" dirty="0" smtClean="0"/>
              <a:t> один ген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плейотропною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множиною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гена. </a:t>
            </a:r>
            <a:r>
              <a:rPr lang="ru-RU" dirty="0" err="1" smtClean="0"/>
              <a:t>Плейотропія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гена </a:t>
            </a:r>
            <a:r>
              <a:rPr lang="ru-RU" dirty="0" err="1" smtClean="0"/>
              <a:t>впливати</a:t>
            </a:r>
            <a:r>
              <a:rPr lang="ru-RU" dirty="0" smtClean="0"/>
              <a:t> на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. Дане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обумовлено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складним</a:t>
            </a:r>
            <a:r>
              <a:rPr lang="ru-RU" dirty="0" smtClean="0"/>
              <a:t> часто </a:t>
            </a:r>
            <a:r>
              <a:rPr lang="ru-RU" dirty="0" err="1" smtClean="0"/>
              <a:t>розгалуженими</a:t>
            </a:r>
            <a:r>
              <a:rPr lang="ru-RU" dirty="0" smtClean="0"/>
              <a:t> </a:t>
            </a:r>
            <a:r>
              <a:rPr lang="ru-RU" dirty="0" err="1" smtClean="0"/>
              <a:t>метаболічними</a:t>
            </a:r>
            <a:r>
              <a:rPr lang="ru-RU" dirty="0" smtClean="0"/>
              <a:t> </a:t>
            </a:r>
            <a:r>
              <a:rPr lang="ru-RU" dirty="0" err="1" smtClean="0"/>
              <a:t>ланцюгами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синтезу,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ланка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ланцюга</a:t>
            </a:r>
            <a:r>
              <a:rPr lang="ru-RU" dirty="0" smtClean="0"/>
              <a:t> </a:t>
            </a:r>
            <a:r>
              <a:rPr lang="ru-RU" dirty="0" err="1" smtClean="0"/>
              <a:t>контролюється</a:t>
            </a:r>
            <a:r>
              <a:rPr lang="ru-RU" dirty="0" smtClean="0"/>
              <a:t> </a:t>
            </a:r>
            <a:r>
              <a:rPr lang="ru-RU" dirty="0" err="1" smtClean="0"/>
              <a:t>окремим</a:t>
            </a:r>
            <a:r>
              <a:rPr lang="ru-RU" dirty="0" smtClean="0"/>
              <a:t> геном. </a:t>
            </a:r>
            <a:r>
              <a:rPr lang="ru-RU" dirty="0" err="1" smtClean="0"/>
              <a:t>Враховуючи</a:t>
            </a:r>
            <a:r>
              <a:rPr lang="ru-RU" dirty="0" smtClean="0"/>
              <a:t> </a:t>
            </a:r>
            <a:r>
              <a:rPr lang="ru-RU" dirty="0" err="1" smtClean="0"/>
              <a:t>розгалуженість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,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зачіпати</a:t>
            </a:r>
            <a:r>
              <a:rPr lang="ru-RU" dirty="0" smtClean="0"/>
              <a:t> не одну </a:t>
            </a:r>
            <a:r>
              <a:rPr lang="ru-RU" dirty="0" err="1" smtClean="0"/>
              <a:t>якусь</a:t>
            </a:r>
            <a:r>
              <a:rPr lang="ru-RU" dirty="0" smtClean="0"/>
              <a:t> </a:t>
            </a:r>
            <a:r>
              <a:rPr lang="ru-RU" dirty="0" err="1" smtClean="0"/>
              <a:t>ознаку</a:t>
            </a:r>
            <a:r>
              <a:rPr lang="ru-RU" dirty="0" smtClean="0"/>
              <a:t>, а </a:t>
            </a:r>
            <a:r>
              <a:rPr lang="ru-RU" dirty="0" err="1" smtClean="0"/>
              <a:t>кілька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впливаючи</a:t>
            </a:r>
            <a:r>
              <a:rPr lang="ru-RU" dirty="0" smtClean="0"/>
              <a:t> на </a:t>
            </a:r>
            <a:r>
              <a:rPr lang="ru-RU" dirty="0" err="1" smtClean="0"/>
              <a:t>життєздатність</a:t>
            </a:r>
            <a:r>
              <a:rPr lang="ru-RU" dirty="0" smtClean="0"/>
              <a:t> </a:t>
            </a:r>
            <a:r>
              <a:rPr lang="ru-RU" dirty="0" err="1" smtClean="0"/>
              <a:t>мутантів.Причиною</a:t>
            </a:r>
            <a:r>
              <a:rPr lang="ru-RU" dirty="0" smtClean="0"/>
              <a:t> </a:t>
            </a:r>
            <a:r>
              <a:rPr lang="ru-RU" dirty="0" err="1" smtClean="0"/>
              <a:t>плейотропії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синтезу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одиничного</a:t>
            </a:r>
            <a:r>
              <a:rPr lang="ru-RU" dirty="0" smtClean="0"/>
              <a:t> ферменту,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участь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біохімічних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реакціях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змішувати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плейотропії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взаємодією</a:t>
            </a:r>
            <a:r>
              <a:rPr lang="ru-RU" dirty="0" smtClean="0"/>
              <a:t> </a:t>
            </a:r>
            <a:r>
              <a:rPr lang="ru-RU" dirty="0" err="1" smtClean="0"/>
              <a:t>генів.У</a:t>
            </a:r>
            <a:r>
              <a:rPr lang="ru-RU" dirty="0" smtClean="0"/>
              <a:t> </a:t>
            </a:r>
            <a:r>
              <a:rPr lang="ru-RU" dirty="0" err="1" smtClean="0"/>
              <a:t>попередній</a:t>
            </a:r>
            <a:r>
              <a:rPr lang="ru-RU" dirty="0" smtClean="0"/>
              <a:t> </a:t>
            </a:r>
            <a:r>
              <a:rPr lang="ru-RU" dirty="0" err="1" smtClean="0"/>
              <a:t>лабораторній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розглянуті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алельних</a:t>
            </a:r>
            <a:r>
              <a:rPr lang="ru-RU" dirty="0" smtClean="0"/>
              <a:t> </a:t>
            </a:r>
            <a:r>
              <a:rPr lang="ru-RU" dirty="0" err="1" smtClean="0"/>
              <a:t>взаємодій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одним </a:t>
            </a:r>
            <a:r>
              <a:rPr lang="ru-RU" dirty="0" err="1" smtClean="0"/>
              <a:t>алелей</a:t>
            </a:r>
            <a:r>
              <a:rPr lang="ru-RU" dirty="0" smtClean="0"/>
              <a:t> одного гена. </a:t>
            </a:r>
            <a:r>
              <a:rPr lang="ru-RU" dirty="0" err="1" smtClean="0"/>
              <a:t>Явище</a:t>
            </a:r>
            <a:r>
              <a:rPr lang="ru-RU" dirty="0" smtClean="0"/>
              <a:t>, коли одна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кільком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</a:t>
            </a:r>
            <a:r>
              <a:rPr lang="ru-RU" dirty="0" err="1" smtClean="0"/>
              <a:t>алелей</a:t>
            </a:r>
            <a:r>
              <a:rPr lang="ru-RU" dirty="0" smtClean="0"/>
              <a:t>),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взаємодією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йдеться</a:t>
            </a:r>
            <a:r>
              <a:rPr lang="ru-RU" dirty="0" smtClean="0"/>
              <a:t> про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то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неалельними</a:t>
            </a:r>
            <a:r>
              <a:rPr lang="ru-RU" dirty="0" smtClean="0"/>
              <a:t>.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неалельних</a:t>
            </a:r>
            <a:r>
              <a:rPr lang="ru-RU" dirty="0" smtClean="0"/>
              <a:t> </a:t>
            </a:r>
            <a:r>
              <a:rPr lang="ru-RU" dirty="0" err="1" smtClean="0"/>
              <a:t>взаємодій</a:t>
            </a:r>
            <a:r>
              <a:rPr lang="ru-RU" dirty="0" smtClean="0"/>
              <a:t>:- </a:t>
            </a:r>
            <a:r>
              <a:rPr lang="ru-RU" dirty="0" err="1" smtClean="0"/>
              <a:t>кооперація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новоутворення</a:t>
            </a:r>
            <a:r>
              <a:rPr lang="ru-RU" dirty="0" smtClean="0"/>
              <a:t>;- </a:t>
            </a:r>
            <a:r>
              <a:rPr lang="ru-RU" dirty="0" err="1" smtClean="0"/>
              <a:t>комплементарність</a:t>
            </a:r>
            <a:r>
              <a:rPr lang="ru-RU" dirty="0" smtClean="0"/>
              <a:t>;– </a:t>
            </a:r>
            <a:r>
              <a:rPr lang="ru-RU" dirty="0" err="1" smtClean="0"/>
              <a:t>епістаз</a:t>
            </a:r>
            <a:r>
              <a:rPr lang="ru-RU" dirty="0" smtClean="0"/>
              <a:t>;– </a:t>
            </a:r>
            <a:r>
              <a:rPr lang="ru-RU" dirty="0" err="1" smtClean="0"/>
              <a:t>криптомірія</a:t>
            </a:r>
            <a:r>
              <a:rPr lang="ru-RU" dirty="0" smtClean="0"/>
              <a:t>;- </a:t>
            </a:r>
            <a:r>
              <a:rPr lang="ru-RU" dirty="0" err="1" smtClean="0"/>
              <a:t>полімерія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Кооперація</a:t>
            </a:r>
            <a:r>
              <a:rPr lang="ru-RU" dirty="0" smtClean="0"/>
              <a:t> (</a:t>
            </a:r>
            <a:r>
              <a:rPr lang="ru-RU" dirty="0" err="1" smtClean="0"/>
              <a:t>новоутворення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кооперації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прикладу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гребеня</a:t>
            </a:r>
            <a:r>
              <a:rPr lang="ru-RU" dirty="0" smtClean="0"/>
              <a:t> у курей, де </a:t>
            </a:r>
            <a:r>
              <a:rPr lang="ru-RU" dirty="0" err="1" smtClean="0"/>
              <a:t>є</a:t>
            </a:r>
            <a:r>
              <a:rPr lang="ru-RU" dirty="0" smtClean="0"/>
              <a:t> 2 </a:t>
            </a:r>
            <a:r>
              <a:rPr lang="ru-RU" dirty="0" err="1" smtClean="0"/>
              <a:t>дискретних</a:t>
            </a:r>
            <a:r>
              <a:rPr lang="ru-RU" dirty="0" smtClean="0"/>
              <a:t> гена, </a:t>
            </a:r>
            <a:r>
              <a:rPr lang="ru-RU" dirty="0" err="1" smtClean="0"/>
              <a:t>контролюючих</a:t>
            </a:r>
            <a:r>
              <a:rPr lang="ru-RU" dirty="0" smtClean="0"/>
              <a:t> 2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. При </a:t>
            </a:r>
            <a:r>
              <a:rPr lang="ru-RU" dirty="0" err="1" smtClean="0"/>
              <a:t>спільній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кооперування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нова </a:t>
            </a:r>
            <a:r>
              <a:rPr lang="ru-RU" dirty="0" err="1" smtClean="0"/>
              <a:t>третя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(</a:t>
            </a:r>
            <a:r>
              <a:rPr lang="ru-RU" dirty="0" err="1" smtClean="0"/>
              <a:t>новоутворення</a:t>
            </a:r>
            <a:r>
              <a:rPr lang="ru-RU" dirty="0" smtClean="0"/>
              <a:t>).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звернути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принципову</a:t>
            </a:r>
            <a:r>
              <a:rPr lang="ru-RU" dirty="0" smtClean="0"/>
              <a:t> </a:t>
            </a:r>
            <a:r>
              <a:rPr lang="ru-RU" dirty="0" err="1" smtClean="0"/>
              <a:t>схожість</a:t>
            </a:r>
            <a:r>
              <a:rPr lang="ru-RU" dirty="0" smtClean="0"/>
              <a:t> </a:t>
            </a:r>
            <a:r>
              <a:rPr lang="ru-RU" dirty="0" err="1" smtClean="0"/>
              <a:t>кооперації</a:t>
            </a:r>
            <a:r>
              <a:rPr lang="ru-RU" dirty="0" smtClean="0"/>
              <a:t> та </a:t>
            </a:r>
            <a:r>
              <a:rPr lang="ru-RU" dirty="0" err="1" smtClean="0"/>
              <a:t>кодомінантності</a:t>
            </a:r>
            <a:r>
              <a:rPr lang="ru-RU" dirty="0" smtClean="0"/>
              <a:t>. </a:t>
            </a:r>
            <a:r>
              <a:rPr lang="ru-RU" dirty="0" err="1" smtClean="0"/>
              <a:t>Відмінність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при </a:t>
            </a:r>
            <a:r>
              <a:rPr lang="ru-RU" dirty="0" err="1" smtClean="0"/>
              <a:t>кооперації</a:t>
            </a:r>
            <a:r>
              <a:rPr lang="ru-RU" dirty="0" smtClean="0"/>
              <a:t> </a:t>
            </a:r>
            <a:r>
              <a:rPr lang="ru-RU" dirty="0" err="1" smtClean="0"/>
              <a:t>взаємодіють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а при </a:t>
            </a:r>
            <a:r>
              <a:rPr lang="ru-RU" dirty="0" err="1" smtClean="0"/>
              <a:t>кодомінантності</a:t>
            </a:r>
            <a:r>
              <a:rPr lang="ru-RU" dirty="0" smtClean="0"/>
              <a:t> – </a:t>
            </a:r>
            <a:r>
              <a:rPr lang="ru-RU" dirty="0" err="1" smtClean="0"/>
              <a:t>алелі</a:t>
            </a:r>
            <a:r>
              <a:rPr lang="ru-RU" dirty="0" smtClean="0"/>
              <a:t> одного </a:t>
            </a:r>
            <a:r>
              <a:rPr lang="ru-RU" dirty="0" err="1" smtClean="0"/>
              <a:t>й</a:t>
            </a:r>
            <a:r>
              <a:rPr lang="ru-RU" dirty="0" smtClean="0"/>
              <a:t> того ж гена.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924944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Кооперація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новоутворення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тип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власний</a:t>
            </a:r>
            <a:r>
              <a:rPr lang="ru-RU" dirty="0" smtClean="0"/>
              <a:t> </a:t>
            </a:r>
            <a:r>
              <a:rPr lang="ru-RU" dirty="0" err="1" smtClean="0"/>
              <a:t>фенотипний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, </a:t>
            </a:r>
            <a:r>
              <a:rPr lang="ru-RU" dirty="0" err="1" smtClean="0"/>
              <a:t>при</a:t>
            </a:r>
            <a:r>
              <a:rPr lang="ru-RU" dirty="0" smtClean="0"/>
              <a:t> </a:t>
            </a:r>
            <a:r>
              <a:rPr lang="ru-RU" dirty="0" err="1" smtClean="0"/>
              <a:t>спільній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обумовлюють</a:t>
            </a:r>
            <a:r>
              <a:rPr lang="ru-RU" dirty="0" smtClean="0"/>
              <a:t> </a:t>
            </a:r>
            <a:r>
              <a:rPr lang="ru-RU" dirty="0" err="1" smtClean="0"/>
              <a:t>появу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третьої</a:t>
            </a:r>
            <a:r>
              <a:rPr lang="ru-RU" dirty="0" smtClean="0"/>
              <a:t> </a:t>
            </a:r>
            <a:r>
              <a:rPr lang="ru-RU" dirty="0" err="1" smtClean="0"/>
              <a:t>ознаки.Розщеплення</a:t>
            </a:r>
            <a:r>
              <a:rPr lang="ru-RU" dirty="0" smtClean="0"/>
              <a:t> у другому </a:t>
            </a:r>
            <a:r>
              <a:rPr lang="ru-RU" dirty="0" err="1" smtClean="0"/>
              <a:t>поколінні</a:t>
            </a:r>
            <a:r>
              <a:rPr lang="ru-RU" dirty="0" smtClean="0"/>
              <a:t> – 9:3:3:1.</a:t>
            </a:r>
          </a:p>
          <a:p>
            <a:endParaRPr lang="ru-RU" dirty="0"/>
          </a:p>
          <a:p>
            <a:r>
              <a:rPr lang="ru-RU" dirty="0" err="1" smtClean="0"/>
              <a:t>Позначення</a:t>
            </a:r>
            <a:r>
              <a:rPr lang="ru-RU" dirty="0" smtClean="0"/>
              <a:t>: у курей за форму </a:t>
            </a:r>
            <a:r>
              <a:rPr lang="ru-RU" dirty="0" err="1" smtClean="0"/>
              <a:t>гребеня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два </a:t>
            </a:r>
            <a:r>
              <a:rPr lang="ru-RU" dirty="0" err="1" smtClean="0"/>
              <a:t>гени</a:t>
            </a:r>
            <a:r>
              <a:rPr lang="ru-RU" dirty="0" smtClean="0"/>
              <a:t>: </a:t>
            </a:r>
            <a:r>
              <a:rPr lang="en-US" dirty="0" smtClean="0"/>
              <a:t>R – </a:t>
            </a:r>
            <a:r>
              <a:rPr lang="ru-RU" dirty="0" err="1" smtClean="0"/>
              <a:t>рожевоподібна</a:t>
            </a:r>
            <a:r>
              <a:rPr lang="ru-RU" dirty="0" smtClean="0"/>
              <a:t> форма, Р – </a:t>
            </a:r>
            <a:r>
              <a:rPr lang="ru-RU" dirty="0" err="1" smtClean="0"/>
              <a:t>горохоподібна</a:t>
            </a:r>
            <a:r>
              <a:rPr lang="ru-RU" dirty="0" smtClean="0"/>
              <a:t> форма, </a:t>
            </a:r>
            <a:r>
              <a:rPr lang="en-US" dirty="0" err="1" smtClean="0"/>
              <a:t>rr</a:t>
            </a:r>
            <a:r>
              <a:rPr lang="ru-RU" dirty="0" err="1" smtClean="0"/>
              <a:t>рр</a:t>
            </a:r>
            <a:r>
              <a:rPr lang="ru-RU" dirty="0" smtClean="0"/>
              <a:t> – проста </a:t>
            </a:r>
            <a:r>
              <a:rPr lang="ru-RU" dirty="0" err="1" smtClean="0"/>
              <a:t>листоподібна</a:t>
            </a:r>
            <a:r>
              <a:rPr lang="ru-RU" dirty="0" smtClean="0"/>
              <a:t> форма </a:t>
            </a:r>
            <a:r>
              <a:rPr lang="ru-RU" dirty="0" err="1" smtClean="0"/>
              <a:t>гребеня</a:t>
            </a:r>
            <a:r>
              <a:rPr lang="ru-RU" dirty="0" smtClean="0"/>
              <a:t>, а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– форма </a:t>
            </a:r>
            <a:r>
              <a:rPr lang="ru-RU" dirty="0" err="1" smtClean="0"/>
              <a:t>гребеня</a:t>
            </a:r>
            <a:r>
              <a:rPr lang="ru-RU" dirty="0" smtClean="0"/>
              <a:t> </a:t>
            </a:r>
            <a:r>
              <a:rPr lang="ru-RU" dirty="0" err="1" smtClean="0"/>
              <a:t>горіхова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 1 типу</a:t>
            </a:r>
          </a:p>
          <a:p>
            <a:endParaRPr lang="ru-RU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з'являться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таких </a:t>
            </a:r>
            <a:r>
              <a:rPr lang="ru-RU" dirty="0" err="1" smtClean="0"/>
              <a:t>схрещувань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1) </a:t>
            </a:r>
            <a:r>
              <a:rPr lang="en-US" dirty="0" err="1" smtClean="0"/>
              <a:t>Rr</a:t>
            </a:r>
            <a:r>
              <a:rPr lang="en-US" dirty="0" smtClean="0"/>
              <a:t> </a:t>
            </a:r>
            <a:r>
              <a:rPr lang="ru-RU" dirty="0" err="1" smtClean="0"/>
              <a:t>Рр</a:t>
            </a:r>
            <a:r>
              <a:rPr lang="ru-RU" dirty="0" smtClean="0"/>
              <a:t>×</a:t>
            </a:r>
            <a:r>
              <a:rPr lang="en-US" dirty="0" err="1" smtClean="0"/>
              <a:t>rr</a:t>
            </a:r>
            <a:r>
              <a:rPr lang="en-US" dirty="0" smtClean="0"/>
              <a:t> </a:t>
            </a:r>
            <a:r>
              <a:rPr lang="ru-RU" dirty="0" smtClean="0"/>
              <a:t>Рр;2) </a:t>
            </a:r>
            <a:r>
              <a:rPr lang="en-US" dirty="0" err="1" smtClean="0"/>
              <a:t>Rr</a:t>
            </a:r>
            <a:r>
              <a:rPr lang="ru-RU" dirty="0" smtClean="0"/>
              <a:t>РР×</a:t>
            </a:r>
            <a:r>
              <a:rPr lang="en-US" dirty="0" err="1" smtClean="0"/>
              <a:t>Rr</a:t>
            </a:r>
            <a:r>
              <a:rPr lang="en-US" dirty="0" smtClean="0"/>
              <a:t> 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Скористаємося</a:t>
            </a:r>
            <a:r>
              <a:rPr lang="ru-RU" dirty="0" smtClean="0"/>
              <a:t> </a:t>
            </a:r>
            <a:r>
              <a:rPr lang="ru-RU" dirty="0" err="1" smtClean="0"/>
              <a:t>математичним</a:t>
            </a:r>
            <a:r>
              <a:rPr lang="ru-RU" dirty="0" smtClean="0"/>
              <a:t> методом:1) за геном 1 -</a:t>
            </a:r>
            <a:r>
              <a:rPr lang="ru-RU" dirty="0" err="1" smtClean="0"/>
              <a:t>аналізуюче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(3-я «</a:t>
            </a:r>
            <a:r>
              <a:rPr lang="ru-RU" dirty="0" err="1" smtClean="0"/>
              <a:t>літера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»). У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вийде</a:t>
            </a:r>
            <a:r>
              <a:rPr lang="ru-RU" dirty="0" smtClean="0"/>
              <a:t> ½ </a:t>
            </a:r>
            <a:r>
              <a:rPr lang="ru-RU" dirty="0" err="1" smtClean="0"/>
              <a:t>гетерозигот</a:t>
            </a:r>
            <a:r>
              <a:rPr lang="ru-RU" dirty="0" smtClean="0"/>
              <a:t> та ½ </a:t>
            </a:r>
            <a:r>
              <a:rPr lang="ru-RU" dirty="0" err="1" smtClean="0"/>
              <a:t>рецесивних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. За геном 2 -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гетерозигот</a:t>
            </a:r>
            <a:r>
              <a:rPr lang="ru-RU" dirty="0" smtClean="0"/>
              <a:t> (2-я «</a:t>
            </a:r>
            <a:r>
              <a:rPr lang="ru-RU" dirty="0" err="1" smtClean="0"/>
              <a:t>літера</a:t>
            </a:r>
            <a:r>
              <a:rPr lang="ru-RU" dirty="0" smtClean="0"/>
              <a:t>»).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дасть</a:t>
            </a:r>
            <a:r>
              <a:rPr lang="ru-RU" dirty="0" smtClean="0"/>
              <a:t> ¾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домінантного</a:t>
            </a:r>
            <a:r>
              <a:rPr lang="ru-RU" dirty="0" smtClean="0"/>
              <a:t> фенотипу,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генотип ¼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2/4 </a:t>
            </a:r>
            <a:r>
              <a:rPr lang="ru-RU" dirty="0" err="1" smtClean="0"/>
              <a:t>гетерозигот</a:t>
            </a:r>
            <a:r>
              <a:rPr lang="ru-RU" dirty="0" smtClean="0"/>
              <a:t>, а ¼ </a:t>
            </a:r>
            <a:r>
              <a:rPr lang="ru-RU" dirty="0" err="1" smtClean="0"/>
              <a:t>нащадків</a:t>
            </a:r>
            <a:r>
              <a:rPr lang="ru-RU" dirty="0" smtClean="0"/>
              <a:t> - </a:t>
            </a:r>
            <a:r>
              <a:rPr lang="ru-RU" dirty="0" err="1" smtClean="0"/>
              <a:t>рецесивних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: Р: </a:t>
            </a:r>
            <a:r>
              <a:rPr lang="en-US" dirty="0" err="1" smtClean="0"/>
              <a:t>Rr</a:t>
            </a:r>
            <a:r>
              <a:rPr lang="ru-RU" dirty="0" err="1" smtClean="0"/>
              <a:t>Рр</a:t>
            </a:r>
            <a:r>
              <a:rPr lang="ru-RU" dirty="0" smtClean="0"/>
              <a:t> × </a:t>
            </a:r>
            <a:r>
              <a:rPr lang="en-US" dirty="0" err="1" smtClean="0"/>
              <a:t>rr</a:t>
            </a:r>
            <a:r>
              <a:rPr lang="ru-RU" dirty="0" err="1" smtClean="0"/>
              <a:t>Рр;за</a:t>
            </a:r>
            <a:r>
              <a:rPr lang="ru-RU" dirty="0" smtClean="0"/>
              <a:t> геном1: (</a:t>
            </a:r>
            <a:r>
              <a:rPr lang="en-US" dirty="0" err="1" smtClean="0"/>
              <a:t>Rr</a:t>
            </a:r>
            <a:r>
              <a:rPr lang="en-US" dirty="0" smtClean="0"/>
              <a:t> × </a:t>
            </a:r>
            <a:r>
              <a:rPr lang="en-US" dirty="0" err="1" smtClean="0"/>
              <a:t>rr</a:t>
            </a:r>
            <a:r>
              <a:rPr lang="en-US" dirty="0" smtClean="0"/>
              <a:t>) </a:t>
            </a:r>
            <a:r>
              <a:rPr lang="ru-RU" dirty="0" smtClean="0"/>
              <a:t>за геном 2: (</a:t>
            </a:r>
            <a:r>
              <a:rPr lang="ru-RU" dirty="0" err="1" smtClean="0"/>
              <a:t>Рр</a:t>
            </a:r>
            <a:r>
              <a:rPr lang="ru-RU" dirty="0" smtClean="0"/>
              <a:t> × </a:t>
            </a:r>
            <a:r>
              <a:rPr lang="ru-RU" dirty="0" err="1" smtClean="0"/>
              <a:t>Рр</a:t>
            </a:r>
            <a:r>
              <a:rPr lang="ru-RU" dirty="0" smtClean="0"/>
              <a:t>)</a:t>
            </a:r>
            <a:r>
              <a:rPr lang="en-US" dirty="0" smtClean="0"/>
              <a:t>F1: (½Rr + ½rr) (¾</a:t>
            </a:r>
            <a:r>
              <a:rPr lang="ru-RU" dirty="0" smtClean="0"/>
              <a:t>Р- + ¼</a:t>
            </a:r>
            <a:r>
              <a:rPr lang="ru-RU" dirty="0" err="1" smtClean="0"/>
              <a:t>рр</a:t>
            </a:r>
            <a:r>
              <a:rPr lang="ru-RU" dirty="0" smtClean="0"/>
              <a:t>) → ⅜</a:t>
            </a:r>
            <a:r>
              <a:rPr lang="en-US" dirty="0" err="1" smtClean="0"/>
              <a:t>Rr</a:t>
            </a:r>
            <a:r>
              <a:rPr lang="ru-RU" dirty="0" smtClean="0"/>
              <a:t>Р- + ⅜</a:t>
            </a:r>
            <a:r>
              <a:rPr lang="en-US" dirty="0" err="1" smtClean="0"/>
              <a:t>Rr</a:t>
            </a:r>
            <a:r>
              <a:rPr lang="ru-RU" dirty="0" err="1" smtClean="0"/>
              <a:t>рр</a:t>
            </a:r>
            <a:r>
              <a:rPr lang="ru-RU" dirty="0" smtClean="0"/>
              <a:t> + ⅛</a:t>
            </a:r>
            <a:r>
              <a:rPr lang="en-US" dirty="0" err="1" smtClean="0"/>
              <a:t>rr</a:t>
            </a:r>
            <a:r>
              <a:rPr lang="ru-RU" dirty="0" smtClean="0"/>
              <a:t>Р- + ⅛</a:t>
            </a:r>
            <a:r>
              <a:rPr lang="en-US" dirty="0" err="1" smtClean="0"/>
              <a:t>rr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вийде</a:t>
            </a:r>
            <a:r>
              <a:rPr lang="ru-RU" dirty="0" smtClean="0"/>
              <a:t> ⅜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горіховим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, ⅜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рожевоподібним</a:t>
            </a:r>
            <a:r>
              <a:rPr lang="ru-RU" dirty="0" smtClean="0"/>
              <a:t>, ⅛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, ⅛ – </a:t>
            </a:r>
            <a:r>
              <a:rPr lang="ru-RU" dirty="0" err="1" smtClean="0"/>
              <a:t>з</a:t>
            </a:r>
            <a:r>
              <a:rPr lang="ru-RU" dirty="0" smtClean="0"/>
              <a:t> простим </a:t>
            </a:r>
            <a:r>
              <a:rPr lang="ru-RU" dirty="0" err="1" smtClean="0"/>
              <a:t>листоподібним</a:t>
            </a:r>
            <a:r>
              <a:rPr lang="ru-RU" dirty="0" smtClean="0"/>
              <a:t> гребенем.2) за геном 1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гетерозигот</a:t>
            </a:r>
            <a:r>
              <a:rPr lang="ru-RU" dirty="0" smtClean="0"/>
              <a:t>,  а за геном 2 -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 (1-я «</a:t>
            </a:r>
            <a:r>
              <a:rPr lang="ru-RU" dirty="0" err="1" smtClean="0"/>
              <a:t>літера</a:t>
            </a:r>
            <a:r>
              <a:rPr lang="ru-RU" dirty="0" smtClean="0"/>
              <a:t>»), яке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гетерозигот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: Р: </a:t>
            </a:r>
            <a:r>
              <a:rPr lang="en-US" dirty="0" err="1" smtClean="0"/>
              <a:t>Rr</a:t>
            </a:r>
            <a:r>
              <a:rPr lang="ru-RU" dirty="0" smtClean="0"/>
              <a:t>РР × </a:t>
            </a:r>
            <a:r>
              <a:rPr lang="en-US" dirty="0" err="1" smtClean="0"/>
              <a:t>Rr</a:t>
            </a:r>
            <a:r>
              <a:rPr lang="ru-RU" dirty="0" err="1" smtClean="0"/>
              <a:t>рр;за</a:t>
            </a:r>
            <a:r>
              <a:rPr lang="ru-RU" dirty="0" smtClean="0"/>
              <a:t> геном 1: (</a:t>
            </a:r>
            <a:r>
              <a:rPr lang="en-US" dirty="0" err="1" smtClean="0"/>
              <a:t>Rr</a:t>
            </a:r>
            <a:r>
              <a:rPr lang="en-US" dirty="0" smtClean="0"/>
              <a:t> × </a:t>
            </a:r>
            <a:r>
              <a:rPr lang="en-US" dirty="0" err="1" smtClean="0"/>
              <a:t>Rr</a:t>
            </a:r>
            <a:r>
              <a:rPr lang="en-US" dirty="0" smtClean="0"/>
              <a:t>) </a:t>
            </a:r>
            <a:r>
              <a:rPr lang="ru-RU" dirty="0" smtClean="0"/>
              <a:t>за геном 2: (РР × </a:t>
            </a:r>
            <a:r>
              <a:rPr lang="ru-RU" dirty="0" err="1" smtClean="0"/>
              <a:t>рр</a:t>
            </a:r>
            <a:r>
              <a:rPr lang="ru-RU" dirty="0" smtClean="0"/>
              <a:t>)</a:t>
            </a:r>
            <a:r>
              <a:rPr lang="en-US" dirty="0" smtClean="0"/>
              <a:t>F1: (¾R- + ¼rr) (</a:t>
            </a:r>
            <a:r>
              <a:rPr lang="ru-RU" dirty="0" err="1" smtClean="0"/>
              <a:t>Рр</a:t>
            </a:r>
            <a:r>
              <a:rPr lang="ru-RU" dirty="0" smtClean="0"/>
              <a:t>) → ½</a:t>
            </a:r>
            <a:r>
              <a:rPr lang="en-US" dirty="0" smtClean="0"/>
              <a:t>R-</a:t>
            </a:r>
            <a:r>
              <a:rPr lang="ru-RU" dirty="0" err="1" smtClean="0"/>
              <a:t>Рр</a:t>
            </a:r>
            <a:r>
              <a:rPr lang="ru-RU" dirty="0" smtClean="0"/>
              <a:t> + ¼</a:t>
            </a:r>
            <a:r>
              <a:rPr lang="en-US" dirty="0" err="1" smtClean="0"/>
              <a:t>rr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другого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вийде</a:t>
            </a:r>
            <a:r>
              <a:rPr lang="ru-RU" dirty="0" smtClean="0"/>
              <a:t> ¾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горіховим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¼ -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836712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2 типу</a:t>
            </a:r>
          </a:p>
          <a:p>
            <a:endParaRPr lang="ru-RU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2.При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курей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півнів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горіховим</a:t>
            </a:r>
            <a:r>
              <a:rPr lang="ru-RU" dirty="0" smtClean="0"/>
              <a:t> </a:t>
            </a:r>
            <a:r>
              <a:rPr lang="ru-RU" dirty="0" err="1" smtClean="0"/>
              <a:t>гребенем</a:t>
            </a:r>
            <a:r>
              <a:rPr lang="ru-RU" dirty="0" smtClean="0"/>
              <a:t> у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вийшло</a:t>
            </a:r>
            <a:r>
              <a:rPr lang="ru-RU" dirty="0" smtClean="0"/>
              <a:t> ⅜ курчат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горіховими</a:t>
            </a:r>
            <a:r>
              <a:rPr lang="ru-RU" dirty="0" smtClean="0"/>
              <a:t>, ⅜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горохоподібними</a:t>
            </a:r>
            <a:r>
              <a:rPr lang="ru-RU" dirty="0" smtClean="0"/>
              <a:t>, ⅛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рожевими</a:t>
            </a:r>
            <a:r>
              <a:rPr lang="ru-RU" dirty="0" smtClean="0"/>
              <a:t> та ⅛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простими</a:t>
            </a:r>
            <a:r>
              <a:rPr lang="ru-RU" dirty="0" smtClean="0"/>
              <a:t> </a:t>
            </a:r>
            <a:r>
              <a:rPr lang="ru-RU" dirty="0" err="1" smtClean="0"/>
              <a:t>листоподібними</a:t>
            </a:r>
            <a:r>
              <a:rPr lang="ru-RU" dirty="0" smtClean="0"/>
              <a:t> </a:t>
            </a:r>
            <a:r>
              <a:rPr lang="ru-RU" dirty="0" err="1" smtClean="0"/>
              <a:t>гребенями</a:t>
            </a:r>
            <a:r>
              <a:rPr lang="ru-RU" dirty="0" smtClean="0"/>
              <a:t>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нащадків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вирішується</a:t>
            </a:r>
            <a:r>
              <a:rPr lang="ru-RU" dirty="0" smtClean="0"/>
              <a:t> </a:t>
            </a:r>
            <a:r>
              <a:rPr lang="ru-RU" dirty="0" err="1" smtClean="0"/>
              <a:t>аналогічно</a:t>
            </a:r>
            <a:r>
              <a:rPr lang="ru-RU" dirty="0" smtClean="0"/>
              <a:t> </a:t>
            </a:r>
            <a:r>
              <a:rPr lang="ru-RU" dirty="0" err="1" smtClean="0"/>
              <a:t>задачі</a:t>
            </a:r>
            <a:r>
              <a:rPr lang="ru-RU" dirty="0" smtClean="0"/>
              <a:t> як </a:t>
            </a:r>
            <a:r>
              <a:rPr lang="ru-RU" dirty="0" err="1" smtClean="0"/>
              <a:t>завдання</a:t>
            </a:r>
            <a:r>
              <a:rPr lang="ru-RU" dirty="0" smtClean="0"/>
              <a:t> на </a:t>
            </a:r>
            <a:r>
              <a:rPr lang="ru-RU" dirty="0" err="1" smtClean="0"/>
              <a:t>дигібридне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. По гену 1 </a:t>
            </a:r>
            <a:r>
              <a:rPr lang="ru-RU" dirty="0" err="1" smtClean="0"/>
              <a:t>отримаємо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1: 1 (</a:t>
            </a:r>
            <a:r>
              <a:rPr lang="ru-RU" dirty="0" err="1" smtClean="0"/>
              <a:t>аналізуюче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), а по другому - 3: 1 (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гетерозигот</a:t>
            </a:r>
            <a:r>
              <a:rPr lang="ru-RU" dirty="0" smtClean="0"/>
              <a:t>).</a:t>
            </a:r>
            <a:r>
              <a:rPr lang="ru-RU" dirty="0" err="1" smtClean="0"/>
              <a:t>Відповідь</a:t>
            </a:r>
            <a:r>
              <a:rPr lang="ru-RU" dirty="0" smtClean="0"/>
              <a:t>. Р: </a:t>
            </a:r>
            <a:r>
              <a:rPr lang="en-US" dirty="0" err="1" smtClean="0"/>
              <a:t>rr</a:t>
            </a:r>
            <a:r>
              <a:rPr lang="ru-RU" dirty="0" err="1" smtClean="0"/>
              <a:t>Рр</a:t>
            </a:r>
            <a:r>
              <a:rPr lang="ru-RU" dirty="0" smtClean="0"/>
              <a:t> × </a:t>
            </a:r>
            <a:r>
              <a:rPr lang="en-US" dirty="0" err="1" smtClean="0"/>
              <a:t>Rr</a:t>
            </a:r>
            <a:r>
              <a:rPr lang="ru-RU" dirty="0" err="1" smtClean="0"/>
              <a:t>Рр</a:t>
            </a:r>
            <a:r>
              <a:rPr lang="ru-RU" dirty="0" smtClean="0"/>
              <a:t> → </a:t>
            </a:r>
            <a:r>
              <a:rPr lang="en-US" dirty="0" smtClean="0"/>
              <a:t>F1: ⅜</a:t>
            </a:r>
            <a:r>
              <a:rPr lang="en-US" dirty="0" err="1" smtClean="0"/>
              <a:t>Rr</a:t>
            </a:r>
            <a:r>
              <a:rPr lang="ru-RU" dirty="0" smtClean="0"/>
              <a:t>Р- + ⅜</a:t>
            </a:r>
            <a:r>
              <a:rPr lang="en-US" dirty="0" err="1" smtClean="0"/>
              <a:t>rr</a:t>
            </a:r>
            <a:r>
              <a:rPr lang="ru-RU" dirty="0" smtClean="0"/>
              <a:t>Р- + ⅛</a:t>
            </a:r>
            <a:r>
              <a:rPr lang="en-US" dirty="0" err="1" smtClean="0"/>
              <a:t>Rr</a:t>
            </a:r>
            <a:r>
              <a:rPr lang="ru-RU" dirty="0" err="1" smtClean="0"/>
              <a:t>рр</a:t>
            </a:r>
            <a:r>
              <a:rPr lang="ru-RU" dirty="0" smtClean="0"/>
              <a:t> + ⅛</a:t>
            </a:r>
            <a:r>
              <a:rPr lang="en-US" dirty="0" err="1" smtClean="0"/>
              <a:t>rr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Комплементарна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взаємодія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 err="1" smtClean="0"/>
              <a:t>Комплементарна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взаємодія</a:t>
            </a:r>
            <a:r>
              <a:rPr lang="ru-RU" sz="1600" dirty="0" smtClean="0"/>
              <a:t> </a:t>
            </a:r>
            <a:r>
              <a:rPr lang="ru-RU" sz="1600" dirty="0" err="1" smtClean="0"/>
              <a:t>обумовлена</a:t>
            </a:r>
            <a:r>
              <a:rPr lang="ru-RU" sz="1600" dirty="0" smtClean="0"/>
              <a:t> ​​</a:t>
            </a:r>
            <a:r>
              <a:rPr lang="ru-RU" sz="1600" dirty="0" err="1" smtClean="0"/>
              <a:t>додатковими</a:t>
            </a:r>
            <a:r>
              <a:rPr lang="ru-RU" sz="1600" dirty="0" smtClean="0"/>
              <a:t> (</a:t>
            </a:r>
            <a:r>
              <a:rPr lang="ru-RU" sz="1600" dirty="0" err="1" smtClean="0"/>
              <a:t>комплементарними</a:t>
            </a:r>
            <a:r>
              <a:rPr lang="ru-RU" sz="1600" dirty="0" smtClean="0"/>
              <a:t>) генами,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викликати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спільної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дії</a:t>
            </a:r>
            <a:r>
              <a:rPr lang="ru-RU" sz="1600" dirty="0" smtClean="0"/>
              <a:t>, </a:t>
            </a:r>
            <a:r>
              <a:rPr lang="ru-RU" sz="1600" dirty="0" err="1" smtClean="0"/>
              <a:t>доповнюючи</a:t>
            </a:r>
            <a:r>
              <a:rPr lang="ru-RU" sz="1600" dirty="0" smtClean="0"/>
              <a:t> роботу </a:t>
            </a:r>
            <a:r>
              <a:rPr lang="ru-RU" sz="1600" dirty="0" err="1" smtClean="0"/>
              <a:t>одне</a:t>
            </a:r>
            <a:r>
              <a:rPr lang="ru-RU" sz="1600" dirty="0" smtClean="0"/>
              <a:t> одного. Сам собою </a:t>
            </a:r>
            <a:r>
              <a:rPr lang="ru-RU" sz="1600" dirty="0" err="1" smtClean="0"/>
              <a:t>жоден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фенотипичноого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прояву</a:t>
            </a:r>
            <a:r>
              <a:rPr lang="ru-RU" sz="1600" dirty="0" smtClean="0"/>
              <a:t>(у </a:t>
            </a:r>
            <a:r>
              <a:rPr lang="ru-RU" sz="1600" dirty="0" err="1" smtClean="0"/>
              <a:t>разі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комплементарного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взаємодії</a:t>
            </a:r>
            <a:r>
              <a:rPr lang="ru-RU" sz="1600" dirty="0" smtClean="0"/>
              <a:t>!) </a:t>
            </a:r>
            <a:r>
              <a:rPr lang="ru-RU" sz="1600" dirty="0" err="1" smtClean="0"/>
              <a:t>немає</a:t>
            </a:r>
            <a:r>
              <a:rPr lang="ru-RU" sz="1600" dirty="0" smtClean="0"/>
              <a:t>. </a:t>
            </a:r>
            <a:r>
              <a:rPr lang="ru-RU" sz="1600" dirty="0" err="1" smtClean="0"/>
              <a:t>Комплементарність</a:t>
            </a:r>
            <a:r>
              <a:rPr lang="ru-RU" sz="1600" dirty="0" smtClean="0"/>
              <a:t> – </a:t>
            </a:r>
            <a:r>
              <a:rPr lang="ru-RU" sz="1600" dirty="0" err="1" smtClean="0"/>
              <a:t>найпоширеніший</a:t>
            </a:r>
            <a:r>
              <a:rPr lang="ru-RU" sz="1600" dirty="0" smtClean="0"/>
              <a:t> тип </a:t>
            </a:r>
            <a:r>
              <a:rPr lang="ru-RU" sz="1600" dirty="0" err="1" smtClean="0"/>
              <a:t>взаємодії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,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у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механізму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забезпечується</a:t>
            </a:r>
            <a:r>
              <a:rPr lang="ru-RU" sz="1600" dirty="0" smtClean="0"/>
              <a:t> контроль </a:t>
            </a:r>
            <a:r>
              <a:rPr lang="ru-RU" sz="1600" dirty="0" err="1" smtClean="0"/>
              <a:t>ланцюгів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біосинтетичних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реакцій</a:t>
            </a:r>
            <a:r>
              <a:rPr lang="ru-RU" sz="1600" dirty="0" smtClean="0"/>
              <a:t>. </a:t>
            </a:r>
            <a:r>
              <a:rPr lang="ru-RU" sz="1600" dirty="0" err="1" smtClean="0"/>
              <a:t>Відомо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синтез </a:t>
            </a:r>
            <a:r>
              <a:rPr lang="ru-RU" sz="1600" dirty="0" err="1" smtClean="0"/>
              <a:t>більшості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сполук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процесом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багатоетапним</a:t>
            </a:r>
            <a:r>
              <a:rPr lang="ru-RU" sz="1600" dirty="0" smtClean="0"/>
              <a:t>, </a:t>
            </a:r>
            <a:r>
              <a:rPr lang="ru-RU" sz="1600" dirty="0" err="1" smtClean="0"/>
              <a:t>кожен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</a:t>
            </a:r>
            <a:r>
              <a:rPr lang="ru-RU" sz="1600" dirty="0" smtClean="0"/>
              <a:t>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контрольований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особливим</a:t>
            </a:r>
            <a:r>
              <a:rPr lang="ru-RU" sz="1600" dirty="0" smtClean="0"/>
              <a:t> ферментом, </a:t>
            </a:r>
            <a:r>
              <a:rPr lang="ru-RU" sz="1600" dirty="0" err="1" smtClean="0"/>
              <a:t>детермінується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окремим</a:t>
            </a:r>
            <a:r>
              <a:rPr lang="ru-RU" sz="1600" dirty="0" smtClean="0"/>
              <a:t> геном. Таким чином </a:t>
            </a:r>
            <a:r>
              <a:rPr lang="ru-RU" sz="1600" dirty="0" err="1" smtClean="0"/>
              <a:t>контролюється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успадкування</a:t>
            </a:r>
            <a:r>
              <a:rPr lang="ru-RU" sz="1600" dirty="0" smtClean="0"/>
              <a:t> пурпурового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квіток</a:t>
            </a:r>
            <a:r>
              <a:rPr lang="ru-RU" sz="1600" dirty="0" smtClean="0"/>
              <a:t> у запашного горошку, </a:t>
            </a:r>
            <a:r>
              <a:rPr lang="ru-RU" sz="1600" dirty="0" err="1" smtClean="0"/>
              <a:t>червоного</a:t>
            </a:r>
            <a:r>
              <a:rPr lang="ru-RU" sz="1600" dirty="0" smtClean="0"/>
              <a:t> та пурпурового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насіння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кукурудзи</a:t>
            </a:r>
            <a:r>
              <a:rPr lang="ru-RU" sz="1600" dirty="0" smtClean="0"/>
              <a:t>, синтез </a:t>
            </a:r>
            <a:r>
              <a:rPr lang="ru-RU" sz="1600" dirty="0" err="1" smtClean="0"/>
              <a:t>алкалоїдів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сполук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синтез пурпурового </a:t>
            </a:r>
            <a:r>
              <a:rPr lang="ru-RU" sz="1600" dirty="0" err="1" smtClean="0"/>
              <a:t>пігменту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контролюється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двома</a:t>
            </a:r>
            <a:r>
              <a:rPr lang="ru-RU" sz="1600" dirty="0" smtClean="0"/>
              <a:t> генами, то </a:t>
            </a:r>
            <a:r>
              <a:rPr lang="ru-RU" sz="1600" dirty="0" err="1" smtClean="0"/>
              <a:t>мутація</a:t>
            </a:r>
            <a:r>
              <a:rPr lang="ru-RU" sz="1600" dirty="0" smtClean="0"/>
              <a:t> кожного </a:t>
            </a:r>
            <a:r>
              <a:rPr lang="ru-RU" sz="1600" dirty="0" err="1" smtClean="0"/>
              <a:t>з</a:t>
            </a:r>
            <a:r>
              <a:rPr lang="ru-RU" sz="1600" dirty="0" smtClean="0"/>
              <a:t> них </a:t>
            </a:r>
            <a:r>
              <a:rPr lang="ru-RU" sz="1600" dirty="0" err="1" smtClean="0"/>
              <a:t>порушує</a:t>
            </a:r>
            <a:r>
              <a:rPr lang="ru-RU" sz="1600" dirty="0" smtClean="0"/>
              <a:t> синтез </a:t>
            </a:r>
            <a:r>
              <a:rPr lang="ru-RU" sz="1600" dirty="0" err="1" smtClean="0"/>
              <a:t>пігменту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біле</a:t>
            </a:r>
            <a:r>
              <a:rPr lang="ru-RU" sz="1600" dirty="0" smtClean="0"/>
              <a:t> (</a:t>
            </a:r>
            <a:r>
              <a:rPr lang="ru-RU" sz="1600" dirty="0" err="1" smtClean="0"/>
              <a:t>безбарвне</a:t>
            </a:r>
            <a:r>
              <a:rPr lang="ru-RU" sz="1600" dirty="0" smtClean="0"/>
              <a:t>)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кольорів</a:t>
            </a:r>
            <a:r>
              <a:rPr lang="ru-RU" sz="1600" dirty="0" smtClean="0"/>
              <a:t>. Тому </a:t>
            </a:r>
            <a:r>
              <a:rPr lang="ru-RU" sz="1600" dirty="0" err="1" smtClean="0"/>
              <a:t>природно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синтез </a:t>
            </a:r>
            <a:r>
              <a:rPr lang="ru-RU" sz="1600" dirty="0" err="1" smtClean="0"/>
              <a:t>пігменту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наявності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обох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алелів.Комплементарність</a:t>
            </a:r>
            <a:r>
              <a:rPr lang="ru-RU" sz="1600" dirty="0" smtClean="0"/>
              <a:t> – тип </a:t>
            </a:r>
            <a:r>
              <a:rPr lang="ru-RU" sz="1600" dirty="0" err="1" smtClean="0"/>
              <a:t>взаємодії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, у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спільної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алелей</a:t>
            </a:r>
            <a:r>
              <a:rPr lang="ru-RU" sz="1600" dirty="0" smtClean="0"/>
              <a:t>,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немає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прояву.Розщеплення</a:t>
            </a:r>
            <a:r>
              <a:rPr lang="ru-RU" sz="1600" dirty="0" smtClean="0"/>
              <a:t> у другому </a:t>
            </a:r>
            <a:r>
              <a:rPr lang="ru-RU" sz="1600" dirty="0" err="1" smtClean="0"/>
              <a:t>поколінні</a:t>
            </a:r>
            <a:r>
              <a:rPr lang="ru-RU" sz="1600" dirty="0" smtClean="0"/>
              <a:t> – 9 : 7. </a:t>
            </a:r>
            <a:r>
              <a:rPr lang="ru-RU" sz="1600" dirty="0" err="1" smtClean="0"/>
              <a:t>Трапляються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випадки</a:t>
            </a:r>
            <a:r>
              <a:rPr lang="ru-RU" sz="1600" dirty="0" smtClean="0"/>
              <a:t>, коли один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змінює</a:t>
            </a:r>
            <a:r>
              <a:rPr lang="ru-RU" sz="1600" dirty="0" smtClean="0"/>
              <a:t> характер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12:3:1).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ж </a:t>
            </a:r>
            <a:r>
              <a:rPr lang="ru-RU" sz="1600" dirty="0" err="1" smtClean="0"/>
              <a:t>обидва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</a:t>
            </a:r>
            <a:r>
              <a:rPr lang="ru-RU" sz="1600" dirty="0" smtClean="0"/>
              <a:t>,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кшталт</a:t>
            </a:r>
            <a:r>
              <a:rPr lang="ru-RU" sz="1600" dirty="0" smtClean="0"/>
              <a:t> </a:t>
            </a:r>
            <a:r>
              <a:rPr lang="ru-RU" sz="1600" dirty="0" err="1" smtClean="0"/>
              <a:t>кооперації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Позначення</a:t>
            </a:r>
            <a:r>
              <a:rPr lang="ru-RU" sz="1600" dirty="0" smtClean="0"/>
              <a:t>. Приклад </a:t>
            </a:r>
            <a:r>
              <a:rPr lang="ru-RU" sz="1600" dirty="0" err="1" smtClean="0"/>
              <a:t>дигібридного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: у запашного горошку за </a:t>
            </a:r>
            <a:r>
              <a:rPr lang="ru-RU" sz="1600" dirty="0" err="1" smtClean="0"/>
              <a:t>фарбування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відповідають</a:t>
            </a:r>
            <a:r>
              <a:rPr lang="ru-RU" sz="1600" dirty="0" smtClean="0"/>
              <a:t> два </a:t>
            </a:r>
            <a:r>
              <a:rPr lang="ru-RU" sz="1600" dirty="0" err="1" smtClean="0"/>
              <a:t>гени</a:t>
            </a:r>
            <a:r>
              <a:rPr lang="ru-RU" sz="1600" dirty="0" smtClean="0"/>
              <a:t>: А </a:t>
            </a:r>
            <a:r>
              <a:rPr lang="ru-RU" sz="1600" dirty="0" err="1" smtClean="0"/>
              <a:t>і</a:t>
            </a:r>
            <a:r>
              <a:rPr lang="ru-RU" sz="1600" dirty="0" smtClean="0"/>
              <a:t> В (часто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літерами</a:t>
            </a:r>
            <a:r>
              <a:rPr lang="ru-RU" sz="1600" dirty="0" smtClean="0"/>
              <a:t> С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en-US" sz="1600" dirty="0" smtClean="0"/>
              <a:t>R), </a:t>
            </a:r>
            <a:r>
              <a:rPr lang="ru-RU" sz="1600" dirty="0" smtClean="0"/>
              <a:t>в той же час: </a:t>
            </a:r>
            <a:r>
              <a:rPr lang="ru-RU" sz="1600" dirty="0" err="1" smtClean="0"/>
              <a:t>аа</a:t>
            </a:r>
            <a:r>
              <a:rPr lang="ru-RU" sz="1600" dirty="0" smtClean="0"/>
              <a:t> </a:t>
            </a:r>
            <a:r>
              <a:rPr lang="en-US" sz="1600" dirty="0" smtClean="0"/>
              <a:t>bb, </a:t>
            </a:r>
            <a:r>
              <a:rPr lang="ru-RU" sz="1600" dirty="0" smtClean="0"/>
              <a:t>А_ </a:t>
            </a:r>
            <a:r>
              <a:rPr lang="ru-RU" sz="1600" dirty="0" err="1" smtClean="0"/>
              <a:t>і</a:t>
            </a:r>
            <a:r>
              <a:rPr lang="ru-RU" sz="1600" dirty="0" smtClean="0"/>
              <a:t> В_ 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квіток</a:t>
            </a:r>
            <a:r>
              <a:rPr lang="ru-RU" sz="1600" dirty="0" smtClean="0"/>
              <a:t> (</a:t>
            </a:r>
            <a:r>
              <a:rPr lang="ru-RU" sz="1600" dirty="0" err="1" smtClean="0"/>
              <a:t>пігмент</a:t>
            </a:r>
            <a:r>
              <a:rPr lang="ru-RU" sz="1600" dirty="0" smtClean="0"/>
              <a:t> не </a:t>
            </a:r>
            <a:r>
              <a:rPr lang="ru-RU" sz="1600" dirty="0" err="1" smtClean="0"/>
              <a:t>синтезується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домінантні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А </a:t>
            </a:r>
            <a:r>
              <a:rPr lang="ru-RU" sz="1600" dirty="0" err="1" smtClean="0"/>
              <a:t>і</a:t>
            </a:r>
            <a:r>
              <a:rPr lang="ru-RU" sz="1600" dirty="0" smtClean="0"/>
              <a:t> В не </a:t>
            </a:r>
            <a:r>
              <a:rPr lang="ru-RU" sz="1600" dirty="0" err="1" smtClean="0"/>
              <a:t>виявляються</a:t>
            </a:r>
            <a:r>
              <a:rPr lang="ru-RU" sz="1600" dirty="0" smtClean="0"/>
              <a:t>), </a:t>
            </a:r>
            <a:r>
              <a:rPr lang="ru-RU" sz="1600" dirty="0" err="1" smtClean="0"/>
              <a:t>наявність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обох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алелів</a:t>
            </a:r>
            <a:r>
              <a:rPr lang="ru-RU" sz="1600" dirty="0" smtClean="0"/>
              <a:t> А_В_ -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пурпурове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квіток.Приклад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тригібридного</a:t>
            </a:r>
            <a:r>
              <a:rPr lang="ru-RU" sz="1600" dirty="0" smtClean="0"/>
              <a:t> (</a:t>
            </a:r>
            <a:r>
              <a:rPr lang="ru-RU" sz="1600" dirty="0" err="1" smtClean="0"/>
              <a:t>полігібридного</a:t>
            </a:r>
            <a:r>
              <a:rPr lang="ru-RU" sz="1600" dirty="0" smtClean="0"/>
              <a:t>)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: у </a:t>
            </a:r>
            <a:r>
              <a:rPr lang="ru-RU" sz="1600" dirty="0" err="1" smtClean="0"/>
              <a:t>кукурудзи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пурпурове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зерен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них – А, С, Р. За </a:t>
            </a:r>
            <a:r>
              <a:rPr lang="ru-RU" sz="1600" dirty="0" err="1" smtClean="0"/>
              <a:t>відсутності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домінантного</a:t>
            </a:r>
            <a:r>
              <a:rPr lang="ru-RU" sz="1600" dirty="0" smtClean="0"/>
              <a:t> гена Р (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гомозигота</a:t>
            </a:r>
            <a:r>
              <a:rPr lang="ru-RU" sz="1600" dirty="0" smtClean="0"/>
              <a:t> </a:t>
            </a:r>
            <a:r>
              <a:rPr lang="ru-RU" sz="1600" dirty="0" err="1" smtClean="0"/>
              <a:t>рр</a:t>
            </a:r>
            <a:r>
              <a:rPr lang="ru-RU" sz="1600" dirty="0" smtClean="0"/>
              <a:t>)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буде </a:t>
            </a:r>
            <a:r>
              <a:rPr lang="ru-RU" sz="1600" dirty="0" err="1" smtClean="0"/>
              <a:t>червоним</a:t>
            </a:r>
            <a:r>
              <a:rPr lang="ru-RU" sz="1600" dirty="0" smtClean="0"/>
              <a:t>, а за </a:t>
            </a:r>
            <a:r>
              <a:rPr lang="ru-RU" sz="1600" dirty="0" err="1" smtClean="0"/>
              <a:t>відсутності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, зерна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білими</a:t>
            </a:r>
            <a:r>
              <a:rPr lang="ru-RU" sz="1600" dirty="0" smtClean="0"/>
              <a:t> (</a:t>
            </a:r>
            <a:r>
              <a:rPr lang="ru-RU" sz="1600" dirty="0" err="1" smtClean="0"/>
              <a:t>аа</a:t>
            </a:r>
            <a:r>
              <a:rPr lang="ru-RU" sz="1600" dirty="0" smtClean="0"/>
              <a:t> </a:t>
            </a:r>
            <a:r>
              <a:rPr lang="ru-RU" sz="1600" dirty="0" err="1" smtClean="0"/>
              <a:t>сс</a:t>
            </a:r>
            <a:r>
              <a:rPr lang="ru-RU" sz="1600" dirty="0" smtClean="0"/>
              <a:t> </a:t>
            </a:r>
            <a:r>
              <a:rPr lang="ru-RU" sz="1600" dirty="0" err="1" smtClean="0"/>
              <a:t>рр</a:t>
            </a:r>
            <a:r>
              <a:rPr lang="ru-RU" sz="1600" dirty="0" smtClean="0"/>
              <a:t> </a:t>
            </a:r>
            <a:r>
              <a:rPr lang="ru-RU" sz="1600" dirty="0" err="1" smtClean="0"/>
              <a:t>теж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білі</a:t>
            </a:r>
            <a:r>
              <a:rPr lang="ru-RU" sz="1600" dirty="0" smtClean="0"/>
              <a:t>).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36712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1 типу</a:t>
            </a:r>
          </a:p>
          <a:p>
            <a:endParaRPr lang="ru-RU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Яке потомство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 </a:t>
            </a:r>
            <a:r>
              <a:rPr lang="ru-RU" dirty="0" err="1" smtClean="0"/>
              <a:t>з'явиться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схрещувань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вказаних</a:t>
            </a:r>
            <a:r>
              <a:rPr lang="ru-RU" dirty="0" smtClean="0"/>
              <a:t> </a:t>
            </a:r>
            <a:r>
              <a:rPr lang="ru-RU" dirty="0" err="1" smtClean="0"/>
              <a:t>білоквіткових</a:t>
            </a:r>
            <a:r>
              <a:rPr lang="ru-RU" dirty="0" smtClean="0"/>
              <a:t> форм запашного горошку: 1) </a:t>
            </a:r>
            <a:r>
              <a:rPr lang="ru-RU" dirty="0" err="1" smtClean="0"/>
              <a:t>Аа</a:t>
            </a:r>
            <a:r>
              <a:rPr lang="ru-RU" dirty="0" smtClean="0"/>
              <a:t> </a:t>
            </a:r>
            <a:r>
              <a:rPr lang="en-US" dirty="0" smtClean="0"/>
              <a:t>bb × </a:t>
            </a:r>
            <a:r>
              <a:rPr lang="ru-RU" dirty="0" err="1" smtClean="0"/>
              <a:t>аа</a:t>
            </a:r>
            <a:r>
              <a:rPr lang="ru-RU" dirty="0" smtClean="0"/>
              <a:t> В</a:t>
            </a:r>
            <a:r>
              <a:rPr lang="en-US" dirty="0" smtClean="0"/>
              <a:t>b; 2) </a:t>
            </a:r>
            <a:r>
              <a:rPr lang="ru-RU" dirty="0" smtClean="0"/>
              <a:t>АА </a:t>
            </a:r>
            <a:r>
              <a:rPr lang="en-US" dirty="0" smtClean="0"/>
              <a:t>bb × </a:t>
            </a:r>
            <a:r>
              <a:rPr lang="ru-RU" dirty="0" err="1" smtClean="0"/>
              <a:t>аа</a:t>
            </a:r>
            <a:r>
              <a:rPr lang="ru-RU" dirty="0" smtClean="0"/>
              <a:t> В</a:t>
            </a:r>
            <a:r>
              <a:rPr lang="en-US" dirty="0" smtClean="0"/>
              <a:t>b.</a:t>
            </a:r>
            <a:endParaRPr lang="uk-UA" dirty="0" smtClean="0"/>
          </a:p>
          <a:p>
            <a:endParaRPr lang="uk-UA" dirty="0"/>
          </a:p>
          <a:p>
            <a:r>
              <a:rPr lang="ru-RU" dirty="0" smtClean="0"/>
              <a:t>Рішення:1) За першим </a:t>
            </a:r>
            <a:r>
              <a:rPr lang="ru-RU" dirty="0" err="1" smtClean="0"/>
              <a:t>і</a:t>
            </a:r>
            <a:r>
              <a:rPr lang="ru-RU" dirty="0" smtClean="0"/>
              <a:t> другим геном </a:t>
            </a:r>
            <a:r>
              <a:rPr lang="ru-RU" dirty="0" err="1" smtClean="0"/>
              <a:t>аналізуюче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дигібридне</a:t>
            </a:r>
            <a:r>
              <a:rPr lang="ru-RU" dirty="0" smtClean="0"/>
              <a:t> </a:t>
            </a:r>
            <a:r>
              <a:rPr lang="ru-RU" dirty="0" err="1" smtClean="0"/>
              <a:t>аналізуюче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. Тому </a:t>
            </a:r>
            <a:r>
              <a:rPr lang="ru-RU" dirty="0" err="1" smtClean="0"/>
              <a:t>відповідь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записати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: Р: </a:t>
            </a:r>
            <a:r>
              <a:rPr lang="ru-RU" dirty="0" err="1" smtClean="0"/>
              <a:t>Аа</a:t>
            </a:r>
            <a:r>
              <a:rPr lang="en-US" dirty="0" smtClean="0"/>
              <a:t>bb × </a:t>
            </a:r>
            <a:r>
              <a:rPr lang="ru-RU" dirty="0" err="1" smtClean="0"/>
              <a:t>ааВ</a:t>
            </a:r>
            <a:r>
              <a:rPr lang="en-US" dirty="0" smtClean="0"/>
              <a:t>b → F1: ¼</a:t>
            </a:r>
            <a:r>
              <a:rPr lang="ru-RU" dirty="0" err="1" smtClean="0"/>
              <a:t>АаВ</a:t>
            </a:r>
            <a:r>
              <a:rPr lang="en-US" dirty="0" smtClean="0"/>
              <a:t>b + ¼</a:t>
            </a:r>
            <a:r>
              <a:rPr lang="ru-RU" dirty="0" err="1" smtClean="0"/>
              <a:t>ааВ</a:t>
            </a:r>
            <a:r>
              <a:rPr lang="en-US" dirty="0" smtClean="0"/>
              <a:t>b + ¼</a:t>
            </a:r>
            <a:r>
              <a:rPr lang="ru-RU" dirty="0" err="1" smtClean="0"/>
              <a:t>Аа</a:t>
            </a:r>
            <a:r>
              <a:rPr lang="en-US" dirty="0" smtClean="0"/>
              <a:t>bb + ¼</a:t>
            </a:r>
            <a:r>
              <a:rPr lang="ru-RU" dirty="0" err="1" smtClean="0"/>
              <a:t>аа</a:t>
            </a:r>
            <a:r>
              <a:rPr lang="en-US" dirty="0" smtClean="0"/>
              <a:t>bb. </a:t>
            </a:r>
            <a:r>
              <a:rPr lang="ru-RU" dirty="0" smtClean="0"/>
              <a:t>Очевидно,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перший генотип буде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пурпуровими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, а </a:t>
            </a:r>
            <a:r>
              <a:rPr lang="ru-RU" dirty="0" err="1" smtClean="0"/>
              <a:t>решта</a:t>
            </a:r>
            <a:r>
              <a:rPr lang="ru-RU" dirty="0" smtClean="0"/>
              <a:t> – </a:t>
            </a:r>
            <a:r>
              <a:rPr lang="ru-RU" dirty="0" err="1" smtClean="0"/>
              <a:t>білоквіткові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буде 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пурпуровими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 та ¾ </a:t>
            </a:r>
            <a:r>
              <a:rPr lang="ru-RU" dirty="0" err="1" smtClean="0"/>
              <a:t>білоквіткових</a:t>
            </a:r>
            <a:r>
              <a:rPr lang="ru-RU" dirty="0" smtClean="0"/>
              <a:t> рослин.2) У другому </a:t>
            </a:r>
            <a:r>
              <a:rPr lang="ru-RU" dirty="0" err="1" smtClean="0"/>
              <a:t>схрещуванні</a:t>
            </a:r>
            <a:r>
              <a:rPr lang="ru-RU" dirty="0" smtClean="0"/>
              <a:t> за геном А </a:t>
            </a:r>
            <a:r>
              <a:rPr lang="ru-RU" dirty="0" err="1" smtClean="0"/>
              <a:t>схрещуються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гомозиготи</a:t>
            </a:r>
            <a:r>
              <a:rPr lang="ru-RU" dirty="0" smtClean="0"/>
              <a:t> (1-я «</a:t>
            </a:r>
            <a:r>
              <a:rPr lang="ru-RU" dirty="0" err="1" smtClean="0"/>
              <a:t>літера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»),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гетерозиготні</a:t>
            </a:r>
            <a:r>
              <a:rPr lang="ru-RU" dirty="0" smtClean="0"/>
              <a:t>. По гену В –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аналізуєче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дасть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1:1.Запис </a:t>
            </a:r>
            <a:r>
              <a:rPr lang="ru-RU" dirty="0" err="1" smtClean="0"/>
              <a:t>схрещування</a:t>
            </a:r>
            <a:r>
              <a:rPr lang="ru-RU" dirty="0" smtClean="0"/>
              <a:t>: Р: АА</a:t>
            </a:r>
            <a:r>
              <a:rPr lang="en-US" dirty="0" smtClean="0"/>
              <a:t>bb × </a:t>
            </a:r>
            <a:r>
              <a:rPr lang="ru-RU" dirty="0" err="1" smtClean="0"/>
              <a:t>ааВ</a:t>
            </a:r>
            <a:r>
              <a:rPr lang="en-US" dirty="0" smtClean="0"/>
              <a:t>b →F1: </a:t>
            </a:r>
            <a:r>
              <a:rPr lang="ru-RU" dirty="0" err="1" smtClean="0"/>
              <a:t>Аа</a:t>
            </a:r>
            <a:r>
              <a:rPr lang="ru-RU" dirty="0" smtClean="0"/>
              <a:t> (½В</a:t>
            </a:r>
            <a:r>
              <a:rPr lang="en-US" dirty="0" smtClean="0"/>
              <a:t>b + ½bb) = ½</a:t>
            </a:r>
            <a:r>
              <a:rPr lang="ru-RU" dirty="0" err="1" smtClean="0"/>
              <a:t>АаВ</a:t>
            </a:r>
            <a:r>
              <a:rPr lang="en-US" dirty="0" smtClean="0"/>
              <a:t>b + ½</a:t>
            </a:r>
            <a:r>
              <a:rPr lang="ru-RU" dirty="0" err="1" smtClean="0"/>
              <a:t>Аа</a:t>
            </a:r>
            <a:r>
              <a:rPr lang="en-US" dirty="0" smtClean="0"/>
              <a:t>bb, </a:t>
            </a:r>
            <a:r>
              <a:rPr lang="ru-RU" dirty="0" err="1" smtClean="0"/>
              <a:t>тобто</a:t>
            </a:r>
            <a:r>
              <a:rPr lang="ru-RU" dirty="0" smtClean="0"/>
              <a:t> половина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матиме</a:t>
            </a:r>
            <a:r>
              <a:rPr lang="ru-RU" dirty="0" smtClean="0"/>
              <a:t> </a:t>
            </a:r>
            <a:r>
              <a:rPr lang="ru-RU" dirty="0" err="1" smtClean="0"/>
              <a:t>пурпурові</a:t>
            </a:r>
            <a:r>
              <a:rPr lang="ru-RU" dirty="0" smtClean="0"/>
              <a:t> та половина 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квітки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другого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білоквіткових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вийде</a:t>
            </a:r>
            <a:r>
              <a:rPr lang="ru-RU" dirty="0" smtClean="0"/>
              <a:t> ½ </a:t>
            </a:r>
            <a:r>
              <a:rPr lang="ru-RU" dirty="0" err="1" smtClean="0"/>
              <a:t>рослин</a:t>
            </a:r>
            <a:r>
              <a:rPr lang="ru-RU" dirty="0" smtClean="0"/>
              <a:t> запашного горошку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пурпуровими</a:t>
            </a:r>
            <a:r>
              <a:rPr lang="ru-RU" dirty="0" smtClean="0"/>
              <a:t> та 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26876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err="1" smtClean="0"/>
              <a:t>Завдання</a:t>
            </a:r>
            <a:r>
              <a:rPr lang="ru-RU" sz="1500" dirty="0" smtClean="0"/>
              <a:t> типу</a:t>
            </a:r>
          </a:p>
          <a:p>
            <a:endParaRPr lang="ru-RU" sz="1500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білоквіткових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запашного горошку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поколінні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¾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 та ¼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пурпуровими</a:t>
            </a:r>
            <a:r>
              <a:rPr lang="ru-RU" dirty="0" smtClean="0"/>
              <a:t>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 та </a:t>
            </a:r>
            <a:r>
              <a:rPr lang="ru-RU" dirty="0" err="1" smtClean="0"/>
              <a:t>нащадків</a:t>
            </a:r>
            <a:r>
              <a:rPr lang="ru-RU" dirty="0" smtClean="0"/>
              <a:t>?</a:t>
            </a:r>
          </a:p>
          <a:p>
            <a:endParaRPr lang="ru-RU" dirty="0"/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: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можлива</a:t>
            </a:r>
            <a:r>
              <a:rPr lang="ru-RU" dirty="0" smtClean="0"/>
              <a:t> 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, то для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записати</a:t>
            </a:r>
            <a:r>
              <a:rPr lang="ru-RU" dirty="0" smtClean="0"/>
              <a:t> </a:t>
            </a:r>
            <a:r>
              <a:rPr lang="ru-RU" dirty="0" err="1" smtClean="0"/>
              <a:t>жодного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символу. </a:t>
            </a:r>
            <a:r>
              <a:rPr lang="ru-RU" dirty="0" err="1" smtClean="0"/>
              <a:t>Маємо:Р</a:t>
            </a:r>
            <a:r>
              <a:rPr lang="ru-RU" dirty="0" smtClean="0"/>
              <a:t>: </a:t>
            </a:r>
            <a:r>
              <a:rPr lang="ru-RU" dirty="0" err="1" smtClean="0"/>
              <a:t>біле</a:t>
            </a:r>
            <a:r>
              <a:rPr lang="ru-RU" dirty="0" smtClean="0"/>
              <a:t> ×</a:t>
            </a:r>
            <a:r>
              <a:rPr lang="ru-RU" dirty="0" err="1" smtClean="0"/>
              <a:t>біле</a:t>
            </a:r>
            <a:r>
              <a:rPr lang="ru-RU" dirty="0" smtClean="0"/>
              <a:t>→</a:t>
            </a:r>
            <a:r>
              <a:rPr lang="en-US" dirty="0" smtClean="0"/>
              <a:t>F1: ¾ </a:t>
            </a:r>
            <a:r>
              <a:rPr lang="ru-RU" dirty="0" err="1" smtClean="0"/>
              <a:t>білі</a:t>
            </a:r>
            <a:r>
              <a:rPr lang="ru-RU" dirty="0" smtClean="0"/>
              <a:t> + ¼А_В_.</a:t>
            </a:r>
          </a:p>
          <a:p>
            <a:endParaRPr lang="ru-RU" dirty="0"/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 на 3 </a:t>
            </a:r>
            <a:r>
              <a:rPr lang="ru-RU" dirty="0" err="1" smtClean="0"/>
              <a:t>питання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. В </a:t>
            </a:r>
            <a:r>
              <a:rPr lang="ru-RU" dirty="0" err="1" smtClean="0"/>
              <a:t>аналізі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використано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(</a:t>
            </a:r>
            <a:r>
              <a:rPr lang="ru-RU" dirty="0" err="1" smtClean="0"/>
              <a:t>відповідь</a:t>
            </a:r>
            <a:r>
              <a:rPr lang="ru-RU" dirty="0" smtClean="0"/>
              <a:t> «так» на 1 </a:t>
            </a:r>
            <a:r>
              <a:rPr lang="ru-RU" dirty="0" err="1" smtClean="0"/>
              <a:t>питання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(</a:t>
            </a:r>
            <a:r>
              <a:rPr lang="ru-RU" dirty="0" err="1" smtClean="0"/>
              <a:t>відповідь</a:t>
            </a:r>
            <a:r>
              <a:rPr lang="ru-RU" dirty="0" smtClean="0"/>
              <a:t> «так» на 2 </a:t>
            </a:r>
            <a:r>
              <a:rPr lang="ru-RU" dirty="0" err="1" smtClean="0"/>
              <a:t>питання</a:t>
            </a:r>
            <a:r>
              <a:rPr lang="ru-RU" dirty="0" smtClean="0"/>
              <a:t>). </a:t>
            </a:r>
            <a:r>
              <a:rPr lang="ru-RU" dirty="0" err="1" smtClean="0"/>
              <a:t>Методи</a:t>
            </a:r>
            <a:r>
              <a:rPr lang="ru-RU" dirty="0" smtClean="0"/>
              <a:t> 1, 2 та 3 не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використані</a:t>
            </a:r>
            <a:r>
              <a:rPr lang="ru-RU" dirty="0" smtClean="0"/>
              <a:t>. </a:t>
            </a:r>
            <a:r>
              <a:rPr lang="ru-RU" dirty="0" err="1" smtClean="0"/>
              <a:t>Розглянемо</a:t>
            </a:r>
            <a:r>
              <a:rPr lang="ru-RU" dirty="0" smtClean="0"/>
              <a:t> </a:t>
            </a:r>
            <a:r>
              <a:rPr lang="ru-RU" dirty="0" err="1" smtClean="0"/>
              <a:t>четвертий</a:t>
            </a:r>
            <a:r>
              <a:rPr lang="ru-RU" dirty="0" smtClean="0"/>
              <a:t> метод.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коефіцієнти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полігібридне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(27/64, 9/16, 3/16, ⅜, ⅛ </a:t>
            </a:r>
            <a:r>
              <a:rPr lang="ru-RU" dirty="0" err="1" smtClean="0"/>
              <a:t>тощо</a:t>
            </a:r>
            <a:r>
              <a:rPr lang="ru-RU" dirty="0" smtClean="0"/>
              <a:t>. буд.) </a:t>
            </a:r>
            <a:r>
              <a:rPr lang="ru-RU" dirty="0" err="1" smtClean="0"/>
              <a:t>отримані</a:t>
            </a:r>
            <a:r>
              <a:rPr lang="ru-RU" dirty="0" smtClean="0"/>
              <a:t> як </a:t>
            </a:r>
            <a:r>
              <a:rPr lang="ru-RU" dirty="0" err="1" smtClean="0"/>
              <a:t>добуток</a:t>
            </a:r>
            <a:r>
              <a:rPr lang="ru-RU" dirty="0" smtClean="0"/>
              <a:t> </a:t>
            </a:r>
            <a:r>
              <a:rPr lang="ru-RU" dirty="0" err="1" smtClean="0"/>
              <a:t>елементарних</a:t>
            </a:r>
            <a:r>
              <a:rPr lang="ru-RU" dirty="0" smtClean="0"/>
              <a:t> </a:t>
            </a:r>
            <a:r>
              <a:rPr lang="ru-RU" dirty="0" err="1" smtClean="0"/>
              <a:t>коефіцієнтів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у кожному гену (1, ¼ </a:t>
            </a:r>
            <a:r>
              <a:rPr lang="ru-RU" dirty="0" err="1" smtClean="0"/>
              <a:t>чи</a:t>
            </a:r>
            <a:r>
              <a:rPr lang="ru-RU" dirty="0" smtClean="0"/>
              <a:t> ½).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664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Особливого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знаменники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вони </a:t>
            </a:r>
            <a:r>
              <a:rPr lang="ru-RU" dirty="0" err="1" smtClean="0"/>
              <a:t>показують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комбінацій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(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). Тому метод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методом </a:t>
            </a:r>
            <a:r>
              <a:rPr lang="ru-RU" dirty="0" err="1" smtClean="0"/>
              <a:t>знаменників</a:t>
            </a:r>
            <a:r>
              <a:rPr lang="ru-RU" dirty="0" smtClean="0"/>
              <a:t>. </a:t>
            </a:r>
          </a:p>
          <a:p>
            <a:endParaRPr lang="ru-RU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вирішимо</a:t>
            </a:r>
            <a:r>
              <a:rPr lang="ru-RU" dirty="0" smtClean="0"/>
              <a:t> шляхом </a:t>
            </a:r>
            <a:r>
              <a:rPr lang="ru-RU" dirty="0" err="1" smtClean="0"/>
              <a:t>розкладання</a:t>
            </a:r>
            <a:r>
              <a:rPr lang="ru-RU" dirty="0" smtClean="0"/>
              <a:t> </a:t>
            </a:r>
            <a:r>
              <a:rPr lang="ru-RU" dirty="0" err="1" smtClean="0"/>
              <a:t>дигібридного</a:t>
            </a:r>
            <a:r>
              <a:rPr lang="ru-RU" dirty="0" smtClean="0"/>
              <a:t> </a:t>
            </a:r>
            <a:r>
              <a:rPr lang="ru-RU" dirty="0" err="1" smtClean="0"/>
              <a:t>коефіцієнта</a:t>
            </a:r>
            <a:r>
              <a:rPr lang="ru-RU" dirty="0" smtClean="0"/>
              <a:t> ¼ на два </a:t>
            </a:r>
            <a:r>
              <a:rPr lang="ru-RU" dirty="0" err="1" smtClean="0"/>
              <a:t>елементарні</a:t>
            </a:r>
            <a:r>
              <a:rPr lang="ru-RU" dirty="0" smtClean="0"/>
              <a:t> </a:t>
            </a:r>
            <a:r>
              <a:rPr lang="ru-RU" dirty="0" err="1" smtClean="0"/>
              <a:t>коефіцієнти</a:t>
            </a:r>
            <a:r>
              <a:rPr lang="ru-RU" dirty="0" smtClean="0"/>
              <a:t>: за геном А </a:t>
            </a:r>
            <a:r>
              <a:rPr lang="ru-RU" dirty="0" err="1" smtClean="0"/>
              <a:t>і</a:t>
            </a:r>
            <a:r>
              <a:rPr lang="ru-RU" dirty="0" smtClean="0"/>
              <a:t> геном В,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при «простому» </a:t>
            </a:r>
            <a:r>
              <a:rPr lang="ru-RU" dirty="0" err="1" smtClean="0"/>
              <a:t>члені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відомими</a:t>
            </a:r>
            <a:r>
              <a:rPr lang="ru-RU" dirty="0" smtClean="0"/>
              <a:t> </a:t>
            </a:r>
            <a:r>
              <a:rPr lang="ru-RU" dirty="0" err="1" smtClean="0"/>
              <a:t>алелями</a:t>
            </a:r>
            <a:r>
              <a:rPr lang="ru-RU" dirty="0" smtClean="0"/>
              <a:t> А_В_. Але не ¾,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при </a:t>
            </a:r>
            <a:r>
              <a:rPr lang="ru-RU" dirty="0" err="1" smtClean="0"/>
              <a:t>члені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невідомими</a:t>
            </a:r>
            <a:r>
              <a:rPr lang="ru-RU" dirty="0" smtClean="0"/>
              <a:t> </a:t>
            </a:r>
            <a:r>
              <a:rPr lang="ru-RU" dirty="0" err="1" smtClean="0"/>
              <a:t>алелями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сумою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якісно</a:t>
            </a:r>
            <a:r>
              <a:rPr lang="ru-RU" dirty="0" smtClean="0"/>
              <a:t> </a:t>
            </a:r>
            <a:r>
              <a:rPr lang="ru-RU" dirty="0" err="1" smtClean="0"/>
              <a:t>відмінних</a:t>
            </a:r>
            <a:r>
              <a:rPr lang="ru-RU" dirty="0" smtClean="0"/>
              <a:t> один </a:t>
            </a:r>
            <a:r>
              <a:rPr lang="ru-RU" dirty="0" err="1" smtClean="0"/>
              <a:t>від</a:t>
            </a:r>
            <a:r>
              <a:rPr lang="ru-RU" dirty="0" smtClean="0"/>
              <a:t> одного </a:t>
            </a:r>
            <a:r>
              <a:rPr lang="ru-RU" dirty="0" err="1" smtClean="0"/>
              <a:t>комбінацій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. </a:t>
            </a:r>
            <a:r>
              <a:rPr lang="ru-RU" dirty="0" err="1" smtClean="0"/>
              <a:t>Розкласти</a:t>
            </a:r>
            <a:r>
              <a:rPr lang="ru-RU" dirty="0" smtClean="0"/>
              <a:t> ¼ </a:t>
            </a:r>
            <a:r>
              <a:rPr lang="ru-RU" dirty="0" err="1" smtClean="0"/>
              <a:t>можна</a:t>
            </a:r>
            <a:r>
              <a:rPr lang="ru-RU" dirty="0" smtClean="0"/>
              <a:t> в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: ¼ = ½ · ½, </a:t>
            </a:r>
            <a:r>
              <a:rPr lang="ru-RU" dirty="0" err="1" smtClean="0"/>
              <a:t>або</a:t>
            </a:r>
            <a:r>
              <a:rPr lang="ru-RU" dirty="0" smtClean="0"/>
              <a:t> ¼= ¼ × 1.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таблицею «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» </a:t>
            </a:r>
            <a:r>
              <a:rPr lang="ru-RU" dirty="0" err="1" smtClean="0"/>
              <a:t>бачимо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 ½ </a:t>
            </a:r>
            <a:r>
              <a:rPr lang="ru-RU" dirty="0" err="1" smtClean="0"/>
              <a:t>відповідає</a:t>
            </a:r>
            <a:r>
              <a:rPr lang="ru-RU" dirty="0" smtClean="0"/>
              <a:t> 2-й «</a:t>
            </a:r>
            <a:r>
              <a:rPr lang="ru-RU" dirty="0" err="1" smtClean="0"/>
              <a:t>літері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на </a:t>
            </a:r>
            <a:r>
              <a:rPr lang="ru-RU" dirty="0" err="1" smtClean="0"/>
              <a:t>аналізуюче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по </a:t>
            </a:r>
            <a:r>
              <a:rPr lang="ru-RU" dirty="0" err="1" smtClean="0"/>
              <a:t>обох</a:t>
            </a:r>
            <a:r>
              <a:rPr lang="ru-RU" dirty="0" smtClean="0"/>
              <a:t> генах.</a:t>
            </a:r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та схема </a:t>
            </a:r>
            <a:r>
              <a:rPr lang="ru-RU" dirty="0" err="1" smtClean="0"/>
              <a:t>рішення:Р</a:t>
            </a:r>
            <a:r>
              <a:rPr lang="ru-RU" dirty="0" smtClean="0"/>
              <a:t>: </a:t>
            </a:r>
            <a:r>
              <a:rPr lang="ru-RU" dirty="0" err="1" smtClean="0"/>
              <a:t>біле</a:t>
            </a:r>
            <a:r>
              <a:rPr lang="ru-RU" dirty="0" smtClean="0"/>
              <a:t> × </a:t>
            </a:r>
            <a:r>
              <a:rPr lang="ru-RU" dirty="0" err="1" smtClean="0"/>
              <a:t>біле</a:t>
            </a:r>
            <a:r>
              <a:rPr lang="ru-RU" dirty="0" smtClean="0"/>
              <a:t>;</a:t>
            </a:r>
            <a:r>
              <a:rPr lang="en-US" dirty="0" smtClean="0"/>
              <a:t>F1: ¼</a:t>
            </a:r>
            <a:r>
              <a:rPr lang="ru-RU" dirty="0" smtClean="0"/>
              <a:t>А-В- + ½ </a:t>
            </a:r>
            <a:r>
              <a:rPr lang="ru-RU" dirty="0" err="1" smtClean="0"/>
              <a:t>білих</a:t>
            </a:r>
            <a:r>
              <a:rPr lang="ru-RU" dirty="0" smtClean="0"/>
              <a:t>;¼ = ½ (за геном А) · ½ (за геном В).За геном А </a:t>
            </a:r>
            <a:r>
              <a:rPr lang="ru-RU" dirty="0" err="1" smtClean="0"/>
              <a:t>коеф</a:t>
            </a:r>
            <a:r>
              <a:rPr lang="ru-RU" dirty="0" smtClean="0"/>
              <a:t>. ½ → 3-я «</a:t>
            </a:r>
            <a:r>
              <a:rPr lang="ru-RU" dirty="0" err="1" smtClean="0"/>
              <a:t>літера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». </a:t>
            </a:r>
            <a:r>
              <a:rPr lang="ru-RU" dirty="0" err="1" smtClean="0"/>
              <a:t>Значить:батьки</a:t>
            </a:r>
            <a:r>
              <a:rPr lang="ru-RU" dirty="0" smtClean="0"/>
              <a:t> (за А) → </a:t>
            </a:r>
            <a:r>
              <a:rPr lang="ru-RU" dirty="0" err="1" smtClean="0"/>
              <a:t>Аа</a:t>
            </a:r>
            <a:r>
              <a:rPr lang="ru-RU" dirty="0" smtClean="0"/>
              <a:t> × </a:t>
            </a:r>
            <a:r>
              <a:rPr lang="ru-RU" dirty="0" err="1" smtClean="0"/>
              <a:t>аа;нащадки</a:t>
            </a:r>
            <a:r>
              <a:rPr lang="ru-RU" dirty="0" smtClean="0"/>
              <a:t>(за А) → ½</a:t>
            </a:r>
            <a:r>
              <a:rPr lang="ru-RU" dirty="0" err="1" smtClean="0"/>
              <a:t>Аа</a:t>
            </a:r>
            <a:r>
              <a:rPr lang="ru-RU" dirty="0" smtClean="0"/>
              <a:t> + ½</a:t>
            </a:r>
            <a:r>
              <a:rPr lang="ru-RU" dirty="0" err="1" smtClean="0"/>
              <a:t>аа</a:t>
            </a:r>
            <a:r>
              <a:rPr lang="ru-RU" dirty="0" smtClean="0"/>
              <a:t>. За геном В </a:t>
            </a:r>
            <a:r>
              <a:rPr lang="ru-RU" dirty="0" err="1" smtClean="0"/>
              <a:t>коеф</a:t>
            </a:r>
            <a:r>
              <a:rPr lang="ru-RU" dirty="0" smtClean="0"/>
              <a:t>. ½ → 3-я «</a:t>
            </a:r>
            <a:r>
              <a:rPr lang="ru-RU" dirty="0" err="1" smtClean="0"/>
              <a:t>літера</a:t>
            </a:r>
            <a:r>
              <a:rPr lang="ru-RU" dirty="0" smtClean="0"/>
              <a:t>». </a:t>
            </a:r>
            <a:r>
              <a:rPr lang="ru-RU" dirty="0" err="1" smtClean="0"/>
              <a:t>Значить:батьки</a:t>
            </a:r>
            <a:r>
              <a:rPr lang="ru-RU" dirty="0" smtClean="0"/>
              <a:t> (за В) → В</a:t>
            </a:r>
            <a:r>
              <a:rPr lang="en-US" dirty="0" smtClean="0"/>
              <a:t>b × bb;</a:t>
            </a:r>
            <a:r>
              <a:rPr lang="ru-RU" dirty="0" err="1" smtClean="0"/>
              <a:t>нащадки</a:t>
            </a:r>
            <a:r>
              <a:rPr lang="ru-RU" dirty="0" smtClean="0"/>
              <a:t>(за В) → ½В</a:t>
            </a:r>
            <a:r>
              <a:rPr lang="en-US" dirty="0" smtClean="0"/>
              <a:t>b + ½bb.</a:t>
            </a:r>
            <a:r>
              <a:rPr lang="ru-RU" dirty="0" smtClean="0"/>
              <a:t>Для </a:t>
            </a:r>
            <a:r>
              <a:rPr lang="ru-RU" dirty="0" err="1" smtClean="0"/>
              <a:t>інтеграції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врахувати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батьківські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біле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квіток</a:t>
            </a:r>
            <a:r>
              <a:rPr lang="ru-RU" dirty="0" smtClean="0"/>
              <a:t>. Тому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материнська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батьківська</a:t>
            </a:r>
            <a:r>
              <a:rPr lang="ru-RU" dirty="0" smtClean="0"/>
              <a:t> форма не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гетерозиготними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форма </a:t>
            </a:r>
            <a:r>
              <a:rPr lang="ru-RU" dirty="0" err="1" smtClean="0"/>
              <a:t>була</a:t>
            </a:r>
            <a:r>
              <a:rPr lang="ru-RU" dirty="0" smtClean="0"/>
              <a:t> б пурпурною. </a:t>
            </a:r>
            <a:r>
              <a:rPr lang="ru-RU" dirty="0" err="1" smtClean="0"/>
              <a:t>Звідси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: Р: </a:t>
            </a:r>
            <a:r>
              <a:rPr lang="ru-RU" dirty="0" err="1" smtClean="0"/>
              <a:t>Аа</a:t>
            </a:r>
            <a:r>
              <a:rPr lang="en-US" dirty="0" smtClean="0"/>
              <a:t>bb×</a:t>
            </a:r>
            <a:r>
              <a:rPr lang="ru-RU" dirty="0" err="1" smtClean="0"/>
              <a:t>ааВ</a:t>
            </a:r>
            <a:r>
              <a:rPr lang="en-US" dirty="0" smtClean="0"/>
              <a:t>b.</a:t>
            </a:r>
            <a:r>
              <a:rPr lang="ru-RU" dirty="0" smtClean="0"/>
              <a:t>Для </a:t>
            </a:r>
            <a:r>
              <a:rPr lang="ru-RU" dirty="0" err="1" smtClean="0"/>
              <a:t>відновлення</a:t>
            </a:r>
            <a:r>
              <a:rPr lang="ru-RU" dirty="0" smtClean="0"/>
              <a:t> генотипу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перемножимо</a:t>
            </a:r>
            <a:r>
              <a:rPr lang="ru-RU" dirty="0" smtClean="0"/>
              <a:t> два </a:t>
            </a:r>
            <a:r>
              <a:rPr lang="ru-RU" dirty="0" err="1" smtClean="0"/>
              <a:t>вищевказані</a:t>
            </a:r>
            <a:r>
              <a:rPr lang="ru-RU" dirty="0" smtClean="0"/>
              <a:t> </a:t>
            </a:r>
            <a:r>
              <a:rPr lang="ru-RU" dirty="0" err="1" smtClean="0"/>
              <a:t>двочлени</a:t>
            </a:r>
            <a:r>
              <a:rPr lang="ru-RU" dirty="0" smtClean="0"/>
              <a:t> за геном А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отримаємо</a:t>
            </a:r>
            <a:r>
              <a:rPr lang="ru-RU" dirty="0" smtClean="0"/>
              <a:t>: ¼</a:t>
            </a:r>
            <a:r>
              <a:rPr lang="ru-RU" dirty="0" err="1" smtClean="0"/>
              <a:t>АаВ</a:t>
            </a:r>
            <a:r>
              <a:rPr lang="en-US" dirty="0" smtClean="0"/>
              <a:t>b + ¼</a:t>
            </a:r>
            <a:r>
              <a:rPr lang="ru-RU" dirty="0" err="1" smtClean="0"/>
              <a:t>ааВ</a:t>
            </a:r>
            <a:r>
              <a:rPr lang="en-US" dirty="0" smtClean="0"/>
              <a:t>b + ¼</a:t>
            </a:r>
            <a:r>
              <a:rPr lang="ru-RU" dirty="0" err="1" smtClean="0"/>
              <a:t>Аа</a:t>
            </a:r>
            <a:r>
              <a:rPr lang="en-US" dirty="0" smtClean="0"/>
              <a:t>bb + ¼</a:t>
            </a:r>
            <a:r>
              <a:rPr lang="ru-RU" dirty="0" err="1" smtClean="0"/>
              <a:t>аа</a:t>
            </a:r>
            <a:r>
              <a:rPr lang="en-US" dirty="0" smtClean="0"/>
              <a:t>bb.</a:t>
            </a:r>
            <a:endParaRPr lang="uk-UA" dirty="0" smtClean="0"/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Ми </a:t>
            </a:r>
            <a:r>
              <a:rPr lang="ru-RU" dirty="0" err="1" smtClean="0"/>
              <a:t>встановили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білоквіткових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 (див. </a:t>
            </a:r>
            <a:r>
              <a:rPr lang="ru-RU" dirty="0" err="1" smtClean="0"/>
              <a:t>вище</a:t>
            </a:r>
            <a:r>
              <a:rPr lang="ru-RU" dirty="0" smtClean="0"/>
              <a:t>) та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розпадаються</a:t>
            </a:r>
            <a:r>
              <a:rPr lang="ru-RU" dirty="0" smtClean="0"/>
              <a:t> на два </a:t>
            </a:r>
            <a:r>
              <a:rPr lang="ru-RU" dirty="0" err="1" smtClean="0"/>
              <a:t>фенотипи</a:t>
            </a:r>
            <a:r>
              <a:rPr lang="ru-RU" dirty="0" smtClean="0"/>
              <a:t>: 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пурпуровими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 В</a:t>
            </a:r>
            <a:r>
              <a:rPr lang="en-US" dirty="0" smtClean="0"/>
              <a:t>b) </a:t>
            </a:r>
            <a:r>
              <a:rPr lang="ru-RU" dirty="0" smtClean="0"/>
              <a:t>та 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152</TotalTime>
  <Words>3878</Words>
  <Application>Microsoft Office PowerPoint</Application>
  <PresentationFormat>Экран (4:3)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Бумажная</vt:lpstr>
      <vt:lpstr>Лабораторна робота 4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Для самостійного вирішення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4</dc:title>
  <dc:creator>Руслан Аминов</dc:creator>
  <cp:lastModifiedBy>Руслан Аминов</cp:lastModifiedBy>
  <cp:revision>20</cp:revision>
  <dcterms:created xsi:type="dcterms:W3CDTF">2022-11-07T16:19:49Z</dcterms:created>
  <dcterms:modified xsi:type="dcterms:W3CDTF">2022-11-07T18:52:19Z</dcterms:modified>
</cp:coreProperties>
</file>