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" y="-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>Тема 3. </a:t>
            </a:r>
            <a:r>
              <a:rPr lang="ru-RU" dirty="0" err="1"/>
              <a:t>Бухгалтерський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5286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3.2.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</a:t>
            </a:r>
            <a:r>
              <a:rPr lang="ru-RU" dirty="0" err="1"/>
              <a:t>перестраховиків</a:t>
            </a:r>
            <a:r>
              <a:rPr lang="ru-RU" dirty="0"/>
              <a:t> у </a:t>
            </a:r>
            <a:r>
              <a:rPr lang="ru-RU" dirty="0" err="1"/>
              <a:t>страхових</a:t>
            </a:r>
            <a:r>
              <a:rPr lang="ru-RU" dirty="0"/>
              <a:t> резервах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365497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страховиком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 smtClean="0"/>
              <a:t>перестрахування</a:t>
            </a:r>
            <a:r>
              <a:rPr lang="ru-RU" dirty="0" smtClean="0"/>
              <a:t> </a:t>
            </a:r>
            <a:r>
              <a:rPr lang="ru-RU" dirty="0" err="1" smtClean="0"/>
              <a:t>частка</a:t>
            </a:r>
            <a:r>
              <a:rPr lang="ru-RU" dirty="0" smtClean="0"/>
              <a:t> </a:t>
            </a:r>
            <a:r>
              <a:rPr lang="ru-RU" dirty="0" err="1"/>
              <a:t>перестраховиків</a:t>
            </a:r>
            <a:r>
              <a:rPr lang="ru-RU" dirty="0"/>
              <a:t> у резервах </a:t>
            </a:r>
            <a:r>
              <a:rPr lang="ru-RU" dirty="0" err="1"/>
              <a:t>незароблених</a:t>
            </a:r>
            <a:r>
              <a:rPr lang="ru-RU" dirty="0"/>
              <a:t> </a:t>
            </a:r>
            <a:r>
              <a:rPr lang="ru-RU" dirty="0" err="1" smtClean="0"/>
              <a:t>премій</a:t>
            </a:r>
            <a:r>
              <a:rPr lang="ru-RU" dirty="0" smtClean="0"/>
              <a:t> </a:t>
            </a:r>
            <a:r>
              <a:rPr lang="ru-RU" dirty="0" err="1" smtClean="0"/>
              <a:t>відображається</a:t>
            </a:r>
            <a:r>
              <a:rPr lang="ru-RU" dirty="0"/>
              <a:t>:</a:t>
            </a:r>
          </a:p>
          <a:p>
            <a:r>
              <a:rPr lang="ru-RU" dirty="0"/>
              <a:t>а) на </a:t>
            </a:r>
            <a:r>
              <a:rPr lang="ru-RU" dirty="0" err="1"/>
              <a:t>звітну</a:t>
            </a:r>
            <a:r>
              <a:rPr lang="ru-RU" dirty="0"/>
              <a:t> дату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/>
              <a:t>б) на </a:t>
            </a:r>
            <a:r>
              <a:rPr lang="ru-RU" dirty="0" err="1"/>
              <a:t>минулу</a:t>
            </a:r>
            <a:r>
              <a:rPr lang="ru-RU" dirty="0"/>
              <a:t> </a:t>
            </a:r>
            <a:r>
              <a:rPr lang="ru-RU" dirty="0" err="1"/>
              <a:t>звітну</a:t>
            </a:r>
            <a:r>
              <a:rPr lang="ru-RU" dirty="0"/>
              <a:t> дату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671663"/>
              </p:ext>
            </p:extLst>
          </p:nvPr>
        </p:nvGraphicFramePr>
        <p:xfrm>
          <a:off x="1763688" y="364502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4931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4951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294081"/>
              </p:ext>
            </p:extLst>
          </p:nvPr>
        </p:nvGraphicFramePr>
        <p:xfrm>
          <a:off x="1907704" y="515719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4951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4931 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8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Бухгалтерські</a:t>
            </a:r>
            <a:r>
              <a:rPr lang="ru-RU" dirty="0"/>
              <a:t> записи за дебетом і кредитом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smtClean="0"/>
              <a:t>4951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результат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перестраховиків</a:t>
            </a:r>
            <a:r>
              <a:rPr lang="ru-RU" dirty="0"/>
              <a:t> </a:t>
            </a:r>
            <a:r>
              <a:rPr lang="ru-RU" dirty="0" smtClean="0"/>
              <a:t>у резервах </a:t>
            </a:r>
            <a:r>
              <a:rPr lang="ru-RU" dirty="0" err="1"/>
              <a:t>незароблених</a:t>
            </a:r>
            <a:r>
              <a:rPr lang="ru-RU" dirty="0"/>
              <a:t> </a:t>
            </a:r>
            <a:r>
              <a:rPr lang="ru-RU" dirty="0" err="1"/>
              <a:t>премій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збільшує</a:t>
            </a:r>
            <a:r>
              <a:rPr lang="ru-RU" dirty="0"/>
              <a:t> (</a:t>
            </a:r>
            <a:r>
              <a:rPr lang="ru-RU" dirty="0" err="1"/>
              <a:t>зменшує</a:t>
            </a:r>
            <a:r>
              <a:rPr lang="ru-RU" dirty="0"/>
              <a:t>) </a:t>
            </a:r>
            <a:r>
              <a:rPr lang="ru-RU" dirty="0" err="1" smtClean="0"/>
              <a:t>зароблені</a:t>
            </a:r>
            <a:r>
              <a:rPr lang="ru-RU" dirty="0" smtClean="0"/>
              <a:t> </a:t>
            </a:r>
            <a:r>
              <a:rPr lang="ru-RU" dirty="0" err="1" smtClean="0"/>
              <a:t>страхові</a:t>
            </a:r>
            <a:r>
              <a:rPr lang="ru-RU" dirty="0" smtClean="0"/>
              <a:t> </a:t>
            </a:r>
            <a:r>
              <a:rPr lang="ru-RU" dirty="0" err="1"/>
              <a:t>платежі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smtClean="0"/>
              <a:t>перед </a:t>
            </a:r>
            <a:r>
              <a:rPr lang="ru-RU" dirty="0" err="1" smtClean="0"/>
              <a:t>страхувальниками</a:t>
            </a:r>
            <a:r>
              <a:rPr lang="ru-RU" dirty="0" smtClean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перестраховані</a:t>
            </a:r>
            <a:r>
              <a:rPr lang="ru-RU" dirty="0"/>
              <a:t>, у </a:t>
            </a:r>
            <a:r>
              <a:rPr lang="ru-RU" dirty="0" err="1" smtClean="0"/>
              <a:t>перестрахувальника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/>
              <a:t>право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перестраховиків</a:t>
            </a:r>
            <a:r>
              <a:rPr lang="ru-RU" dirty="0"/>
              <a:t> у </a:t>
            </a:r>
            <a:r>
              <a:rPr lang="ru-RU" dirty="0" err="1"/>
              <a:t>обсягах</a:t>
            </a:r>
            <a:r>
              <a:rPr lang="ru-RU" dirty="0"/>
              <a:t>, </a:t>
            </a:r>
            <a:r>
              <a:rPr lang="ru-RU" dirty="0" err="1" smtClean="0"/>
              <a:t>визначених</a:t>
            </a:r>
            <a:r>
              <a:rPr lang="ru-RU" dirty="0" smtClean="0"/>
              <a:t> договорами </a:t>
            </a:r>
            <a:r>
              <a:rPr lang="ru-RU" dirty="0" err="1"/>
              <a:t>перестрахування</a:t>
            </a:r>
            <a:r>
              <a:rPr lang="ru-RU" dirty="0"/>
              <a:t>. Величина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відображається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обліку</a:t>
            </a:r>
            <a:r>
              <a:rPr lang="ru-RU" dirty="0"/>
              <a:t> як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перестраховиків</a:t>
            </a:r>
            <a:r>
              <a:rPr lang="ru-RU" dirty="0"/>
              <a:t> у </a:t>
            </a:r>
            <a:r>
              <a:rPr lang="ru-RU" dirty="0" smtClean="0"/>
              <a:t>резервах </a:t>
            </a:r>
            <a:r>
              <a:rPr lang="ru-RU" dirty="0" err="1" smtClean="0"/>
              <a:t>збитків</a:t>
            </a:r>
            <a:r>
              <a:rPr lang="ru-RU" dirty="0"/>
              <a:t>.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492201"/>
              </p:ext>
            </p:extLst>
          </p:nvPr>
        </p:nvGraphicFramePr>
        <p:xfrm>
          <a:off x="1475656" y="2852936"/>
          <a:ext cx="6096000" cy="1162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uk-UA" dirty="0" smtClean="0"/>
                        <a:t>4951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7031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7031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4951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5503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вказаної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smtClean="0"/>
              <a:t>4932”Частка </a:t>
            </a:r>
            <a:r>
              <a:rPr lang="ru-RU" dirty="0" err="1" smtClean="0"/>
              <a:t>перестраховиків</a:t>
            </a:r>
            <a:r>
              <a:rPr lang="ru-RU" dirty="0" smtClean="0"/>
              <a:t> </a:t>
            </a:r>
            <a:r>
              <a:rPr lang="ru-RU" dirty="0"/>
              <a:t>у резервах </a:t>
            </a:r>
            <a:r>
              <a:rPr lang="ru-RU" dirty="0" err="1"/>
              <a:t>збитків</a:t>
            </a:r>
            <a:r>
              <a:rPr lang="ru-RU" dirty="0"/>
              <a:t>”:</a:t>
            </a:r>
          </a:p>
          <a:p>
            <a:r>
              <a:rPr lang="ru-RU" dirty="0"/>
              <a:t>а) на </a:t>
            </a:r>
            <a:r>
              <a:rPr lang="ru-RU" dirty="0" err="1" smtClean="0"/>
              <a:t>звітну</a:t>
            </a:r>
            <a:r>
              <a:rPr lang="ru-RU" dirty="0" smtClean="0"/>
              <a:t> </a:t>
            </a:r>
            <a:r>
              <a:rPr lang="ru-RU" dirty="0"/>
              <a:t>дату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б) на </a:t>
            </a:r>
            <a:r>
              <a:rPr lang="ru-RU" dirty="0" err="1"/>
              <a:t>минулу</a:t>
            </a:r>
            <a:r>
              <a:rPr lang="ru-RU" dirty="0"/>
              <a:t> </a:t>
            </a:r>
            <a:r>
              <a:rPr lang="ru-RU" dirty="0" err="1"/>
              <a:t>звітну</a:t>
            </a:r>
            <a:r>
              <a:rPr lang="ru-RU" dirty="0"/>
              <a:t> дату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442052"/>
              </p:ext>
            </p:extLst>
          </p:nvPr>
        </p:nvGraphicFramePr>
        <p:xfrm>
          <a:off x="1475656" y="378904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4932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4952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477382"/>
              </p:ext>
            </p:extLst>
          </p:nvPr>
        </p:nvGraphicFramePr>
        <p:xfrm>
          <a:off x="1475656" y="530120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4952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4932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812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3.3. </a:t>
            </a:r>
            <a:r>
              <a:rPr lang="ru-RU" dirty="0" err="1"/>
              <a:t>Бухгалтерський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/>
              <a:t>	Страховики </a:t>
            </a:r>
            <a:r>
              <a:rPr lang="uk-UA" dirty="0"/>
              <a:t>створюють такі резерви із страхування життя:</a:t>
            </a:r>
          </a:p>
          <a:p>
            <a:pPr marL="0" indent="0">
              <a:buNone/>
            </a:pPr>
            <a:r>
              <a:rPr lang="uk-UA" dirty="0"/>
              <a:t>– резерви довгострокових зобов'язань;</a:t>
            </a:r>
          </a:p>
          <a:p>
            <a:pPr marL="0" indent="0">
              <a:buNone/>
            </a:pPr>
            <a:r>
              <a:rPr lang="uk-UA" dirty="0"/>
              <a:t>– резерви належних виплат страхових сум.</a:t>
            </a:r>
          </a:p>
          <a:p>
            <a:pPr marL="0" indent="0">
              <a:buNone/>
            </a:pPr>
            <a:r>
              <a:rPr lang="uk-UA" dirty="0" smtClean="0"/>
              <a:t>	Бухгалтерський </a:t>
            </a:r>
            <a:r>
              <a:rPr lang="uk-UA" dirty="0"/>
              <a:t>облік резервів із страхування життя </a:t>
            </a:r>
            <a:r>
              <a:rPr lang="uk-UA" dirty="0" smtClean="0"/>
              <a:t>ведеться на </a:t>
            </a:r>
            <a:r>
              <a:rPr lang="uk-UA" dirty="0"/>
              <a:t>рахунку другого порядку 492”Резерви із страхування життя” </a:t>
            </a:r>
            <a:r>
              <a:rPr lang="uk-UA" dirty="0" smtClean="0"/>
              <a:t>на субрахунках</a:t>
            </a:r>
            <a:r>
              <a:rPr lang="uk-UA" dirty="0"/>
              <a:t>:</a:t>
            </a:r>
          </a:p>
          <a:p>
            <a:r>
              <a:rPr lang="uk-UA" dirty="0"/>
              <a:t>4921 "Резерви довгострокових зобов'язань</a:t>
            </a:r>
            <a:r>
              <a:rPr lang="uk-UA" dirty="0" smtClean="0"/>
              <a:t>";</a:t>
            </a:r>
            <a:endParaRPr lang="uk-UA" dirty="0"/>
          </a:p>
          <a:p>
            <a:r>
              <a:rPr lang="uk-UA" dirty="0"/>
              <a:t>4922 "Резерви належних виплат"</a:t>
            </a:r>
          </a:p>
        </p:txBody>
      </p:sp>
    </p:spTree>
    <p:extLst>
      <p:ext uri="{BB962C8B-B14F-4D97-AF65-F5344CB8AC3E}">
        <p14:creationId xmlns:p14="http://schemas.microsoft.com/office/powerpoint/2010/main" val="2563418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3582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 smtClean="0"/>
              <a:t>	Узагальнення </a:t>
            </a:r>
            <a:r>
              <a:rPr lang="uk-UA" dirty="0"/>
              <a:t>результатів змін резервів із страхування </a:t>
            </a:r>
            <a:r>
              <a:rPr lang="uk-UA" dirty="0" smtClean="0"/>
              <a:t>життя здійснюють </a:t>
            </a:r>
            <a:r>
              <a:rPr lang="uk-UA" dirty="0"/>
              <a:t>на рахунках третього порядку </a:t>
            </a:r>
            <a:r>
              <a:rPr lang="uk-UA" dirty="0" smtClean="0"/>
              <a:t>субрахунку 496”Результат </a:t>
            </a:r>
            <a:r>
              <a:rPr lang="uk-UA" dirty="0"/>
              <a:t>зміни резервів із страхування життя”:</a:t>
            </a:r>
          </a:p>
          <a:p>
            <a:r>
              <a:rPr lang="uk-UA" dirty="0"/>
              <a:t>4961 “Результат зміни резервів довгострокових зобов’язань”</a:t>
            </a:r>
          </a:p>
          <a:p>
            <a:r>
              <a:rPr lang="uk-UA" dirty="0"/>
              <a:t>4962”Результат зміни резервів належних </a:t>
            </a:r>
            <a:r>
              <a:rPr lang="uk-UA" dirty="0" smtClean="0"/>
              <a:t>виплат”</a:t>
            </a:r>
          </a:p>
          <a:p>
            <a:pPr marL="0" indent="0">
              <a:buNone/>
            </a:pPr>
            <a:r>
              <a:rPr lang="uk-UA" dirty="0" smtClean="0"/>
              <a:t>	Резерви довгострокових зобов’язань відображаються:</a:t>
            </a:r>
          </a:p>
          <a:p>
            <a:pPr marL="0" indent="0">
              <a:buNone/>
            </a:pPr>
            <a:r>
              <a:rPr lang="uk-UA" dirty="0"/>
              <a:t>а) на звітну </a:t>
            </a:r>
            <a:r>
              <a:rPr lang="uk-UA" dirty="0" smtClean="0"/>
              <a:t>дату: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ru-RU" dirty="0" smtClean="0"/>
              <a:t>б</a:t>
            </a:r>
            <a:r>
              <a:rPr lang="ru-RU" dirty="0"/>
              <a:t>) на </a:t>
            </a:r>
            <a:r>
              <a:rPr lang="ru-RU" dirty="0" err="1"/>
              <a:t>минулу</a:t>
            </a:r>
            <a:r>
              <a:rPr lang="ru-RU" dirty="0"/>
              <a:t> </a:t>
            </a:r>
            <a:r>
              <a:rPr lang="ru-RU" dirty="0" err="1"/>
              <a:t>звітну</a:t>
            </a:r>
            <a:r>
              <a:rPr lang="ru-RU" dirty="0"/>
              <a:t> дату: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566586"/>
              </p:ext>
            </p:extLst>
          </p:nvPr>
        </p:nvGraphicFramePr>
        <p:xfrm>
          <a:off x="1259632" y="371703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4961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4921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232029"/>
              </p:ext>
            </p:extLst>
          </p:nvPr>
        </p:nvGraphicFramePr>
        <p:xfrm>
          <a:off x="1331640" y="508518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4921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4961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75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3294931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Страховики,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 smtClean="0"/>
              <a:t>перестрахування</a:t>
            </a:r>
            <a:r>
              <a:rPr lang="ru-RU" dirty="0" smtClean="0"/>
              <a:t>, </a:t>
            </a:r>
            <a:r>
              <a:rPr lang="ru-RU" dirty="0" err="1" smtClean="0"/>
              <a:t>формують</a:t>
            </a:r>
            <a:r>
              <a:rPr lang="ru-RU" dirty="0" smtClean="0"/>
              <a:t>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перестраховиків</a:t>
            </a:r>
            <a:r>
              <a:rPr lang="ru-RU" dirty="0"/>
              <a:t> у резервах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перестраховиків</a:t>
            </a:r>
            <a:r>
              <a:rPr lang="ru-RU" dirty="0"/>
              <a:t> у резервах </a:t>
            </a:r>
            <a:r>
              <a:rPr lang="ru-RU" dirty="0" err="1" smtClean="0"/>
              <a:t>довгострокових</a:t>
            </a:r>
            <a:r>
              <a:rPr lang="ru-RU" dirty="0" smtClean="0"/>
              <a:t> </a:t>
            </a:r>
            <a:r>
              <a:rPr lang="ru-RU" dirty="0" err="1" smtClean="0"/>
              <a:t>зобов’язань</a:t>
            </a:r>
            <a:r>
              <a:rPr lang="ru-RU" dirty="0" smtClean="0"/>
              <a:t> </a:t>
            </a:r>
            <a:r>
              <a:rPr lang="ru-RU" dirty="0" err="1"/>
              <a:t>відображається</a:t>
            </a:r>
            <a:r>
              <a:rPr lang="ru-RU" dirty="0"/>
              <a:t> на </a:t>
            </a:r>
            <a:r>
              <a:rPr lang="ru-RU" dirty="0" err="1"/>
              <a:t>рахунку</a:t>
            </a:r>
            <a:r>
              <a:rPr lang="ru-RU" dirty="0"/>
              <a:t> 4941 “</a:t>
            </a:r>
            <a:r>
              <a:rPr lang="ru-RU" dirty="0" err="1" smtClean="0"/>
              <a:t>Частка</a:t>
            </a:r>
            <a:r>
              <a:rPr lang="ru-RU" dirty="0" smtClean="0"/>
              <a:t> </a:t>
            </a:r>
            <a:r>
              <a:rPr lang="ru-RU" dirty="0" err="1" smtClean="0"/>
              <a:t>перестраховиків</a:t>
            </a:r>
            <a:r>
              <a:rPr lang="ru-RU" dirty="0" smtClean="0"/>
              <a:t> </a:t>
            </a:r>
            <a:r>
              <a:rPr lang="ru-RU" dirty="0"/>
              <a:t>у резервах </a:t>
            </a:r>
            <a:r>
              <a:rPr lang="ru-RU" dirty="0" err="1"/>
              <a:t>довгострокових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”.</a:t>
            </a:r>
          </a:p>
          <a:p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перестраховиків</a:t>
            </a:r>
            <a:r>
              <a:rPr lang="ru-RU" dirty="0"/>
              <a:t> у резервах </a:t>
            </a:r>
            <a:r>
              <a:rPr lang="ru-RU" dirty="0" err="1" smtClean="0"/>
              <a:t>довгострокових</a:t>
            </a:r>
            <a:r>
              <a:rPr lang="ru-RU" dirty="0" smtClean="0"/>
              <a:t> </a:t>
            </a:r>
            <a:r>
              <a:rPr lang="ru-RU" dirty="0" err="1" smtClean="0"/>
              <a:t>зобов’язань</a:t>
            </a:r>
            <a:r>
              <a:rPr lang="ru-RU" dirty="0" smtClean="0"/>
              <a:t> </a:t>
            </a:r>
            <a:r>
              <a:rPr lang="ru-RU" dirty="0" err="1"/>
              <a:t>відображається</a:t>
            </a:r>
            <a:r>
              <a:rPr lang="ru-RU" dirty="0"/>
              <a:t>:</a:t>
            </a:r>
          </a:p>
          <a:p>
            <a:r>
              <a:rPr lang="ru-RU" dirty="0"/>
              <a:t>а) на </a:t>
            </a:r>
            <a:r>
              <a:rPr lang="ru-RU" dirty="0" err="1"/>
              <a:t>звітну</a:t>
            </a:r>
            <a:r>
              <a:rPr lang="ru-RU" dirty="0"/>
              <a:t> </a:t>
            </a:r>
            <a:r>
              <a:rPr lang="ru-RU" dirty="0" smtClean="0"/>
              <a:t>дату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б) на </a:t>
            </a:r>
            <a:r>
              <a:rPr lang="ru-RU" dirty="0" err="1"/>
              <a:t>минулу</a:t>
            </a:r>
            <a:r>
              <a:rPr lang="ru-RU" dirty="0"/>
              <a:t> </a:t>
            </a:r>
            <a:r>
              <a:rPr lang="ru-RU" dirty="0" err="1"/>
              <a:t>звітну</a:t>
            </a:r>
            <a:r>
              <a:rPr lang="ru-RU" dirty="0"/>
              <a:t> дату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 marL="0" indent="0">
              <a:buNone/>
            </a:pP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364339"/>
              </p:ext>
            </p:extLst>
          </p:nvPr>
        </p:nvGraphicFramePr>
        <p:xfrm>
          <a:off x="1619672" y="357301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4941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4961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268581"/>
              </p:ext>
            </p:extLst>
          </p:nvPr>
        </p:nvGraphicFramePr>
        <p:xfrm>
          <a:off x="1619672" y="486916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4961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4961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322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3943003"/>
          </a:xfrm>
        </p:spPr>
        <p:txBody>
          <a:bodyPr>
            <a:normAutofit fontScale="47500" lnSpcReduction="20000"/>
          </a:bodyPr>
          <a:lstStyle/>
          <a:p>
            <a:r>
              <a:rPr lang="uk-UA" dirty="0"/>
              <a:t>Результат зміни резервів довгострокових </a:t>
            </a:r>
            <a:r>
              <a:rPr lang="uk-UA" dirty="0" smtClean="0"/>
              <a:t>зобов’язань відображається </a:t>
            </a:r>
            <a:r>
              <a:rPr lang="uk-UA" dirty="0"/>
              <a:t>відповідно на рахунку 949 “Інші </a:t>
            </a:r>
            <a:r>
              <a:rPr lang="uk-UA" dirty="0" smtClean="0"/>
              <a:t>витрати операційної </a:t>
            </a:r>
            <a:r>
              <a:rPr lang="uk-UA" dirty="0"/>
              <a:t>діяльності” або 719 “Інші доходи </a:t>
            </a:r>
            <a:r>
              <a:rPr lang="uk-UA" dirty="0" smtClean="0"/>
              <a:t>операційної діяльності</a:t>
            </a:r>
            <a:r>
              <a:rPr lang="uk-UA" dirty="0"/>
              <a:t>” в кореспонденції з рахунком 683</a:t>
            </a:r>
            <a:r>
              <a:rPr lang="uk-UA" dirty="0" smtClean="0"/>
              <a:t>: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err="1" smtClean="0"/>
              <a:t>Облік</a:t>
            </a:r>
            <a:r>
              <a:rPr lang="ru-RU" dirty="0" smtClean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належних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dirty="0" err="1" smtClean="0"/>
              <a:t>субрахунку</a:t>
            </a:r>
            <a:r>
              <a:rPr lang="ru-RU" dirty="0" smtClean="0"/>
              <a:t> </a:t>
            </a:r>
            <a:r>
              <a:rPr lang="ru-RU" dirty="0" err="1" smtClean="0"/>
              <a:t>третього</a:t>
            </a:r>
            <a:r>
              <a:rPr lang="ru-RU" dirty="0" smtClean="0"/>
              <a:t> </a:t>
            </a:r>
            <a:r>
              <a:rPr lang="ru-RU" dirty="0"/>
              <a:t>порядку 4922 “</a:t>
            </a:r>
            <a:r>
              <a:rPr lang="ru-RU" dirty="0" err="1"/>
              <a:t>Резерви</a:t>
            </a:r>
            <a:r>
              <a:rPr lang="ru-RU" dirty="0"/>
              <a:t> </a:t>
            </a:r>
            <a:r>
              <a:rPr lang="ru-RU" dirty="0" err="1"/>
              <a:t>належних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”.</a:t>
            </a:r>
          </a:p>
          <a:p>
            <a:r>
              <a:rPr lang="ru-RU" dirty="0" err="1"/>
              <a:t>Резерви</a:t>
            </a:r>
            <a:r>
              <a:rPr lang="ru-RU" dirty="0"/>
              <a:t> </a:t>
            </a:r>
            <a:r>
              <a:rPr lang="ru-RU" dirty="0" err="1"/>
              <a:t>належних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 </a:t>
            </a:r>
            <a:r>
              <a:rPr lang="ru-RU" dirty="0" err="1"/>
              <a:t>відображаються</a:t>
            </a:r>
            <a:r>
              <a:rPr lang="ru-RU" dirty="0"/>
              <a:t>:</a:t>
            </a:r>
          </a:p>
          <a:p>
            <a:r>
              <a:rPr lang="ru-RU" dirty="0"/>
              <a:t>а) на </a:t>
            </a:r>
            <a:r>
              <a:rPr lang="ru-RU" dirty="0" err="1"/>
              <a:t>звітну</a:t>
            </a:r>
            <a:r>
              <a:rPr lang="ru-RU" dirty="0"/>
              <a:t> дату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б) на </a:t>
            </a:r>
            <a:r>
              <a:rPr lang="ru-RU" dirty="0" err="1"/>
              <a:t>минулу</a:t>
            </a:r>
            <a:r>
              <a:rPr lang="ru-RU" dirty="0"/>
              <a:t> </a:t>
            </a:r>
            <a:r>
              <a:rPr lang="ru-RU" dirty="0" err="1"/>
              <a:t>звітну</a:t>
            </a:r>
            <a:r>
              <a:rPr lang="ru-RU" dirty="0"/>
              <a:t> дату: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488939"/>
              </p:ext>
            </p:extLst>
          </p:nvPr>
        </p:nvGraphicFramePr>
        <p:xfrm>
          <a:off x="1763688" y="2492896"/>
          <a:ext cx="6096000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949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4961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719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625033"/>
              </p:ext>
            </p:extLst>
          </p:nvPr>
        </p:nvGraphicFramePr>
        <p:xfrm>
          <a:off x="1691680" y="4509120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6576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4962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4922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616089"/>
              </p:ext>
            </p:extLst>
          </p:nvPr>
        </p:nvGraphicFramePr>
        <p:xfrm>
          <a:off x="1691680" y="5661248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6576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4922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4962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7109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3366939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перестрахування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страхового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перестрахувальника</a:t>
            </a:r>
            <a:r>
              <a:rPr lang="ru-RU" dirty="0" smtClean="0"/>
              <a:t> </a:t>
            </a:r>
            <a:r>
              <a:rPr lang="ru-RU" dirty="0" err="1"/>
              <a:t>виникає</a:t>
            </a:r>
            <a:r>
              <a:rPr lang="ru-RU" dirty="0"/>
              <a:t> право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перестраховика</a:t>
            </a:r>
            <a:r>
              <a:rPr lang="ru-RU" dirty="0"/>
              <a:t>.</a:t>
            </a:r>
          </a:p>
          <a:p>
            <a:r>
              <a:rPr lang="ru-RU" dirty="0" err="1"/>
              <a:t>Вказана</a:t>
            </a:r>
            <a:r>
              <a:rPr lang="ru-RU" dirty="0"/>
              <a:t> </a:t>
            </a:r>
            <a:r>
              <a:rPr lang="ru-RU" dirty="0" err="1"/>
              <a:t>вимога</a:t>
            </a:r>
            <a:r>
              <a:rPr lang="ru-RU" dirty="0"/>
              <a:t> </a:t>
            </a:r>
            <a:r>
              <a:rPr lang="ru-RU" dirty="0" err="1"/>
              <a:t>відображається</a:t>
            </a:r>
            <a:r>
              <a:rPr lang="ru-RU" dirty="0"/>
              <a:t> на </a:t>
            </a:r>
            <a:r>
              <a:rPr lang="ru-RU" dirty="0" err="1"/>
              <a:t>рахунку</a:t>
            </a:r>
            <a:r>
              <a:rPr lang="ru-RU" dirty="0"/>
              <a:t> 4942 “</a:t>
            </a:r>
            <a:r>
              <a:rPr lang="ru-RU" dirty="0" err="1" smtClean="0"/>
              <a:t>Частка</a:t>
            </a:r>
            <a:r>
              <a:rPr lang="ru-RU" dirty="0" smtClean="0"/>
              <a:t> </a:t>
            </a:r>
            <a:r>
              <a:rPr lang="ru-RU" dirty="0" err="1" smtClean="0"/>
              <a:t>перестраховиків</a:t>
            </a:r>
            <a:r>
              <a:rPr lang="ru-RU" dirty="0" smtClean="0"/>
              <a:t> </a:t>
            </a:r>
            <a:r>
              <a:rPr lang="ru-RU" dirty="0"/>
              <a:t>у резервах </a:t>
            </a:r>
            <a:r>
              <a:rPr lang="ru-RU" dirty="0" err="1"/>
              <a:t>належних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”.</a:t>
            </a:r>
          </a:p>
          <a:p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перестраховиків</a:t>
            </a:r>
            <a:r>
              <a:rPr lang="ru-RU" dirty="0"/>
              <a:t> у </a:t>
            </a:r>
            <a:r>
              <a:rPr lang="ru-RU" dirty="0" smtClean="0"/>
              <a:t>резерва </a:t>
            </a:r>
            <a:r>
              <a:rPr lang="ru-RU" dirty="0" err="1" smtClean="0"/>
              <a:t>належних</a:t>
            </a:r>
            <a:r>
              <a:rPr lang="ru-RU" dirty="0" smtClean="0"/>
              <a:t> </a:t>
            </a:r>
            <a:r>
              <a:rPr lang="ru-RU" dirty="0" err="1" smtClean="0"/>
              <a:t>виплат</a:t>
            </a:r>
            <a:r>
              <a:rPr lang="ru-RU" dirty="0" smtClean="0"/>
              <a:t> </a:t>
            </a:r>
            <a:r>
              <a:rPr lang="ru-RU" dirty="0" err="1" smtClean="0"/>
              <a:t>відображається</a:t>
            </a:r>
            <a:r>
              <a:rPr lang="ru-RU" dirty="0"/>
              <a:t>:</a:t>
            </a:r>
          </a:p>
          <a:p>
            <a:r>
              <a:rPr lang="ru-RU" dirty="0"/>
              <a:t>а) на </a:t>
            </a:r>
            <a:r>
              <a:rPr lang="ru-RU" dirty="0" err="1"/>
              <a:t>звітну</a:t>
            </a:r>
            <a:r>
              <a:rPr lang="ru-RU" dirty="0"/>
              <a:t> </a:t>
            </a:r>
            <a:r>
              <a:rPr lang="ru-RU" dirty="0" smtClean="0"/>
              <a:t>дату: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б) на </a:t>
            </a:r>
            <a:r>
              <a:rPr lang="ru-RU" dirty="0" err="1"/>
              <a:t>минулу</a:t>
            </a:r>
            <a:r>
              <a:rPr lang="ru-RU" dirty="0"/>
              <a:t> </a:t>
            </a:r>
            <a:r>
              <a:rPr lang="ru-RU" dirty="0" err="1"/>
              <a:t>звітну</a:t>
            </a:r>
            <a:r>
              <a:rPr lang="ru-RU" dirty="0"/>
              <a:t> дату: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991180"/>
              </p:ext>
            </p:extLst>
          </p:nvPr>
        </p:nvGraphicFramePr>
        <p:xfrm>
          <a:off x="1475656" y="3717032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6576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4942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4962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978644"/>
              </p:ext>
            </p:extLst>
          </p:nvPr>
        </p:nvGraphicFramePr>
        <p:xfrm>
          <a:off x="1547664" y="4941168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6576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4962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4942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218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Дебетове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кредитове</a:t>
            </a:r>
            <a:r>
              <a:rPr lang="ru-RU" dirty="0"/>
              <a:t> сальдо </a:t>
            </a:r>
            <a:r>
              <a:rPr lang="ru-RU" dirty="0" err="1"/>
              <a:t>рахунку</a:t>
            </a:r>
            <a:r>
              <a:rPr lang="ru-RU" dirty="0"/>
              <a:t> 4962 “</a:t>
            </a:r>
            <a:r>
              <a:rPr lang="ru-RU" dirty="0" smtClean="0"/>
              <a:t>Результат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належних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” </a:t>
            </a:r>
            <a:r>
              <a:rPr lang="ru-RU" dirty="0" err="1"/>
              <a:t>списується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 683: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297932"/>
              </p:ext>
            </p:extLst>
          </p:nvPr>
        </p:nvGraphicFramePr>
        <p:xfrm>
          <a:off x="1619672" y="3284984"/>
          <a:ext cx="60960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49736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683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4962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4962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683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4963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153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3.4.Облік розміщення страхових резервів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резерви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представлені</a:t>
            </a:r>
            <a:r>
              <a:rPr lang="ru-RU" dirty="0"/>
              <a:t> такими видами</a:t>
            </a:r>
          </a:p>
          <a:p>
            <a:r>
              <a:rPr lang="ru-RU" dirty="0" err="1"/>
              <a:t>активів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– 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на поточному </a:t>
            </a:r>
            <a:r>
              <a:rPr lang="ru-RU" dirty="0" err="1"/>
              <a:t>рахунку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– </a:t>
            </a:r>
            <a:r>
              <a:rPr lang="ru-RU" dirty="0" err="1"/>
              <a:t>банківські</a:t>
            </a:r>
            <a:r>
              <a:rPr lang="ru-RU" dirty="0"/>
              <a:t> </a:t>
            </a:r>
            <a:r>
              <a:rPr lang="ru-RU" dirty="0" err="1"/>
              <a:t>вклади</a:t>
            </a:r>
            <a:r>
              <a:rPr lang="ru-RU" dirty="0"/>
              <a:t> (</a:t>
            </a:r>
            <a:r>
              <a:rPr lang="ru-RU" dirty="0" err="1"/>
              <a:t>депозити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–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–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доходи;</a:t>
            </a:r>
          </a:p>
          <a:p>
            <a:pPr marL="0" indent="0">
              <a:buNone/>
            </a:pPr>
            <a:r>
              <a:rPr lang="ru-RU" dirty="0"/>
              <a:t>– права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перестраховиків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готівка</a:t>
            </a:r>
            <a:r>
              <a:rPr lang="ru-RU" dirty="0"/>
              <a:t> в </a:t>
            </a:r>
            <a:r>
              <a:rPr lang="ru-RU" dirty="0" err="1"/>
              <a:t>касі</a:t>
            </a:r>
            <a:r>
              <a:rPr lang="ru-RU" dirty="0"/>
              <a:t> в </a:t>
            </a:r>
            <a:r>
              <a:rPr lang="ru-RU" dirty="0" err="1"/>
              <a:t>обсягах</a:t>
            </a:r>
            <a:r>
              <a:rPr lang="ru-RU" dirty="0"/>
              <a:t> </a:t>
            </a:r>
            <a:r>
              <a:rPr lang="ru-RU" dirty="0" err="1"/>
              <a:t>лімітів</a:t>
            </a:r>
            <a:r>
              <a:rPr lang="ru-RU" dirty="0"/>
              <a:t> </a:t>
            </a:r>
            <a:r>
              <a:rPr lang="ru-RU" dirty="0" err="1"/>
              <a:t>залишків</a:t>
            </a:r>
            <a:r>
              <a:rPr lang="ru-RU" dirty="0"/>
              <a:t> </a:t>
            </a:r>
            <a:r>
              <a:rPr lang="ru-RU" dirty="0" err="1"/>
              <a:t>каси</a:t>
            </a:r>
            <a:r>
              <a:rPr lang="ru-RU" dirty="0"/>
              <a:t>, </a:t>
            </a:r>
            <a:r>
              <a:rPr lang="ru-RU" dirty="0" err="1" smtClean="0"/>
              <a:t>встановлених</a:t>
            </a:r>
            <a:r>
              <a:rPr lang="ru-RU" dirty="0"/>
              <a:t> </a:t>
            </a:r>
            <a:r>
              <a:rPr lang="ru-RU" dirty="0" err="1" smtClean="0"/>
              <a:t>Національним</a:t>
            </a:r>
            <a:r>
              <a:rPr lang="ru-RU" dirty="0" smtClean="0"/>
              <a:t> </a:t>
            </a:r>
            <a:r>
              <a:rPr lang="ru-RU" dirty="0"/>
              <a:t>банком </a:t>
            </a:r>
            <a:r>
              <a:rPr lang="ru-RU" dirty="0" err="1" smtClean="0"/>
              <a:t>України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14432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/>
              <a:t>3.1. </a:t>
            </a:r>
            <a:r>
              <a:rPr lang="ru-RU" dirty="0" err="1"/>
              <a:t>Бухгалтерський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Страховики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до страхового </a:t>
            </a:r>
            <a:r>
              <a:rPr lang="ru-RU" dirty="0" err="1" smtClean="0"/>
              <a:t>законодавства</a:t>
            </a:r>
            <a:r>
              <a:rPr lang="en-US" dirty="0" smtClean="0"/>
              <a:t> </a:t>
            </a:r>
            <a:r>
              <a:rPr lang="ru-RU" dirty="0" err="1" smtClean="0"/>
              <a:t>формувати</a:t>
            </a:r>
            <a:r>
              <a:rPr lang="ru-RU" dirty="0" smtClean="0"/>
              <a:t> </a:t>
            </a:r>
            <a:r>
              <a:rPr lang="ru-RU" dirty="0"/>
              <a:t>та вести </a:t>
            </a:r>
            <a:r>
              <a:rPr lang="ru-RU" dirty="0" err="1"/>
              <a:t>облік</a:t>
            </a:r>
            <a:r>
              <a:rPr lang="ru-RU" dirty="0"/>
              <a:t> таких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– резерву </a:t>
            </a:r>
            <a:r>
              <a:rPr lang="ru-RU" dirty="0" err="1"/>
              <a:t>незароблених</a:t>
            </a:r>
            <a:r>
              <a:rPr lang="ru-RU" dirty="0"/>
              <a:t> </a:t>
            </a:r>
            <a:r>
              <a:rPr lang="ru-RU" dirty="0" err="1"/>
              <a:t>премій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- резерву </a:t>
            </a:r>
            <a:r>
              <a:rPr lang="ru-RU" dirty="0" err="1"/>
              <a:t>збитків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77316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3294931"/>
          </a:xfrm>
        </p:spPr>
        <p:txBody>
          <a:bodyPr>
            <a:normAutofit fontScale="62500" lnSpcReduction="20000"/>
          </a:bodyPr>
          <a:lstStyle/>
          <a:p>
            <a:r>
              <a:rPr lang="uk-UA" dirty="0"/>
              <a:t>Кошти резервів, розміщені на поточному та </a:t>
            </a:r>
            <a:r>
              <a:rPr lang="uk-UA" dirty="0" smtClean="0"/>
              <a:t>валютному рахунках</a:t>
            </a:r>
            <a:r>
              <a:rPr lang="uk-UA" dirty="0"/>
              <a:t>, обліковуються на рахунках 311 та 312 у </a:t>
            </a:r>
            <a:r>
              <a:rPr lang="uk-UA" dirty="0" smtClean="0"/>
              <a:t>загальному порядку</a:t>
            </a:r>
            <a:r>
              <a:rPr lang="uk-UA" dirty="0"/>
              <a:t>.</a:t>
            </a:r>
          </a:p>
          <a:p>
            <a:r>
              <a:rPr lang="uk-UA" dirty="0"/>
              <a:t>Кошти резервів, які розміщуються в банківські </a:t>
            </a:r>
            <a:r>
              <a:rPr lang="uk-UA" dirty="0" smtClean="0"/>
              <a:t>вклади, обліковуються </a:t>
            </a:r>
            <a:r>
              <a:rPr lang="uk-UA" dirty="0"/>
              <a:t>на рахунку 35”Поточні фінансові інвестиції”.</a:t>
            </a:r>
          </a:p>
          <a:p>
            <a:r>
              <a:rPr lang="uk-UA" dirty="0"/>
              <a:t>Перерахування таких коштів на депозити відображається</a:t>
            </a:r>
            <a:r>
              <a:rPr lang="uk-UA" dirty="0" smtClean="0"/>
              <a:t>: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pPr marL="0" indent="0">
              <a:buNone/>
            </a:pPr>
            <a:r>
              <a:rPr lang="ru-RU" dirty="0" err="1"/>
              <a:t>Придбані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</a:t>
            </a:r>
            <a:r>
              <a:rPr lang="ru-RU" dirty="0" err="1"/>
              <a:t>оприбутковуються</a:t>
            </a:r>
            <a:r>
              <a:rPr lang="ru-RU" dirty="0"/>
              <a:t> за </a:t>
            </a:r>
            <a:r>
              <a:rPr lang="ru-RU" dirty="0" err="1"/>
              <a:t>вартістю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придбання</a:t>
            </a:r>
            <a:r>
              <a:rPr lang="ru-RU" dirty="0"/>
              <a:t>: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28384"/>
              </p:ext>
            </p:extLst>
          </p:nvPr>
        </p:nvGraphicFramePr>
        <p:xfrm>
          <a:off x="1619672" y="306896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35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311, 312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538002"/>
              </p:ext>
            </p:extLst>
          </p:nvPr>
        </p:nvGraphicFramePr>
        <p:xfrm>
          <a:off x="1619672" y="443711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35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311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8300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367240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облігацій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 smtClean="0"/>
              <a:t>номінальну</a:t>
            </a:r>
            <a:r>
              <a:rPr lang="ru-RU" dirty="0" smtClean="0"/>
              <a:t> </a:t>
            </a:r>
            <a:r>
              <a:rPr lang="ru-RU" dirty="0" err="1" smtClean="0"/>
              <a:t>вартість</a:t>
            </a:r>
            <a:r>
              <a:rPr lang="ru-RU" dirty="0" smtClean="0"/>
              <a:t> </a:t>
            </a:r>
            <a:r>
              <a:rPr lang="ru-RU" dirty="0"/>
              <a:t>при </a:t>
            </a:r>
            <a:r>
              <a:rPr lang="ru-RU" dirty="0" err="1"/>
              <a:t>нарахуванні</a:t>
            </a:r>
            <a:r>
              <a:rPr lang="ru-RU" dirty="0"/>
              <a:t> </a:t>
            </a:r>
            <a:r>
              <a:rPr lang="ru-RU" dirty="0" err="1"/>
              <a:t>належного</a:t>
            </a:r>
            <a:r>
              <a:rPr lang="ru-RU" dirty="0"/>
              <a:t> з них доходу,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 smtClean="0"/>
              <a:t>різниці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/>
              <a:t>покупною та </a:t>
            </a:r>
            <a:r>
              <a:rPr lang="ru-RU" dirty="0" err="1"/>
              <a:t>номінальною</a:t>
            </a:r>
            <a:r>
              <a:rPr lang="ru-RU" dirty="0"/>
              <a:t> </a:t>
            </a:r>
            <a:r>
              <a:rPr lang="ru-RU" dirty="0" err="1"/>
              <a:t>вартістю</a:t>
            </a:r>
            <a:r>
              <a:rPr lang="ru-RU" dirty="0"/>
              <a:t> </a:t>
            </a:r>
            <a:r>
              <a:rPr lang="ru-RU" dirty="0" err="1"/>
              <a:t>списується</a:t>
            </a:r>
            <a:r>
              <a:rPr lang="ru-RU" dirty="0"/>
              <a:t> </a:t>
            </a:r>
            <a:r>
              <a:rPr lang="ru-RU" dirty="0" smtClean="0"/>
              <a:t>такими </a:t>
            </a:r>
            <a:r>
              <a:rPr lang="ru-RU" dirty="0" err="1" smtClean="0"/>
              <a:t>записами</a:t>
            </a:r>
            <a:r>
              <a:rPr lang="ru-RU" dirty="0"/>
              <a:t>:</a:t>
            </a:r>
          </a:p>
          <a:p>
            <a:r>
              <a:rPr lang="ru-RU" dirty="0"/>
              <a:t>– на суму доходу,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за </a:t>
            </a:r>
            <a:r>
              <a:rPr lang="ru-RU" dirty="0" err="1"/>
              <a:t>облігації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uk-UA" dirty="0" smtClean="0"/>
          </a:p>
          <a:p>
            <a:r>
              <a:rPr lang="ru-RU" dirty="0" smtClean="0"/>
              <a:t>– </a:t>
            </a:r>
            <a:r>
              <a:rPr lang="ru-RU" dirty="0" err="1" smtClean="0"/>
              <a:t>належна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списання</a:t>
            </a:r>
            <a:r>
              <a:rPr lang="ru-RU" dirty="0"/>
              <a:t> сума </a:t>
            </a:r>
            <a:r>
              <a:rPr lang="ru-RU" dirty="0" err="1"/>
              <a:t>різниці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покупною </a:t>
            </a:r>
            <a:r>
              <a:rPr lang="ru-RU" dirty="0" smtClean="0"/>
              <a:t>та </a:t>
            </a:r>
            <a:r>
              <a:rPr lang="ru-RU" dirty="0" err="1" smtClean="0"/>
              <a:t>номінальною</a:t>
            </a:r>
            <a:r>
              <a:rPr lang="ru-RU" dirty="0" smtClean="0"/>
              <a:t> </a:t>
            </a:r>
            <a:r>
              <a:rPr lang="ru-RU" dirty="0" err="1"/>
              <a:t>вартістю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– 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номінальної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облігацій</a:t>
            </a:r>
            <a:r>
              <a:rPr lang="ru-RU" dirty="0"/>
              <a:t> над</a:t>
            </a:r>
          </a:p>
          <a:p>
            <a:r>
              <a:rPr lang="ru-RU" dirty="0" err="1"/>
              <a:t>вартістю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660551"/>
              </p:ext>
            </p:extLst>
          </p:nvPr>
        </p:nvGraphicFramePr>
        <p:xfrm>
          <a:off x="1475656" y="249289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37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791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273691"/>
              </p:ext>
            </p:extLst>
          </p:nvPr>
        </p:nvGraphicFramePr>
        <p:xfrm>
          <a:off x="1475656" y="378904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791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35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283047"/>
              </p:ext>
            </p:extLst>
          </p:nvPr>
        </p:nvGraphicFramePr>
        <p:xfrm>
          <a:off x="1547664" y="515719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35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791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685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839861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Страхові компанії, які здійснюють страхування </a:t>
            </a:r>
            <a:r>
              <a:rPr lang="uk-UA" dirty="0" smtClean="0"/>
              <a:t>життя,</a:t>
            </a:r>
            <a:r>
              <a:rPr lang="en-US" dirty="0" smtClean="0"/>
              <a:t> </a:t>
            </a:r>
            <a:r>
              <a:rPr lang="uk-UA" dirty="0" smtClean="0"/>
              <a:t>повинні </a:t>
            </a:r>
            <a:r>
              <a:rPr lang="uk-UA" dirty="0"/>
              <a:t>формувати та вести облік страхових резервів з даного </a:t>
            </a:r>
            <a:r>
              <a:rPr lang="uk-UA" dirty="0" smtClean="0"/>
              <a:t>виду</a:t>
            </a:r>
            <a:r>
              <a:rPr lang="en-US" dirty="0" smtClean="0"/>
              <a:t> </a:t>
            </a:r>
            <a:r>
              <a:rPr lang="uk-UA" dirty="0" smtClean="0"/>
              <a:t>страхування.</a:t>
            </a:r>
            <a:endParaRPr lang="en-US" dirty="0" smtClean="0"/>
          </a:p>
          <a:p>
            <a:endParaRPr lang="uk-UA" dirty="0"/>
          </a:p>
          <a:p>
            <a:r>
              <a:rPr lang="uk-UA" b="1" dirty="0">
                <a:solidFill>
                  <a:schemeClr val="tx2">
                    <a:lumMod val="90000"/>
                  </a:schemeClr>
                </a:solidFill>
              </a:rPr>
              <a:t>Резерв незароблених премій (РНП)</a:t>
            </a:r>
            <a:r>
              <a:rPr lang="uk-UA" b="1" dirty="0"/>
              <a:t> </a:t>
            </a:r>
            <a:r>
              <a:rPr lang="uk-UA" dirty="0"/>
              <a:t>- це резерв, що </a:t>
            </a:r>
            <a:r>
              <a:rPr lang="uk-UA" dirty="0" smtClean="0"/>
              <a:t>включає</a:t>
            </a:r>
            <a:r>
              <a:rPr lang="en-US" dirty="0" smtClean="0"/>
              <a:t> </a:t>
            </a:r>
            <a:r>
              <a:rPr lang="uk-UA" dirty="0" smtClean="0"/>
              <a:t>частки </a:t>
            </a:r>
            <a:r>
              <a:rPr lang="uk-UA" dirty="0"/>
              <a:t>від сум надходжень страхових платежів, які </a:t>
            </a:r>
            <a:r>
              <a:rPr lang="uk-UA" dirty="0" smtClean="0"/>
              <a:t>відповідають</a:t>
            </a:r>
            <a:r>
              <a:rPr lang="en-US" dirty="0" smtClean="0"/>
              <a:t> </a:t>
            </a:r>
            <a:r>
              <a:rPr lang="uk-UA" dirty="0" smtClean="0"/>
              <a:t>страховим </a:t>
            </a:r>
            <a:r>
              <a:rPr lang="uk-UA" dirty="0"/>
              <a:t>ризикам, що не минули на звітну </a:t>
            </a:r>
            <a:r>
              <a:rPr lang="uk-UA" dirty="0" smtClean="0"/>
              <a:t>дату.</a:t>
            </a:r>
            <a:r>
              <a:rPr lang="en-US" dirty="0" smtClean="0"/>
              <a:t> </a:t>
            </a:r>
            <a:r>
              <a:rPr lang="uk-UA" dirty="0" smtClean="0"/>
              <a:t>Резерв </a:t>
            </a:r>
            <a:r>
              <a:rPr lang="uk-UA" dirty="0"/>
              <a:t>незароблених премій розраховується залежно від </a:t>
            </a:r>
            <a:r>
              <a:rPr lang="uk-UA" dirty="0" smtClean="0"/>
              <a:t>сум</a:t>
            </a:r>
            <a:r>
              <a:rPr lang="en-US" dirty="0" smtClean="0"/>
              <a:t> </a:t>
            </a:r>
            <a:r>
              <a:rPr lang="uk-UA" dirty="0" smtClean="0"/>
              <a:t>надходжень </a:t>
            </a:r>
            <a:r>
              <a:rPr lang="uk-UA" dirty="0"/>
              <a:t>страхових платежів за відповідними </a:t>
            </a:r>
            <a:r>
              <a:rPr lang="uk-UA" dirty="0" smtClean="0"/>
              <a:t>видами</a:t>
            </a:r>
            <a:r>
              <a:rPr lang="en-US" dirty="0" smtClean="0"/>
              <a:t> </a:t>
            </a:r>
            <a:r>
              <a:rPr lang="uk-UA" dirty="0" smtClean="0"/>
              <a:t>страхування </a:t>
            </a:r>
            <a:r>
              <a:rPr lang="uk-UA" dirty="0"/>
              <a:t>за період попередніх дев'яти місяців (</a:t>
            </a:r>
            <a:r>
              <a:rPr lang="uk-UA" dirty="0" smtClean="0"/>
              <a:t>далі</a:t>
            </a:r>
            <a:r>
              <a:rPr lang="en-US" dirty="0" smtClean="0"/>
              <a:t> </a:t>
            </a:r>
            <a:r>
              <a:rPr lang="uk-UA" dirty="0" smtClean="0"/>
              <a:t>розрахунковий </a:t>
            </a:r>
            <a:r>
              <a:rPr lang="uk-UA" dirty="0"/>
              <a:t>період</a:t>
            </a:r>
            <a:r>
              <a:rPr lang="uk-UA" dirty="0" smtClean="0"/>
              <a:t>).</a:t>
            </a:r>
            <a:endParaRPr lang="en-US" dirty="0" smtClean="0"/>
          </a:p>
          <a:p>
            <a:endParaRPr lang="uk-UA" dirty="0"/>
          </a:p>
          <a:p>
            <a:r>
              <a:rPr lang="uk-UA" b="1" dirty="0">
                <a:solidFill>
                  <a:schemeClr val="tx2">
                    <a:lumMod val="90000"/>
                  </a:schemeClr>
                </a:solidFill>
              </a:rPr>
              <a:t>РНП = Сума надходжень страхових платежів за перших </a:t>
            </a:r>
            <a:r>
              <a:rPr lang="uk-UA" b="1" dirty="0" smtClean="0">
                <a:solidFill>
                  <a:schemeClr val="tx2">
                    <a:lumMod val="90000"/>
                  </a:schemeClr>
                </a:solidFill>
              </a:rPr>
              <a:t>три</a:t>
            </a:r>
            <a:r>
              <a:rPr lang="en-US" b="1" dirty="0" smtClean="0">
                <a:solidFill>
                  <a:schemeClr val="tx2">
                    <a:lumMod val="90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tx2">
                    <a:lumMod val="90000"/>
                  </a:schemeClr>
                </a:solidFill>
              </a:rPr>
              <a:t>місяці </a:t>
            </a:r>
            <a:r>
              <a:rPr lang="uk-UA" b="1" dirty="0">
                <a:solidFill>
                  <a:schemeClr val="tx2">
                    <a:lumMod val="90000"/>
                  </a:schemeClr>
                </a:solidFill>
              </a:rPr>
              <a:t>х1/4+ +сума надходжень страхових платежів за </a:t>
            </a:r>
            <a:r>
              <a:rPr lang="uk-UA" b="1" dirty="0" smtClean="0">
                <a:solidFill>
                  <a:schemeClr val="tx2">
                    <a:lumMod val="90000"/>
                  </a:schemeClr>
                </a:solidFill>
              </a:rPr>
              <a:t>наступних</a:t>
            </a:r>
            <a:r>
              <a:rPr lang="en-US" b="1" dirty="0" smtClean="0">
                <a:solidFill>
                  <a:schemeClr val="tx2">
                    <a:lumMod val="90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tx2">
                    <a:lumMod val="90000"/>
                  </a:schemeClr>
                </a:solidFill>
              </a:rPr>
              <a:t>три </a:t>
            </a:r>
            <a:r>
              <a:rPr lang="uk-UA" b="1" dirty="0">
                <a:solidFill>
                  <a:schemeClr val="tx2">
                    <a:lumMod val="90000"/>
                  </a:schemeClr>
                </a:solidFill>
              </a:rPr>
              <a:t>місяці х1/2+ +сума надходжень страхових платежів за </a:t>
            </a:r>
            <a:r>
              <a:rPr lang="uk-UA" b="1" dirty="0" smtClean="0">
                <a:solidFill>
                  <a:schemeClr val="tx2">
                    <a:lumMod val="90000"/>
                  </a:schemeClr>
                </a:solidFill>
              </a:rPr>
              <a:t>останніх</a:t>
            </a:r>
            <a:r>
              <a:rPr lang="en-US" b="1" dirty="0" smtClean="0">
                <a:solidFill>
                  <a:schemeClr val="tx2">
                    <a:lumMod val="90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tx2">
                    <a:lumMod val="90000"/>
                  </a:schemeClr>
                </a:solidFill>
              </a:rPr>
              <a:t>три </a:t>
            </a:r>
            <a:r>
              <a:rPr lang="uk-UA" b="1" dirty="0">
                <a:solidFill>
                  <a:schemeClr val="tx2">
                    <a:lumMod val="90000"/>
                  </a:schemeClr>
                </a:solidFill>
              </a:rPr>
              <a:t>місяці розрахункового періоду х 3/4.</a:t>
            </a:r>
          </a:p>
        </p:txBody>
      </p:sp>
    </p:spTree>
    <p:extLst>
      <p:ext uri="{BB962C8B-B14F-4D97-AF65-F5344CB8AC3E}">
        <p14:creationId xmlns:p14="http://schemas.microsoft.com/office/powerpoint/2010/main" val="1958396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/>
              <a:t>Для узагальнення інформації про рух коштів </a:t>
            </a:r>
            <a:r>
              <a:rPr lang="uk-UA" sz="2800" dirty="0" smtClean="0"/>
              <a:t>страхових</a:t>
            </a:r>
            <a:r>
              <a:rPr lang="en-US" sz="2800" dirty="0" smtClean="0"/>
              <a:t> </a:t>
            </a:r>
            <a:r>
              <a:rPr lang="uk-UA" sz="2800" dirty="0" smtClean="0"/>
              <a:t>резервів </a:t>
            </a:r>
            <a:r>
              <a:rPr lang="uk-UA" sz="2800" dirty="0"/>
              <a:t>призначений рахунок 49 “Страхові резерви</a:t>
            </a:r>
            <a:r>
              <a:rPr lang="uk-UA" sz="2800" dirty="0" smtClean="0"/>
              <a:t>”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80920" cy="4968552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Рахунок </a:t>
            </a:r>
            <a:r>
              <a:rPr lang="uk-UA" dirty="0"/>
              <a:t>49 використовується підприємствами, які </a:t>
            </a:r>
            <a:r>
              <a:rPr lang="uk-UA" dirty="0" smtClean="0"/>
              <a:t>є</a:t>
            </a:r>
            <a:r>
              <a:rPr lang="en-US" dirty="0" smtClean="0"/>
              <a:t> </a:t>
            </a:r>
            <a:r>
              <a:rPr lang="uk-UA" dirty="0" smtClean="0"/>
              <a:t>страховиками </a:t>
            </a:r>
            <a:r>
              <a:rPr lang="uk-UA" dirty="0"/>
              <a:t>відповідно до Закону України “Про страхування” і </a:t>
            </a:r>
            <a:r>
              <a:rPr lang="uk-UA" dirty="0" smtClean="0"/>
              <a:t>в</a:t>
            </a:r>
            <a:r>
              <a:rPr lang="en-US" dirty="0" smtClean="0"/>
              <a:t> </a:t>
            </a:r>
            <a:r>
              <a:rPr lang="uk-UA" dirty="0" smtClean="0"/>
              <a:t>передбаченому </a:t>
            </a:r>
            <a:r>
              <a:rPr lang="uk-UA" dirty="0"/>
              <a:t>порядку формують страхові резерви</a:t>
            </a:r>
            <a:r>
              <a:rPr lang="uk-UA" dirty="0" smtClean="0"/>
              <a:t>.</a:t>
            </a:r>
            <a:endParaRPr lang="en-US" dirty="0" smtClean="0"/>
          </a:p>
          <a:p>
            <a:endParaRPr lang="uk-UA" dirty="0"/>
          </a:p>
          <a:p>
            <a:r>
              <a:rPr lang="uk-UA" dirty="0"/>
              <a:t>Рахунок </a:t>
            </a:r>
            <a:r>
              <a:rPr lang="uk-UA" b="1" dirty="0">
                <a:solidFill>
                  <a:schemeClr val="tx2">
                    <a:lumMod val="90000"/>
                  </a:schemeClr>
                </a:solidFill>
              </a:rPr>
              <a:t>49 “Страхові резерви” </a:t>
            </a:r>
            <a:r>
              <a:rPr lang="uk-UA" dirty="0"/>
              <a:t>має такі субрахунки:</a:t>
            </a:r>
          </a:p>
          <a:p>
            <a:pPr marL="0" indent="0">
              <a:buNone/>
            </a:pPr>
            <a:r>
              <a:rPr lang="uk-UA" dirty="0"/>
              <a:t>491 “Технічні резерви”</a:t>
            </a:r>
          </a:p>
          <a:p>
            <a:pPr marL="0" indent="0">
              <a:buNone/>
            </a:pPr>
            <a:r>
              <a:rPr lang="uk-UA" dirty="0"/>
              <a:t>492 “Резерви із страхування життя”</a:t>
            </a:r>
          </a:p>
          <a:p>
            <a:pPr marL="0" indent="0">
              <a:buNone/>
            </a:pPr>
            <a:r>
              <a:rPr lang="uk-UA" dirty="0"/>
              <a:t>493 “Частка </a:t>
            </a:r>
            <a:r>
              <a:rPr lang="uk-UA" dirty="0" err="1"/>
              <a:t>перестраховиків</a:t>
            </a:r>
            <a:r>
              <a:rPr lang="uk-UA" dirty="0"/>
              <a:t> у технічних резервах”</a:t>
            </a:r>
          </a:p>
          <a:p>
            <a:pPr marL="0" indent="0">
              <a:buNone/>
            </a:pPr>
            <a:r>
              <a:rPr lang="uk-UA" dirty="0"/>
              <a:t>494 “ Частка </a:t>
            </a:r>
            <a:r>
              <a:rPr lang="uk-UA" dirty="0" err="1"/>
              <a:t>перестраховиків</a:t>
            </a:r>
            <a:r>
              <a:rPr lang="uk-UA" dirty="0"/>
              <a:t> у резервах із страхування</a:t>
            </a:r>
          </a:p>
          <a:p>
            <a:pPr marL="0" indent="0">
              <a:buNone/>
            </a:pPr>
            <a:r>
              <a:rPr lang="uk-UA" dirty="0"/>
              <a:t>життя”</a:t>
            </a:r>
          </a:p>
          <a:p>
            <a:pPr marL="0" indent="0">
              <a:buNone/>
            </a:pPr>
            <a:r>
              <a:rPr lang="uk-UA" dirty="0"/>
              <a:t>495 “Результат зміни технічних резервів”</a:t>
            </a:r>
          </a:p>
          <a:p>
            <a:pPr marL="0" indent="0">
              <a:buNone/>
            </a:pPr>
            <a:r>
              <a:rPr lang="uk-UA" dirty="0"/>
              <a:t>496 “ Результат зміни резервів із страхування життя</a:t>
            </a:r>
            <a:r>
              <a:rPr lang="uk-UA" dirty="0" smtClean="0"/>
              <a:t>”.</a:t>
            </a:r>
            <a:endParaRPr lang="en-US" dirty="0" smtClean="0"/>
          </a:p>
          <a:p>
            <a:pPr marL="0" indent="0">
              <a:buNone/>
            </a:pPr>
            <a:endParaRPr lang="uk-UA" dirty="0"/>
          </a:p>
          <a:p>
            <a:r>
              <a:rPr lang="uk-UA" dirty="0"/>
              <a:t>На субрахунках 491, 493, 495 узагальнюється інформація </a:t>
            </a:r>
            <a:r>
              <a:rPr lang="uk-UA" dirty="0" smtClean="0"/>
              <a:t>про</a:t>
            </a:r>
            <a:r>
              <a:rPr lang="en-US" dirty="0" smtClean="0"/>
              <a:t> </a:t>
            </a:r>
            <a:r>
              <a:rPr lang="uk-UA" dirty="0" smtClean="0"/>
              <a:t>стан </a:t>
            </a:r>
            <a:r>
              <a:rPr lang="uk-UA" dirty="0"/>
              <a:t>і рух коштів резервів незароблених премій, резервів збитків </a:t>
            </a:r>
            <a:r>
              <a:rPr lang="uk-UA" dirty="0" smtClean="0"/>
              <a:t>та</a:t>
            </a:r>
            <a:r>
              <a:rPr lang="en-US" dirty="0" smtClean="0"/>
              <a:t> </a:t>
            </a:r>
            <a:r>
              <a:rPr lang="uk-UA" dirty="0" smtClean="0"/>
              <a:t>інших </a:t>
            </a:r>
            <a:r>
              <a:rPr lang="uk-UA" dirty="0"/>
              <a:t>технічних резервів.</a:t>
            </a:r>
          </a:p>
          <a:p>
            <a:r>
              <a:rPr lang="uk-UA" dirty="0"/>
              <a:t>На субрахунках 492, 494, 496 узагальнюється інформація </a:t>
            </a:r>
            <a:r>
              <a:rPr lang="uk-UA" dirty="0" smtClean="0"/>
              <a:t>про</a:t>
            </a:r>
            <a:r>
              <a:rPr lang="en-US" dirty="0" smtClean="0"/>
              <a:t> </a:t>
            </a:r>
            <a:r>
              <a:rPr lang="uk-UA" dirty="0" smtClean="0"/>
              <a:t>стан </a:t>
            </a:r>
            <a:r>
              <a:rPr lang="uk-UA" dirty="0"/>
              <a:t>і рух коштів резервів довгострокових </a:t>
            </a:r>
            <a:r>
              <a:rPr lang="uk-UA" dirty="0" smtClean="0"/>
              <a:t>зобов’язань</a:t>
            </a:r>
            <a:r>
              <a:rPr lang="en-US" dirty="0" smtClean="0"/>
              <a:t> </a:t>
            </a:r>
            <a:r>
              <a:rPr lang="uk-UA" dirty="0" smtClean="0"/>
              <a:t>(математичних </a:t>
            </a:r>
            <a:r>
              <a:rPr lang="uk-UA" dirty="0"/>
              <a:t>резервів) і резервів належних виплат страхових сум.</a:t>
            </a:r>
          </a:p>
        </p:txBody>
      </p:sp>
    </p:spTree>
    <p:extLst>
      <p:ext uri="{BB962C8B-B14F-4D97-AF65-F5344CB8AC3E}">
        <p14:creationId xmlns:p14="http://schemas.microsoft.com/office/powerpoint/2010/main" val="3507894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46236"/>
            <a:ext cx="8219256" cy="487910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ru-RU" dirty="0" smtClean="0"/>
              <a:t>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за </a:t>
            </a:r>
            <a:r>
              <a:rPr lang="ru-RU" dirty="0" err="1"/>
              <a:t>їхніми</a:t>
            </a:r>
            <a:r>
              <a:rPr lang="ru-RU" dirty="0"/>
              <a:t> </a:t>
            </a:r>
            <a:r>
              <a:rPr lang="ru-RU" dirty="0" smtClean="0"/>
              <a:t>видами</a:t>
            </a:r>
            <a:r>
              <a:rPr lang="en-US" dirty="0" smtClean="0"/>
              <a:t> </a:t>
            </a:r>
            <a:r>
              <a:rPr lang="ru-RU" dirty="0" err="1" smtClean="0"/>
              <a:t>вказані</a:t>
            </a:r>
            <a:r>
              <a:rPr lang="ru-RU" dirty="0" smtClean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субрахунки</a:t>
            </a:r>
            <a:r>
              <a:rPr lang="ru-RU" dirty="0"/>
              <a:t> </a:t>
            </a:r>
            <a:r>
              <a:rPr lang="ru-RU" dirty="0" err="1"/>
              <a:t>доповнюються</a:t>
            </a:r>
            <a:r>
              <a:rPr lang="ru-RU" dirty="0"/>
              <a:t> </a:t>
            </a:r>
            <a:r>
              <a:rPr lang="ru-RU" dirty="0" err="1"/>
              <a:t>відповідними</a:t>
            </a:r>
            <a:r>
              <a:rPr lang="ru-RU" dirty="0"/>
              <a:t> </a:t>
            </a:r>
            <a:r>
              <a:rPr lang="ru-RU" dirty="0" err="1" smtClean="0"/>
              <a:t>рахунками</a:t>
            </a:r>
            <a:r>
              <a:rPr lang="en-US" dirty="0" smtClean="0"/>
              <a:t> </a:t>
            </a:r>
            <a:r>
              <a:rPr lang="ru-RU" dirty="0" err="1" smtClean="0"/>
              <a:t>третього</a:t>
            </a:r>
            <a:r>
              <a:rPr lang="ru-RU" dirty="0" smtClean="0"/>
              <a:t> </a:t>
            </a:r>
            <a:r>
              <a:rPr lang="ru-RU" dirty="0"/>
              <a:t>порядку</a:t>
            </a:r>
            <a:r>
              <a:rPr lang="ru-RU" dirty="0" smtClean="0"/>
              <a:t>:</a:t>
            </a:r>
            <a:endParaRPr lang="en-US" dirty="0" smtClean="0"/>
          </a:p>
          <a:p>
            <a:r>
              <a:rPr lang="ru-RU" dirty="0"/>
              <a:t>4911 “Резерв </a:t>
            </a:r>
            <a:r>
              <a:rPr lang="ru-RU" dirty="0" err="1"/>
              <a:t>незароблених</a:t>
            </a:r>
            <a:r>
              <a:rPr lang="ru-RU" dirty="0"/>
              <a:t> </a:t>
            </a:r>
            <a:r>
              <a:rPr lang="ru-RU" dirty="0" err="1"/>
              <a:t>премій</a:t>
            </a:r>
            <a:r>
              <a:rPr lang="ru-RU" dirty="0"/>
              <a:t>”</a:t>
            </a:r>
          </a:p>
          <a:p>
            <a:r>
              <a:rPr lang="ru-RU" dirty="0"/>
              <a:t>4912 “Резерв </a:t>
            </a:r>
            <a:r>
              <a:rPr lang="ru-RU" dirty="0" err="1"/>
              <a:t>збитків</a:t>
            </a:r>
            <a:r>
              <a:rPr lang="ru-RU" dirty="0"/>
              <a:t>”</a:t>
            </a:r>
          </a:p>
          <a:p>
            <a:r>
              <a:rPr lang="ru-RU" dirty="0"/>
              <a:t>4931 “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перестраховиків</a:t>
            </a:r>
            <a:r>
              <a:rPr lang="ru-RU" dirty="0"/>
              <a:t> у резервах </a:t>
            </a:r>
            <a:r>
              <a:rPr lang="ru-RU" dirty="0" err="1"/>
              <a:t>незароблених</a:t>
            </a:r>
            <a:endParaRPr lang="ru-RU" dirty="0"/>
          </a:p>
          <a:p>
            <a:r>
              <a:rPr lang="ru-RU" dirty="0" err="1"/>
              <a:t>премій</a:t>
            </a:r>
            <a:r>
              <a:rPr lang="ru-RU" dirty="0"/>
              <a:t>”</a:t>
            </a:r>
          </a:p>
          <a:p>
            <a:r>
              <a:rPr lang="ru-RU" dirty="0"/>
              <a:t>4932 “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перестраховиків</a:t>
            </a:r>
            <a:r>
              <a:rPr lang="ru-RU" dirty="0"/>
              <a:t> у резервах </a:t>
            </a:r>
            <a:r>
              <a:rPr lang="ru-RU" dirty="0" err="1"/>
              <a:t>збитків</a:t>
            </a:r>
            <a:r>
              <a:rPr lang="ru-RU" dirty="0"/>
              <a:t>”</a:t>
            </a:r>
          </a:p>
          <a:p>
            <a:r>
              <a:rPr lang="ru-RU" dirty="0"/>
              <a:t>4951 “Результат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незароблених</a:t>
            </a:r>
            <a:r>
              <a:rPr lang="ru-RU" dirty="0"/>
              <a:t> </a:t>
            </a:r>
            <a:r>
              <a:rPr lang="ru-RU" dirty="0" err="1"/>
              <a:t>премій</a:t>
            </a:r>
            <a:r>
              <a:rPr lang="ru-RU" dirty="0"/>
              <a:t>”</a:t>
            </a:r>
          </a:p>
          <a:p>
            <a:r>
              <a:rPr lang="ru-RU" dirty="0"/>
              <a:t>4952 “Результат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”</a:t>
            </a:r>
            <a:endParaRPr lang="uk-UA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8220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залишків</a:t>
            </a:r>
            <a:r>
              <a:rPr lang="ru-RU" dirty="0"/>
              <a:t> резерву </a:t>
            </a:r>
            <a:r>
              <a:rPr lang="ru-RU" dirty="0" err="1" smtClean="0"/>
              <a:t>незароблених</a:t>
            </a:r>
            <a:r>
              <a:rPr lang="en-US" dirty="0" smtClean="0"/>
              <a:t> </a:t>
            </a:r>
            <a:r>
              <a:rPr lang="ru-RU" dirty="0" err="1" smtClean="0"/>
              <a:t>премій</a:t>
            </a:r>
            <a:r>
              <a:rPr lang="ru-RU" dirty="0" smtClean="0"/>
              <a:t> </a:t>
            </a:r>
            <a:r>
              <a:rPr lang="ru-RU" dirty="0" err="1"/>
              <a:t>впливає</a:t>
            </a:r>
            <a:r>
              <a:rPr lang="ru-RU" dirty="0"/>
              <a:t> на величину </a:t>
            </a:r>
            <a:r>
              <a:rPr lang="ru-RU" dirty="0" err="1"/>
              <a:t>зароблених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 smtClean="0"/>
              <a:t>платежів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результату таких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 smtClean="0"/>
              <a:t>протягом</a:t>
            </a:r>
            <a:r>
              <a:rPr lang="en-US" dirty="0" smtClean="0"/>
              <a:t> </a:t>
            </a:r>
            <a:r>
              <a:rPr lang="ru-RU" dirty="0" err="1" smtClean="0"/>
              <a:t>звітного</a:t>
            </a:r>
            <a:r>
              <a:rPr lang="ru-RU" dirty="0" smtClean="0"/>
              <a:t> </a:t>
            </a:r>
            <a:r>
              <a:rPr lang="ru-RU" dirty="0" err="1"/>
              <a:t>періоду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dirty="0" smtClean="0"/>
              <a:t>Результат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незароблених</a:t>
            </a:r>
            <a:r>
              <a:rPr lang="ru-RU" dirty="0"/>
              <a:t> </a:t>
            </a:r>
            <a:r>
              <a:rPr lang="ru-RU" dirty="0" err="1" smtClean="0"/>
              <a:t>премій</a:t>
            </a:r>
            <a:r>
              <a:rPr lang="en-US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окремому</a:t>
            </a:r>
            <a:r>
              <a:rPr lang="ru-RU" dirty="0"/>
              <a:t> </a:t>
            </a:r>
            <a:r>
              <a:rPr lang="ru-RU" dirty="0" err="1"/>
              <a:t>субрахунку</a:t>
            </a:r>
            <a:r>
              <a:rPr lang="ru-RU" dirty="0"/>
              <a:t> 4951 ”Результат </a:t>
            </a:r>
            <a:r>
              <a:rPr lang="ru-RU" dirty="0" err="1" smtClean="0"/>
              <a:t>зміни</a:t>
            </a:r>
            <a:r>
              <a:rPr lang="en-US" dirty="0" smtClean="0"/>
              <a:t> </a:t>
            </a:r>
            <a:r>
              <a:rPr lang="ru-RU" dirty="0" err="1" smtClean="0"/>
              <a:t>резервів</a:t>
            </a:r>
            <a:r>
              <a:rPr lang="ru-RU" dirty="0" smtClean="0"/>
              <a:t> </a:t>
            </a:r>
            <a:r>
              <a:rPr lang="ru-RU" dirty="0" err="1"/>
              <a:t>незароблених</a:t>
            </a:r>
            <a:r>
              <a:rPr lang="ru-RU" dirty="0"/>
              <a:t> </a:t>
            </a:r>
            <a:r>
              <a:rPr lang="ru-RU" dirty="0" err="1"/>
              <a:t>премій</a:t>
            </a:r>
            <a:r>
              <a:rPr lang="ru-RU" dirty="0"/>
              <a:t>".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0362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Ц</a:t>
            </a:r>
            <a:r>
              <a:rPr lang="uk-UA" dirty="0" smtClean="0"/>
              <a:t>е </a:t>
            </a:r>
            <a:r>
              <a:rPr lang="uk-UA" dirty="0"/>
              <a:t>здійснюється </a:t>
            </a:r>
            <a:r>
              <a:rPr lang="uk-UA" dirty="0" smtClean="0"/>
              <a:t>шляхом порівняння </a:t>
            </a:r>
            <a:r>
              <a:rPr lang="uk-UA" dirty="0"/>
              <a:t>залишків резервів незароблених премій на початок </a:t>
            </a:r>
            <a:r>
              <a:rPr lang="uk-UA" dirty="0" smtClean="0"/>
              <a:t>та кінець </a:t>
            </a:r>
            <a:r>
              <a:rPr lang="uk-UA" dirty="0"/>
              <a:t>звітного періоду шляхом записів з кредиту або </a:t>
            </a:r>
            <a:r>
              <a:rPr lang="uk-UA" dirty="0" smtClean="0"/>
              <a:t>дебету субрахунку </a:t>
            </a:r>
            <a:r>
              <a:rPr lang="uk-UA" dirty="0"/>
              <a:t>4951 в кореспонденції з субрахунком 4911</a:t>
            </a:r>
            <a:r>
              <a:rPr lang="uk-UA" dirty="0" smtClean="0"/>
              <a:t>: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87643"/>
              </p:ext>
            </p:extLst>
          </p:nvPr>
        </p:nvGraphicFramePr>
        <p:xfrm>
          <a:off x="1475656" y="4725144"/>
          <a:ext cx="60960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504056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4951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4911 (збільшення РНП)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4911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4951 (зменшення РНП)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764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Дебетове</a:t>
            </a:r>
            <a:r>
              <a:rPr lang="ru-RU" dirty="0"/>
              <a:t> (</a:t>
            </a:r>
            <a:r>
              <a:rPr lang="ru-RU" dirty="0" err="1"/>
              <a:t>кредитове</a:t>
            </a:r>
            <a:r>
              <a:rPr lang="ru-RU" dirty="0"/>
              <a:t>) сальдо за </a:t>
            </a:r>
            <a:r>
              <a:rPr lang="ru-RU" dirty="0" err="1"/>
              <a:t>субрахунком</a:t>
            </a:r>
            <a:r>
              <a:rPr lang="ru-RU" dirty="0"/>
              <a:t> 4951 </a:t>
            </a:r>
            <a:r>
              <a:rPr lang="ru-RU" dirty="0" err="1" smtClean="0"/>
              <a:t>списується</a:t>
            </a:r>
            <a:r>
              <a:rPr lang="ru-RU" dirty="0" smtClean="0"/>
              <a:t> в </a:t>
            </a:r>
            <a:r>
              <a:rPr lang="ru-RU" dirty="0" err="1"/>
              <a:t>кореспонденції</a:t>
            </a:r>
            <a:r>
              <a:rPr lang="ru-RU" dirty="0"/>
              <a:t> з </a:t>
            </a:r>
            <a:r>
              <a:rPr lang="ru-RU" dirty="0" err="1" smtClean="0"/>
              <a:t>рахунко</a:t>
            </a:r>
            <a:r>
              <a:rPr lang="ru-RU" dirty="0" smtClean="0"/>
              <a:t> 7031”Зароблені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”. </a:t>
            </a:r>
            <a:r>
              <a:rPr lang="ru-RU" dirty="0" smtClean="0"/>
              <a:t>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зменшуються</a:t>
            </a:r>
            <a:r>
              <a:rPr lang="ru-RU" dirty="0"/>
              <a:t> (</a:t>
            </a:r>
            <a:r>
              <a:rPr lang="ru-RU" dirty="0" err="1"/>
              <a:t>збільшуються</a:t>
            </a:r>
            <a:r>
              <a:rPr lang="ru-RU" dirty="0"/>
              <a:t>) </a:t>
            </a:r>
            <a:r>
              <a:rPr lang="ru-RU" dirty="0" err="1"/>
              <a:t>зароблені</a:t>
            </a:r>
            <a:r>
              <a:rPr lang="ru-RU" dirty="0"/>
              <a:t> </a:t>
            </a:r>
            <a:r>
              <a:rPr lang="ru-RU" dirty="0" err="1" smtClean="0"/>
              <a:t>страхові</a:t>
            </a:r>
            <a:r>
              <a:rPr lang="ru-RU" dirty="0" smtClean="0"/>
              <a:t> </a:t>
            </a:r>
            <a:r>
              <a:rPr lang="ru-RU" dirty="0" err="1" smtClean="0"/>
              <a:t>премії</a:t>
            </a:r>
            <a:r>
              <a:rPr lang="ru-RU" dirty="0"/>
              <a:t>: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449511"/>
              </p:ext>
            </p:extLst>
          </p:nvPr>
        </p:nvGraphicFramePr>
        <p:xfrm>
          <a:off x="1619672" y="4797152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7031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4951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4951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7031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932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err="1"/>
              <a:t>Бухгалтерський</a:t>
            </a:r>
            <a:r>
              <a:rPr lang="ru-RU" sz="2800" dirty="0"/>
              <a:t> </a:t>
            </a:r>
            <a:r>
              <a:rPr lang="ru-RU" sz="2800" dirty="0" err="1"/>
              <a:t>облік</a:t>
            </a:r>
            <a:r>
              <a:rPr lang="ru-RU" sz="2800" dirty="0"/>
              <a:t> резерву </a:t>
            </a:r>
            <a:r>
              <a:rPr lang="ru-RU" sz="2800" dirty="0" err="1"/>
              <a:t>збитків</a:t>
            </a:r>
            <a:r>
              <a:rPr lang="ru-RU" sz="2800" dirty="0"/>
              <a:t> </a:t>
            </a:r>
            <a:r>
              <a:rPr lang="ru-RU" sz="2800" dirty="0" err="1"/>
              <a:t>здійснюється</a:t>
            </a:r>
            <a:r>
              <a:rPr lang="ru-RU" sz="2800" dirty="0"/>
              <a:t> на</a:t>
            </a:r>
            <a:br>
              <a:rPr lang="ru-RU" sz="2800" dirty="0"/>
            </a:br>
            <a:r>
              <a:rPr lang="ru-RU" sz="2800" dirty="0" err="1"/>
              <a:t>субрахунку</a:t>
            </a:r>
            <a:r>
              <a:rPr lang="ru-RU" sz="2800" dirty="0"/>
              <a:t> 4912”Резерви </a:t>
            </a:r>
            <a:r>
              <a:rPr lang="ru-RU" sz="2800" dirty="0" err="1"/>
              <a:t>збитків</a:t>
            </a:r>
            <a:r>
              <a:rPr lang="ru-RU" sz="2800" dirty="0"/>
              <a:t>”: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207079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 smtClean="0"/>
              <a:t>	1</a:t>
            </a:r>
            <a:r>
              <a:rPr lang="uk-UA" dirty="0"/>
              <a:t>. Сума резерву збитків на звітну дату відображається:</a:t>
            </a: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  <a:p>
            <a:pPr marL="0" indent="0">
              <a:buNone/>
            </a:pPr>
            <a:r>
              <a:rPr lang="uk-UA" dirty="0" smtClean="0"/>
              <a:t>	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	2</a:t>
            </a:r>
            <a:r>
              <a:rPr lang="uk-UA" dirty="0"/>
              <a:t>. Сума резерву збитків на минулу звітну </a:t>
            </a:r>
            <a:r>
              <a:rPr lang="uk-UA" dirty="0" smtClean="0"/>
              <a:t>дату відображається: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24806"/>
              </p:ext>
            </p:extLst>
          </p:nvPr>
        </p:nvGraphicFramePr>
        <p:xfrm>
          <a:off x="1763688" y="2060848"/>
          <a:ext cx="60960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61021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456787">
                <a:tc>
                  <a:txBody>
                    <a:bodyPr/>
                    <a:lstStyle/>
                    <a:p>
                      <a:r>
                        <a:rPr lang="uk-UA" dirty="0" smtClean="0"/>
                        <a:t>4952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4912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887304"/>
              </p:ext>
            </p:extLst>
          </p:nvPr>
        </p:nvGraphicFramePr>
        <p:xfrm>
          <a:off x="1691680" y="3717032"/>
          <a:ext cx="60960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54816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424056">
                <a:tc>
                  <a:txBody>
                    <a:bodyPr/>
                    <a:lstStyle/>
                    <a:p>
                      <a:r>
                        <a:rPr lang="uk-UA" dirty="0" smtClean="0"/>
                        <a:t>4912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4952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354265"/>
              </p:ext>
            </p:extLst>
          </p:nvPr>
        </p:nvGraphicFramePr>
        <p:xfrm>
          <a:off x="4932040" y="4978642"/>
          <a:ext cx="352839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800200"/>
              </a:tblGrid>
              <a:tr h="264893">
                <a:tc>
                  <a:txBody>
                    <a:bodyPr/>
                    <a:lstStyle/>
                    <a:p>
                      <a:r>
                        <a:rPr lang="uk-UA" dirty="0" smtClean="0"/>
                        <a:t>Д -т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Кр</a:t>
                      </a:r>
                      <a:r>
                        <a:rPr lang="uk-UA" dirty="0" smtClean="0"/>
                        <a:t>-т</a:t>
                      </a:r>
                    </a:p>
                  </a:txBody>
                  <a:tcPr/>
                </a:tc>
              </a:tr>
              <a:tr h="502040">
                <a:tc>
                  <a:txBody>
                    <a:bodyPr/>
                    <a:lstStyle/>
                    <a:p>
                      <a:r>
                        <a:rPr lang="uk-UA" dirty="0" smtClean="0"/>
                        <a:t>4952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719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  <a:tr h="502040">
                <a:tc>
                  <a:txBody>
                    <a:bodyPr/>
                    <a:lstStyle/>
                    <a:p>
                      <a:r>
                        <a:rPr lang="uk-UA" dirty="0" smtClean="0"/>
                        <a:t>949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4952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7544" y="494116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Відповідне сальдо субрахунку 4952 щомісячно списується в кореспонденції з рахунком 949”Інші витрати операційної діяльності” або 719” Інші доходи від операційної діяльності”:</a:t>
            </a:r>
          </a:p>
        </p:txBody>
      </p:sp>
    </p:spTree>
    <p:extLst>
      <p:ext uri="{BB962C8B-B14F-4D97-AF65-F5344CB8AC3E}">
        <p14:creationId xmlns:p14="http://schemas.microsoft.com/office/powerpoint/2010/main" val="3369830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71</TotalTime>
  <Words>1036</Words>
  <Application>Microsoft Office PowerPoint</Application>
  <PresentationFormat>Экран (4:3)</PresentationFormat>
  <Paragraphs>299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Литейная</vt:lpstr>
      <vt:lpstr>Тема 3. Бухгалтерський облік страхових резервів</vt:lpstr>
      <vt:lpstr>3.1. Бухгалтерський облік технічних резервів</vt:lpstr>
      <vt:lpstr>Презентация PowerPoint</vt:lpstr>
      <vt:lpstr>Для узагальнення інформації про рух коштів страхових резервів призначений рахунок 49 “Страхові резерви”</vt:lpstr>
      <vt:lpstr>Презентация PowerPoint</vt:lpstr>
      <vt:lpstr>Презентация PowerPoint</vt:lpstr>
      <vt:lpstr>Презентация PowerPoint</vt:lpstr>
      <vt:lpstr>Презентация PowerPoint</vt:lpstr>
      <vt:lpstr>Бухгалтерський облік резерву збитків здійснюється на субрахунку 4912”Резерви збитків”:</vt:lpstr>
      <vt:lpstr>3.2. Облік часток перестраховиків у страхових резервах</vt:lpstr>
      <vt:lpstr>Презентация PowerPoint</vt:lpstr>
      <vt:lpstr>Презентация PowerPoint</vt:lpstr>
      <vt:lpstr>3.3. Бухгалтерський облік резервів із страхування життя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3.4.Облік розміщення страхових резервів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Бухгалтерський облік страхових резервів</dc:title>
  <dc:creator>Warlam</dc:creator>
  <cp:lastModifiedBy>Warlam</cp:lastModifiedBy>
  <cp:revision>6</cp:revision>
  <dcterms:created xsi:type="dcterms:W3CDTF">2023-09-13T15:19:10Z</dcterms:created>
  <dcterms:modified xsi:type="dcterms:W3CDTF">2023-09-13T16:40:57Z</dcterms:modified>
</cp:coreProperties>
</file>