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uk-UA"/>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A8DC4E0F-FD66-4CB6-86B9-767D9DDAC423}" type="datetimeFigureOut">
              <a:rPr lang="uk-UA" smtClean="0"/>
              <a:t>10.02.2023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314D78A-B7BD-4E5B-91B1-9442B41F4142}" type="slidenum">
              <a:rPr lang="uk-UA" smtClean="0"/>
              <a:t>‹#›</a:t>
            </a:fld>
            <a:endParaRPr lang="uk-UA"/>
          </a:p>
        </p:txBody>
      </p:sp>
    </p:spTree>
    <p:extLst>
      <p:ext uri="{BB962C8B-B14F-4D97-AF65-F5344CB8AC3E}">
        <p14:creationId xmlns:p14="http://schemas.microsoft.com/office/powerpoint/2010/main" val="2152960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A8DC4E0F-FD66-4CB6-86B9-767D9DDAC423}" type="datetimeFigureOut">
              <a:rPr lang="uk-UA" smtClean="0"/>
              <a:t>10.02.2023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314D78A-B7BD-4E5B-91B1-9442B41F4142}" type="slidenum">
              <a:rPr lang="uk-UA" smtClean="0"/>
              <a:t>‹#›</a:t>
            </a:fld>
            <a:endParaRPr lang="uk-UA"/>
          </a:p>
        </p:txBody>
      </p:sp>
    </p:spTree>
    <p:extLst>
      <p:ext uri="{BB962C8B-B14F-4D97-AF65-F5344CB8AC3E}">
        <p14:creationId xmlns:p14="http://schemas.microsoft.com/office/powerpoint/2010/main" val="3962485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A8DC4E0F-FD66-4CB6-86B9-767D9DDAC423}" type="datetimeFigureOut">
              <a:rPr lang="uk-UA" smtClean="0"/>
              <a:t>10.02.2023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314D78A-B7BD-4E5B-91B1-9442B41F4142}" type="slidenum">
              <a:rPr lang="uk-UA" smtClean="0"/>
              <a:t>‹#›</a:t>
            </a:fld>
            <a:endParaRPr lang="uk-UA"/>
          </a:p>
        </p:txBody>
      </p:sp>
    </p:spTree>
    <p:extLst>
      <p:ext uri="{BB962C8B-B14F-4D97-AF65-F5344CB8AC3E}">
        <p14:creationId xmlns:p14="http://schemas.microsoft.com/office/powerpoint/2010/main" val="3137410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A8DC4E0F-FD66-4CB6-86B9-767D9DDAC423}" type="datetimeFigureOut">
              <a:rPr lang="uk-UA" smtClean="0"/>
              <a:t>10.02.2023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314D78A-B7BD-4E5B-91B1-9442B41F4142}" type="slidenum">
              <a:rPr lang="uk-UA" smtClean="0"/>
              <a:t>‹#›</a:t>
            </a:fld>
            <a:endParaRPr lang="uk-UA"/>
          </a:p>
        </p:txBody>
      </p:sp>
    </p:spTree>
    <p:extLst>
      <p:ext uri="{BB962C8B-B14F-4D97-AF65-F5344CB8AC3E}">
        <p14:creationId xmlns:p14="http://schemas.microsoft.com/office/powerpoint/2010/main" val="379795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uk-UA"/>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8DC4E0F-FD66-4CB6-86B9-767D9DDAC423}" type="datetimeFigureOut">
              <a:rPr lang="uk-UA" smtClean="0"/>
              <a:t>10.02.2023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314D78A-B7BD-4E5B-91B1-9442B41F4142}" type="slidenum">
              <a:rPr lang="uk-UA" smtClean="0"/>
              <a:t>‹#›</a:t>
            </a:fld>
            <a:endParaRPr lang="uk-UA"/>
          </a:p>
        </p:txBody>
      </p:sp>
    </p:spTree>
    <p:extLst>
      <p:ext uri="{BB962C8B-B14F-4D97-AF65-F5344CB8AC3E}">
        <p14:creationId xmlns:p14="http://schemas.microsoft.com/office/powerpoint/2010/main" val="2541585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A8DC4E0F-FD66-4CB6-86B9-767D9DDAC423}" type="datetimeFigureOut">
              <a:rPr lang="uk-UA" smtClean="0"/>
              <a:t>10.02.2023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3314D78A-B7BD-4E5B-91B1-9442B41F4142}" type="slidenum">
              <a:rPr lang="uk-UA" smtClean="0"/>
              <a:t>‹#›</a:t>
            </a:fld>
            <a:endParaRPr lang="uk-UA"/>
          </a:p>
        </p:txBody>
      </p:sp>
    </p:spTree>
    <p:extLst>
      <p:ext uri="{BB962C8B-B14F-4D97-AF65-F5344CB8AC3E}">
        <p14:creationId xmlns:p14="http://schemas.microsoft.com/office/powerpoint/2010/main" val="1213436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uk-UA"/>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A8DC4E0F-FD66-4CB6-86B9-767D9DDAC423}" type="datetimeFigureOut">
              <a:rPr lang="uk-UA" smtClean="0"/>
              <a:t>10.02.2023</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3314D78A-B7BD-4E5B-91B1-9442B41F4142}" type="slidenum">
              <a:rPr lang="uk-UA" smtClean="0"/>
              <a:t>‹#›</a:t>
            </a:fld>
            <a:endParaRPr lang="uk-UA"/>
          </a:p>
        </p:txBody>
      </p:sp>
    </p:spTree>
    <p:extLst>
      <p:ext uri="{BB962C8B-B14F-4D97-AF65-F5344CB8AC3E}">
        <p14:creationId xmlns:p14="http://schemas.microsoft.com/office/powerpoint/2010/main" val="2448985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A8DC4E0F-FD66-4CB6-86B9-767D9DDAC423}" type="datetimeFigureOut">
              <a:rPr lang="uk-UA" smtClean="0"/>
              <a:t>10.02.2023</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3314D78A-B7BD-4E5B-91B1-9442B41F4142}" type="slidenum">
              <a:rPr lang="uk-UA" smtClean="0"/>
              <a:t>‹#›</a:t>
            </a:fld>
            <a:endParaRPr lang="uk-UA"/>
          </a:p>
        </p:txBody>
      </p:sp>
    </p:spTree>
    <p:extLst>
      <p:ext uri="{BB962C8B-B14F-4D97-AF65-F5344CB8AC3E}">
        <p14:creationId xmlns:p14="http://schemas.microsoft.com/office/powerpoint/2010/main" val="2960766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8DC4E0F-FD66-4CB6-86B9-767D9DDAC423}" type="datetimeFigureOut">
              <a:rPr lang="uk-UA" smtClean="0"/>
              <a:t>10.02.2023</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3314D78A-B7BD-4E5B-91B1-9442B41F4142}" type="slidenum">
              <a:rPr lang="uk-UA" smtClean="0"/>
              <a:t>‹#›</a:t>
            </a:fld>
            <a:endParaRPr lang="uk-UA"/>
          </a:p>
        </p:txBody>
      </p:sp>
    </p:spTree>
    <p:extLst>
      <p:ext uri="{BB962C8B-B14F-4D97-AF65-F5344CB8AC3E}">
        <p14:creationId xmlns:p14="http://schemas.microsoft.com/office/powerpoint/2010/main" val="1181307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A8DC4E0F-FD66-4CB6-86B9-767D9DDAC423}" type="datetimeFigureOut">
              <a:rPr lang="uk-UA" smtClean="0"/>
              <a:t>10.02.2023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3314D78A-B7BD-4E5B-91B1-9442B41F4142}" type="slidenum">
              <a:rPr lang="uk-UA" smtClean="0"/>
              <a:t>‹#›</a:t>
            </a:fld>
            <a:endParaRPr lang="uk-UA"/>
          </a:p>
        </p:txBody>
      </p:sp>
    </p:spTree>
    <p:extLst>
      <p:ext uri="{BB962C8B-B14F-4D97-AF65-F5344CB8AC3E}">
        <p14:creationId xmlns:p14="http://schemas.microsoft.com/office/powerpoint/2010/main" val="3304995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A8DC4E0F-FD66-4CB6-86B9-767D9DDAC423}" type="datetimeFigureOut">
              <a:rPr lang="uk-UA" smtClean="0"/>
              <a:t>10.02.2023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3314D78A-B7BD-4E5B-91B1-9442B41F4142}" type="slidenum">
              <a:rPr lang="uk-UA" smtClean="0"/>
              <a:t>‹#›</a:t>
            </a:fld>
            <a:endParaRPr lang="uk-UA"/>
          </a:p>
        </p:txBody>
      </p:sp>
    </p:spTree>
    <p:extLst>
      <p:ext uri="{BB962C8B-B14F-4D97-AF65-F5344CB8AC3E}">
        <p14:creationId xmlns:p14="http://schemas.microsoft.com/office/powerpoint/2010/main" val="822765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DC4E0F-FD66-4CB6-86B9-767D9DDAC423}" type="datetimeFigureOut">
              <a:rPr lang="uk-UA" smtClean="0"/>
              <a:t>10.02.2023</a:t>
            </a:fld>
            <a:endParaRPr lang="uk-UA"/>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14D78A-B7BD-4E5B-91B1-9442B41F4142}" type="slidenum">
              <a:rPr lang="uk-UA" smtClean="0"/>
              <a:t>‹#›</a:t>
            </a:fld>
            <a:endParaRPr lang="uk-UA"/>
          </a:p>
        </p:txBody>
      </p:sp>
    </p:spTree>
    <p:extLst>
      <p:ext uri="{BB962C8B-B14F-4D97-AF65-F5344CB8AC3E}">
        <p14:creationId xmlns:p14="http://schemas.microsoft.com/office/powerpoint/2010/main" val="3933334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solidFill>
            <a:schemeClr val="accent6">
              <a:lumMod val="40000"/>
              <a:lumOff val="60000"/>
            </a:schemeClr>
          </a:solidFill>
        </p:spPr>
        <p:txBody>
          <a:bodyPr>
            <a:normAutofit/>
          </a:bodyPr>
          <a:lstStyle/>
          <a:p>
            <a:r>
              <a:rPr lang="ru-RU" sz="4400" dirty="0" err="1" smtClean="0"/>
              <a:t>Механізми</a:t>
            </a:r>
            <a:r>
              <a:rPr lang="ru-RU" sz="4400" dirty="0" smtClean="0"/>
              <a:t> </a:t>
            </a:r>
            <a:r>
              <a:rPr lang="ru-RU" sz="4400" dirty="0" err="1" smtClean="0"/>
              <a:t>забезпечення</a:t>
            </a:r>
            <a:r>
              <a:rPr lang="ru-RU" sz="4400" dirty="0" smtClean="0"/>
              <a:t> </a:t>
            </a:r>
            <a:r>
              <a:rPr lang="ru-RU" sz="4400" dirty="0" err="1" smtClean="0"/>
              <a:t>інклюзивної</a:t>
            </a:r>
            <a:r>
              <a:rPr lang="ru-RU" sz="4400" dirty="0" smtClean="0"/>
              <a:t> </a:t>
            </a:r>
            <a:r>
              <a:rPr lang="ru-RU" sz="4400" dirty="0" err="1" smtClean="0"/>
              <a:t>освіти</a:t>
            </a:r>
            <a:r>
              <a:rPr lang="ru-RU" sz="4400" dirty="0" smtClean="0"/>
              <a:t> у </a:t>
            </a:r>
            <a:r>
              <a:rPr lang="ru-RU" sz="4400" dirty="0" err="1" smtClean="0"/>
              <a:t>міжнародному</a:t>
            </a:r>
            <a:r>
              <a:rPr lang="ru-RU" sz="4400" dirty="0" smtClean="0"/>
              <a:t> та </a:t>
            </a:r>
            <a:r>
              <a:rPr lang="ru-RU" sz="4400" dirty="0" err="1" smtClean="0"/>
              <a:t>національному</a:t>
            </a:r>
            <a:r>
              <a:rPr lang="ru-RU" sz="4400" dirty="0" smtClean="0"/>
              <a:t> </a:t>
            </a:r>
            <a:r>
              <a:rPr lang="ru-RU" sz="4400" dirty="0" err="1" smtClean="0"/>
              <a:t>законодавстві</a:t>
            </a:r>
            <a:endParaRPr lang="uk-UA" sz="4400" dirty="0"/>
          </a:p>
        </p:txBody>
      </p:sp>
      <p:sp>
        <p:nvSpPr>
          <p:cNvPr id="3" name="Подзаголовок 2"/>
          <p:cNvSpPr>
            <a:spLocks noGrp="1"/>
          </p:cNvSpPr>
          <p:nvPr>
            <p:ph type="subTitle" idx="1"/>
          </p:nvPr>
        </p:nvSpPr>
        <p:spPr>
          <a:solidFill>
            <a:schemeClr val="accent4">
              <a:lumMod val="40000"/>
              <a:lumOff val="60000"/>
            </a:schemeClr>
          </a:solidFill>
        </p:spPr>
        <p:txBody>
          <a:bodyPr/>
          <a:lstStyle/>
          <a:p>
            <a:r>
              <a:rPr lang="ru-RU" dirty="0" smtClean="0"/>
              <a:t>Тема 2.</a:t>
            </a:r>
            <a:endParaRPr lang="uk-UA" dirty="0"/>
          </a:p>
        </p:txBody>
      </p:sp>
    </p:spTree>
    <p:extLst>
      <p:ext uri="{BB962C8B-B14F-4D97-AF65-F5344CB8AC3E}">
        <p14:creationId xmlns:p14="http://schemas.microsoft.com/office/powerpoint/2010/main" val="818202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4">
              <a:lumMod val="20000"/>
              <a:lumOff val="80000"/>
            </a:schemeClr>
          </a:solidFill>
        </p:spPr>
        <p:txBody>
          <a:bodyPr>
            <a:normAutofit/>
          </a:bodyPr>
          <a:lstStyle/>
          <a:p>
            <a:pPr algn="ctr"/>
            <a:r>
              <a:rPr lang="ru-RU" dirty="0" smtClean="0"/>
              <a:t>2. </a:t>
            </a:r>
            <a:r>
              <a:rPr lang="ru-RU" dirty="0" err="1" smtClean="0"/>
              <a:t>Національна</a:t>
            </a:r>
            <a:r>
              <a:rPr lang="ru-RU" dirty="0" smtClean="0"/>
              <a:t> система правового </a:t>
            </a:r>
            <a:r>
              <a:rPr lang="ru-RU" dirty="0" err="1" smtClean="0"/>
              <a:t>забезпечення</a:t>
            </a:r>
            <a:r>
              <a:rPr lang="ru-RU" dirty="0" smtClean="0"/>
              <a:t> </a:t>
            </a:r>
            <a:r>
              <a:rPr lang="ru-RU" dirty="0" err="1" smtClean="0"/>
              <a:t>інклюзивної</a:t>
            </a:r>
            <a:r>
              <a:rPr lang="ru-RU" dirty="0" smtClean="0"/>
              <a:t> </a:t>
            </a:r>
            <a:r>
              <a:rPr lang="ru-RU" dirty="0" err="1" smtClean="0"/>
              <a:t>освіти</a:t>
            </a:r>
            <a:r>
              <a:rPr lang="ru-RU" dirty="0" smtClean="0"/>
              <a:t> в </a:t>
            </a:r>
            <a:r>
              <a:rPr lang="ru-RU" dirty="0" err="1" smtClean="0"/>
              <a:t>Україні</a:t>
            </a:r>
            <a:endParaRPr lang="uk-UA" dirty="0"/>
          </a:p>
        </p:txBody>
      </p:sp>
      <p:sp>
        <p:nvSpPr>
          <p:cNvPr id="3" name="Объект 2"/>
          <p:cNvSpPr>
            <a:spLocks noGrp="1"/>
          </p:cNvSpPr>
          <p:nvPr>
            <p:ph idx="1"/>
          </p:nvPr>
        </p:nvSpPr>
        <p:spPr>
          <a:solidFill>
            <a:schemeClr val="accent6">
              <a:lumMod val="40000"/>
              <a:lumOff val="60000"/>
            </a:schemeClr>
          </a:solidFill>
        </p:spPr>
        <p:txBody>
          <a:bodyPr/>
          <a:lstStyle/>
          <a:p>
            <a:pPr marL="0" indent="0">
              <a:buNone/>
            </a:pPr>
            <a:r>
              <a:rPr lang="uk-UA" dirty="0" smtClean="0"/>
              <a:t>Закон України «Про освіту» забезпечує правову основу для освіти в країні та встановлює право на освіту для всіх дітей, у тому числі дітей з особливими освітніми потребами. Цей закон вимагає, щоб школи надавали всім учням рівні можливості для отримання освіти, а також щоб вони забезпечували належну підтримку та пристосування для того, щоб учні з особливими освітніми потребами могли навчатися та досягати успіху.</a:t>
            </a:r>
            <a:endParaRPr lang="uk-UA" dirty="0"/>
          </a:p>
        </p:txBody>
      </p:sp>
    </p:spTree>
    <p:extLst>
      <p:ext uri="{BB962C8B-B14F-4D97-AF65-F5344CB8AC3E}">
        <p14:creationId xmlns:p14="http://schemas.microsoft.com/office/powerpoint/2010/main" val="247077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4">
              <a:lumMod val="20000"/>
              <a:lumOff val="80000"/>
            </a:schemeClr>
          </a:solidFill>
        </p:spPr>
        <p:txBody>
          <a:bodyPr>
            <a:normAutofit/>
          </a:bodyPr>
          <a:lstStyle/>
          <a:p>
            <a:pPr algn="ctr"/>
            <a:r>
              <a:rPr lang="ru-RU" dirty="0" smtClean="0"/>
              <a:t>2. </a:t>
            </a:r>
            <a:r>
              <a:rPr lang="ru-RU" dirty="0" err="1" smtClean="0"/>
              <a:t>Національна</a:t>
            </a:r>
            <a:r>
              <a:rPr lang="ru-RU" dirty="0" smtClean="0"/>
              <a:t> система правового </a:t>
            </a:r>
            <a:r>
              <a:rPr lang="ru-RU" dirty="0" err="1" smtClean="0"/>
              <a:t>забезпечення</a:t>
            </a:r>
            <a:r>
              <a:rPr lang="ru-RU" dirty="0" smtClean="0"/>
              <a:t> </a:t>
            </a:r>
            <a:r>
              <a:rPr lang="ru-RU" dirty="0" err="1" smtClean="0"/>
              <a:t>інклюзивної</a:t>
            </a:r>
            <a:r>
              <a:rPr lang="ru-RU" dirty="0" smtClean="0"/>
              <a:t> </a:t>
            </a:r>
            <a:r>
              <a:rPr lang="ru-RU" dirty="0" err="1" smtClean="0"/>
              <a:t>освіти</a:t>
            </a:r>
            <a:r>
              <a:rPr lang="ru-RU" dirty="0" smtClean="0"/>
              <a:t> в </a:t>
            </a:r>
            <a:r>
              <a:rPr lang="ru-RU" dirty="0" err="1" smtClean="0"/>
              <a:t>Україні</a:t>
            </a:r>
            <a:endParaRPr lang="uk-UA" dirty="0"/>
          </a:p>
        </p:txBody>
      </p:sp>
      <p:sp>
        <p:nvSpPr>
          <p:cNvPr id="3" name="Объект 2"/>
          <p:cNvSpPr>
            <a:spLocks noGrp="1"/>
          </p:cNvSpPr>
          <p:nvPr>
            <p:ph idx="1"/>
          </p:nvPr>
        </p:nvSpPr>
        <p:spPr>
          <a:solidFill>
            <a:schemeClr val="accent6">
              <a:lumMod val="40000"/>
              <a:lumOff val="60000"/>
            </a:schemeClr>
          </a:solidFill>
        </p:spPr>
        <p:txBody>
          <a:bodyPr/>
          <a:lstStyle/>
          <a:p>
            <a:pPr marL="0" indent="0">
              <a:buNone/>
            </a:pPr>
            <a:r>
              <a:rPr lang="uk-UA" dirty="0" smtClean="0"/>
              <a:t>Ще одним ключовим законом, який регулює інклюзивну освіту в Україні, є Закон України «Про права людей з інвалідністю». Цей закон забезпечує комплексну основу для захисту прав людей з інвалідністю, включаючи право на освіту. Він вимагає від шкіл вживати заходів для забезпечення того, щоб учні з обмеженими можливостями мали рівний доступ до освіти, а також щоб вони надавали відповідну підтримку та пристосування для забезпечення їх успіху.</a:t>
            </a:r>
            <a:endParaRPr lang="uk-UA" dirty="0"/>
          </a:p>
        </p:txBody>
      </p:sp>
    </p:spTree>
    <p:extLst>
      <p:ext uri="{BB962C8B-B14F-4D97-AF65-F5344CB8AC3E}">
        <p14:creationId xmlns:p14="http://schemas.microsoft.com/office/powerpoint/2010/main" val="2273740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4">
              <a:lumMod val="20000"/>
              <a:lumOff val="80000"/>
            </a:schemeClr>
          </a:solidFill>
        </p:spPr>
        <p:txBody>
          <a:bodyPr>
            <a:normAutofit/>
          </a:bodyPr>
          <a:lstStyle/>
          <a:p>
            <a:pPr algn="ctr"/>
            <a:r>
              <a:rPr lang="ru-RU" dirty="0" smtClean="0"/>
              <a:t>2. </a:t>
            </a:r>
            <a:r>
              <a:rPr lang="ru-RU" dirty="0" err="1" smtClean="0"/>
              <a:t>Національна</a:t>
            </a:r>
            <a:r>
              <a:rPr lang="ru-RU" dirty="0" smtClean="0"/>
              <a:t> система правового </a:t>
            </a:r>
            <a:r>
              <a:rPr lang="ru-RU" dirty="0" err="1" smtClean="0"/>
              <a:t>забезпечення</a:t>
            </a:r>
            <a:r>
              <a:rPr lang="ru-RU" dirty="0" smtClean="0"/>
              <a:t> </a:t>
            </a:r>
            <a:r>
              <a:rPr lang="ru-RU" dirty="0" err="1" smtClean="0"/>
              <a:t>інклюзивної</a:t>
            </a:r>
            <a:r>
              <a:rPr lang="ru-RU" dirty="0" smtClean="0"/>
              <a:t> </a:t>
            </a:r>
            <a:r>
              <a:rPr lang="ru-RU" dirty="0" err="1" smtClean="0"/>
              <a:t>освіти</a:t>
            </a:r>
            <a:r>
              <a:rPr lang="ru-RU" dirty="0" smtClean="0"/>
              <a:t> в </a:t>
            </a:r>
            <a:r>
              <a:rPr lang="ru-RU" dirty="0" err="1" smtClean="0"/>
              <a:t>Україні</a:t>
            </a:r>
            <a:endParaRPr lang="uk-UA" dirty="0"/>
          </a:p>
        </p:txBody>
      </p:sp>
      <p:sp>
        <p:nvSpPr>
          <p:cNvPr id="3" name="Объект 2"/>
          <p:cNvSpPr>
            <a:spLocks noGrp="1"/>
          </p:cNvSpPr>
          <p:nvPr>
            <p:ph idx="1"/>
          </p:nvPr>
        </p:nvSpPr>
        <p:spPr>
          <a:solidFill>
            <a:schemeClr val="accent6">
              <a:lumMod val="40000"/>
              <a:lumOff val="60000"/>
            </a:schemeClr>
          </a:solidFill>
        </p:spPr>
        <p:txBody>
          <a:bodyPr/>
          <a:lstStyle/>
          <a:p>
            <a:pPr marL="0" indent="0">
              <a:buNone/>
            </a:pPr>
            <a:r>
              <a:rPr lang="uk-UA" dirty="0" smtClean="0"/>
              <a:t>Закон України «Про інклюзивну освіту дітей з особливими освітніми потребами» є більш конкретним законом, який регулює інклюзивне навчання учнів з особливими освітніми потребами. Цей закон вимагає, щоб школи забезпечували інклюзивну освіту для всіх учнів, незалежно від їхніх здібностей чи обмежень, а також щоб вони надавали належну підтримку та пристосування для того, щоб учні з особливими освітніми потребами могли навчатися та досягати успіху.</a:t>
            </a:r>
            <a:endParaRPr lang="uk-UA" dirty="0"/>
          </a:p>
        </p:txBody>
      </p:sp>
    </p:spTree>
    <p:extLst>
      <p:ext uri="{BB962C8B-B14F-4D97-AF65-F5344CB8AC3E}">
        <p14:creationId xmlns:p14="http://schemas.microsoft.com/office/powerpoint/2010/main" val="4100418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4">
              <a:lumMod val="20000"/>
              <a:lumOff val="80000"/>
            </a:schemeClr>
          </a:solidFill>
        </p:spPr>
        <p:txBody>
          <a:bodyPr>
            <a:normAutofit/>
          </a:bodyPr>
          <a:lstStyle/>
          <a:p>
            <a:pPr algn="ctr"/>
            <a:r>
              <a:rPr lang="ru-RU" dirty="0" smtClean="0"/>
              <a:t>2. </a:t>
            </a:r>
            <a:r>
              <a:rPr lang="ru-RU" dirty="0" err="1" smtClean="0"/>
              <a:t>Національна</a:t>
            </a:r>
            <a:r>
              <a:rPr lang="ru-RU" dirty="0" smtClean="0"/>
              <a:t> система правового </a:t>
            </a:r>
            <a:r>
              <a:rPr lang="ru-RU" dirty="0" err="1" smtClean="0"/>
              <a:t>забезпечення</a:t>
            </a:r>
            <a:r>
              <a:rPr lang="ru-RU" dirty="0" smtClean="0"/>
              <a:t> </a:t>
            </a:r>
            <a:r>
              <a:rPr lang="ru-RU" dirty="0" err="1" smtClean="0"/>
              <a:t>інклюзивної</a:t>
            </a:r>
            <a:r>
              <a:rPr lang="ru-RU" dirty="0" smtClean="0"/>
              <a:t> </a:t>
            </a:r>
            <a:r>
              <a:rPr lang="ru-RU" dirty="0" err="1" smtClean="0"/>
              <a:t>освіти</a:t>
            </a:r>
            <a:r>
              <a:rPr lang="ru-RU" dirty="0" smtClean="0"/>
              <a:t> в </a:t>
            </a:r>
            <a:r>
              <a:rPr lang="ru-RU" dirty="0" err="1" smtClean="0"/>
              <a:t>Україні</a:t>
            </a:r>
            <a:endParaRPr lang="uk-UA" dirty="0"/>
          </a:p>
        </p:txBody>
      </p:sp>
      <p:sp>
        <p:nvSpPr>
          <p:cNvPr id="3" name="Объект 2"/>
          <p:cNvSpPr>
            <a:spLocks noGrp="1"/>
          </p:cNvSpPr>
          <p:nvPr>
            <p:ph idx="1"/>
          </p:nvPr>
        </p:nvSpPr>
        <p:spPr>
          <a:solidFill>
            <a:schemeClr val="accent6">
              <a:lumMod val="40000"/>
              <a:lumOff val="60000"/>
            </a:schemeClr>
          </a:solidFill>
        </p:spPr>
        <p:txBody>
          <a:bodyPr/>
          <a:lstStyle/>
          <a:p>
            <a:pPr marL="0" indent="0">
              <a:buNone/>
            </a:pPr>
            <a:r>
              <a:rPr lang="uk-UA" dirty="0" smtClean="0"/>
              <a:t>Щоб забезпечити дотримання цих законів, український уряд запровадив низку програм та ініціатив, спрямованих на сприяння інклюзивній освіті. До них належать програми підготовки вчителів, програми підтримки учнів з особливими освітніми потребами та ініціативи зі створення більш інклюзивного шкільного середовища. Уряд також надає фінансування школам для придбання обладнання та матеріалів для підтримки інклюзивної освіти, а також надає підтримку сім’ям учнів з особливими освітніми потребами, щоб допомогти їм отримати освіту.</a:t>
            </a:r>
            <a:endParaRPr lang="uk-UA" dirty="0"/>
          </a:p>
        </p:txBody>
      </p:sp>
    </p:spTree>
    <p:extLst>
      <p:ext uri="{BB962C8B-B14F-4D97-AF65-F5344CB8AC3E}">
        <p14:creationId xmlns:p14="http://schemas.microsoft.com/office/powerpoint/2010/main" val="2710689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4">
              <a:lumMod val="20000"/>
              <a:lumOff val="80000"/>
            </a:schemeClr>
          </a:solidFill>
        </p:spPr>
        <p:txBody>
          <a:bodyPr>
            <a:normAutofit/>
          </a:bodyPr>
          <a:lstStyle/>
          <a:p>
            <a:pPr algn="ctr"/>
            <a:r>
              <a:rPr lang="ru-RU" dirty="0" smtClean="0"/>
              <a:t>2. </a:t>
            </a:r>
            <a:r>
              <a:rPr lang="ru-RU" dirty="0" err="1" smtClean="0"/>
              <a:t>Національна</a:t>
            </a:r>
            <a:r>
              <a:rPr lang="ru-RU" dirty="0" smtClean="0"/>
              <a:t> система правового </a:t>
            </a:r>
            <a:r>
              <a:rPr lang="ru-RU" dirty="0" err="1" smtClean="0"/>
              <a:t>забезпечення</a:t>
            </a:r>
            <a:r>
              <a:rPr lang="ru-RU" dirty="0" smtClean="0"/>
              <a:t> </a:t>
            </a:r>
            <a:r>
              <a:rPr lang="ru-RU" dirty="0" err="1" smtClean="0"/>
              <a:t>інклюзивної</a:t>
            </a:r>
            <a:r>
              <a:rPr lang="ru-RU" dirty="0" smtClean="0"/>
              <a:t> </a:t>
            </a:r>
            <a:r>
              <a:rPr lang="ru-RU" dirty="0" err="1" smtClean="0"/>
              <a:t>освіти</a:t>
            </a:r>
            <a:r>
              <a:rPr lang="ru-RU" dirty="0" smtClean="0"/>
              <a:t> в </a:t>
            </a:r>
            <a:r>
              <a:rPr lang="ru-RU" dirty="0" err="1" smtClean="0"/>
              <a:t>Україні</a:t>
            </a:r>
            <a:endParaRPr lang="uk-UA" dirty="0"/>
          </a:p>
        </p:txBody>
      </p:sp>
      <p:sp>
        <p:nvSpPr>
          <p:cNvPr id="3" name="Объект 2"/>
          <p:cNvSpPr>
            <a:spLocks noGrp="1"/>
          </p:cNvSpPr>
          <p:nvPr>
            <p:ph idx="1"/>
          </p:nvPr>
        </p:nvSpPr>
        <p:spPr>
          <a:solidFill>
            <a:schemeClr val="accent6">
              <a:lumMod val="40000"/>
              <a:lumOff val="60000"/>
            </a:schemeClr>
          </a:solidFill>
        </p:spPr>
        <p:txBody>
          <a:bodyPr/>
          <a:lstStyle/>
          <a:p>
            <a:pPr marL="0" indent="0">
              <a:buNone/>
            </a:pPr>
            <a:r>
              <a:rPr lang="uk-UA" dirty="0" smtClean="0"/>
              <a:t>Отже, національна система правового забезпечення інклюзивної освіти в Україні складається з низки законів та нормативно-правових актів, спрямованих на забезпечення доступності інклюзивної освіти для всіх учнів, незалежно від їхніх здібностей чи обмежень. Ці закони підтримуються програмами та ініціативами, спрямованими на сприяння інклюзивній освіті та надання підтримки та пристосування для учнів з особливими освітніми потребами. Метою цих зусиль є забезпечення того, щоб усі студенти в Україні мали можливість отримати освіту, яка допоможе їм повністю розкрити свій потенціал.</a:t>
            </a:r>
            <a:endParaRPr lang="uk-UA" dirty="0"/>
          </a:p>
        </p:txBody>
      </p:sp>
    </p:spTree>
    <p:extLst>
      <p:ext uri="{BB962C8B-B14F-4D97-AF65-F5344CB8AC3E}">
        <p14:creationId xmlns:p14="http://schemas.microsoft.com/office/powerpoint/2010/main" val="10154659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4">
              <a:lumMod val="20000"/>
              <a:lumOff val="80000"/>
            </a:schemeClr>
          </a:solidFill>
        </p:spPr>
        <p:txBody>
          <a:bodyPr>
            <a:normAutofit/>
          </a:bodyPr>
          <a:lstStyle/>
          <a:p>
            <a:pPr algn="ctr"/>
            <a:r>
              <a:rPr lang="uk-UA" dirty="0" smtClean="0"/>
              <a:t>СПИСОК ДЖЕРЕЛ</a:t>
            </a:r>
            <a:endParaRPr lang="uk-UA" dirty="0"/>
          </a:p>
        </p:txBody>
      </p:sp>
      <p:sp>
        <p:nvSpPr>
          <p:cNvPr id="3" name="Объект 2"/>
          <p:cNvSpPr>
            <a:spLocks noGrp="1"/>
          </p:cNvSpPr>
          <p:nvPr>
            <p:ph idx="1"/>
          </p:nvPr>
        </p:nvSpPr>
        <p:spPr>
          <a:solidFill>
            <a:schemeClr val="accent6">
              <a:lumMod val="40000"/>
              <a:lumOff val="60000"/>
            </a:schemeClr>
          </a:solidFill>
        </p:spPr>
        <p:txBody>
          <a:bodyPr/>
          <a:lstStyle/>
          <a:p>
            <a:pPr marL="514350" indent="-514350">
              <a:buAutoNum type="arabicPeriod"/>
            </a:pPr>
            <a:r>
              <a:rPr lang="ru-RU" dirty="0" err="1" smtClean="0"/>
              <a:t>Актуальні</a:t>
            </a:r>
            <a:r>
              <a:rPr lang="ru-RU" dirty="0" smtClean="0"/>
              <a:t> </a:t>
            </a:r>
            <a:r>
              <a:rPr lang="ru-RU" dirty="0" err="1" smtClean="0"/>
              <a:t>питання</a:t>
            </a:r>
            <a:r>
              <a:rPr lang="ru-RU" dirty="0" smtClean="0"/>
              <a:t> </a:t>
            </a:r>
            <a:r>
              <a:rPr lang="ru-RU" dirty="0" err="1" smtClean="0"/>
              <a:t>реформування</a:t>
            </a:r>
            <a:r>
              <a:rPr lang="ru-RU" dirty="0" smtClean="0"/>
              <a:t> </a:t>
            </a:r>
            <a:r>
              <a:rPr lang="ru-RU" dirty="0" err="1" smtClean="0"/>
              <a:t>освіти</a:t>
            </a:r>
            <a:r>
              <a:rPr lang="ru-RU" dirty="0" smtClean="0"/>
              <a:t> в </a:t>
            </a:r>
            <a:r>
              <a:rPr lang="ru-RU" dirty="0" err="1" smtClean="0"/>
              <a:t>Україні</a:t>
            </a:r>
            <a:r>
              <a:rPr lang="ru-RU" dirty="0" smtClean="0"/>
              <a:t> : </a:t>
            </a:r>
            <a:r>
              <a:rPr lang="ru-RU" dirty="0" err="1" smtClean="0"/>
              <a:t>монографія</a:t>
            </a:r>
            <a:r>
              <a:rPr lang="ru-RU" dirty="0" smtClean="0"/>
              <a:t> / за ред. С. Л. </a:t>
            </a:r>
            <a:r>
              <a:rPr lang="ru-RU" dirty="0" err="1" smtClean="0"/>
              <a:t>Лондара</a:t>
            </a:r>
            <a:r>
              <a:rPr lang="ru-RU" dirty="0" smtClean="0"/>
              <a:t>. </a:t>
            </a:r>
            <a:r>
              <a:rPr lang="ru-RU" dirty="0" err="1" smtClean="0"/>
              <a:t>Київ</a:t>
            </a:r>
            <a:r>
              <a:rPr lang="ru-RU" dirty="0" smtClean="0"/>
              <a:t> : ДНУ «</a:t>
            </a:r>
            <a:r>
              <a:rPr lang="ru-RU" dirty="0" err="1" smtClean="0"/>
              <a:t>Інститут</a:t>
            </a:r>
            <a:r>
              <a:rPr lang="ru-RU" dirty="0" smtClean="0"/>
              <a:t> </a:t>
            </a:r>
            <a:r>
              <a:rPr lang="ru-RU" dirty="0" err="1" smtClean="0"/>
              <a:t>освітньої</a:t>
            </a:r>
            <a:r>
              <a:rPr lang="ru-RU" dirty="0" smtClean="0"/>
              <a:t> </a:t>
            </a:r>
            <a:r>
              <a:rPr lang="ru-RU" dirty="0" err="1" smtClean="0"/>
              <a:t>аналітики</a:t>
            </a:r>
            <a:r>
              <a:rPr lang="ru-RU" dirty="0" smtClean="0"/>
              <a:t>». 2018. 246 с. </a:t>
            </a:r>
          </a:p>
          <a:p>
            <a:pPr marL="514350" indent="-514350">
              <a:buAutoNum type="arabicPeriod"/>
            </a:pPr>
            <a:r>
              <a:rPr lang="uk-UA" dirty="0" smtClean="0"/>
              <a:t>Сучасна освіта – доступність, якість, визнання: збірник наукових праць </a:t>
            </a:r>
            <a:r>
              <a:rPr lang="en-US" dirty="0" smtClean="0"/>
              <a:t>XI </a:t>
            </a:r>
            <a:r>
              <a:rPr lang="uk-UA" dirty="0" smtClean="0"/>
              <a:t>Міжнародної науково-методичної конференції (13–14 листопада 2019 року, м. Краматорськ) / під </a:t>
            </a:r>
            <a:r>
              <a:rPr lang="uk-UA" dirty="0" err="1" smtClean="0"/>
              <a:t>заг</a:t>
            </a:r>
            <a:r>
              <a:rPr lang="uk-UA" dirty="0" smtClean="0"/>
              <a:t>. ред. С. В. Ковалевського.  Краматорськ : ДДМА, 2019. 280 с. </a:t>
            </a:r>
          </a:p>
          <a:p>
            <a:pPr marL="514350" indent="-514350">
              <a:buAutoNum type="arabicPeriod"/>
            </a:pPr>
            <a:r>
              <a:rPr lang="ru-RU" smtClean="0"/>
              <a:t>Кроки </a:t>
            </a:r>
            <a:r>
              <a:rPr lang="ru-RU" dirty="0" smtClean="0"/>
              <a:t>до </a:t>
            </a:r>
            <a:r>
              <a:rPr lang="ru-RU" dirty="0" err="1" smtClean="0"/>
              <a:t>компетентності</a:t>
            </a:r>
            <a:r>
              <a:rPr lang="ru-RU" dirty="0" smtClean="0"/>
              <a:t> та </a:t>
            </a:r>
            <a:r>
              <a:rPr lang="ru-RU" dirty="0" err="1" smtClean="0"/>
              <a:t>інтеграції</a:t>
            </a:r>
            <a:r>
              <a:rPr lang="ru-RU" dirty="0" smtClean="0"/>
              <a:t> в </a:t>
            </a:r>
            <a:r>
              <a:rPr lang="ru-RU" dirty="0" err="1" smtClean="0"/>
              <a:t>суспільство</a:t>
            </a:r>
            <a:r>
              <a:rPr lang="ru-RU" dirty="0" smtClean="0"/>
              <a:t> : наук.-метод. </a:t>
            </a:r>
            <a:r>
              <a:rPr lang="ru-RU" dirty="0" err="1" smtClean="0"/>
              <a:t>зб</a:t>
            </a:r>
            <a:r>
              <a:rPr lang="ru-RU" dirty="0" smtClean="0"/>
              <a:t>. / ред. кол. : Н. </a:t>
            </a:r>
            <a:r>
              <a:rPr lang="ru-RU" dirty="0" err="1" smtClean="0"/>
              <a:t>Софій</a:t>
            </a:r>
            <a:r>
              <a:rPr lang="ru-RU" dirty="0" smtClean="0"/>
              <a:t> (голова), Л. Артемова, Н. </a:t>
            </a:r>
            <a:r>
              <a:rPr lang="ru-RU" dirty="0" err="1" smtClean="0"/>
              <a:t>Бібік</a:t>
            </a:r>
            <a:r>
              <a:rPr lang="ru-RU" dirty="0" smtClean="0"/>
              <a:t> та </a:t>
            </a:r>
            <a:r>
              <a:rPr lang="ru-RU" dirty="0" err="1" smtClean="0"/>
              <a:t>ін</a:t>
            </a:r>
            <a:r>
              <a:rPr lang="ru-RU" dirty="0" smtClean="0"/>
              <a:t>. ; за ред. І. </a:t>
            </a:r>
            <a:r>
              <a:rPr lang="ru-RU" dirty="0" err="1" smtClean="0"/>
              <a:t>Єрмакова</a:t>
            </a:r>
            <a:r>
              <a:rPr lang="ru-RU" dirty="0" smtClean="0"/>
              <a:t>. </a:t>
            </a:r>
            <a:r>
              <a:rPr lang="ru-RU" dirty="0" err="1" smtClean="0"/>
              <a:t>Київ</a:t>
            </a:r>
            <a:r>
              <a:rPr lang="ru-RU" dirty="0" smtClean="0"/>
              <a:t> : Контекст, 2000. 336 с. </a:t>
            </a:r>
            <a:endParaRPr lang="uk-UA" dirty="0"/>
          </a:p>
        </p:txBody>
      </p:sp>
    </p:spTree>
    <p:extLst>
      <p:ext uri="{BB962C8B-B14F-4D97-AF65-F5344CB8AC3E}">
        <p14:creationId xmlns:p14="http://schemas.microsoft.com/office/powerpoint/2010/main" val="63751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4">
              <a:lumMod val="20000"/>
              <a:lumOff val="80000"/>
            </a:schemeClr>
          </a:solidFill>
        </p:spPr>
        <p:txBody>
          <a:bodyPr/>
          <a:lstStyle/>
          <a:p>
            <a:pPr algn="ctr"/>
            <a:r>
              <a:rPr lang="uk-UA" dirty="0" smtClean="0"/>
              <a:t>ПЛАН:</a:t>
            </a:r>
            <a:endParaRPr lang="uk-UA" dirty="0"/>
          </a:p>
        </p:txBody>
      </p:sp>
      <p:sp>
        <p:nvSpPr>
          <p:cNvPr id="3" name="Объект 2"/>
          <p:cNvSpPr>
            <a:spLocks noGrp="1"/>
          </p:cNvSpPr>
          <p:nvPr>
            <p:ph idx="1"/>
          </p:nvPr>
        </p:nvSpPr>
        <p:spPr>
          <a:solidFill>
            <a:schemeClr val="accent6">
              <a:lumMod val="40000"/>
              <a:lumOff val="60000"/>
            </a:schemeClr>
          </a:solidFill>
        </p:spPr>
        <p:txBody>
          <a:bodyPr/>
          <a:lstStyle/>
          <a:p>
            <a:r>
              <a:rPr lang="ru-RU" dirty="0" smtClean="0"/>
              <a:t>1. </a:t>
            </a:r>
            <a:r>
              <a:rPr lang="ru-RU" dirty="0" err="1" smtClean="0"/>
              <a:t>Міжнародне</a:t>
            </a:r>
            <a:r>
              <a:rPr lang="ru-RU" dirty="0" smtClean="0"/>
              <a:t> </a:t>
            </a:r>
            <a:r>
              <a:rPr lang="ru-RU" dirty="0" err="1" smtClean="0"/>
              <a:t>законодавство</a:t>
            </a:r>
            <a:r>
              <a:rPr lang="ru-RU" dirty="0" smtClean="0"/>
              <a:t> у </a:t>
            </a:r>
            <a:r>
              <a:rPr lang="ru-RU" dirty="0" err="1" smtClean="0"/>
              <a:t>сфері</a:t>
            </a:r>
            <a:r>
              <a:rPr lang="ru-RU" dirty="0" smtClean="0"/>
              <a:t> </a:t>
            </a:r>
            <a:r>
              <a:rPr lang="ru-RU" dirty="0" err="1" smtClean="0"/>
              <a:t>інклюзивної</a:t>
            </a:r>
            <a:r>
              <a:rPr lang="ru-RU" dirty="0" smtClean="0"/>
              <a:t> </a:t>
            </a:r>
            <a:r>
              <a:rPr lang="ru-RU" dirty="0" err="1" smtClean="0"/>
              <a:t>освіти</a:t>
            </a:r>
            <a:endParaRPr lang="ru-RU" dirty="0" smtClean="0"/>
          </a:p>
          <a:p>
            <a:r>
              <a:rPr lang="ru-RU" dirty="0" smtClean="0"/>
              <a:t>2. </a:t>
            </a:r>
            <a:r>
              <a:rPr lang="ru-RU" dirty="0" err="1" smtClean="0"/>
              <a:t>Національна</a:t>
            </a:r>
            <a:r>
              <a:rPr lang="ru-RU" dirty="0" smtClean="0"/>
              <a:t> система правового </a:t>
            </a:r>
            <a:r>
              <a:rPr lang="ru-RU" dirty="0" err="1" smtClean="0"/>
              <a:t>забезпечення</a:t>
            </a:r>
            <a:r>
              <a:rPr lang="ru-RU" dirty="0" smtClean="0"/>
              <a:t> </a:t>
            </a:r>
            <a:r>
              <a:rPr lang="ru-RU" dirty="0" err="1" smtClean="0"/>
              <a:t>інклюзивної</a:t>
            </a:r>
            <a:r>
              <a:rPr lang="ru-RU" dirty="0" smtClean="0"/>
              <a:t> </a:t>
            </a:r>
            <a:r>
              <a:rPr lang="ru-RU" dirty="0" err="1" smtClean="0"/>
              <a:t>освіти</a:t>
            </a:r>
            <a:r>
              <a:rPr lang="ru-RU" dirty="0" smtClean="0"/>
              <a:t> в </a:t>
            </a:r>
            <a:r>
              <a:rPr lang="ru-RU" dirty="0" err="1" smtClean="0"/>
              <a:t>Україні</a:t>
            </a:r>
            <a:endParaRPr lang="ru-RU" dirty="0" smtClean="0"/>
          </a:p>
          <a:p>
            <a:endParaRPr lang="uk-UA" dirty="0"/>
          </a:p>
        </p:txBody>
      </p:sp>
    </p:spTree>
    <p:extLst>
      <p:ext uri="{BB962C8B-B14F-4D97-AF65-F5344CB8AC3E}">
        <p14:creationId xmlns:p14="http://schemas.microsoft.com/office/powerpoint/2010/main" val="4137731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4">
              <a:lumMod val="20000"/>
              <a:lumOff val="80000"/>
            </a:schemeClr>
          </a:solidFill>
        </p:spPr>
        <p:txBody>
          <a:bodyPr>
            <a:normAutofit/>
          </a:bodyPr>
          <a:lstStyle/>
          <a:p>
            <a:pPr algn="ctr"/>
            <a:r>
              <a:rPr lang="ru-RU" dirty="0" smtClean="0"/>
              <a:t>1. </a:t>
            </a:r>
            <a:r>
              <a:rPr lang="ru-RU" dirty="0" err="1" smtClean="0"/>
              <a:t>Міжнародне</a:t>
            </a:r>
            <a:r>
              <a:rPr lang="ru-RU" dirty="0" smtClean="0"/>
              <a:t> </a:t>
            </a:r>
            <a:r>
              <a:rPr lang="ru-RU" dirty="0" err="1" smtClean="0"/>
              <a:t>законодавство</a:t>
            </a:r>
            <a:r>
              <a:rPr lang="ru-RU" dirty="0" smtClean="0"/>
              <a:t> у </a:t>
            </a:r>
            <a:r>
              <a:rPr lang="ru-RU" dirty="0" err="1" smtClean="0"/>
              <a:t>сфері</a:t>
            </a:r>
            <a:r>
              <a:rPr lang="ru-RU" dirty="0" smtClean="0"/>
              <a:t> </a:t>
            </a:r>
            <a:r>
              <a:rPr lang="ru-RU" dirty="0" err="1" smtClean="0"/>
              <a:t>інклюзивної</a:t>
            </a:r>
            <a:r>
              <a:rPr lang="ru-RU" dirty="0" smtClean="0"/>
              <a:t> </a:t>
            </a:r>
            <a:r>
              <a:rPr lang="ru-RU" dirty="0" err="1" smtClean="0"/>
              <a:t>освіти</a:t>
            </a:r>
            <a:endParaRPr lang="uk-UA" dirty="0"/>
          </a:p>
        </p:txBody>
      </p:sp>
      <p:sp>
        <p:nvSpPr>
          <p:cNvPr id="3" name="Объект 2"/>
          <p:cNvSpPr>
            <a:spLocks noGrp="1"/>
          </p:cNvSpPr>
          <p:nvPr>
            <p:ph idx="1"/>
          </p:nvPr>
        </p:nvSpPr>
        <p:spPr>
          <a:solidFill>
            <a:schemeClr val="accent6">
              <a:lumMod val="40000"/>
              <a:lumOff val="60000"/>
            </a:schemeClr>
          </a:solidFill>
        </p:spPr>
        <p:txBody>
          <a:bodyPr/>
          <a:lstStyle/>
          <a:p>
            <a:pPr marL="0" indent="0">
              <a:buNone/>
            </a:pPr>
            <a:r>
              <a:rPr lang="uk-UA" dirty="0" smtClean="0"/>
              <a:t>Міжнародне законодавство відіграє вирішальну роль у забезпеченні того, щоб інклюзивна освіта була доступною для всіх людей, незалежно від їхніх здібностей, вад, раси, релігії, статі чи сексуальної орієнтації. Було створено низку механізмів для забезпечення впровадження та підтримки інклюзивної освіти в усьому світі.</a:t>
            </a:r>
            <a:endParaRPr lang="uk-UA" dirty="0"/>
          </a:p>
        </p:txBody>
      </p:sp>
    </p:spTree>
    <p:extLst>
      <p:ext uri="{BB962C8B-B14F-4D97-AF65-F5344CB8AC3E}">
        <p14:creationId xmlns:p14="http://schemas.microsoft.com/office/powerpoint/2010/main" val="3871235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4">
              <a:lumMod val="20000"/>
              <a:lumOff val="80000"/>
            </a:schemeClr>
          </a:solidFill>
        </p:spPr>
        <p:txBody>
          <a:bodyPr>
            <a:normAutofit/>
          </a:bodyPr>
          <a:lstStyle/>
          <a:p>
            <a:pPr algn="ctr"/>
            <a:r>
              <a:rPr lang="ru-RU" dirty="0" smtClean="0"/>
              <a:t>1. </a:t>
            </a:r>
            <a:r>
              <a:rPr lang="ru-RU" dirty="0" err="1" smtClean="0"/>
              <a:t>Міжнародне</a:t>
            </a:r>
            <a:r>
              <a:rPr lang="ru-RU" dirty="0" smtClean="0"/>
              <a:t> </a:t>
            </a:r>
            <a:r>
              <a:rPr lang="ru-RU" dirty="0" err="1" smtClean="0"/>
              <a:t>законодавство</a:t>
            </a:r>
            <a:r>
              <a:rPr lang="ru-RU" dirty="0" smtClean="0"/>
              <a:t> у </a:t>
            </a:r>
            <a:r>
              <a:rPr lang="ru-RU" dirty="0" err="1" smtClean="0"/>
              <a:t>сфері</a:t>
            </a:r>
            <a:r>
              <a:rPr lang="ru-RU" dirty="0" smtClean="0"/>
              <a:t> </a:t>
            </a:r>
            <a:r>
              <a:rPr lang="ru-RU" dirty="0" err="1" smtClean="0"/>
              <a:t>інклюзивної</a:t>
            </a:r>
            <a:r>
              <a:rPr lang="ru-RU" dirty="0" smtClean="0"/>
              <a:t> </a:t>
            </a:r>
            <a:r>
              <a:rPr lang="ru-RU" dirty="0" err="1" smtClean="0"/>
              <a:t>освіти</a:t>
            </a:r>
            <a:endParaRPr lang="uk-UA" dirty="0"/>
          </a:p>
        </p:txBody>
      </p:sp>
      <p:sp>
        <p:nvSpPr>
          <p:cNvPr id="3" name="Объект 2"/>
          <p:cNvSpPr>
            <a:spLocks noGrp="1"/>
          </p:cNvSpPr>
          <p:nvPr>
            <p:ph idx="1"/>
          </p:nvPr>
        </p:nvSpPr>
        <p:spPr>
          <a:solidFill>
            <a:schemeClr val="accent6">
              <a:lumMod val="40000"/>
              <a:lumOff val="60000"/>
            </a:schemeClr>
          </a:solidFill>
        </p:spPr>
        <p:txBody>
          <a:bodyPr/>
          <a:lstStyle/>
          <a:p>
            <a:pPr marL="0" indent="0">
              <a:buNone/>
            </a:pPr>
            <a:r>
              <a:rPr lang="uk-UA" dirty="0" smtClean="0"/>
              <a:t>Одним із ключових механізмів забезпечення інклюзивної освіти є Конвенція ООН про права людей з інвалідністю (</a:t>
            </a:r>
            <a:r>
              <a:rPr lang="en-US" dirty="0" smtClean="0"/>
              <a:t>UNCRPD). </a:t>
            </a:r>
            <a:r>
              <a:rPr lang="uk-UA" dirty="0" smtClean="0"/>
              <a:t>Ця конвенція, яка була прийнята в 2006 році, визнає, що люди з інвалідністю мають право на освіту нарівні з іншими, і що держави зобов’язані вживати заходів для забезпечення дотримання цього права. Це включає вжиття заходів для усунення дискримінації в освіті та забезпечення розумних пристосувань для забезпечення того, щоб люди з обмеженими можливостями мали рівний доступ до освіти.</a:t>
            </a:r>
            <a:endParaRPr lang="uk-UA" dirty="0"/>
          </a:p>
        </p:txBody>
      </p:sp>
    </p:spTree>
    <p:extLst>
      <p:ext uri="{BB962C8B-B14F-4D97-AF65-F5344CB8AC3E}">
        <p14:creationId xmlns:p14="http://schemas.microsoft.com/office/powerpoint/2010/main" val="1638965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4">
              <a:lumMod val="20000"/>
              <a:lumOff val="80000"/>
            </a:schemeClr>
          </a:solidFill>
        </p:spPr>
        <p:txBody>
          <a:bodyPr>
            <a:normAutofit/>
          </a:bodyPr>
          <a:lstStyle/>
          <a:p>
            <a:pPr algn="ctr"/>
            <a:r>
              <a:rPr lang="ru-RU" dirty="0" smtClean="0"/>
              <a:t>1. </a:t>
            </a:r>
            <a:r>
              <a:rPr lang="ru-RU" dirty="0" err="1" smtClean="0"/>
              <a:t>Міжнародне</a:t>
            </a:r>
            <a:r>
              <a:rPr lang="ru-RU" dirty="0" smtClean="0"/>
              <a:t> </a:t>
            </a:r>
            <a:r>
              <a:rPr lang="ru-RU" dirty="0" err="1" smtClean="0"/>
              <a:t>законодавство</a:t>
            </a:r>
            <a:r>
              <a:rPr lang="ru-RU" dirty="0" smtClean="0"/>
              <a:t> у </a:t>
            </a:r>
            <a:r>
              <a:rPr lang="ru-RU" dirty="0" err="1" smtClean="0"/>
              <a:t>сфері</a:t>
            </a:r>
            <a:r>
              <a:rPr lang="ru-RU" dirty="0" smtClean="0"/>
              <a:t> </a:t>
            </a:r>
            <a:r>
              <a:rPr lang="ru-RU" dirty="0" err="1" smtClean="0"/>
              <a:t>інклюзивної</a:t>
            </a:r>
            <a:r>
              <a:rPr lang="ru-RU" dirty="0" smtClean="0"/>
              <a:t> </a:t>
            </a:r>
            <a:r>
              <a:rPr lang="ru-RU" dirty="0" err="1" smtClean="0"/>
              <a:t>освіти</a:t>
            </a:r>
            <a:endParaRPr lang="uk-UA" dirty="0"/>
          </a:p>
        </p:txBody>
      </p:sp>
      <p:sp>
        <p:nvSpPr>
          <p:cNvPr id="3" name="Объект 2"/>
          <p:cNvSpPr>
            <a:spLocks noGrp="1"/>
          </p:cNvSpPr>
          <p:nvPr>
            <p:ph idx="1"/>
          </p:nvPr>
        </p:nvSpPr>
        <p:spPr>
          <a:solidFill>
            <a:schemeClr val="accent6">
              <a:lumMod val="40000"/>
              <a:lumOff val="60000"/>
            </a:schemeClr>
          </a:solidFill>
        </p:spPr>
        <p:txBody>
          <a:bodyPr/>
          <a:lstStyle/>
          <a:p>
            <a:pPr marL="0" indent="0">
              <a:buNone/>
            </a:pPr>
            <a:r>
              <a:rPr lang="uk-UA" dirty="0" smtClean="0"/>
              <a:t>Іншим важливим механізмом забезпечення інклюзивної освіти є Цілі сталого розвитку ООН (ЦСР). Ціль 4 ЦСР, яка присвячена освіті, закликає до інклюзивної та справедливої якісної освіти та сприяє розвитку можливостей навчання протягом усього життя для всіх. Ця мета визнає важливість інклюзивної освіти для сприяння соціальному та економічному розвитку та закликає держави вжити заходів для забезпечення доступу всіх людей до освіти, незалежно від їхніх здібностей чи обмежень.</a:t>
            </a:r>
            <a:endParaRPr lang="uk-UA" dirty="0"/>
          </a:p>
        </p:txBody>
      </p:sp>
    </p:spTree>
    <p:extLst>
      <p:ext uri="{BB962C8B-B14F-4D97-AF65-F5344CB8AC3E}">
        <p14:creationId xmlns:p14="http://schemas.microsoft.com/office/powerpoint/2010/main" val="4271561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4">
              <a:lumMod val="20000"/>
              <a:lumOff val="80000"/>
            </a:schemeClr>
          </a:solidFill>
        </p:spPr>
        <p:txBody>
          <a:bodyPr>
            <a:normAutofit/>
          </a:bodyPr>
          <a:lstStyle/>
          <a:p>
            <a:pPr algn="ctr"/>
            <a:r>
              <a:rPr lang="ru-RU" dirty="0" smtClean="0"/>
              <a:t>1. </a:t>
            </a:r>
            <a:r>
              <a:rPr lang="ru-RU" dirty="0" err="1" smtClean="0"/>
              <a:t>Міжнародне</a:t>
            </a:r>
            <a:r>
              <a:rPr lang="ru-RU" dirty="0" smtClean="0"/>
              <a:t> </a:t>
            </a:r>
            <a:r>
              <a:rPr lang="ru-RU" dirty="0" err="1" smtClean="0"/>
              <a:t>законодавство</a:t>
            </a:r>
            <a:r>
              <a:rPr lang="ru-RU" dirty="0" smtClean="0"/>
              <a:t> у </a:t>
            </a:r>
            <a:r>
              <a:rPr lang="ru-RU" dirty="0" err="1" smtClean="0"/>
              <a:t>сфері</a:t>
            </a:r>
            <a:r>
              <a:rPr lang="ru-RU" dirty="0" smtClean="0"/>
              <a:t> </a:t>
            </a:r>
            <a:r>
              <a:rPr lang="ru-RU" dirty="0" err="1" smtClean="0"/>
              <a:t>інклюзивної</a:t>
            </a:r>
            <a:r>
              <a:rPr lang="ru-RU" dirty="0" smtClean="0"/>
              <a:t> </a:t>
            </a:r>
            <a:r>
              <a:rPr lang="ru-RU" dirty="0" err="1" smtClean="0"/>
              <a:t>освіти</a:t>
            </a:r>
            <a:endParaRPr lang="uk-UA" dirty="0"/>
          </a:p>
        </p:txBody>
      </p:sp>
      <p:sp>
        <p:nvSpPr>
          <p:cNvPr id="3" name="Объект 2"/>
          <p:cNvSpPr>
            <a:spLocks noGrp="1"/>
          </p:cNvSpPr>
          <p:nvPr>
            <p:ph idx="1"/>
          </p:nvPr>
        </p:nvSpPr>
        <p:spPr>
          <a:solidFill>
            <a:schemeClr val="accent6">
              <a:lumMod val="40000"/>
              <a:lumOff val="60000"/>
            </a:schemeClr>
          </a:solidFill>
        </p:spPr>
        <p:txBody>
          <a:bodyPr/>
          <a:lstStyle/>
          <a:p>
            <a:pPr marL="0" indent="0">
              <a:buNone/>
            </a:pPr>
            <a:r>
              <a:rPr lang="uk-UA" dirty="0" smtClean="0"/>
              <a:t>Окрім цих загальних міжнародних угод, існують також конкретні вказівки та рекомендації щодо забезпечення інклюзивної освіти. Наприклад, </a:t>
            </a:r>
            <a:r>
              <a:rPr lang="uk-UA" dirty="0" err="1" smtClean="0"/>
              <a:t>Інчхонська</a:t>
            </a:r>
            <a:r>
              <a:rPr lang="uk-UA" dirty="0" smtClean="0"/>
              <a:t> декларація та Рамкова програма дій щодо інклюзивної освіти ЮНЕСКО, прийняті у 2015 році, містять вказівки щодо того, як держави можуть створювати системи інклюзивної освіти та сприяти праву всіх людей на освіту. Ця структура окреслює ключові принципи та дії для створення систем інклюзивної освіти, такі як забезпечення </a:t>
            </a:r>
            <a:r>
              <a:rPr lang="uk-UA" dirty="0" err="1" smtClean="0"/>
              <a:t>інклюзивності</a:t>
            </a:r>
            <a:r>
              <a:rPr lang="uk-UA" dirty="0" smtClean="0"/>
              <a:t> освітньої політики та практики та оснащення шкіл для підтримки всіх учнів.</a:t>
            </a:r>
            <a:endParaRPr lang="uk-UA" dirty="0"/>
          </a:p>
        </p:txBody>
      </p:sp>
    </p:spTree>
    <p:extLst>
      <p:ext uri="{BB962C8B-B14F-4D97-AF65-F5344CB8AC3E}">
        <p14:creationId xmlns:p14="http://schemas.microsoft.com/office/powerpoint/2010/main" val="805959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4">
              <a:lumMod val="20000"/>
              <a:lumOff val="80000"/>
            </a:schemeClr>
          </a:solidFill>
        </p:spPr>
        <p:txBody>
          <a:bodyPr>
            <a:normAutofit/>
          </a:bodyPr>
          <a:lstStyle/>
          <a:p>
            <a:pPr algn="ctr"/>
            <a:r>
              <a:rPr lang="ru-RU" dirty="0" smtClean="0"/>
              <a:t>1. </a:t>
            </a:r>
            <a:r>
              <a:rPr lang="ru-RU" dirty="0" err="1" smtClean="0"/>
              <a:t>Міжнародне</a:t>
            </a:r>
            <a:r>
              <a:rPr lang="ru-RU" dirty="0" smtClean="0"/>
              <a:t> </a:t>
            </a:r>
            <a:r>
              <a:rPr lang="ru-RU" dirty="0" err="1" smtClean="0"/>
              <a:t>законодавство</a:t>
            </a:r>
            <a:r>
              <a:rPr lang="ru-RU" dirty="0" smtClean="0"/>
              <a:t> у </a:t>
            </a:r>
            <a:r>
              <a:rPr lang="ru-RU" dirty="0" err="1" smtClean="0"/>
              <a:t>сфері</a:t>
            </a:r>
            <a:r>
              <a:rPr lang="ru-RU" dirty="0" smtClean="0"/>
              <a:t> </a:t>
            </a:r>
            <a:r>
              <a:rPr lang="ru-RU" dirty="0" err="1" smtClean="0"/>
              <a:t>інклюзивної</a:t>
            </a:r>
            <a:r>
              <a:rPr lang="ru-RU" dirty="0" smtClean="0"/>
              <a:t> </a:t>
            </a:r>
            <a:r>
              <a:rPr lang="ru-RU" dirty="0" err="1" smtClean="0"/>
              <a:t>освіти</a:t>
            </a:r>
            <a:endParaRPr lang="uk-UA" dirty="0"/>
          </a:p>
        </p:txBody>
      </p:sp>
      <p:sp>
        <p:nvSpPr>
          <p:cNvPr id="3" name="Объект 2"/>
          <p:cNvSpPr>
            <a:spLocks noGrp="1"/>
          </p:cNvSpPr>
          <p:nvPr>
            <p:ph idx="1"/>
          </p:nvPr>
        </p:nvSpPr>
        <p:spPr>
          <a:solidFill>
            <a:schemeClr val="accent6">
              <a:lumMod val="40000"/>
              <a:lumOff val="60000"/>
            </a:schemeClr>
          </a:solidFill>
        </p:spPr>
        <p:txBody>
          <a:bodyPr/>
          <a:lstStyle/>
          <a:p>
            <a:pPr marL="0" indent="0">
              <a:buNone/>
            </a:pPr>
            <a:r>
              <a:rPr lang="uk-UA" dirty="0" smtClean="0"/>
              <a:t>Щоб гарантувати дотримання цих механізмів, існують також механізми моніторингу та звітності щодо впровадження інклюзивної освіти. Наприклад, Комітет ООН з прав людей з інвалідністю відповідає за моніторинг виконання КПІ ООН та звітування про прогрес, досягнутий державами у виконанні своїх зобов’язань за цією конвенцією.</a:t>
            </a:r>
            <a:endParaRPr lang="uk-UA" dirty="0"/>
          </a:p>
        </p:txBody>
      </p:sp>
    </p:spTree>
    <p:extLst>
      <p:ext uri="{BB962C8B-B14F-4D97-AF65-F5344CB8AC3E}">
        <p14:creationId xmlns:p14="http://schemas.microsoft.com/office/powerpoint/2010/main" val="2610579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4">
              <a:lumMod val="20000"/>
              <a:lumOff val="80000"/>
            </a:schemeClr>
          </a:solidFill>
        </p:spPr>
        <p:txBody>
          <a:bodyPr>
            <a:normAutofit/>
          </a:bodyPr>
          <a:lstStyle/>
          <a:p>
            <a:pPr algn="ctr"/>
            <a:r>
              <a:rPr lang="ru-RU" dirty="0" smtClean="0"/>
              <a:t>1. </a:t>
            </a:r>
            <a:r>
              <a:rPr lang="ru-RU" dirty="0" err="1" smtClean="0"/>
              <a:t>Міжнародне</a:t>
            </a:r>
            <a:r>
              <a:rPr lang="ru-RU" dirty="0" smtClean="0"/>
              <a:t> </a:t>
            </a:r>
            <a:r>
              <a:rPr lang="ru-RU" dirty="0" err="1" smtClean="0"/>
              <a:t>законодавство</a:t>
            </a:r>
            <a:r>
              <a:rPr lang="ru-RU" dirty="0" smtClean="0"/>
              <a:t> у </a:t>
            </a:r>
            <a:r>
              <a:rPr lang="ru-RU" dirty="0" err="1" smtClean="0"/>
              <a:t>сфері</a:t>
            </a:r>
            <a:r>
              <a:rPr lang="ru-RU" dirty="0" smtClean="0"/>
              <a:t> </a:t>
            </a:r>
            <a:r>
              <a:rPr lang="ru-RU" dirty="0" err="1" smtClean="0"/>
              <a:t>інклюзивної</a:t>
            </a:r>
            <a:r>
              <a:rPr lang="ru-RU" dirty="0" smtClean="0"/>
              <a:t> </a:t>
            </a:r>
            <a:r>
              <a:rPr lang="ru-RU" dirty="0" err="1" smtClean="0"/>
              <a:t>освіти</a:t>
            </a:r>
            <a:endParaRPr lang="uk-UA" dirty="0"/>
          </a:p>
        </p:txBody>
      </p:sp>
      <p:sp>
        <p:nvSpPr>
          <p:cNvPr id="3" name="Объект 2"/>
          <p:cNvSpPr>
            <a:spLocks noGrp="1"/>
          </p:cNvSpPr>
          <p:nvPr>
            <p:ph idx="1"/>
          </p:nvPr>
        </p:nvSpPr>
        <p:spPr>
          <a:solidFill>
            <a:schemeClr val="accent6">
              <a:lumMod val="40000"/>
              <a:lumOff val="60000"/>
            </a:schemeClr>
          </a:solidFill>
        </p:spPr>
        <p:txBody>
          <a:bodyPr/>
          <a:lstStyle/>
          <a:p>
            <a:pPr marL="0" indent="0">
              <a:buNone/>
            </a:pPr>
            <a:r>
              <a:rPr lang="uk-UA" dirty="0" smtClean="0"/>
              <a:t>Підсумки. Міжнародне законодавство відіграє вирішальну роль у забезпеченні інклюзивної освіти для всіх людей. Ключові механізми забезпечення інклюзивної освіти включають КПІ ООН, ЦСР, спеціальні керівні принципи та рекомендації, а також механізми моніторингу та звітності. Ці механізми працюють разом, щоб забезпечити доступність інклюзивної освіти для всіх людей, незалежно від їхніх здібностей, обмежених можливостей, раси, релігії, статі чи сексуальної орієнтації, а також сприяти праву всіх людей на освіту нарівні з іншими.</a:t>
            </a:r>
            <a:endParaRPr lang="uk-UA" dirty="0"/>
          </a:p>
        </p:txBody>
      </p:sp>
    </p:spTree>
    <p:extLst>
      <p:ext uri="{BB962C8B-B14F-4D97-AF65-F5344CB8AC3E}">
        <p14:creationId xmlns:p14="http://schemas.microsoft.com/office/powerpoint/2010/main" val="4160673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4">
              <a:lumMod val="20000"/>
              <a:lumOff val="80000"/>
            </a:schemeClr>
          </a:solidFill>
        </p:spPr>
        <p:txBody>
          <a:bodyPr>
            <a:normAutofit/>
          </a:bodyPr>
          <a:lstStyle/>
          <a:p>
            <a:pPr algn="ctr"/>
            <a:r>
              <a:rPr lang="ru-RU" dirty="0" smtClean="0"/>
              <a:t>2. </a:t>
            </a:r>
            <a:r>
              <a:rPr lang="ru-RU" dirty="0" err="1" smtClean="0"/>
              <a:t>Національна</a:t>
            </a:r>
            <a:r>
              <a:rPr lang="ru-RU" dirty="0" smtClean="0"/>
              <a:t> система правового </a:t>
            </a:r>
            <a:r>
              <a:rPr lang="ru-RU" dirty="0" err="1" smtClean="0"/>
              <a:t>забезпечення</a:t>
            </a:r>
            <a:r>
              <a:rPr lang="ru-RU" dirty="0" smtClean="0"/>
              <a:t> </a:t>
            </a:r>
            <a:r>
              <a:rPr lang="ru-RU" dirty="0" err="1" smtClean="0"/>
              <a:t>інклюзивної</a:t>
            </a:r>
            <a:r>
              <a:rPr lang="ru-RU" dirty="0" smtClean="0"/>
              <a:t> </a:t>
            </a:r>
            <a:r>
              <a:rPr lang="ru-RU" dirty="0" err="1" smtClean="0"/>
              <a:t>освіти</a:t>
            </a:r>
            <a:r>
              <a:rPr lang="ru-RU" dirty="0" smtClean="0"/>
              <a:t> в </a:t>
            </a:r>
            <a:r>
              <a:rPr lang="ru-RU" dirty="0" err="1" smtClean="0"/>
              <a:t>Україні</a:t>
            </a:r>
            <a:endParaRPr lang="uk-UA" dirty="0"/>
          </a:p>
        </p:txBody>
      </p:sp>
      <p:sp>
        <p:nvSpPr>
          <p:cNvPr id="3" name="Объект 2"/>
          <p:cNvSpPr>
            <a:spLocks noGrp="1"/>
          </p:cNvSpPr>
          <p:nvPr>
            <p:ph idx="1"/>
          </p:nvPr>
        </p:nvSpPr>
        <p:spPr>
          <a:solidFill>
            <a:schemeClr val="accent6">
              <a:lumMod val="40000"/>
              <a:lumOff val="60000"/>
            </a:schemeClr>
          </a:solidFill>
        </p:spPr>
        <p:txBody>
          <a:bodyPr/>
          <a:lstStyle/>
          <a:p>
            <a:pPr marL="0" indent="0">
              <a:buNone/>
            </a:pPr>
            <a:r>
              <a:rPr lang="uk-UA" dirty="0" smtClean="0"/>
              <a:t>Національна система правового забезпечення інклюзивної освіти в Україні складається з низки законів та нормативно-правових актів, спрямованих на забезпечення доступності інклюзивної освіти для всіх учнів, незалежно від їхніх здібностей чи обмежень. До основних законів, які регулюють інклюзивну освіту в Україні, належать Закон України «Про освіту», Закон України «Про права людей з інвалідністю» та Закон України «Про інклюзивну освіту дітей з особливими освітніми потребами».</a:t>
            </a:r>
            <a:endParaRPr lang="uk-UA" dirty="0"/>
          </a:p>
        </p:txBody>
      </p:sp>
    </p:spTree>
    <p:extLst>
      <p:ext uri="{BB962C8B-B14F-4D97-AF65-F5344CB8AC3E}">
        <p14:creationId xmlns:p14="http://schemas.microsoft.com/office/powerpoint/2010/main" val="70497012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1136</Words>
  <Application>Microsoft Office PowerPoint</Application>
  <PresentationFormat>Широкоэкранный</PresentationFormat>
  <Paragraphs>33</Paragraphs>
  <Slides>15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15</vt:i4>
      </vt:variant>
    </vt:vector>
  </HeadingPairs>
  <TitlesOfParts>
    <vt:vector size="19" baseType="lpstr">
      <vt:lpstr>Arial</vt:lpstr>
      <vt:lpstr>Calibri</vt:lpstr>
      <vt:lpstr>Calibri Light</vt:lpstr>
      <vt:lpstr>Тема Office</vt:lpstr>
      <vt:lpstr>Механізми забезпечення інклюзивної освіти у міжнародному та національному законодавстві</vt:lpstr>
      <vt:lpstr>ПЛАН:</vt:lpstr>
      <vt:lpstr>1. Міжнародне законодавство у сфері інклюзивної освіти</vt:lpstr>
      <vt:lpstr>1. Міжнародне законодавство у сфері інклюзивної освіти</vt:lpstr>
      <vt:lpstr>1. Міжнародне законодавство у сфері інклюзивної освіти</vt:lpstr>
      <vt:lpstr>1. Міжнародне законодавство у сфері інклюзивної освіти</vt:lpstr>
      <vt:lpstr>1. Міжнародне законодавство у сфері інклюзивної освіти</vt:lpstr>
      <vt:lpstr>1. Міжнародне законодавство у сфері інклюзивної освіти</vt:lpstr>
      <vt:lpstr>2. Національна система правового забезпечення інклюзивної освіти в Україні</vt:lpstr>
      <vt:lpstr>2. Національна система правового забезпечення інклюзивної освіти в Україні</vt:lpstr>
      <vt:lpstr>2. Національна система правового забезпечення інклюзивної освіти в Україні</vt:lpstr>
      <vt:lpstr>2. Національна система правового забезпечення інклюзивної освіти в Україні</vt:lpstr>
      <vt:lpstr>2. Національна система правового забезпечення інклюзивної освіти в Україні</vt:lpstr>
      <vt:lpstr>2. Національна система правового забезпечення інклюзивної освіти в Україні</vt:lpstr>
      <vt:lpstr>СПИСОК ДЖЕРЕЛ</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Механізми забезпечення інклюзивної освіти у міжнародному та національному законодавстві</dc:title>
  <dc:creator>Татьяна</dc:creator>
  <cp:lastModifiedBy>Татьяна</cp:lastModifiedBy>
  <cp:revision>1</cp:revision>
  <dcterms:created xsi:type="dcterms:W3CDTF">2023-02-10T21:20:11Z</dcterms:created>
  <dcterms:modified xsi:type="dcterms:W3CDTF">2023-02-10T21:26:01Z</dcterms:modified>
</cp:coreProperties>
</file>