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13" r:id="rId3"/>
    <p:sldId id="334" r:id="rId4"/>
    <p:sldId id="335" r:id="rId5"/>
    <p:sldId id="338" r:id="rId6"/>
    <p:sldId id="337" r:id="rId7"/>
    <p:sldId id="336" r:id="rId8"/>
    <p:sldId id="339" r:id="rId9"/>
    <p:sldId id="341" r:id="rId10"/>
    <p:sldId id="340" r:id="rId11"/>
    <p:sldId id="342" r:id="rId12"/>
    <p:sldId id="343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244"/>
    <a:srgbClr val="F52BF5"/>
    <a:srgbClr val="EF642D"/>
    <a:srgbClr val="D4C2EC"/>
    <a:srgbClr val="C2A8E4"/>
    <a:srgbClr val="FFCCFF"/>
    <a:srgbClr val="DEB508"/>
    <a:srgbClr val="FFFF99"/>
    <a:srgbClr val="534403"/>
    <a:srgbClr val="E31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0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45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8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5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65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91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0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6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79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5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76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50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2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6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8EAB4E-65F3-4DE1-AE93-4D11BE9C27B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6E9EA2-9EFD-4041-B8CF-42A07CB9F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5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t="49950" r="68209" b="32330"/>
          <a:stretch/>
        </p:blipFill>
        <p:spPr>
          <a:xfrm>
            <a:off x="873456" y="730155"/>
            <a:ext cx="1214652" cy="121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Проверенные способы избежать ответа на нежелательный вопро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3" r="14748"/>
          <a:stretch/>
        </p:blipFill>
        <p:spPr bwMode="auto">
          <a:xfrm>
            <a:off x="1064525" y="2047164"/>
            <a:ext cx="2715905" cy="3094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91222" y="613097"/>
            <a:ext cx="78957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Використовуючи</a:t>
            </a:r>
            <a:r>
              <a:rPr lang="ru-RU" sz="2400" dirty="0"/>
              <a:t> метод </a:t>
            </a:r>
            <a:r>
              <a:rPr lang="ru-RU" sz="2400" dirty="0" err="1"/>
              <a:t>мозкового</a:t>
            </a:r>
            <a:r>
              <a:rPr lang="ru-RU" sz="2400" dirty="0"/>
              <a:t> штурму, </a:t>
            </a:r>
            <a:r>
              <a:rPr lang="ru-RU" sz="2400" dirty="0" err="1"/>
              <a:t>назвіть</a:t>
            </a:r>
            <a:r>
              <a:rPr lang="ru-RU" sz="2400" dirty="0"/>
              <a:t> </a:t>
            </a:r>
            <a:r>
              <a:rPr lang="ru-RU" sz="2400" dirty="0" err="1"/>
              <a:t>щонайменше</a:t>
            </a:r>
            <a:r>
              <a:rPr lang="ru-RU" sz="2400" dirty="0"/>
              <a:t> 10 </a:t>
            </a:r>
            <a:r>
              <a:rPr lang="ru-RU" sz="2400" dirty="0" err="1"/>
              <a:t>принципів</a:t>
            </a:r>
            <a:r>
              <a:rPr lang="ru-RU" sz="2400" dirty="0"/>
              <a:t> (правил) здорового способу </a:t>
            </a:r>
            <a:r>
              <a:rPr lang="ru-RU" sz="2400" dirty="0" err="1"/>
              <a:t>життя</a:t>
            </a:r>
            <a:r>
              <a:rPr lang="ru-RU" sz="2400" dirty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err="1"/>
              <a:t>Запишіть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на </a:t>
            </a:r>
            <a:r>
              <a:rPr lang="ru-RU" sz="2400" dirty="0" err="1"/>
              <a:t>дошці</a:t>
            </a:r>
            <a:r>
              <a:rPr lang="ru-RU" sz="2400" dirty="0"/>
              <a:t>. </a:t>
            </a:r>
            <a:r>
              <a:rPr lang="ru-RU" sz="2400" dirty="0" err="1"/>
              <a:t>Проаналізуйте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з них </a:t>
            </a:r>
            <a:r>
              <a:rPr lang="ru-RU" sz="2400" dirty="0" err="1"/>
              <a:t>стосуються</a:t>
            </a:r>
            <a:r>
              <a:rPr lang="ru-RU" sz="2400" dirty="0"/>
              <a:t> </a:t>
            </a:r>
            <a:r>
              <a:rPr lang="ru-RU" sz="2400" dirty="0" err="1"/>
              <a:t>особистої</a:t>
            </a:r>
            <a:r>
              <a:rPr lang="ru-RU" sz="2400" dirty="0"/>
              <a:t> </a:t>
            </a:r>
            <a:r>
              <a:rPr lang="ru-RU" sz="2400" dirty="0" err="1"/>
              <a:t>гігієни</a:t>
            </a:r>
            <a:r>
              <a:rPr lang="ru-RU" sz="2400" dirty="0"/>
              <a:t>, </a:t>
            </a:r>
            <a:r>
              <a:rPr lang="ru-RU" sz="2400" dirty="0" err="1"/>
              <a:t>раціонального</a:t>
            </a:r>
            <a:r>
              <a:rPr lang="ru-RU" sz="2400" dirty="0"/>
              <a:t> </a:t>
            </a:r>
            <a:r>
              <a:rPr lang="ru-RU" sz="2400" dirty="0" err="1"/>
              <a:t>харчування</a:t>
            </a:r>
            <a:r>
              <a:rPr lang="ru-RU" sz="2400" dirty="0"/>
              <a:t>, </a:t>
            </a:r>
            <a:r>
              <a:rPr lang="ru-RU" sz="2400" dirty="0" err="1"/>
              <a:t>рухової</a:t>
            </a:r>
            <a:r>
              <a:rPr lang="ru-RU" sz="2400" dirty="0"/>
              <a:t> </a:t>
            </a:r>
            <a:r>
              <a:rPr lang="ru-RU" sz="2400" dirty="0" err="1"/>
              <a:t>активності</a:t>
            </a:r>
            <a:r>
              <a:rPr lang="ru-RU" sz="2400" dirty="0"/>
              <a:t>, </a:t>
            </a:r>
            <a:r>
              <a:rPr lang="ru-RU" sz="2400" dirty="0" err="1"/>
              <a:t>відпочиинку</a:t>
            </a:r>
            <a:r>
              <a:rPr lang="ru-RU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156" y="3184990"/>
            <a:ext cx="56102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0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138838"/>
            <a:ext cx="112321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Експрес-оцінка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індивідуального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рівня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фізичного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здоров’я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6251" y="746958"/>
            <a:ext cx="6315993" cy="40011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cap="all" dirty="0">
                <a:latin typeface="Arial Narrow" panose="020B0606020202030204" pitchFamily="34" charset="0"/>
              </a:rPr>
              <a:t>Т7. </a:t>
            </a:r>
            <a:r>
              <a:rPr lang="ru-RU" sz="2000" cap="all" dirty="0" err="1">
                <a:latin typeface="Arial Narrow" panose="020B0606020202030204" pitchFamily="34" charset="0"/>
              </a:rPr>
              <a:t>Наявність</a:t>
            </a:r>
            <a:r>
              <a:rPr lang="ru-RU" sz="2000" cap="all" dirty="0">
                <a:latin typeface="Arial Narrow" panose="020B0606020202030204" pitchFamily="34" charset="0"/>
              </a:rPr>
              <a:t> (</a:t>
            </a:r>
            <a:r>
              <a:rPr lang="ru-RU" sz="2000" cap="all" dirty="0" err="1">
                <a:latin typeface="Arial Narrow" panose="020B0606020202030204" pitchFamily="34" charset="0"/>
              </a:rPr>
              <a:t>відсутність</a:t>
            </a:r>
            <a:r>
              <a:rPr lang="ru-RU" sz="2000" cap="all" dirty="0">
                <a:latin typeface="Arial Narrow" panose="020B0606020202030204" pitchFamily="34" charset="0"/>
              </a:rPr>
              <a:t>) </a:t>
            </a:r>
            <a:r>
              <a:rPr lang="ru-RU" sz="2000" cap="all" dirty="0" err="1">
                <a:latin typeface="Arial Narrow" panose="020B0606020202030204" pitchFamily="34" charset="0"/>
              </a:rPr>
              <a:t>хронічних</a:t>
            </a:r>
            <a:r>
              <a:rPr lang="ru-RU" sz="2000" cap="all" dirty="0">
                <a:latin typeface="Arial Narrow" panose="020B0606020202030204" pitchFamily="34" charset="0"/>
              </a:rPr>
              <a:t> </a:t>
            </a:r>
            <a:r>
              <a:rPr lang="ru-RU" sz="2000" cap="all" dirty="0" err="1">
                <a:latin typeface="Arial Narrow" panose="020B0606020202030204" pitchFamily="34" charset="0"/>
              </a:rPr>
              <a:t>захворювань</a:t>
            </a:r>
            <a:endParaRPr lang="ru-RU" sz="20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5075" y="2044149"/>
            <a:ext cx="3452884" cy="1631216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500" dirty="0" err="1"/>
              <a:t>Наявність</a:t>
            </a:r>
            <a:r>
              <a:rPr lang="ru-RU" sz="2500" dirty="0"/>
              <a:t> </a:t>
            </a:r>
            <a:r>
              <a:rPr lang="ru-RU" sz="2500" dirty="0" err="1"/>
              <a:t>чи</a:t>
            </a:r>
            <a:r>
              <a:rPr lang="ru-RU" sz="2500" dirty="0"/>
              <a:t> </a:t>
            </a:r>
            <a:r>
              <a:rPr lang="ru-RU" sz="2500" dirty="0" err="1"/>
              <a:t>відсутність</a:t>
            </a:r>
            <a:r>
              <a:rPr lang="ru-RU" sz="2500" dirty="0"/>
              <a:t> </a:t>
            </a:r>
            <a:r>
              <a:rPr lang="ru-RU" sz="2500" dirty="0" err="1"/>
              <a:t>хронічних</a:t>
            </a:r>
            <a:r>
              <a:rPr lang="ru-RU" sz="2500" dirty="0"/>
              <a:t> </a:t>
            </a:r>
            <a:r>
              <a:rPr lang="ru-RU" sz="2500" dirty="0" err="1"/>
              <a:t>захворювань</a:t>
            </a:r>
            <a:r>
              <a:rPr lang="ru-RU" sz="2500" dirty="0"/>
              <a:t> </a:t>
            </a:r>
            <a:r>
              <a:rPr lang="ru-RU" sz="2500" dirty="0" err="1"/>
              <a:t>свідчить</a:t>
            </a:r>
            <a:r>
              <a:rPr lang="ru-RU" sz="2500" dirty="0"/>
              <a:t> про </a:t>
            </a:r>
            <a:r>
              <a:rPr lang="ru-RU" sz="2500" dirty="0" err="1"/>
              <a:t>рівень</a:t>
            </a:r>
            <a:endParaRPr lang="ru-RU" sz="2500" dirty="0"/>
          </a:p>
          <a:p>
            <a:pPr algn="just"/>
            <a:r>
              <a:rPr lang="ru-RU" sz="2500" dirty="0" err="1"/>
              <a:t>фізичного</a:t>
            </a:r>
            <a:r>
              <a:rPr lang="ru-RU" sz="2500" dirty="0"/>
              <a:t> </a:t>
            </a:r>
            <a:r>
              <a:rPr lang="ru-RU" sz="2500" dirty="0" err="1"/>
              <a:t>здоров’я</a:t>
            </a:r>
            <a:r>
              <a:rPr lang="ru-RU" sz="2500" dirty="0"/>
              <a:t>.</a:t>
            </a:r>
          </a:p>
        </p:txBody>
      </p:sp>
      <p:pic>
        <p:nvPicPr>
          <p:cNvPr id="6146" name="Picture 2" descr="Грип — це високозаразне вірусне захворювання з можливістю тяжких ускладнень  та ризиком смер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55" y="1646789"/>
            <a:ext cx="4823469" cy="3866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3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138838"/>
            <a:ext cx="112321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292B2C"/>
                </a:solidFill>
                <a:latin typeface="Roboto"/>
              </a:rPr>
              <a:t>Підрахунок балів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33063" y="1197989"/>
            <a:ext cx="4408228" cy="3970318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Для кожного з </a:t>
            </a:r>
            <a:r>
              <a:rPr lang="ru-RU" sz="2800" dirty="0" err="1"/>
              <a:t>показників</a:t>
            </a:r>
            <a:r>
              <a:rPr lang="ru-RU" sz="2800" dirty="0"/>
              <a:t> (Т1–Т7) </a:t>
            </a:r>
            <a:r>
              <a:rPr lang="ru-RU" sz="2800" dirty="0" err="1"/>
              <a:t>визначте</a:t>
            </a:r>
            <a:r>
              <a:rPr lang="ru-RU" sz="2800" dirty="0"/>
              <a:t> </a:t>
            </a:r>
            <a:r>
              <a:rPr lang="ru-RU" sz="2800" dirty="0" err="1"/>
              <a:t>бали</a:t>
            </a:r>
            <a:r>
              <a:rPr lang="ru-RU" sz="2800" dirty="0"/>
              <a:t> за табл. 4. </a:t>
            </a:r>
          </a:p>
          <a:p>
            <a:pPr algn="just"/>
            <a:r>
              <a:rPr lang="ru-RU" sz="2800" dirty="0"/>
              <a:t>Додайте </a:t>
            </a:r>
            <a:r>
              <a:rPr lang="ru-RU" sz="2800" dirty="0" err="1"/>
              <a:t>бали</a:t>
            </a:r>
            <a:r>
              <a:rPr lang="ru-RU" sz="2800" dirty="0"/>
              <a:t> і </a:t>
            </a:r>
            <a:r>
              <a:rPr lang="ru-RU" sz="2800" dirty="0" err="1"/>
              <a:t>поділіть</a:t>
            </a:r>
            <a:r>
              <a:rPr lang="ru-RU" sz="2800" dirty="0"/>
              <a:t> суму на 7 (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тестів</a:t>
            </a:r>
            <a:r>
              <a:rPr lang="ru-RU" sz="2800" dirty="0"/>
              <a:t>). </a:t>
            </a:r>
            <a:r>
              <a:rPr lang="ru-RU" sz="2800" dirty="0" err="1"/>
              <a:t>Середній</a:t>
            </a:r>
            <a:r>
              <a:rPr lang="ru-RU" sz="2800" dirty="0"/>
              <a:t> бал </a:t>
            </a:r>
            <a:r>
              <a:rPr lang="ru-RU" sz="2800" dirty="0" err="1"/>
              <a:t>приблизно</a:t>
            </a:r>
            <a:r>
              <a:rPr lang="ru-RU" sz="2800" dirty="0"/>
              <a:t> </a:t>
            </a:r>
            <a:r>
              <a:rPr lang="ru-RU" sz="2800" dirty="0" err="1"/>
              <a:t>характеризує</a:t>
            </a:r>
            <a:r>
              <a:rPr lang="ru-RU" sz="2800" dirty="0"/>
              <a:t> </a:t>
            </a:r>
            <a:r>
              <a:rPr lang="ru-RU" sz="2800" dirty="0" err="1"/>
              <a:t>загальний</a:t>
            </a:r>
            <a:r>
              <a:rPr lang="ru-RU" sz="2800" dirty="0"/>
              <a:t> </a:t>
            </a:r>
            <a:r>
              <a:rPr lang="ru-RU" sz="2800" dirty="0" err="1"/>
              <a:t>рівень</a:t>
            </a:r>
            <a:r>
              <a:rPr lang="ru-RU" sz="2800" dirty="0"/>
              <a:t> </a:t>
            </a:r>
            <a:r>
              <a:rPr lang="ru-RU" sz="2800" dirty="0" err="1"/>
              <a:t>вашого</a:t>
            </a:r>
            <a:r>
              <a:rPr lang="ru-RU" sz="2800" dirty="0"/>
              <a:t> </a:t>
            </a:r>
            <a:r>
              <a:rPr lang="ru-RU" sz="2800" dirty="0" err="1"/>
              <a:t>фізичного</a:t>
            </a:r>
            <a:r>
              <a:rPr lang="ru-RU" sz="2800" dirty="0"/>
              <a:t> </a:t>
            </a:r>
            <a:r>
              <a:rPr lang="ru-RU" sz="2800" dirty="0" err="1"/>
              <a:t>здоров’я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476" t="20289" r="27518" b="7882"/>
          <a:stretch/>
        </p:blipFill>
        <p:spPr>
          <a:xfrm>
            <a:off x="498141" y="624782"/>
            <a:ext cx="6121023" cy="57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8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138838"/>
            <a:ext cx="112321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rgbClr val="292B2C"/>
                </a:solidFill>
                <a:latin typeface="Roboto"/>
              </a:rPr>
              <a:t>Оцінка результатів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1570" y="706670"/>
            <a:ext cx="10658902" cy="5632311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70C0"/>
                </a:solidFill>
              </a:rPr>
              <a:t>Якщо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ви</a:t>
            </a:r>
            <a:r>
              <a:rPr lang="ru-RU" sz="2400" b="1" dirty="0">
                <a:solidFill>
                  <a:srgbClr val="0070C0"/>
                </a:solidFill>
              </a:rPr>
              <a:t> набрали:</a:t>
            </a:r>
          </a:p>
          <a:p>
            <a:pPr algn="just"/>
            <a:endParaRPr lang="ru-RU" sz="2400" b="1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 err="1">
                <a:solidFill>
                  <a:srgbClr val="00B050"/>
                </a:solidFill>
              </a:rPr>
              <a:t>більш</a:t>
            </a:r>
            <a:r>
              <a:rPr lang="ru-RU" sz="2400" b="1" dirty="0">
                <a:solidFill>
                  <a:srgbClr val="00B050"/>
                </a:solidFill>
              </a:rPr>
              <a:t> як 6 </a:t>
            </a:r>
            <a:r>
              <a:rPr lang="ru-RU" sz="2400" b="1" dirty="0" err="1">
                <a:solidFill>
                  <a:srgbClr val="00B050"/>
                </a:solidFill>
              </a:rPr>
              <a:t>балів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err="1"/>
              <a:t>блискучий</a:t>
            </a:r>
            <a:r>
              <a:rPr lang="ru-RU" sz="2400" dirty="0"/>
              <a:t> результат! </a:t>
            </a:r>
            <a:r>
              <a:rPr lang="ru-RU" sz="2400" dirty="0" err="1"/>
              <a:t>Ризик</a:t>
            </a:r>
            <a:r>
              <a:rPr lang="ru-RU" sz="2400" dirty="0"/>
              <a:t> </a:t>
            </a:r>
            <a:r>
              <a:rPr lang="ru-RU" sz="2400" dirty="0" err="1"/>
              <a:t>виникнення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 </a:t>
            </a:r>
            <a:r>
              <a:rPr lang="ru-RU" sz="2400" dirty="0" err="1"/>
              <a:t>близький</a:t>
            </a:r>
            <a:r>
              <a:rPr lang="ru-RU" sz="2400" dirty="0"/>
              <a:t> до нуля. Так </a:t>
            </a:r>
            <a:r>
              <a:rPr lang="ru-RU" sz="2400" dirty="0" err="1"/>
              <a:t>тримати</a:t>
            </a:r>
            <a:r>
              <a:rPr lang="ru-RU" sz="2400" dirty="0"/>
              <a:t>!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5—6 бала </a:t>
            </a:r>
            <a:r>
              <a:rPr lang="ru-RU" sz="2400" dirty="0"/>
              <a:t>— </a:t>
            </a:r>
            <a:r>
              <a:rPr lang="ru-RU" sz="2400" dirty="0" err="1"/>
              <a:t>високий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благополуччя</a:t>
            </a:r>
            <a:r>
              <a:rPr lang="ru-RU" sz="2400" dirty="0"/>
              <a:t> (практично здоровий). </a:t>
            </a:r>
            <a:r>
              <a:rPr lang="ru-RU" sz="2400" dirty="0" err="1"/>
              <a:t>Ризик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такими </a:t>
            </a:r>
            <a:r>
              <a:rPr lang="ru-RU" sz="2400" dirty="0" err="1"/>
              <a:t>показниками</a:t>
            </a:r>
            <a:r>
              <a:rPr lang="ru-RU" sz="2400" dirty="0"/>
              <a:t> </a:t>
            </a:r>
            <a:r>
              <a:rPr lang="ru-RU" sz="2400" dirty="0" err="1"/>
              <a:t>здоров’я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3,6 %.</a:t>
            </a:r>
          </a:p>
          <a:p>
            <a:pPr algn="just"/>
            <a:r>
              <a:rPr lang="ru-RU" sz="2400" b="1" dirty="0">
                <a:solidFill>
                  <a:srgbClr val="B21244"/>
                </a:solidFill>
              </a:rPr>
              <a:t>4—4,9 бала </a:t>
            </a:r>
            <a:r>
              <a:rPr lang="ru-RU" sz="2400" dirty="0"/>
              <a:t>—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адаптації</a:t>
            </a:r>
            <a:r>
              <a:rPr lang="ru-RU" sz="2400" dirty="0"/>
              <a:t>, </a:t>
            </a:r>
            <a:r>
              <a:rPr lang="ru-RU" sz="2400" dirty="0" err="1"/>
              <a:t>ризик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 </a:t>
            </a:r>
            <a:r>
              <a:rPr lang="ru-RU" sz="2400" dirty="0" err="1"/>
              <a:t>зростає</a:t>
            </a:r>
            <a:r>
              <a:rPr lang="ru-RU" sz="2400" dirty="0"/>
              <a:t>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3—3,9 бала </a:t>
            </a:r>
            <a:r>
              <a:rPr lang="ru-RU" sz="2400" dirty="0"/>
              <a:t>— </a:t>
            </a:r>
            <a:r>
              <a:rPr lang="ru-RU" sz="2400" dirty="0" err="1"/>
              <a:t>стадія</a:t>
            </a:r>
            <a:r>
              <a:rPr lang="ru-RU" sz="2400" dirty="0"/>
              <a:t> </a:t>
            </a:r>
            <a:r>
              <a:rPr lang="ru-RU" sz="2400" dirty="0" err="1"/>
              <a:t>передхвороби</a:t>
            </a:r>
            <a:r>
              <a:rPr lang="ru-RU" sz="2400" dirty="0"/>
              <a:t> (</a:t>
            </a:r>
            <a:r>
              <a:rPr lang="ru-RU" sz="2400" dirty="0" err="1"/>
              <a:t>органи</a:t>
            </a:r>
            <a:r>
              <a:rPr lang="ru-RU" sz="2400" dirty="0"/>
              <a:t> і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з великим </a:t>
            </a:r>
            <a:r>
              <a:rPr lang="ru-RU" sz="2400" dirty="0" err="1"/>
              <a:t>напруженням</a:t>
            </a:r>
            <a:r>
              <a:rPr lang="ru-RU" sz="2400" dirty="0"/>
              <a:t>), треба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дбати</a:t>
            </a:r>
            <a:r>
              <a:rPr lang="ru-RU" sz="2400" dirty="0"/>
              <a:t> про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здоров’я</a:t>
            </a:r>
            <a:r>
              <a:rPr lang="ru-RU" sz="2400" dirty="0"/>
              <a:t>.</a:t>
            </a:r>
          </a:p>
          <a:p>
            <a:pPr algn="just"/>
            <a:r>
              <a:rPr lang="ru-RU" sz="2400" b="1" dirty="0">
                <a:solidFill>
                  <a:srgbClr val="FFC000"/>
                </a:solidFill>
              </a:rPr>
              <a:t>2—2,9 бала </a:t>
            </a:r>
            <a:r>
              <a:rPr lang="ru-RU" sz="2400" dirty="0"/>
              <a:t>— ваш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злочинний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здоров’я</a:t>
            </a:r>
            <a:r>
              <a:rPr lang="ru-RU" sz="2400" dirty="0"/>
              <a:t>.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негайно</a:t>
            </a:r>
            <a:r>
              <a:rPr lang="ru-RU" sz="2400" dirty="0"/>
              <a:t> </a:t>
            </a:r>
            <a:r>
              <a:rPr lang="ru-RU" sz="2400" dirty="0" err="1"/>
              <a:t>змінити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, не </a:t>
            </a:r>
            <a:r>
              <a:rPr lang="ru-RU" sz="2400" dirty="0" err="1"/>
              <a:t>чекаючи</a:t>
            </a:r>
            <a:r>
              <a:rPr lang="ru-RU" sz="2400" dirty="0"/>
              <a:t> </a:t>
            </a:r>
            <a:r>
              <a:rPr lang="ru-RU" sz="2400" dirty="0" err="1"/>
              <a:t>катастрофи</a:t>
            </a:r>
            <a:r>
              <a:rPr lang="ru-RU" sz="2400" dirty="0"/>
              <a:t>.</a:t>
            </a:r>
          </a:p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менш</a:t>
            </a:r>
            <a:r>
              <a:rPr lang="ru-RU" sz="2400" b="1" dirty="0">
                <a:solidFill>
                  <a:srgbClr val="FF0000"/>
                </a:solidFill>
              </a:rPr>
              <a:t> як 2 </a:t>
            </a:r>
            <a:r>
              <a:rPr lang="ru-RU" sz="2400" b="1" dirty="0" err="1">
                <a:solidFill>
                  <a:srgbClr val="FF0000"/>
                </a:solidFill>
              </a:rPr>
              <a:t>бали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— ваш </a:t>
            </a:r>
            <a:r>
              <a:rPr lang="ru-RU" sz="2400" dirty="0" err="1"/>
              <a:t>організм</a:t>
            </a:r>
            <a:r>
              <a:rPr lang="ru-RU" sz="2400" dirty="0"/>
              <a:t> </a:t>
            </a:r>
            <a:r>
              <a:rPr lang="ru-RU" sz="2400" dirty="0" err="1"/>
              <a:t>перебуває</a:t>
            </a:r>
            <a:r>
              <a:rPr lang="ru-RU" sz="2400" dirty="0"/>
              <a:t> в критичному </a:t>
            </a:r>
            <a:r>
              <a:rPr lang="ru-RU" sz="2400" dirty="0" err="1"/>
              <a:t>стані</a:t>
            </a:r>
            <a:r>
              <a:rPr lang="ru-RU" sz="2400" dirty="0"/>
              <a:t>. </a:t>
            </a:r>
            <a:r>
              <a:rPr lang="ru-RU" sz="2400" dirty="0" err="1"/>
              <a:t>Терміново</a:t>
            </a:r>
            <a:r>
              <a:rPr lang="ru-RU" sz="2400" dirty="0"/>
              <a:t> треба пройти </a:t>
            </a:r>
            <a:r>
              <a:rPr lang="ru-RU" sz="2400" dirty="0" err="1"/>
              <a:t>медичний</a:t>
            </a:r>
            <a:r>
              <a:rPr lang="ru-RU" sz="2400" dirty="0"/>
              <a:t> </a:t>
            </a:r>
            <a:r>
              <a:rPr lang="ru-RU" sz="2400" dirty="0" err="1"/>
              <a:t>огляд</a:t>
            </a:r>
            <a:r>
              <a:rPr lang="ru-RU" sz="2400" dirty="0"/>
              <a:t> і разом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фахівцем</a:t>
            </a:r>
            <a:r>
              <a:rPr lang="ru-RU" sz="2400" dirty="0"/>
              <a:t> </a:t>
            </a:r>
            <a:r>
              <a:rPr lang="ru-RU" sz="2400" dirty="0" err="1"/>
              <a:t>скласти</a:t>
            </a:r>
            <a:r>
              <a:rPr lang="ru-RU" sz="2400" dirty="0"/>
              <a:t> </a:t>
            </a:r>
            <a:r>
              <a:rPr lang="ru-RU" sz="2400" dirty="0" err="1"/>
              <a:t>програму</a:t>
            </a:r>
            <a:r>
              <a:rPr lang="ru-RU" sz="2400" dirty="0"/>
              <a:t> </a:t>
            </a:r>
            <a:r>
              <a:rPr lang="ru-RU" sz="2400" dirty="0" err="1"/>
              <a:t>виходу</a:t>
            </a:r>
            <a:r>
              <a:rPr lang="ru-RU" sz="2400" dirty="0"/>
              <a:t> з </a:t>
            </a:r>
            <a:r>
              <a:rPr lang="ru-RU" sz="2400" dirty="0" err="1"/>
              <a:t>кризи</a:t>
            </a:r>
            <a:r>
              <a:rPr lang="ru-RU" sz="2400" dirty="0"/>
              <a:t> та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контролювати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. </a:t>
            </a:r>
            <a:r>
              <a:rPr lang="ru-RU" sz="2400" dirty="0" err="1"/>
              <a:t>Навіть</a:t>
            </a:r>
            <a:r>
              <a:rPr lang="ru-RU" sz="2400" dirty="0"/>
              <a:t> за такого </a:t>
            </a:r>
            <a:r>
              <a:rPr lang="ru-RU" sz="2400" dirty="0" err="1"/>
              <a:t>підходу</a:t>
            </a:r>
            <a:r>
              <a:rPr lang="ru-RU" sz="2400" dirty="0"/>
              <a:t> </a:t>
            </a:r>
            <a:r>
              <a:rPr lang="ru-RU" sz="2400" dirty="0" err="1"/>
              <a:t>перехід</a:t>
            </a:r>
            <a:r>
              <a:rPr lang="ru-RU" sz="2400" dirty="0"/>
              <a:t> з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категорії</a:t>
            </a:r>
            <a:r>
              <a:rPr lang="ru-RU" sz="2400" dirty="0"/>
              <a:t> </a:t>
            </a:r>
            <a:r>
              <a:rPr lang="ru-RU" sz="2400" dirty="0" err="1"/>
              <a:t>здоров’я</a:t>
            </a:r>
            <a:r>
              <a:rPr lang="ru-RU" sz="2400" dirty="0"/>
              <a:t> до </a:t>
            </a:r>
            <a:r>
              <a:rPr lang="ru-RU" sz="2400" dirty="0" err="1"/>
              <a:t>іншої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тривати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10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474" y="721056"/>
            <a:ext cx="9188442" cy="520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05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236" y="654585"/>
            <a:ext cx="9158784" cy="68289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ДОМАШНЄ ЗАВДАННЯ</a:t>
            </a:r>
          </a:p>
        </p:txBody>
      </p:sp>
      <p:pic>
        <p:nvPicPr>
          <p:cNvPr id="7170" name="Picture 2" descr="Google Класс - как зарегистрироваться, как создать курсы, как пользоватьс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t="19661" r="21051" b="21320"/>
          <a:stretch/>
        </p:blipFill>
        <p:spPr bwMode="auto">
          <a:xfrm>
            <a:off x="8437158" y="4102410"/>
            <a:ext cx="2890482" cy="20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9934" y="1678674"/>
            <a:ext cx="10317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1.Опрацювати  § 5. </a:t>
            </a:r>
            <a:r>
              <a:rPr lang="ru-RU" sz="2400" b="1" dirty="0" err="1"/>
              <a:t>Оцінка</a:t>
            </a:r>
            <a:r>
              <a:rPr lang="ru-RU" sz="2400" b="1" dirty="0"/>
              <a:t> </a:t>
            </a:r>
            <a:r>
              <a:rPr lang="ru-RU" sz="2400" b="1" dirty="0" err="1"/>
              <a:t>рівня</a:t>
            </a:r>
            <a:r>
              <a:rPr lang="ru-RU" sz="2400" b="1" dirty="0"/>
              <a:t> </a:t>
            </a:r>
            <a:r>
              <a:rPr lang="ru-RU" sz="2400" b="1" dirty="0" err="1"/>
              <a:t>фізичного</a:t>
            </a:r>
            <a:r>
              <a:rPr lang="ru-RU" sz="2400" b="1" dirty="0"/>
              <a:t> </a:t>
            </a:r>
            <a:r>
              <a:rPr lang="ru-RU" sz="2400" b="1" dirty="0" err="1"/>
              <a:t>здоров’я</a:t>
            </a:r>
            <a:endParaRPr lang="ru-RU" sz="2400" b="1" dirty="0"/>
          </a:p>
          <a:p>
            <a:br>
              <a:rPr lang="ru-RU" sz="2400" b="1" dirty="0"/>
            </a:br>
            <a:r>
              <a:rPr lang="ru-RU" sz="2400" b="1" dirty="0"/>
              <a:t>2. Робота у </a:t>
            </a:r>
            <a:r>
              <a:rPr lang="ru-RU" sz="2400" b="1" dirty="0" err="1"/>
              <a:t>зошиті</a:t>
            </a:r>
            <a:r>
              <a:rPr lang="ru-RU" sz="2400" b="1" dirty="0"/>
              <a:t>: </a:t>
            </a:r>
            <a:r>
              <a:rPr lang="ru-RU" sz="2400" b="1" dirty="0" err="1"/>
              <a:t>зробіть</a:t>
            </a:r>
            <a:r>
              <a:rPr lang="ru-RU" sz="2400" b="1" dirty="0"/>
              <a:t> </a:t>
            </a:r>
            <a:r>
              <a:rPr lang="ru-RU" sz="2400" b="1" dirty="0" err="1"/>
              <a:t>експрес-оцінку</a:t>
            </a:r>
            <a:r>
              <a:rPr lang="ru-RU" sz="2400" b="1" dirty="0"/>
              <a:t> </a:t>
            </a:r>
            <a:r>
              <a:rPr lang="ru-RU" sz="2400" b="1" dirty="0" err="1"/>
              <a:t>індивідуального</a:t>
            </a:r>
            <a:r>
              <a:rPr lang="ru-RU" sz="2400" b="1" dirty="0"/>
              <a:t> </a:t>
            </a:r>
            <a:r>
              <a:rPr lang="ru-RU" sz="2400" b="1" dirty="0" err="1"/>
              <a:t>рівня</a:t>
            </a:r>
            <a:r>
              <a:rPr lang="ru-RU" sz="2400" b="1" dirty="0"/>
              <a:t> </a:t>
            </a:r>
            <a:r>
              <a:rPr lang="ru-RU" sz="2400" b="1" dirty="0" err="1"/>
              <a:t>фізичного</a:t>
            </a:r>
            <a:r>
              <a:rPr lang="ru-RU" sz="2400" b="1" dirty="0"/>
              <a:t> </a:t>
            </a:r>
            <a:r>
              <a:rPr lang="ru-RU" sz="2400" b="1" dirty="0" err="1"/>
              <a:t>здоров’я</a:t>
            </a:r>
            <a:r>
              <a:rPr lang="ru-RU" sz="2400" b="1" dirty="0"/>
              <a:t>. (</a:t>
            </a:r>
            <a:r>
              <a:rPr lang="ru-RU" sz="2400" b="1" dirty="0" err="1"/>
              <a:t>слайди</a:t>
            </a:r>
            <a:r>
              <a:rPr lang="ru-RU" sz="2400" b="1" dirty="0"/>
              <a:t> 6-14 </a:t>
            </a:r>
            <a:r>
              <a:rPr lang="ru-RU" sz="2400" b="1" dirty="0" err="1"/>
              <a:t>або</a:t>
            </a:r>
            <a:r>
              <a:rPr lang="ru-RU" sz="2400" b="1" dirty="0"/>
              <a:t> ст. 44-47 )</a:t>
            </a:r>
          </a:p>
        </p:txBody>
      </p:sp>
    </p:spTree>
    <p:extLst>
      <p:ext uri="{BB962C8B-B14F-4D97-AF65-F5344CB8AC3E}">
        <p14:creationId xmlns:p14="http://schemas.microsoft.com/office/powerpoint/2010/main" val="1894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138838"/>
            <a:ext cx="112321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Експрес-оцінка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індивідуального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рівня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фізичного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здоров’я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32561" y="1075601"/>
            <a:ext cx="4053384" cy="40011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cap="all">
                <a:latin typeface="Arial Narrow" panose="020B0606020202030204" pitchFamily="34" charset="0"/>
              </a:rPr>
              <a:t>частота серцевих скорочень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7671" y="678719"/>
            <a:ext cx="11232107" cy="92333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cap="all" dirty="0">
                <a:latin typeface="Arial Narrow" panose="020B0606020202030204" pitchFamily="34" charset="0"/>
              </a:rPr>
              <a:t>На </a:t>
            </a:r>
            <a:r>
              <a:rPr lang="ru-RU" cap="all" dirty="0" err="1">
                <a:latin typeface="Arial Narrow" panose="020B0606020202030204" pitchFamily="34" charset="0"/>
              </a:rPr>
              <a:t>практиці</a:t>
            </a:r>
            <a:r>
              <a:rPr lang="ru-RU" cap="all" dirty="0">
                <a:latin typeface="Arial Narrow" panose="020B0606020202030204" pitchFamily="34" charset="0"/>
              </a:rPr>
              <a:t> часто </a:t>
            </a:r>
            <a:r>
              <a:rPr lang="ru-RU" cap="all" dirty="0" err="1">
                <a:latin typeface="Arial Narrow" panose="020B0606020202030204" pitchFamily="34" charset="0"/>
              </a:rPr>
              <a:t>використовують</a:t>
            </a:r>
            <a:r>
              <a:rPr lang="ru-RU" cap="all" dirty="0">
                <a:latin typeface="Arial Narrow" panose="020B0606020202030204" pitchFamily="34" charset="0"/>
              </a:rPr>
              <a:t> </a:t>
            </a:r>
            <a:r>
              <a:rPr lang="ru-RU" cap="all" dirty="0" err="1">
                <a:latin typeface="Arial Narrow" panose="020B0606020202030204" pitchFamily="34" charset="0"/>
              </a:rPr>
              <a:t>спрощені</a:t>
            </a:r>
            <a:r>
              <a:rPr lang="ru-RU" cap="all" dirty="0">
                <a:latin typeface="Arial Narrow" panose="020B0606020202030204" pitchFamily="34" charset="0"/>
              </a:rPr>
              <a:t> </a:t>
            </a:r>
            <a:r>
              <a:rPr lang="ru-RU" cap="all" dirty="0" err="1">
                <a:latin typeface="Arial Narrow" panose="020B0606020202030204" pitchFamily="34" charset="0"/>
              </a:rPr>
              <a:t>методи</a:t>
            </a:r>
            <a:r>
              <a:rPr lang="ru-RU" cap="all" dirty="0">
                <a:latin typeface="Arial Narrow" panose="020B0606020202030204" pitchFamily="34" charset="0"/>
              </a:rPr>
              <a:t> </a:t>
            </a:r>
            <a:r>
              <a:rPr lang="ru-RU" cap="all" dirty="0" err="1">
                <a:latin typeface="Arial Narrow" panose="020B0606020202030204" pitchFamily="34" charset="0"/>
              </a:rPr>
              <a:t>експрес-оцінки</a:t>
            </a:r>
            <a:r>
              <a:rPr lang="ru-RU" cap="all" dirty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cap="all" dirty="0" err="1">
                <a:latin typeface="Arial Narrow" panose="020B0606020202030204" pitchFamily="34" charset="0"/>
              </a:rPr>
              <a:t>Експрес-оцінка</a:t>
            </a:r>
            <a:r>
              <a:rPr lang="ru-RU" cap="all" dirty="0">
                <a:latin typeface="Arial Narrow" panose="020B0606020202030204" pitchFamily="34" charset="0"/>
              </a:rPr>
              <a:t> </a:t>
            </a:r>
            <a:r>
              <a:rPr lang="ru-RU" cap="all" dirty="0" err="1">
                <a:latin typeface="Arial Narrow" panose="020B0606020202030204" pitchFamily="34" charset="0"/>
              </a:rPr>
              <a:t>дає</a:t>
            </a:r>
            <a:r>
              <a:rPr lang="ru-RU" cap="all" dirty="0">
                <a:latin typeface="Arial Narrow" panose="020B0606020202030204" pitchFamily="34" charset="0"/>
              </a:rPr>
              <a:t> </a:t>
            </a:r>
            <a:r>
              <a:rPr lang="ru-RU" cap="all" dirty="0" err="1">
                <a:latin typeface="Arial Narrow" panose="020B0606020202030204" pitchFamily="34" charset="0"/>
              </a:rPr>
              <a:t>можливість</a:t>
            </a:r>
            <a:r>
              <a:rPr lang="ru-RU" cap="all" dirty="0">
                <a:latin typeface="Arial Narrow" panose="020B0606020202030204" pitchFamily="34" charset="0"/>
              </a:rPr>
              <a:t> </a:t>
            </a:r>
            <a:r>
              <a:rPr lang="ru-RU" cap="all" dirty="0" err="1">
                <a:latin typeface="Arial Narrow" panose="020B0606020202030204" pitchFamily="34" charset="0"/>
              </a:rPr>
              <a:t>узагальнено</a:t>
            </a:r>
            <a:r>
              <a:rPr lang="ru-RU" cap="all" dirty="0">
                <a:latin typeface="Arial Narrow" panose="020B0606020202030204" pitchFamily="34" charset="0"/>
              </a:rPr>
              <a:t> </a:t>
            </a:r>
            <a:r>
              <a:rPr lang="ru-RU" cap="all" dirty="0" err="1">
                <a:latin typeface="Arial Narrow" panose="020B0606020202030204" pitchFamily="34" charset="0"/>
              </a:rPr>
              <a:t>оцінити</a:t>
            </a:r>
            <a:r>
              <a:rPr lang="ru-RU" cap="all" dirty="0">
                <a:latin typeface="Arial Narrow" panose="020B0606020202030204" pitchFamily="34" charset="0"/>
              </a:rPr>
              <a:t> </a:t>
            </a:r>
            <a:r>
              <a:rPr lang="ru-RU" cap="all" dirty="0" err="1">
                <a:latin typeface="Arial Narrow" panose="020B0606020202030204" pitchFamily="34" charset="0"/>
              </a:rPr>
              <a:t>рівень</a:t>
            </a:r>
            <a:r>
              <a:rPr lang="ru-RU" cap="all" dirty="0">
                <a:latin typeface="Arial Narrow" panose="020B0606020202030204" pitchFamily="34" charset="0"/>
              </a:rPr>
              <a:t> </a:t>
            </a:r>
            <a:r>
              <a:rPr lang="ru-RU" cap="all" dirty="0" err="1">
                <a:latin typeface="Arial Narrow" panose="020B0606020202030204" pitchFamily="34" charset="0"/>
              </a:rPr>
              <a:t>здоров’я</a:t>
            </a:r>
            <a:r>
              <a:rPr lang="ru-RU" cap="all" dirty="0">
                <a:latin typeface="Arial Narrow" panose="020B0606020202030204" pitchFamily="34" charset="0"/>
              </a:rPr>
              <a:t> у </a:t>
            </a:r>
            <a:r>
              <a:rPr lang="ru-RU" cap="all" dirty="0" err="1">
                <a:latin typeface="Arial Narrow" panose="020B0606020202030204" pitchFamily="34" charset="0"/>
              </a:rPr>
              <a:t>конкретний</a:t>
            </a:r>
            <a:r>
              <a:rPr lang="ru-RU" cap="all" dirty="0">
                <a:latin typeface="Arial Narrow" panose="020B0606020202030204" pitchFamily="34" charset="0"/>
              </a:rPr>
              <a:t> момент </a:t>
            </a:r>
          </a:p>
          <a:p>
            <a:pPr algn="ctr"/>
            <a:r>
              <a:rPr lang="ru-RU" cap="all" dirty="0">
                <a:latin typeface="Arial Narrow" panose="020B0606020202030204" pitchFamily="34" charset="0"/>
              </a:rPr>
              <a:t>та в </a:t>
            </a:r>
            <a:r>
              <a:rPr lang="ru-RU" cap="all" dirty="0" err="1">
                <a:latin typeface="Arial Narrow" panose="020B0606020202030204" pitchFamily="34" charset="0"/>
              </a:rPr>
              <a:t>найближчому</a:t>
            </a:r>
            <a:r>
              <a:rPr lang="ru-RU" cap="all" dirty="0">
                <a:latin typeface="Arial Narrow" panose="020B0606020202030204" pitchFamily="34" charset="0"/>
              </a:rPr>
              <a:t> </a:t>
            </a:r>
            <a:r>
              <a:rPr lang="ru-RU" cap="all" dirty="0" err="1">
                <a:latin typeface="Arial Narrow" panose="020B0606020202030204" pitchFamily="34" charset="0"/>
              </a:rPr>
              <a:t>майбутньому</a:t>
            </a:r>
            <a:r>
              <a:rPr lang="ru-RU" cap="all" dirty="0">
                <a:latin typeface="Arial Narrow" panose="020B0606020202030204" pitchFamily="34" charset="0"/>
              </a:rPr>
              <a:t>.</a:t>
            </a:r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99896" y="2261908"/>
            <a:ext cx="10181366" cy="3841912"/>
            <a:chOff x="899896" y="2261908"/>
            <a:chExt cx="10181366" cy="3841912"/>
          </a:xfrm>
        </p:grpSpPr>
        <p:sp>
          <p:nvSpPr>
            <p:cNvPr id="12" name="Стрелка вправо 11"/>
            <p:cNvSpPr/>
            <p:nvPr/>
          </p:nvSpPr>
          <p:spPr>
            <a:xfrm rot="2755113">
              <a:off x="7477335" y="4571493"/>
              <a:ext cx="403790" cy="43832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16200000">
              <a:off x="5754203" y="3323304"/>
              <a:ext cx="378792" cy="43832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Стрелка вправо 4"/>
            <p:cNvSpPr/>
            <p:nvPr/>
          </p:nvSpPr>
          <p:spPr>
            <a:xfrm rot="7504600">
              <a:off x="4151158" y="4557966"/>
              <a:ext cx="386194" cy="43832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367290" y="3807367"/>
              <a:ext cx="3234520" cy="70788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b="1" cap="all" dirty="0" err="1"/>
                <a:t>експрес-оцінка</a:t>
              </a:r>
              <a:endParaRPr lang="ru-RU" sz="2000" b="1" cap="all" dirty="0"/>
            </a:p>
            <a:p>
              <a:pPr algn="ctr"/>
              <a:r>
                <a:rPr lang="uk-UA" sz="2000" b="1" cap="all" dirty="0"/>
                <a:t>(показники)</a:t>
              </a:r>
              <a:endParaRPr lang="ru-RU" sz="2000" b="1" cap="all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024163" y="3731865"/>
              <a:ext cx="3057099" cy="707886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cap="all" dirty="0" err="1">
                  <a:latin typeface="Arial Narrow" panose="020B0606020202030204" pitchFamily="34" charset="0"/>
                </a:rPr>
                <a:t>співвідношення</a:t>
              </a:r>
              <a:r>
                <a:rPr lang="ru-RU" sz="2000" cap="all" dirty="0">
                  <a:latin typeface="Arial Narrow" panose="020B0606020202030204" pitchFamily="34" charset="0"/>
                </a:rPr>
                <a:t> </a:t>
              </a:r>
              <a:r>
                <a:rPr lang="ru-RU" sz="2000" cap="all" dirty="0" err="1">
                  <a:latin typeface="Arial Narrow" panose="020B0606020202030204" pitchFamily="34" charset="0"/>
                </a:rPr>
                <a:t>зросту</a:t>
              </a:r>
              <a:r>
                <a:rPr lang="ru-RU" sz="2000" cap="all" dirty="0">
                  <a:latin typeface="Arial Narrow" panose="020B0606020202030204" pitchFamily="34" charset="0"/>
                </a:rPr>
                <a:t> і </a:t>
              </a:r>
              <a:r>
                <a:rPr lang="ru-RU" sz="2000" cap="all" dirty="0" err="1">
                  <a:latin typeface="Arial Narrow" panose="020B0606020202030204" pitchFamily="34" charset="0"/>
                </a:rPr>
                <a:t>маси</a:t>
              </a:r>
              <a:r>
                <a:rPr lang="ru-RU" sz="2000" cap="all" dirty="0">
                  <a:latin typeface="Arial Narrow" panose="020B0606020202030204" pitchFamily="34" charset="0"/>
                </a:rPr>
                <a:t> </a:t>
              </a:r>
              <a:r>
                <a:rPr lang="ru-RU" sz="2000" cap="all" dirty="0" err="1">
                  <a:latin typeface="Arial Narrow" panose="020B0606020202030204" pitchFamily="34" charset="0"/>
                </a:rPr>
                <a:t>тіла</a:t>
              </a:r>
              <a:endParaRPr lang="ru-RU" sz="20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024164" y="4682193"/>
              <a:ext cx="3057098" cy="707886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cap="all" dirty="0">
                  <a:latin typeface="Arial Narrow" panose="020B0606020202030204" pitchFamily="34" charset="0"/>
                </a:rPr>
                <a:t>стаж </a:t>
              </a:r>
              <a:r>
                <a:rPr lang="ru-RU" sz="2000" cap="all" dirty="0" err="1">
                  <a:latin typeface="Arial Narrow" panose="020B0606020202030204" pitchFamily="34" charset="0"/>
                </a:rPr>
                <a:t>регулярних</a:t>
              </a:r>
              <a:r>
                <a:rPr lang="ru-RU" sz="2000" cap="all" dirty="0">
                  <a:latin typeface="Arial Narrow" panose="020B0606020202030204" pitchFamily="34" charset="0"/>
                </a:rPr>
                <a:t> </a:t>
              </a:r>
              <a:r>
                <a:rPr lang="ru-RU" sz="2000" cap="all" dirty="0" err="1">
                  <a:latin typeface="Arial Narrow" panose="020B0606020202030204" pitchFamily="34" charset="0"/>
                </a:rPr>
                <a:t>оздоровчих</a:t>
              </a:r>
              <a:r>
                <a:rPr lang="ru-RU" sz="2000" cap="all" dirty="0">
                  <a:latin typeface="Arial Narrow" panose="020B0606020202030204" pitchFamily="34" charset="0"/>
                </a:rPr>
                <a:t> </a:t>
              </a:r>
              <a:r>
                <a:rPr lang="ru-RU" sz="2000" cap="all" dirty="0" err="1">
                  <a:latin typeface="Arial Narrow" panose="020B0606020202030204" pitchFamily="34" charset="0"/>
                </a:rPr>
                <a:t>тренувань</a:t>
              </a:r>
              <a:endParaRPr lang="ru-RU" sz="2000" b="1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99896" y="2986410"/>
              <a:ext cx="3057099" cy="40011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cap="all">
                  <a:latin typeface="Arial Narrow" panose="020B0606020202030204" pitchFamily="34" charset="0"/>
                </a:rPr>
                <a:t>артеріальний тиск</a:t>
              </a:r>
              <a:endParaRPr lang="ru-RU" sz="20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99896" y="3807367"/>
              <a:ext cx="3057099" cy="40011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cap="all">
                  <a:latin typeface="Arial Narrow" panose="020B0606020202030204" pitchFamily="34" charset="0"/>
                </a:rPr>
                <a:t>сила</a:t>
              </a:r>
              <a:endParaRPr lang="ru-RU" sz="2000" b="1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415050" y="2261908"/>
              <a:ext cx="3057099" cy="1015663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cap="all">
                  <a:latin typeface="Arial Narrow" panose="020B0606020202030204" pitchFamily="34" charset="0"/>
                </a:rPr>
                <a:t>спритність та інші показники тренованості</a:t>
              </a:r>
              <a:endParaRPr lang="ru-RU" sz="20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99896" y="4682193"/>
              <a:ext cx="3057099" cy="707886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cap="all">
                  <a:latin typeface="Arial Narrow" panose="020B0606020202030204" pitchFamily="34" charset="0"/>
                </a:rPr>
                <a:t>ефективність роботи</a:t>
              </a:r>
            </a:p>
            <a:p>
              <a:pPr algn="ctr"/>
              <a:r>
                <a:rPr lang="ru-RU" sz="2000" cap="all">
                  <a:latin typeface="Arial Narrow" panose="020B0606020202030204" pitchFamily="34" charset="0"/>
                </a:rPr>
                <a:t>імунної системи</a:t>
              </a:r>
              <a:endParaRPr lang="ru-RU" sz="20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456000" y="5088157"/>
              <a:ext cx="3057099" cy="1015663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cap="all">
                  <a:latin typeface="Arial Narrow" panose="020B0606020202030204" pitchFamily="34" charset="0"/>
                </a:rPr>
                <a:t>наявність (відсутність) хронічних захворювань</a:t>
              </a:r>
              <a:endParaRPr lang="ru-RU" sz="2000" b="1" dirty="0"/>
            </a:p>
          </p:txBody>
        </p:sp>
        <p:sp>
          <p:nvSpPr>
            <p:cNvPr id="19" name="Стрелка вправо 18"/>
            <p:cNvSpPr/>
            <p:nvPr/>
          </p:nvSpPr>
          <p:spPr>
            <a:xfrm rot="5400000">
              <a:off x="5754203" y="4582541"/>
              <a:ext cx="378792" cy="43832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право 19"/>
            <p:cNvSpPr/>
            <p:nvPr/>
          </p:nvSpPr>
          <p:spPr>
            <a:xfrm rot="13046759">
              <a:off x="4052101" y="3332197"/>
              <a:ext cx="403790" cy="43832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 rot="19395262">
              <a:off x="7522381" y="3335406"/>
              <a:ext cx="403790" cy="43832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1"/>
            <p:cNvSpPr/>
            <p:nvPr/>
          </p:nvSpPr>
          <p:spPr>
            <a:xfrm rot="10800000">
              <a:off x="3991977" y="3908154"/>
              <a:ext cx="329245" cy="43832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017173" y="2879793"/>
              <a:ext cx="3057098" cy="707886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cap="all">
                  <a:latin typeface="Arial Narrow" panose="020B0606020202030204" pitchFamily="34" charset="0"/>
                </a:rPr>
                <a:t>частота серцевих скорочень</a:t>
              </a:r>
              <a:endParaRPr lang="ru-RU" sz="2000" b="1" dirty="0"/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7647879" y="3906897"/>
              <a:ext cx="329244" cy="43832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591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138838"/>
            <a:ext cx="112321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Експрес-оцінка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індивідуального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рівня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фізичного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здоров’я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32561" y="1075601"/>
            <a:ext cx="4053384" cy="40011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cap="all">
                <a:latin typeface="Arial Narrow" panose="020B0606020202030204" pitchFamily="34" charset="0"/>
              </a:rPr>
              <a:t>частота серцевих скорочень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95494" y="678719"/>
            <a:ext cx="9332148" cy="2616101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cap="all" dirty="0" err="1">
                <a:latin typeface="Arial Narrow" panose="020B0606020202030204" pitchFamily="34" charset="0"/>
              </a:rPr>
              <a:t>Об’єднайтесь</a:t>
            </a:r>
            <a:r>
              <a:rPr lang="ru-RU" sz="1600" cap="all" dirty="0">
                <a:latin typeface="Arial Narrow" panose="020B0606020202030204" pitchFamily="34" charset="0"/>
              </a:rPr>
              <a:t> у пари і </a:t>
            </a:r>
            <a:r>
              <a:rPr lang="ru-RU" sz="1600" cap="all" dirty="0" err="1">
                <a:latin typeface="Arial Narrow" panose="020B0606020202030204" pitchFamily="34" charset="0"/>
              </a:rPr>
              <a:t>зробіть</a:t>
            </a:r>
            <a:r>
              <a:rPr lang="ru-RU" sz="1600" cap="all" dirty="0">
                <a:latin typeface="Arial Narrow" panose="020B0606020202030204" pitchFamily="34" charset="0"/>
              </a:rPr>
              <a:t> </a:t>
            </a:r>
            <a:r>
              <a:rPr lang="ru-RU" sz="1600" cap="all" dirty="0" err="1">
                <a:latin typeface="Arial Narrow" panose="020B0606020202030204" pitchFamily="34" charset="0"/>
              </a:rPr>
              <a:t>експрес-оцінку</a:t>
            </a:r>
            <a:r>
              <a:rPr lang="ru-RU" sz="1600" cap="all" dirty="0">
                <a:latin typeface="Arial Narrow" panose="020B0606020202030204" pitchFamily="34" charset="0"/>
              </a:rPr>
              <a:t> </a:t>
            </a:r>
            <a:r>
              <a:rPr lang="ru-RU" sz="1600" cap="all" dirty="0" err="1">
                <a:latin typeface="Arial Narrow" panose="020B0606020202030204" pitchFamily="34" charset="0"/>
              </a:rPr>
              <a:t>індивідуального</a:t>
            </a:r>
            <a:r>
              <a:rPr lang="ru-RU" sz="1600" cap="all" dirty="0">
                <a:latin typeface="Arial Narrow" panose="020B0606020202030204" pitchFamily="34" charset="0"/>
              </a:rPr>
              <a:t> </a:t>
            </a:r>
            <a:r>
              <a:rPr lang="ru-RU" sz="1600" cap="all" dirty="0" err="1">
                <a:latin typeface="Arial Narrow" panose="020B0606020202030204" pitchFamily="34" charset="0"/>
              </a:rPr>
              <a:t>рівня</a:t>
            </a:r>
            <a:r>
              <a:rPr lang="ru-RU" sz="1600" cap="all" dirty="0">
                <a:latin typeface="Arial Narrow" panose="020B0606020202030204" pitchFamily="34" charset="0"/>
              </a:rPr>
              <a:t> </a:t>
            </a:r>
            <a:r>
              <a:rPr lang="ru-RU" sz="1600" cap="all" dirty="0" err="1">
                <a:latin typeface="Arial Narrow" panose="020B0606020202030204" pitchFamily="34" charset="0"/>
              </a:rPr>
              <a:t>фізичного</a:t>
            </a:r>
            <a:r>
              <a:rPr lang="ru-RU" sz="1600" cap="all" dirty="0">
                <a:latin typeface="Arial Narrow" panose="020B0606020202030204" pitchFamily="34" charset="0"/>
              </a:rPr>
              <a:t> </a:t>
            </a:r>
            <a:r>
              <a:rPr lang="ru-RU" sz="1600" cap="all" dirty="0" err="1">
                <a:latin typeface="Arial Narrow" panose="020B0606020202030204" pitchFamily="34" charset="0"/>
              </a:rPr>
              <a:t>здоров’я</a:t>
            </a:r>
            <a:r>
              <a:rPr lang="ru-RU" sz="1600" cap="all" dirty="0">
                <a:latin typeface="Arial Narrow" panose="020B0606020202030204" pitchFamily="34" charset="0"/>
              </a:rPr>
              <a:t>. Для </a:t>
            </a:r>
            <a:r>
              <a:rPr lang="ru-RU" sz="1600" cap="all" dirty="0" err="1">
                <a:latin typeface="Arial Narrow" panose="020B0606020202030204" pitchFamily="34" charset="0"/>
              </a:rPr>
              <a:t>цього</a:t>
            </a:r>
            <a:r>
              <a:rPr lang="ru-RU" sz="1600" cap="all" dirty="0">
                <a:latin typeface="Arial Narrow" panose="020B0606020202030204" pitchFamily="34" charset="0"/>
              </a:rPr>
              <a:t>:</a:t>
            </a:r>
          </a:p>
          <a:p>
            <a:pPr algn="just"/>
            <a:endParaRPr lang="ru-RU" sz="1600" cap="all" dirty="0">
              <a:latin typeface="Arial Narrow" panose="020B0606020202030204" pitchFamily="34" charset="0"/>
            </a:endParaRPr>
          </a:p>
          <a:p>
            <a:pPr algn="just"/>
            <a:r>
              <a:rPr lang="ru-RU" sz="1600" cap="all" dirty="0">
                <a:latin typeface="Arial Narrow" panose="020B0606020202030204" pitchFamily="34" charset="0"/>
              </a:rPr>
              <a:t>1. Прочитайте </a:t>
            </a:r>
            <a:r>
              <a:rPr lang="ru-RU" sz="1600" cap="all" dirty="0" err="1">
                <a:latin typeface="Arial Narrow" panose="020B0606020202030204" pitchFamily="34" charset="0"/>
              </a:rPr>
              <a:t>інформацію</a:t>
            </a:r>
            <a:r>
              <a:rPr lang="ru-RU" sz="1600" cap="all" dirty="0">
                <a:latin typeface="Arial Narrow" panose="020B0606020202030204" pitchFamily="34" charset="0"/>
              </a:rPr>
              <a:t> на с. 44—46 і </a:t>
            </a:r>
            <a:r>
              <a:rPr lang="ru-RU" sz="1600" cap="all" dirty="0" err="1">
                <a:latin typeface="Arial Narrow" panose="020B0606020202030204" pitchFamily="34" charset="0"/>
              </a:rPr>
              <a:t>виміряйте</a:t>
            </a:r>
            <a:r>
              <a:rPr lang="ru-RU" sz="1600" cap="all" dirty="0">
                <a:latin typeface="Arial Narrow" panose="020B0606020202030204" pitchFamily="34" charset="0"/>
              </a:rPr>
              <a:t> </a:t>
            </a:r>
            <a:r>
              <a:rPr lang="ru-RU" sz="1600" cap="all" dirty="0" err="1">
                <a:latin typeface="Arial Narrow" panose="020B0606020202030204" pitchFamily="34" charset="0"/>
              </a:rPr>
              <a:t>по­казники</a:t>
            </a:r>
            <a:r>
              <a:rPr lang="ru-RU" sz="1600" cap="all" dirty="0">
                <a:latin typeface="Arial Narrow" panose="020B0606020202030204" pitchFamily="34" charset="0"/>
              </a:rPr>
              <a:t> (Т1–Т7).</a:t>
            </a:r>
          </a:p>
          <a:p>
            <a:pPr algn="just"/>
            <a:r>
              <a:rPr lang="ru-RU" sz="1600" cap="all" dirty="0">
                <a:latin typeface="Arial Narrow" panose="020B0606020202030204" pitchFamily="34" charset="0"/>
              </a:rPr>
              <a:t>2. За </a:t>
            </a:r>
            <a:r>
              <a:rPr lang="ru-RU" sz="1600" cap="all" dirty="0" err="1">
                <a:latin typeface="Arial Narrow" panose="020B0606020202030204" pitchFamily="34" charset="0"/>
              </a:rPr>
              <a:t>допомогою</a:t>
            </a:r>
            <a:r>
              <a:rPr lang="ru-RU" sz="1600" cap="all" dirty="0">
                <a:latin typeface="Arial Narrow" panose="020B0606020202030204" pitchFamily="34" charset="0"/>
              </a:rPr>
              <a:t> табл. 4 (с. 46) </a:t>
            </a:r>
            <a:r>
              <a:rPr lang="ru-RU" sz="1600" cap="all" dirty="0" err="1">
                <a:latin typeface="Arial Narrow" panose="020B0606020202030204" pitchFamily="34" charset="0"/>
              </a:rPr>
              <a:t>підрахуйте</a:t>
            </a:r>
            <a:r>
              <a:rPr lang="ru-RU" sz="1600" cap="all" dirty="0">
                <a:latin typeface="Arial Narrow" panose="020B0606020202030204" pitchFamily="34" charset="0"/>
              </a:rPr>
              <a:t> </a:t>
            </a:r>
            <a:r>
              <a:rPr lang="ru-RU" sz="1600" cap="all" dirty="0" err="1">
                <a:latin typeface="Arial Narrow" panose="020B0606020202030204" pitchFamily="34" charset="0"/>
              </a:rPr>
              <a:t>бали</a:t>
            </a:r>
            <a:r>
              <a:rPr lang="ru-RU" sz="1600" cap="all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600" cap="all" dirty="0">
                <a:latin typeface="Arial Narrow" panose="020B0606020202030204" pitchFamily="34" charset="0"/>
              </a:rPr>
              <a:t>3. </a:t>
            </a:r>
            <a:r>
              <a:rPr lang="ru-RU" sz="1600" cap="all" dirty="0" err="1">
                <a:latin typeface="Arial Narrow" panose="020B0606020202030204" pitchFamily="34" charset="0"/>
              </a:rPr>
              <a:t>Оцініть</a:t>
            </a:r>
            <a:r>
              <a:rPr lang="ru-RU" sz="1600" cap="all" dirty="0">
                <a:latin typeface="Arial Narrow" panose="020B0606020202030204" pitchFamily="34" charset="0"/>
              </a:rPr>
              <a:t> </a:t>
            </a:r>
            <a:r>
              <a:rPr lang="ru-RU" sz="1600" cap="all" dirty="0" err="1">
                <a:latin typeface="Arial Narrow" panose="020B0606020202030204" pitchFamily="34" charset="0"/>
              </a:rPr>
              <a:t>свій</a:t>
            </a:r>
            <a:r>
              <a:rPr lang="ru-RU" sz="1600" cap="all" dirty="0">
                <a:latin typeface="Arial Narrow" panose="020B0606020202030204" pitchFamily="34" charset="0"/>
              </a:rPr>
              <a:t> результат (с. 47).</a:t>
            </a:r>
          </a:p>
          <a:p>
            <a:pPr algn="just"/>
            <a:r>
              <a:rPr lang="ru-RU" sz="1600" cap="all" dirty="0">
                <a:latin typeface="Arial Narrow" panose="020B0606020202030204" pitchFamily="34" charset="0"/>
              </a:rPr>
              <a:t>4. </a:t>
            </a:r>
            <a:r>
              <a:rPr lang="ru-RU" sz="1600" cap="all" dirty="0" err="1">
                <a:latin typeface="Arial Narrow" panose="020B0606020202030204" pitchFamily="34" charset="0"/>
              </a:rPr>
              <a:t>Зробіть</a:t>
            </a:r>
            <a:r>
              <a:rPr lang="ru-RU" sz="1600" cap="all" dirty="0">
                <a:latin typeface="Arial Narrow" panose="020B0606020202030204" pitchFamily="34" charset="0"/>
              </a:rPr>
              <a:t> </a:t>
            </a:r>
            <a:r>
              <a:rPr lang="ru-RU" sz="1600" cap="all" dirty="0" err="1">
                <a:latin typeface="Arial Narrow" panose="020B0606020202030204" pitchFamily="34" charset="0"/>
              </a:rPr>
              <a:t>відповідні</a:t>
            </a:r>
            <a:r>
              <a:rPr lang="ru-RU" sz="1600" cap="all" dirty="0">
                <a:latin typeface="Arial Narrow" panose="020B0606020202030204" pitchFamily="34" charset="0"/>
              </a:rPr>
              <a:t> </a:t>
            </a:r>
            <a:r>
              <a:rPr lang="ru-RU" sz="1600" cap="all" dirty="0" err="1">
                <a:latin typeface="Arial Narrow" panose="020B0606020202030204" pitchFamily="34" charset="0"/>
              </a:rPr>
              <a:t>висновки</a:t>
            </a:r>
            <a:r>
              <a:rPr lang="ru-RU" sz="1600" cap="all" dirty="0">
                <a:latin typeface="Arial Narrow" panose="020B0606020202030204" pitchFamily="34" charset="0"/>
              </a:rPr>
              <a:t>.</a:t>
            </a:r>
          </a:p>
          <a:p>
            <a:pPr algn="just"/>
            <a:endParaRPr lang="ru-RU" sz="1600" cap="all" dirty="0">
              <a:latin typeface="Arial Narrow" panose="020B0606020202030204" pitchFamily="34" charset="0"/>
            </a:endParaRPr>
          </a:p>
          <a:p>
            <a:pPr algn="just"/>
            <a:r>
              <a:rPr lang="ru-RU" sz="1600" b="1" i="1" cap="all" dirty="0">
                <a:solidFill>
                  <a:srgbClr val="0070C0"/>
                </a:solidFill>
                <a:latin typeface="Arial Narrow" panose="020B0606020202030204" pitchFamily="34" charset="0"/>
              </a:rPr>
              <a:t>Вам </a:t>
            </a:r>
            <a:r>
              <a:rPr lang="ru-RU" sz="1600" b="1" i="1" cap="all" dirty="0" err="1">
                <a:solidFill>
                  <a:srgbClr val="0070C0"/>
                </a:solidFill>
                <a:latin typeface="Arial Narrow" panose="020B0606020202030204" pitchFamily="34" charset="0"/>
              </a:rPr>
              <a:t>знадобляться</a:t>
            </a:r>
            <a:r>
              <a:rPr lang="ru-RU" sz="1600" b="1" i="1" cap="all" dirty="0">
                <a:solidFill>
                  <a:srgbClr val="0070C0"/>
                </a:solidFill>
                <a:latin typeface="Arial Narrow" panose="020B0606020202030204" pitchFamily="34" charset="0"/>
              </a:rPr>
              <a:t>: </a:t>
            </a:r>
            <a:r>
              <a:rPr lang="ru-RU" sz="1600" b="1" i="1" cap="all" dirty="0" err="1">
                <a:solidFill>
                  <a:srgbClr val="0070C0"/>
                </a:solidFill>
                <a:latin typeface="Arial Narrow" panose="020B0606020202030204" pitchFamily="34" charset="0"/>
              </a:rPr>
              <a:t>секундомір</a:t>
            </a:r>
            <a:r>
              <a:rPr lang="ru-RU" sz="1600" b="1" i="1" cap="all" dirty="0">
                <a:solidFill>
                  <a:srgbClr val="0070C0"/>
                </a:solidFill>
                <a:latin typeface="Arial Narrow" panose="020B0606020202030204" pitchFamily="34" charset="0"/>
              </a:rPr>
              <a:t>, тонометр (</a:t>
            </a:r>
            <a:r>
              <a:rPr lang="ru-RU" sz="1600" b="1" i="1" cap="all" dirty="0" err="1">
                <a:solidFill>
                  <a:srgbClr val="0070C0"/>
                </a:solidFill>
                <a:latin typeface="Arial Narrow" panose="020B0606020202030204" pitchFamily="34" charset="0"/>
              </a:rPr>
              <a:t>прилад</a:t>
            </a:r>
            <a:r>
              <a:rPr lang="ru-RU" sz="1600" b="1" i="1" cap="all" dirty="0">
                <a:solidFill>
                  <a:srgbClr val="0070C0"/>
                </a:solidFill>
                <a:latin typeface="Arial Narrow" panose="020B0606020202030204" pitchFamily="34" charset="0"/>
              </a:rPr>
              <a:t> для </a:t>
            </a:r>
            <a:r>
              <a:rPr lang="ru-RU" sz="1600" b="1" i="1" cap="all" dirty="0" err="1">
                <a:solidFill>
                  <a:srgbClr val="0070C0"/>
                </a:solidFill>
                <a:latin typeface="Arial Narrow" panose="020B0606020202030204" pitchFamily="34" charset="0"/>
              </a:rPr>
              <a:t>вимірювання</a:t>
            </a:r>
            <a:r>
              <a:rPr lang="ru-RU" sz="1600" b="1" i="1" cap="all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i="1" cap="all" dirty="0" err="1">
                <a:solidFill>
                  <a:srgbClr val="0070C0"/>
                </a:solidFill>
                <a:latin typeface="Arial Narrow" panose="020B0606020202030204" pitchFamily="34" charset="0"/>
              </a:rPr>
              <a:t>артеріального</a:t>
            </a:r>
            <a:r>
              <a:rPr lang="ru-RU" sz="1600" b="1" i="1" cap="all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i="1" cap="all" dirty="0" err="1">
                <a:solidFill>
                  <a:srgbClr val="0070C0"/>
                </a:solidFill>
                <a:latin typeface="Arial Narrow" panose="020B0606020202030204" pitchFamily="34" charset="0"/>
              </a:rPr>
              <a:t>тиску</a:t>
            </a:r>
            <a:r>
              <a:rPr lang="ru-RU" sz="1600" b="1" i="1" cap="all" dirty="0">
                <a:solidFill>
                  <a:srgbClr val="0070C0"/>
                </a:solidFill>
                <a:latin typeface="Arial Narrow" panose="020B0606020202030204" pitchFamily="34" charset="0"/>
              </a:rPr>
              <a:t>), ваги, </a:t>
            </a:r>
            <a:r>
              <a:rPr lang="ru-RU" sz="1600" b="1" i="1" cap="all" dirty="0" err="1">
                <a:solidFill>
                  <a:srgbClr val="0070C0"/>
                </a:solidFill>
                <a:latin typeface="Arial Narrow" panose="020B0606020202030204" pitchFamily="34" charset="0"/>
              </a:rPr>
              <a:t>ростомір</a:t>
            </a:r>
            <a:r>
              <a:rPr lang="ru-RU" sz="1600" b="1" i="1" cap="all" dirty="0">
                <a:solidFill>
                  <a:srgbClr val="0070C0"/>
                </a:solidFill>
                <a:latin typeface="Arial Narrow" panose="020B0606020202030204" pitchFamily="34" charset="0"/>
              </a:rPr>
              <a:t>, рулетка (мал. 9).</a:t>
            </a:r>
            <a:endParaRPr lang="ru-RU" sz="16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15" y="600504"/>
            <a:ext cx="1333579" cy="103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57" y="3490938"/>
            <a:ext cx="6974005" cy="2876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86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138838"/>
            <a:ext cx="112321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Експрес-оцінка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індивідуального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рівня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фізичного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здоров’я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6252" y="746958"/>
            <a:ext cx="5033103" cy="40011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cap="all">
                <a:latin typeface="Arial Narrow" panose="020B0606020202030204" pitchFamily="34" charset="0"/>
              </a:rPr>
              <a:t>Т1. Частота серцевих скорочень (ЧСС)</a:t>
            </a:r>
            <a:endParaRPr lang="ru-RU" sz="20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3778" y="1567177"/>
            <a:ext cx="5727512" cy="3539430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ЧСС </a:t>
            </a:r>
            <a:r>
              <a:rPr lang="ru-RU" sz="2800" dirty="0" err="1"/>
              <a:t>вимірюють</a:t>
            </a:r>
            <a:r>
              <a:rPr lang="ru-RU" sz="2800" dirty="0"/>
              <a:t> у </a:t>
            </a:r>
            <a:r>
              <a:rPr lang="ru-RU" sz="2800" dirty="0" err="1"/>
              <a:t>положенні</a:t>
            </a:r>
            <a:r>
              <a:rPr lang="ru-RU" sz="2800" dirty="0"/>
              <a:t> </a:t>
            </a:r>
            <a:r>
              <a:rPr lang="ru-RU" sz="2800" dirty="0" err="1"/>
              <a:t>лежачи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п’ятихвилинного</a:t>
            </a:r>
            <a:r>
              <a:rPr lang="ru-RU" sz="2800" dirty="0"/>
              <a:t> </a:t>
            </a:r>
            <a:r>
              <a:rPr lang="ru-RU" sz="2800" dirty="0" err="1"/>
              <a:t>відпочинку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вранці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сну, притиснувши на </a:t>
            </a:r>
            <a:r>
              <a:rPr lang="ru-RU" sz="2800" dirty="0" err="1"/>
              <a:t>зап'ястку</a:t>
            </a:r>
            <a:r>
              <a:rPr lang="ru-RU" sz="2800" dirty="0"/>
              <a:t> два </a:t>
            </a:r>
            <a:r>
              <a:rPr lang="ru-RU" sz="2800" dirty="0" err="1"/>
              <a:t>пальці</a:t>
            </a:r>
            <a:r>
              <a:rPr lang="ru-RU" sz="2800" dirty="0"/>
              <a:t> (</a:t>
            </a:r>
            <a:r>
              <a:rPr lang="ru-RU" sz="2800" dirty="0" err="1"/>
              <a:t>вказівний</a:t>
            </a:r>
            <a:r>
              <a:rPr lang="ru-RU" sz="2800" dirty="0"/>
              <a:t> та </a:t>
            </a:r>
            <a:r>
              <a:rPr lang="ru-RU" sz="2800" dirty="0" err="1"/>
              <a:t>середній</a:t>
            </a:r>
            <a:r>
              <a:rPr lang="ru-RU" sz="2800" dirty="0"/>
              <a:t>) </a:t>
            </a:r>
            <a:r>
              <a:rPr lang="ru-RU" sz="2800" dirty="0" err="1"/>
              <a:t>однієї</a:t>
            </a:r>
            <a:r>
              <a:rPr lang="ru-RU" sz="2800" dirty="0"/>
              <a:t> руки </a:t>
            </a:r>
            <a:r>
              <a:rPr lang="ru-RU" sz="2800" dirty="0" err="1"/>
              <a:t>під</a:t>
            </a:r>
            <a:r>
              <a:rPr lang="ru-RU" sz="2800" dirty="0"/>
              <a:t> великим пальцем </a:t>
            </a:r>
            <a:r>
              <a:rPr lang="ru-RU" sz="2800" dirty="0" err="1"/>
              <a:t>другої</a:t>
            </a:r>
            <a:r>
              <a:rPr lang="ru-RU" sz="2800" dirty="0"/>
              <a:t> руки (мал. 10). </a:t>
            </a:r>
            <a:r>
              <a:rPr lang="ru-RU" sz="2800" dirty="0" err="1"/>
              <a:t>Порахуйте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пульс за 20 секунд і результат </a:t>
            </a:r>
            <a:r>
              <a:rPr lang="ru-RU" sz="2800" dirty="0" err="1"/>
              <a:t>помножте</a:t>
            </a:r>
            <a:r>
              <a:rPr lang="ru-RU" sz="2800" dirty="0"/>
              <a:t> на 3. . 10</a:t>
            </a:r>
          </a:p>
        </p:txBody>
      </p:sp>
      <p:pic>
        <p:nvPicPr>
          <p:cNvPr id="1026" name="Picture 2" descr="Пульс на тренировках. Зачем и как мерять? Как использова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98" y="1714476"/>
            <a:ext cx="4372926" cy="349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9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138838"/>
            <a:ext cx="112321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Експрес-оцінка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індивідуального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рівня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фізичного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здоров’я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6252" y="746958"/>
            <a:ext cx="5033103" cy="40011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cap="all">
                <a:latin typeface="Arial Narrow" panose="020B0606020202030204" pitchFamily="34" charset="0"/>
              </a:rPr>
              <a:t>Т2. Артеріальний тиск (АТ)</a:t>
            </a:r>
            <a:endParaRPr lang="ru-RU" sz="20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27343" y="1293523"/>
            <a:ext cx="5813947" cy="4832092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Для </a:t>
            </a:r>
            <a:r>
              <a:rPr lang="ru-RU" sz="2800" dirty="0" err="1"/>
              <a:t>вимірювання</a:t>
            </a:r>
            <a:r>
              <a:rPr lang="ru-RU" sz="2800" dirty="0"/>
              <a:t> АТ </a:t>
            </a:r>
            <a:r>
              <a:rPr lang="ru-RU" sz="2800" dirty="0" err="1"/>
              <a:t>використовують</a:t>
            </a:r>
            <a:r>
              <a:rPr lang="ru-RU" sz="2800" dirty="0"/>
              <a:t> </a:t>
            </a:r>
            <a:r>
              <a:rPr lang="ru-RU" sz="2800" dirty="0" err="1"/>
              <a:t>тонометри</a:t>
            </a:r>
            <a:r>
              <a:rPr lang="ru-RU" sz="2800" dirty="0"/>
              <a:t>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типів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 err="1"/>
              <a:t>Користуватися</a:t>
            </a:r>
            <a:r>
              <a:rPr lang="ru-RU" sz="2800" dirty="0"/>
              <a:t> </a:t>
            </a:r>
            <a:r>
              <a:rPr lang="ru-RU" sz="2800" dirty="0" err="1"/>
              <a:t>деякими</a:t>
            </a:r>
            <a:r>
              <a:rPr lang="ru-RU" sz="2800" dirty="0"/>
              <a:t> з них </a:t>
            </a:r>
            <a:r>
              <a:rPr lang="ru-RU" sz="2800" dirty="0" err="1"/>
              <a:t>дуже</a:t>
            </a:r>
            <a:r>
              <a:rPr lang="ru-RU" sz="2800" dirty="0"/>
              <a:t> просто, </a:t>
            </a:r>
            <a:r>
              <a:rPr lang="ru-RU" sz="2800" dirty="0" err="1"/>
              <a:t>достатньо</a:t>
            </a:r>
            <a:r>
              <a:rPr lang="ru-RU" sz="2800" dirty="0"/>
              <a:t> </a:t>
            </a:r>
            <a:r>
              <a:rPr lang="ru-RU" sz="2800" dirty="0" err="1"/>
              <a:t>ознайомитися</a:t>
            </a:r>
            <a:r>
              <a:rPr lang="ru-RU" sz="2800" dirty="0"/>
              <a:t> з </a:t>
            </a:r>
            <a:r>
              <a:rPr lang="ru-RU" sz="2800" dirty="0" err="1"/>
              <a:t>інструкцією</a:t>
            </a:r>
            <a:r>
              <a:rPr lang="ru-RU" sz="2800" dirty="0"/>
              <a:t> і </a:t>
            </a:r>
            <a:r>
              <a:rPr lang="ru-RU" sz="2800" dirty="0" err="1"/>
              <a:t>трохи</a:t>
            </a:r>
            <a:r>
              <a:rPr lang="ru-RU" sz="2800" dirty="0"/>
              <a:t> </a:t>
            </a:r>
            <a:r>
              <a:rPr lang="ru-RU" sz="2800" dirty="0" err="1"/>
              <a:t>потренуватись</a:t>
            </a:r>
            <a:r>
              <a:rPr lang="ru-RU" sz="2800" dirty="0"/>
              <a:t>. </a:t>
            </a:r>
            <a:r>
              <a:rPr lang="ru-RU" sz="2800" dirty="0" err="1"/>
              <a:t>Ідеальним</a:t>
            </a:r>
            <a:r>
              <a:rPr lang="ru-RU" sz="2800" dirty="0"/>
              <a:t> </a:t>
            </a:r>
            <a:r>
              <a:rPr lang="ru-RU" sz="2800" dirty="0" err="1"/>
              <a:t>показником</a:t>
            </a:r>
            <a:r>
              <a:rPr lang="ru-RU" sz="2800" dirty="0"/>
              <a:t> </a:t>
            </a:r>
            <a:r>
              <a:rPr lang="ru-RU" sz="2800" dirty="0" err="1"/>
              <a:t>артеріального</a:t>
            </a:r>
            <a:r>
              <a:rPr lang="ru-RU" sz="2800" dirty="0"/>
              <a:t> </a:t>
            </a:r>
            <a:r>
              <a:rPr lang="ru-RU" sz="2800" dirty="0" err="1"/>
              <a:t>тиску</a:t>
            </a:r>
            <a:r>
              <a:rPr lang="ru-RU" sz="2800" dirty="0"/>
              <a:t> є 110/70 мм ртутного </a:t>
            </a:r>
            <a:r>
              <a:rPr lang="ru-RU" sz="2800" dirty="0" err="1"/>
              <a:t>стовпчика</a:t>
            </a:r>
            <a:r>
              <a:rPr lang="ru-RU" sz="2800" dirty="0"/>
              <a:t>. </a:t>
            </a:r>
          </a:p>
          <a:p>
            <a:pPr algn="just"/>
            <a:r>
              <a:rPr lang="ru-RU" sz="2800" dirty="0" err="1"/>
              <a:t>Показник</a:t>
            </a:r>
            <a:r>
              <a:rPr lang="ru-RU" sz="2800" dirty="0"/>
              <a:t> 120/80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вважають</a:t>
            </a:r>
            <a:r>
              <a:rPr lang="ru-RU" sz="2800" dirty="0"/>
              <a:t> </a:t>
            </a:r>
            <a:r>
              <a:rPr lang="ru-RU" sz="2800" dirty="0" err="1"/>
              <a:t>нормальним</a:t>
            </a:r>
            <a:r>
              <a:rPr lang="ru-RU" sz="2800" dirty="0"/>
              <a:t>.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показники</a:t>
            </a:r>
            <a:r>
              <a:rPr lang="ru-RU" sz="2800" dirty="0"/>
              <a:t> </a:t>
            </a:r>
            <a:r>
              <a:rPr lang="ru-RU" sz="2800" dirty="0" err="1"/>
              <a:t>бажано</a:t>
            </a:r>
            <a:r>
              <a:rPr lang="ru-RU" sz="2800" dirty="0"/>
              <a:t> </a:t>
            </a:r>
            <a:r>
              <a:rPr lang="ru-RU" sz="2800" dirty="0" err="1"/>
              <a:t>підтримувати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dirty="0" err="1"/>
              <a:t>усього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.</a:t>
            </a:r>
          </a:p>
        </p:txBody>
      </p:sp>
      <p:pic>
        <p:nvPicPr>
          <p:cNvPr id="2052" name="Picture 4" descr="На що впливає гіпотензія та як контролювати низький тиск. Пояснює Супрун |  Українська правда _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8" y="1854249"/>
            <a:ext cx="4552545" cy="30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6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138838"/>
            <a:ext cx="112321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Експрес-оцінка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індивідуального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рівня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фізичного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здоров’я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6252" y="746958"/>
            <a:ext cx="5033103" cy="40011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cap="all" dirty="0">
                <a:latin typeface="Arial Narrow" panose="020B0606020202030204" pitchFamily="34" charset="0"/>
              </a:rPr>
              <a:t>Т3. </a:t>
            </a:r>
            <a:r>
              <a:rPr lang="ru-RU" sz="2000" cap="all" dirty="0" err="1">
                <a:latin typeface="Arial Narrow" panose="020B0606020202030204" pitchFamily="34" charset="0"/>
              </a:rPr>
              <a:t>Співвідношення</a:t>
            </a:r>
            <a:r>
              <a:rPr lang="ru-RU" sz="2000" cap="all" dirty="0">
                <a:latin typeface="Arial Narrow" panose="020B0606020202030204" pitchFamily="34" charset="0"/>
              </a:rPr>
              <a:t> </a:t>
            </a:r>
            <a:r>
              <a:rPr lang="ru-RU" sz="2000" cap="all" dirty="0" err="1">
                <a:latin typeface="Arial Narrow" panose="020B0606020202030204" pitchFamily="34" charset="0"/>
              </a:rPr>
              <a:t>зросту</a:t>
            </a:r>
            <a:r>
              <a:rPr lang="ru-RU" sz="2000" cap="all" dirty="0">
                <a:latin typeface="Arial Narrow" panose="020B0606020202030204" pitchFamily="34" charset="0"/>
              </a:rPr>
              <a:t> і </a:t>
            </a:r>
            <a:r>
              <a:rPr lang="ru-RU" sz="2000" cap="all" dirty="0" err="1">
                <a:latin typeface="Arial Narrow" panose="020B0606020202030204" pitchFamily="34" charset="0"/>
              </a:rPr>
              <a:t>маси</a:t>
            </a:r>
            <a:r>
              <a:rPr lang="ru-RU" sz="2000" cap="all" dirty="0">
                <a:latin typeface="Arial Narrow" panose="020B0606020202030204" pitchFamily="34" charset="0"/>
              </a:rPr>
              <a:t> </a:t>
            </a:r>
            <a:r>
              <a:rPr lang="ru-RU" sz="2000" cap="all" dirty="0" err="1">
                <a:latin typeface="Arial Narrow" panose="020B0606020202030204" pitchFamily="34" charset="0"/>
              </a:rPr>
              <a:t>тіла</a:t>
            </a:r>
            <a:endParaRPr lang="ru-RU" sz="20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7426" y="1147068"/>
            <a:ext cx="5727512" cy="4893647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таблиць</a:t>
            </a:r>
            <a:r>
              <a:rPr lang="ru-RU" sz="2400" dirty="0"/>
              <a:t> і формул для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показника</a:t>
            </a:r>
            <a:r>
              <a:rPr lang="ru-RU" sz="2400" dirty="0"/>
              <a:t> </a:t>
            </a:r>
            <a:r>
              <a:rPr lang="ru-RU" sz="2400" dirty="0" err="1"/>
              <a:t>співвідношення</a:t>
            </a:r>
            <a:r>
              <a:rPr lang="ru-RU" sz="2400" dirty="0"/>
              <a:t> </a:t>
            </a:r>
            <a:r>
              <a:rPr lang="ru-RU" sz="2400" dirty="0" err="1"/>
              <a:t>зросту</a:t>
            </a:r>
            <a:r>
              <a:rPr lang="ru-RU" sz="2400" dirty="0"/>
              <a:t> і </a:t>
            </a:r>
            <a:r>
              <a:rPr lang="ru-RU" sz="2400" dirty="0" err="1"/>
              <a:t>маси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. Одним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найпопулярніших</a:t>
            </a:r>
            <a:r>
              <a:rPr lang="ru-RU" sz="2400" dirty="0"/>
              <a:t> є </a:t>
            </a:r>
            <a:r>
              <a:rPr lang="ru-RU" sz="2400" dirty="0" err="1"/>
              <a:t>індекс</a:t>
            </a:r>
            <a:r>
              <a:rPr lang="ru-RU" sz="2400" dirty="0"/>
              <a:t> </a:t>
            </a:r>
            <a:r>
              <a:rPr lang="ru-RU" sz="2400" dirty="0" err="1"/>
              <a:t>маси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(ІМТ).</a:t>
            </a:r>
          </a:p>
          <a:p>
            <a:r>
              <a:rPr lang="ru-RU" sz="2400" dirty="0"/>
              <a:t>Люди з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низьким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високим</a:t>
            </a:r>
            <a:r>
              <a:rPr lang="ru-RU" sz="2400" dirty="0"/>
              <a:t> ІМТ </a:t>
            </a:r>
            <a:r>
              <a:rPr lang="ru-RU" sz="2400" dirty="0" err="1"/>
              <a:t>частіше</a:t>
            </a:r>
            <a:r>
              <a:rPr lang="ru-RU" sz="2400" dirty="0"/>
              <a:t> </a:t>
            </a:r>
            <a:r>
              <a:rPr lang="ru-RU" sz="2400" dirty="0" err="1"/>
              <a:t>хворіють</a:t>
            </a:r>
            <a:r>
              <a:rPr lang="ru-RU" sz="2400" dirty="0"/>
              <a:t>. Для </a:t>
            </a:r>
            <a:r>
              <a:rPr lang="ru-RU" sz="2400" dirty="0" err="1"/>
              <a:t>визначення</a:t>
            </a:r>
            <a:r>
              <a:rPr lang="ru-RU" sz="2400" dirty="0"/>
              <a:t> ІМТ: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визначте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зріст</a:t>
            </a:r>
            <a:r>
              <a:rPr lang="ru-RU" sz="2400" dirty="0"/>
              <a:t> (у метрах) і </a:t>
            </a:r>
            <a:r>
              <a:rPr lang="ru-RU" sz="2400" dirty="0" err="1"/>
              <a:t>масу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(в </a:t>
            </a:r>
            <a:r>
              <a:rPr lang="ru-RU" sz="2400" dirty="0" err="1"/>
              <a:t>кілограмах</a:t>
            </a:r>
            <a:r>
              <a:rPr lang="ru-RU" sz="2400" dirty="0"/>
              <a:t>);</a:t>
            </a:r>
          </a:p>
          <a:p>
            <a:r>
              <a:rPr lang="ru-RU" sz="2400" dirty="0"/>
              <a:t>• </a:t>
            </a:r>
            <a:r>
              <a:rPr lang="ru-RU" sz="2400" dirty="0" err="1"/>
              <a:t>обчисліть</a:t>
            </a:r>
            <a:r>
              <a:rPr lang="ru-RU" sz="2400" dirty="0"/>
              <a:t> ІМТ за формулою:</a:t>
            </a:r>
          </a:p>
          <a:p>
            <a:endParaRPr lang="uk-UA" sz="2400" dirty="0"/>
          </a:p>
          <a:p>
            <a:endParaRPr lang="uk-UA" sz="2400" dirty="0"/>
          </a:p>
          <a:p>
            <a:endParaRPr lang="ru-RU" sz="2400" dirty="0"/>
          </a:p>
        </p:txBody>
      </p:sp>
      <p:pic>
        <p:nvPicPr>
          <p:cNvPr id="3074" name="Picture 2" descr="Як визначити індекс маси тіла і для чого це потрібно - Погляд – новини  Чернів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48" y="1937983"/>
            <a:ext cx="4508309" cy="304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465" y="4980109"/>
            <a:ext cx="2878470" cy="10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2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138838"/>
            <a:ext cx="112321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Експрес-оцінка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індивідуального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рівня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фізичного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здоров’я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6252" y="746958"/>
            <a:ext cx="5469832" cy="40011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cap="all" dirty="0">
                <a:latin typeface="Arial Narrow" panose="020B0606020202030204" pitchFamily="34" charset="0"/>
              </a:rPr>
              <a:t>Т4. Стаж </a:t>
            </a:r>
            <a:r>
              <a:rPr lang="ru-RU" sz="2000" cap="all" dirty="0" err="1">
                <a:latin typeface="Arial Narrow" panose="020B0606020202030204" pitchFamily="34" charset="0"/>
              </a:rPr>
              <a:t>регулярних</a:t>
            </a:r>
            <a:r>
              <a:rPr lang="ru-RU" sz="2000" cap="all" dirty="0">
                <a:latin typeface="Arial Narrow" panose="020B0606020202030204" pitchFamily="34" charset="0"/>
              </a:rPr>
              <a:t> </a:t>
            </a:r>
            <a:r>
              <a:rPr lang="ru-RU" sz="2000" cap="all" dirty="0" err="1">
                <a:latin typeface="Arial Narrow" panose="020B0606020202030204" pitchFamily="34" charset="0"/>
              </a:rPr>
              <a:t>оздоровчих</a:t>
            </a:r>
            <a:r>
              <a:rPr lang="ru-RU" sz="2000" cap="all" dirty="0">
                <a:latin typeface="Arial Narrow" panose="020B0606020202030204" pitchFamily="34" charset="0"/>
              </a:rPr>
              <a:t> </a:t>
            </a:r>
            <a:r>
              <a:rPr lang="ru-RU" sz="2000" cap="all" dirty="0" err="1">
                <a:latin typeface="Arial Narrow" panose="020B0606020202030204" pitchFamily="34" charset="0"/>
              </a:rPr>
              <a:t>тренувань</a:t>
            </a:r>
            <a:endParaRPr lang="ru-RU" sz="20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7426" y="1293523"/>
            <a:ext cx="5727512" cy="4708981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500" dirty="0" err="1"/>
              <a:t>Регулярні</a:t>
            </a:r>
            <a:r>
              <a:rPr lang="ru-RU" sz="2500" dirty="0"/>
              <a:t> </a:t>
            </a:r>
            <a:r>
              <a:rPr lang="ru-RU" sz="2500" dirty="0" err="1"/>
              <a:t>тренування</a:t>
            </a:r>
            <a:r>
              <a:rPr lang="ru-RU" sz="2500" dirty="0"/>
              <a:t> </a:t>
            </a:r>
            <a:r>
              <a:rPr lang="ru-RU" sz="2500" dirty="0" err="1"/>
              <a:t>суттєво</a:t>
            </a:r>
            <a:r>
              <a:rPr lang="ru-RU" sz="2500" dirty="0"/>
              <a:t> </a:t>
            </a:r>
            <a:r>
              <a:rPr lang="ru-RU" sz="2500" dirty="0" err="1"/>
              <a:t>покращують</a:t>
            </a:r>
            <a:r>
              <a:rPr lang="ru-RU" sz="2500" dirty="0"/>
              <a:t> склад </a:t>
            </a:r>
            <a:r>
              <a:rPr lang="ru-RU" sz="2500" dirty="0" err="1"/>
              <a:t>тіла</a:t>
            </a:r>
            <a:r>
              <a:rPr lang="ru-RU" sz="2500" dirty="0"/>
              <a:t> (</a:t>
            </a:r>
            <a:r>
              <a:rPr lang="ru-RU" sz="2500" dirty="0" err="1"/>
              <a:t>співвідношення</a:t>
            </a:r>
            <a:r>
              <a:rPr lang="ru-RU" sz="2500" dirty="0"/>
              <a:t> </a:t>
            </a:r>
            <a:r>
              <a:rPr lang="ru-RU" sz="2500" dirty="0" err="1"/>
              <a:t>жирових</a:t>
            </a:r>
            <a:r>
              <a:rPr lang="ru-RU" sz="2500" dirty="0"/>
              <a:t> і </a:t>
            </a:r>
            <a:r>
              <a:rPr lang="ru-RU" sz="2500" dirty="0" err="1"/>
              <a:t>м’язових</a:t>
            </a:r>
            <a:r>
              <a:rPr lang="ru-RU" sz="2500" dirty="0"/>
              <a:t> тканин), а </a:t>
            </a:r>
            <a:r>
              <a:rPr lang="ru-RU" sz="2500" dirty="0" err="1"/>
              <a:t>також</a:t>
            </a:r>
            <a:r>
              <a:rPr lang="ru-RU" sz="2500" dirty="0"/>
              <a:t> роботу </a:t>
            </a:r>
            <a:r>
              <a:rPr lang="ru-RU" sz="2500" dirty="0" err="1"/>
              <a:t>серцево-судинної</a:t>
            </a:r>
            <a:r>
              <a:rPr lang="ru-RU" sz="2500" dirty="0"/>
              <a:t>, </a:t>
            </a:r>
          </a:p>
          <a:p>
            <a:pPr algn="just"/>
            <a:r>
              <a:rPr lang="ru-RU" sz="2500" dirty="0" err="1"/>
              <a:t>дихальної</a:t>
            </a:r>
            <a:r>
              <a:rPr lang="ru-RU" sz="2500" dirty="0"/>
              <a:t>, </a:t>
            </a:r>
            <a:r>
              <a:rPr lang="ru-RU" sz="2500" dirty="0" err="1"/>
              <a:t>нервової</a:t>
            </a:r>
            <a:r>
              <a:rPr lang="ru-RU" sz="2500" dirty="0"/>
              <a:t> систем, опорно-</a:t>
            </a:r>
            <a:r>
              <a:rPr lang="ru-RU" sz="2500" dirty="0" err="1"/>
              <a:t>рухового</a:t>
            </a:r>
            <a:r>
              <a:rPr lang="ru-RU" sz="2500" dirty="0"/>
              <a:t> </a:t>
            </a:r>
            <a:r>
              <a:rPr lang="ru-RU" sz="2500" dirty="0" err="1"/>
              <a:t>апарату</a:t>
            </a:r>
            <a:r>
              <a:rPr lang="ru-RU" sz="2500" dirty="0"/>
              <a:t>. </a:t>
            </a:r>
            <a:r>
              <a:rPr lang="ru-RU" sz="2500" dirty="0" err="1"/>
              <a:t>Зі</a:t>
            </a:r>
            <a:r>
              <a:rPr lang="ru-RU" sz="2500" dirty="0"/>
              <a:t> </a:t>
            </a:r>
            <a:r>
              <a:rPr lang="ru-RU" sz="2500" dirty="0" err="1"/>
              <a:t>збільшенням</a:t>
            </a:r>
            <a:r>
              <a:rPr lang="ru-RU" sz="2500" dirty="0"/>
              <a:t> стажу </a:t>
            </a:r>
            <a:r>
              <a:rPr lang="ru-RU" sz="2500" dirty="0" err="1"/>
              <a:t>регулярних</a:t>
            </a:r>
            <a:r>
              <a:rPr lang="ru-RU" sz="2500" dirty="0"/>
              <a:t> </a:t>
            </a:r>
            <a:r>
              <a:rPr lang="ru-RU" sz="2500" dirty="0" err="1"/>
              <a:t>тренувань</a:t>
            </a:r>
            <a:r>
              <a:rPr lang="ru-RU" sz="2500" dirty="0"/>
              <a:t> </a:t>
            </a:r>
            <a:r>
              <a:rPr lang="ru-RU" sz="2500" dirty="0" err="1"/>
              <a:t>показники</a:t>
            </a:r>
            <a:r>
              <a:rPr lang="ru-RU" sz="2500" dirty="0"/>
              <a:t> </a:t>
            </a:r>
            <a:r>
              <a:rPr lang="ru-RU" sz="2500" dirty="0" err="1"/>
              <a:t>здоров’я</a:t>
            </a:r>
            <a:r>
              <a:rPr lang="ru-RU" sz="2500" dirty="0"/>
              <a:t> </a:t>
            </a:r>
            <a:r>
              <a:rPr lang="ru-RU" sz="2500" dirty="0" err="1"/>
              <a:t>стають</a:t>
            </a:r>
            <a:r>
              <a:rPr lang="ru-RU" sz="2500" dirty="0"/>
              <a:t> </a:t>
            </a:r>
            <a:r>
              <a:rPr lang="ru-RU" sz="2500" dirty="0" err="1"/>
              <a:t>вищими</a:t>
            </a:r>
            <a:r>
              <a:rPr lang="ru-RU" sz="2500" dirty="0"/>
              <a:t>.</a:t>
            </a:r>
          </a:p>
          <a:p>
            <a:pPr algn="just"/>
            <a:r>
              <a:rPr lang="ru-RU" sz="2500" dirty="0" err="1"/>
              <a:t>Підрахуйте</a:t>
            </a:r>
            <a:r>
              <a:rPr lang="ru-RU" sz="2500" dirty="0"/>
              <a:t>, </a:t>
            </a:r>
            <a:r>
              <a:rPr lang="ru-RU" sz="2500" dirty="0" err="1"/>
              <a:t>протягом</a:t>
            </a:r>
            <a:r>
              <a:rPr lang="ru-RU" sz="2500" dirty="0"/>
              <a:t> </a:t>
            </a:r>
            <a:r>
              <a:rPr lang="ru-RU" sz="2500" dirty="0" err="1"/>
              <a:t>скількох</a:t>
            </a:r>
            <a:r>
              <a:rPr lang="ru-RU" sz="2500" dirty="0"/>
              <a:t> </a:t>
            </a:r>
            <a:r>
              <a:rPr lang="ru-RU" sz="2500" dirty="0" err="1"/>
              <a:t>років</a:t>
            </a:r>
            <a:r>
              <a:rPr lang="ru-RU" sz="2500" dirty="0"/>
              <a:t> </a:t>
            </a:r>
            <a:r>
              <a:rPr lang="ru-RU" sz="2500" dirty="0" err="1"/>
              <a:t>ви</a:t>
            </a:r>
            <a:r>
              <a:rPr lang="ru-RU" sz="2500" dirty="0"/>
              <a:t> регулярно </a:t>
            </a:r>
            <a:r>
              <a:rPr lang="ru-RU" sz="2500" dirty="0" err="1"/>
              <a:t>тренувалися</a:t>
            </a:r>
            <a:r>
              <a:rPr lang="ru-RU" sz="2500" dirty="0"/>
              <a:t> не </a:t>
            </a:r>
            <a:r>
              <a:rPr lang="ru-RU" sz="2500" dirty="0" err="1"/>
              <a:t>рідше</a:t>
            </a:r>
            <a:endParaRPr lang="ru-RU" sz="2500" dirty="0"/>
          </a:p>
          <a:p>
            <a:pPr algn="just"/>
            <a:r>
              <a:rPr lang="ru-RU" sz="2500" dirty="0" err="1"/>
              <a:t>ніж</a:t>
            </a:r>
            <a:r>
              <a:rPr lang="ru-RU" sz="2500" dirty="0"/>
              <a:t> </a:t>
            </a:r>
            <a:r>
              <a:rPr lang="ru-RU" sz="2500" dirty="0" err="1"/>
              <a:t>двічі</a:t>
            </a:r>
            <a:r>
              <a:rPr lang="ru-RU" sz="2500" dirty="0"/>
              <a:t> на </a:t>
            </a:r>
            <a:r>
              <a:rPr lang="ru-RU" sz="2500" dirty="0" err="1"/>
              <a:t>тиждень</a:t>
            </a:r>
            <a:r>
              <a:rPr lang="ru-RU" sz="2500" dirty="0"/>
              <a:t> (</a:t>
            </a:r>
            <a:r>
              <a:rPr lang="ru-RU" sz="2500" dirty="0" err="1"/>
              <a:t>тривалість</a:t>
            </a:r>
            <a:r>
              <a:rPr lang="ru-RU" sz="2500" dirty="0"/>
              <a:t> занять не </a:t>
            </a:r>
            <a:r>
              <a:rPr lang="ru-RU" sz="2500" dirty="0" err="1"/>
              <a:t>менш</a:t>
            </a:r>
            <a:r>
              <a:rPr lang="ru-RU" sz="2500" dirty="0"/>
              <a:t> як 20 </a:t>
            </a:r>
            <a:r>
              <a:rPr lang="ru-RU" sz="2500" dirty="0" err="1"/>
              <a:t>хвилин</a:t>
            </a:r>
            <a:r>
              <a:rPr lang="ru-RU" sz="2500" dirty="0"/>
              <a:t>).</a:t>
            </a:r>
          </a:p>
        </p:txBody>
      </p:sp>
      <p:pic>
        <p:nvPicPr>
          <p:cNvPr id="4098" name="Picture 2" descr="Тренування вдома: що потрібно враховувати, щоб не зробити гірше і отримати  максимум користі. Polite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88" y="1733265"/>
            <a:ext cx="4594930" cy="33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4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138838"/>
            <a:ext cx="112321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Експрес-оцінка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індивідуального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рівня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фізичного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здоров’я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6252" y="746958"/>
            <a:ext cx="6561652" cy="40011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cap="all" dirty="0">
                <a:latin typeface="Arial Narrow" panose="020B0606020202030204" pitchFamily="34" charset="0"/>
              </a:rPr>
              <a:t>Т5. Сила, </a:t>
            </a:r>
            <a:r>
              <a:rPr lang="ru-RU" sz="2000" cap="all" dirty="0" err="1">
                <a:latin typeface="Arial Narrow" panose="020B0606020202030204" pitchFamily="34" charset="0"/>
              </a:rPr>
              <a:t>спритність</a:t>
            </a:r>
            <a:r>
              <a:rPr lang="ru-RU" sz="2000" cap="all" dirty="0">
                <a:latin typeface="Arial Narrow" panose="020B0606020202030204" pitchFamily="34" charset="0"/>
              </a:rPr>
              <a:t> та </a:t>
            </a:r>
            <a:r>
              <a:rPr lang="ru-RU" sz="2000" cap="all" dirty="0" err="1">
                <a:latin typeface="Arial Narrow" panose="020B0606020202030204" pitchFamily="34" charset="0"/>
              </a:rPr>
              <a:t>інші</a:t>
            </a:r>
            <a:r>
              <a:rPr lang="ru-RU" sz="2000" cap="all" dirty="0">
                <a:latin typeface="Arial Narrow" panose="020B0606020202030204" pitchFamily="34" charset="0"/>
              </a:rPr>
              <a:t> </a:t>
            </a:r>
            <a:r>
              <a:rPr lang="ru-RU" sz="2000" cap="all" dirty="0" err="1">
                <a:latin typeface="Arial Narrow" panose="020B0606020202030204" pitchFamily="34" charset="0"/>
              </a:rPr>
              <a:t>показники</a:t>
            </a:r>
            <a:r>
              <a:rPr lang="ru-RU" sz="2000" cap="all" dirty="0">
                <a:latin typeface="Arial Narrow" panose="020B0606020202030204" pitchFamily="34" charset="0"/>
              </a:rPr>
              <a:t> </a:t>
            </a:r>
            <a:r>
              <a:rPr lang="ru-RU" sz="2000" cap="all" dirty="0" err="1">
                <a:latin typeface="Arial Narrow" panose="020B0606020202030204" pitchFamily="34" charset="0"/>
              </a:rPr>
              <a:t>тренованості</a:t>
            </a:r>
            <a:endParaRPr lang="ru-RU" sz="20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671" y="4323326"/>
            <a:ext cx="11232107" cy="2015936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Стрибок</a:t>
            </a:r>
            <a:r>
              <a:rPr lang="ru-RU" sz="2400" dirty="0"/>
              <a:t> з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змогу</a:t>
            </a:r>
            <a:r>
              <a:rPr lang="ru-RU" sz="2400" dirty="0"/>
              <a:t> </a:t>
            </a:r>
            <a:r>
              <a:rPr lang="ru-RU" sz="2400" dirty="0" err="1"/>
              <a:t>оцінити</a:t>
            </a:r>
            <a:r>
              <a:rPr lang="ru-RU" sz="2400" dirty="0"/>
              <a:t> силу </a:t>
            </a:r>
            <a:r>
              <a:rPr lang="ru-RU" sz="2400" dirty="0" err="1"/>
              <a:t>м’язів</a:t>
            </a:r>
            <a:r>
              <a:rPr lang="ru-RU" sz="2400" dirty="0"/>
              <a:t> </a:t>
            </a:r>
            <a:r>
              <a:rPr lang="ru-RU" sz="2400" dirty="0" err="1"/>
              <a:t>ніг</a:t>
            </a:r>
            <a:r>
              <a:rPr lang="ru-RU" sz="2400" dirty="0"/>
              <a:t>, </a:t>
            </a:r>
            <a:r>
              <a:rPr lang="ru-RU" sz="2400" dirty="0" err="1"/>
              <a:t>черевного</a:t>
            </a:r>
            <a:r>
              <a:rPr lang="ru-RU" sz="2400" dirty="0"/>
              <a:t> </a:t>
            </a:r>
            <a:r>
              <a:rPr lang="ru-RU" sz="2400" dirty="0" err="1"/>
              <a:t>преса</a:t>
            </a:r>
            <a:r>
              <a:rPr lang="ru-RU" sz="2400" dirty="0"/>
              <a:t>, </a:t>
            </a:r>
            <a:r>
              <a:rPr lang="ru-RU" sz="2400" dirty="0" err="1"/>
              <a:t>спритність</a:t>
            </a:r>
            <a:r>
              <a:rPr lang="ru-RU" sz="2400" dirty="0"/>
              <a:t>, </a:t>
            </a:r>
            <a:r>
              <a:rPr lang="ru-RU" sz="2400" dirty="0" err="1"/>
              <a:t>гнучкість</a:t>
            </a:r>
            <a:r>
              <a:rPr lang="ru-RU" sz="2400" dirty="0"/>
              <a:t> хребта, </a:t>
            </a:r>
            <a:r>
              <a:rPr lang="ru-RU" sz="2400" dirty="0" err="1"/>
              <a:t>координованість</a:t>
            </a:r>
            <a:r>
              <a:rPr lang="ru-RU" sz="2400" dirty="0"/>
              <a:t> </a:t>
            </a:r>
            <a:r>
              <a:rPr lang="ru-RU" sz="2400" dirty="0" err="1"/>
              <a:t>рухів</a:t>
            </a:r>
            <a:r>
              <a:rPr lang="ru-RU" sz="2400" dirty="0"/>
              <a:t> і </a:t>
            </a:r>
            <a:r>
              <a:rPr lang="ru-RU" sz="2400" dirty="0" err="1"/>
              <a:t>вестибулярну</a:t>
            </a:r>
            <a:r>
              <a:rPr lang="ru-RU" sz="2400" dirty="0"/>
              <a:t> </a:t>
            </a:r>
            <a:r>
              <a:rPr lang="ru-RU" sz="2400" dirty="0" err="1"/>
              <a:t>стійкість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Тест </a:t>
            </a:r>
            <a:r>
              <a:rPr lang="ru-RU" sz="2400" dirty="0" err="1"/>
              <a:t>виконують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обов’язкової</a:t>
            </a:r>
            <a:r>
              <a:rPr lang="ru-RU" sz="2400" dirty="0"/>
              <a:t> </a:t>
            </a:r>
            <a:r>
              <a:rPr lang="ru-RU" sz="2400" dirty="0" err="1"/>
              <a:t>розминки</a:t>
            </a:r>
            <a:r>
              <a:rPr lang="ru-RU" sz="2400" dirty="0"/>
              <a:t>, з </a:t>
            </a:r>
            <a:r>
              <a:rPr lang="ru-RU" sz="2400" dirty="0" err="1"/>
              <a:t>вихідного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— стоячи на </a:t>
            </a:r>
            <a:r>
              <a:rPr lang="ru-RU" sz="2400" dirty="0" err="1"/>
              <a:t>невисокій</a:t>
            </a:r>
            <a:r>
              <a:rPr lang="ru-RU" sz="2400" dirty="0"/>
              <a:t> </a:t>
            </a:r>
            <a:r>
              <a:rPr lang="ru-RU" sz="2400" dirty="0" err="1"/>
              <a:t>опорі</a:t>
            </a:r>
            <a:r>
              <a:rPr lang="ru-RU" sz="2400" dirty="0"/>
              <a:t>. </a:t>
            </a:r>
            <a:r>
              <a:rPr lang="ru-RU" sz="2400" dirty="0" err="1"/>
              <a:t>Відстань</a:t>
            </a:r>
            <a:r>
              <a:rPr lang="ru-RU" sz="2400" dirty="0"/>
              <a:t> </a:t>
            </a:r>
            <a:r>
              <a:rPr lang="ru-RU" sz="2400" dirty="0" err="1"/>
              <a:t>вимірюють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кінчиків</a:t>
            </a:r>
            <a:r>
              <a:rPr lang="ru-RU" sz="2400" dirty="0"/>
              <a:t> </a:t>
            </a:r>
            <a:r>
              <a:rPr lang="ru-RU" sz="2400" dirty="0" err="1"/>
              <a:t>пальців</a:t>
            </a:r>
            <a:r>
              <a:rPr lang="ru-RU" sz="2400" dirty="0"/>
              <a:t> </a:t>
            </a:r>
            <a:r>
              <a:rPr lang="ru-RU" sz="2400" dirty="0" err="1"/>
              <a:t>ніг</a:t>
            </a:r>
            <a:r>
              <a:rPr lang="ru-RU" sz="2400" dirty="0"/>
              <a:t> до </a:t>
            </a:r>
            <a:r>
              <a:rPr lang="ru-RU" sz="2400" dirty="0" err="1"/>
              <a:t>найближчого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торкання</a:t>
            </a:r>
            <a:r>
              <a:rPr lang="ru-RU" sz="2400" dirty="0"/>
              <a:t> </a:t>
            </a:r>
            <a:r>
              <a:rPr lang="ru-RU" sz="2400" dirty="0" err="1"/>
              <a:t>ґрунту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підлоги</a:t>
            </a:r>
            <a:r>
              <a:rPr lang="ru-RU" sz="2400" dirty="0"/>
              <a:t>.</a:t>
            </a:r>
          </a:p>
        </p:txBody>
      </p:sp>
      <p:pic>
        <p:nvPicPr>
          <p:cNvPr id="7170" name="Picture 2" descr="Стрибок у довжину: техніка виконання. Світовий рекорд зі стрибків у довжи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44" y="1192880"/>
            <a:ext cx="7080267" cy="3130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8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138838"/>
            <a:ext cx="11232107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Експрес-оцінка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індивідуального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рівня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фізичного</a:t>
            </a:r>
            <a:r>
              <a:rPr lang="ru-RU" sz="24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b="1" dirty="0" err="1">
                <a:solidFill>
                  <a:srgbClr val="292B2C"/>
                </a:solidFill>
                <a:latin typeface="Roboto"/>
              </a:rPr>
              <a:t>здоров’я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6252" y="746958"/>
            <a:ext cx="5128638" cy="40011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cap="all" dirty="0">
                <a:latin typeface="Arial Narrow" panose="020B0606020202030204" pitchFamily="34" charset="0"/>
              </a:rPr>
              <a:t>Т6. </a:t>
            </a:r>
            <a:r>
              <a:rPr lang="ru-RU" sz="2000" cap="all" dirty="0" err="1">
                <a:latin typeface="Arial Narrow" panose="020B0606020202030204" pitchFamily="34" charset="0"/>
              </a:rPr>
              <a:t>Ефективність</a:t>
            </a:r>
            <a:r>
              <a:rPr lang="ru-RU" sz="2000" cap="all" dirty="0">
                <a:latin typeface="Arial Narrow" panose="020B0606020202030204" pitchFamily="34" charset="0"/>
              </a:rPr>
              <a:t> </a:t>
            </a:r>
            <a:r>
              <a:rPr lang="ru-RU" sz="2000" cap="all" dirty="0" err="1">
                <a:latin typeface="Arial Narrow" panose="020B0606020202030204" pitchFamily="34" charset="0"/>
              </a:rPr>
              <a:t>роботи</a:t>
            </a:r>
            <a:r>
              <a:rPr lang="ru-RU" sz="2000" cap="all" dirty="0">
                <a:latin typeface="Arial Narrow" panose="020B0606020202030204" pitchFamily="34" charset="0"/>
              </a:rPr>
              <a:t> </a:t>
            </a:r>
            <a:r>
              <a:rPr lang="ru-RU" sz="2000" cap="all" dirty="0" err="1">
                <a:latin typeface="Arial Narrow" panose="020B0606020202030204" pitchFamily="34" charset="0"/>
              </a:rPr>
              <a:t>імунної</a:t>
            </a:r>
            <a:r>
              <a:rPr lang="ru-RU" sz="2000" cap="all" dirty="0">
                <a:latin typeface="Arial Narrow" panose="020B0606020202030204" pitchFamily="34" charset="0"/>
              </a:rPr>
              <a:t> </a:t>
            </a:r>
            <a:r>
              <a:rPr lang="ru-RU" sz="2000" cap="all" dirty="0" err="1">
                <a:latin typeface="Arial Narrow" panose="020B0606020202030204" pitchFamily="34" charset="0"/>
              </a:rPr>
              <a:t>системи</a:t>
            </a:r>
            <a:endParaRPr lang="ru-RU" sz="20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4890" y="1539182"/>
            <a:ext cx="5500048" cy="3539430"/>
          </a:xfrm>
          <a:prstGeom prst="rect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err="1"/>
              <a:t>Цей</a:t>
            </a:r>
            <a:r>
              <a:rPr lang="ru-RU" sz="2800" dirty="0"/>
              <a:t> </a:t>
            </a:r>
            <a:r>
              <a:rPr lang="ru-RU" sz="2800" dirty="0" err="1"/>
              <a:t>показник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оцінити</a:t>
            </a:r>
            <a:r>
              <a:rPr lang="ru-RU" sz="2800" dirty="0"/>
              <a:t> </a:t>
            </a:r>
            <a:r>
              <a:rPr lang="ru-RU" sz="2800" dirty="0" err="1"/>
              <a:t>лабораторним</a:t>
            </a:r>
            <a:r>
              <a:rPr lang="ru-RU" sz="2800" dirty="0"/>
              <a:t> шляхом, </a:t>
            </a:r>
            <a:r>
              <a:rPr lang="ru-RU" sz="2800" dirty="0" err="1"/>
              <a:t>дослідивши</a:t>
            </a:r>
            <a:r>
              <a:rPr lang="ru-RU" sz="2800" dirty="0"/>
              <a:t>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000" b="1" cap="all" dirty="0" err="1">
                <a:solidFill>
                  <a:srgbClr val="0070C0"/>
                </a:solidFill>
              </a:rPr>
              <a:t>антитіл</a:t>
            </a:r>
            <a:r>
              <a:rPr lang="ru-RU" dirty="0"/>
              <a:t> </a:t>
            </a:r>
            <a:r>
              <a:rPr lang="ru-RU" sz="2800" dirty="0"/>
              <a:t>у </a:t>
            </a:r>
            <a:r>
              <a:rPr lang="ru-RU" sz="2800" dirty="0" err="1"/>
              <a:t>крові</a:t>
            </a:r>
            <a:r>
              <a:rPr lang="ru-RU" sz="2800" dirty="0"/>
              <a:t>. </a:t>
            </a:r>
          </a:p>
          <a:p>
            <a:pPr algn="just"/>
            <a:r>
              <a:rPr lang="ru-RU" sz="2800" dirty="0"/>
              <a:t>Та </a:t>
            </a:r>
            <a:r>
              <a:rPr lang="ru-RU" sz="2800" dirty="0" err="1"/>
              <a:t>найпростіше</a:t>
            </a:r>
            <a:r>
              <a:rPr lang="ru-RU" sz="2800" dirty="0"/>
              <a:t> </a:t>
            </a:r>
            <a:r>
              <a:rPr lang="ru-RU" sz="2800" dirty="0" err="1"/>
              <a:t>оцінити</a:t>
            </a:r>
            <a:r>
              <a:rPr lang="ru-RU" sz="2800" dirty="0"/>
              <a:t> </a:t>
            </a:r>
            <a:r>
              <a:rPr lang="ru-RU" sz="2800" dirty="0" err="1"/>
              <a:t>ефективність</a:t>
            </a:r>
            <a:r>
              <a:rPr lang="ru-RU" sz="2800" dirty="0"/>
              <a:t> </a:t>
            </a:r>
            <a:r>
              <a:rPr lang="ru-RU" sz="2800" dirty="0" err="1"/>
              <a:t>імунної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за результатами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 - 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випадків</a:t>
            </a:r>
            <a:r>
              <a:rPr lang="ru-RU" sz="2800" dirty="0"/>
              <a:t> </a:t>
            </a:r>
            <a:r>
              <a:rPr lang="ru-RU" sz="2800" dirty="0" err="1"/>
              <a:t>застудних</a:t>
            </a:r>
            <a:r>
              <a:rPr lang="ru-RU" sz="2800" dirty="0"/>
              <a:t> </a:t>
            </a:r>
            <a:r>
              <a:rPr lang="ru-RU" sz="2800" dirty="0" err="1"/>
              <a:t>захворювань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року.</a:t>
            </a:r>
          </a:p>
        </p:txBody>
      </p:sp>
      <p:pic>
        <p:nvPicPr>
          <p:cNvPr id="5122" name="Picture 2" descr="Осінь: як зміцнити імунітет і не захворіти на коронавірус — Актуальна тема  — tsn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4" y="1911362"/>
            <a:ext cx="5058146" cy="316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27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2419</TotalTime>
  <Words>807</Words>
  <Application>Microsoft Office PowerPoint</Application>
  <PresentationFormat>Широкоэкранный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Garamond</vt:lpstr>
      <vt:lpstr>Roboto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Цілісність здоров’я</dc:title>
  <dc:creator>Lenovo ThinkPad</dc:creator>
  <cp:lastModifiedBy>Пользователь</cp:lastModifiedBy>
  <cp:revision>124</cp:revision>
  <dcterms:created xsi:type="dcterms:W3CDTF">2022-09-01T17:25:07Z</dcterms:created>
  <dcterms:modified xsi:type="dcterms:W3CDTF">2024-10-13T21:11:04Z</dcterms:modified>
</cp:coreProperties>
</file>