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9" r:id="rId1"/>
  </p:sldMasterIdLst>
  <p:notesMasterIdLst>
    <p:notesMasterId r:id="rId18"/>
  </p:notesMasterIdLst>
  <p:sldIdLst>
    <p:sldId id="256" r:id="rId2"/>
    <p:sldId id="257" r:id="rId3"/>
    <p:sldId id="261" r:id="rId4"/>
    <p:sldId id="262" r:id="rId5"/>
    <p:sldId id="263" r:id="rId6"/>
    <p:sldId id="259" r:id="rId7"/>
    <p:sldId id="271" r:id="rId8"/>
    <p:sldId id="260" r:id="rId9"/>
    <p:sldId id="264" r:id="rId10"/>
    <p:sldId id="265" r:id="rId11"/>
    <p:sldId id="266" r:id="rId12"/>
    <p:sldId id="267" r:id="rId13"/>
    <p:sldId id="272" r:id="rId14"/>
    <p:sldId id="268" r:id="rId15"/>
    <p:sldId id="270" r:id="rId16"/>
    <p:sldId id="273" r:id="rId1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CE44B6-6B55-40BB-A01F-7174936D6528}" type="datetimeFigureOut">
              <a:rPr lang="ru-RU"/>
              <a:pPr>
                <a:defRPr/>
              </a:pPr>
              <a:t>18.03.2025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BD2D82-5AE3-471A-B3A2-EA104C29739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656778-70A8-46A3-A519-F9F5E4558E4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BD2D82-5AE3-471A-B3A2-EA104C29739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820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BD2D82-5AE3-471A-B3A2-EA104C29739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14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-1588" y="0"/>
            <a:ext cx="12193588" cy="6861175"/>
            <a:chOff x="-1588" y="0"/>
            <a:chExt cx="12193588" cy="6861555"/>
          </a:xfrm>
        </p:grpSpPr>
        <p:sp>
          <p:nvSpPr>
            <p:cNvPr id="5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79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" name="Rectangle 7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413" y="1792288"/>
            <a:ext cx="990600" cy="304800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45FD019-40F5-4524-88A4-40C55123AF12}" type="datetimeFigureOut">
              <a:rPr lang="ru-RU"/>
              <a:pPr>
                <a:defRPr/>
              </a:pPr>
              <a:t>18.03.2025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13" y="3227388"/>
            <a:ext cx="3867150" cy="311150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0500" y="292100"/>
            <a:ext cx="838200" cy="768350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pPr>
              <a:defRPr/>
            </a:pPr>
            <a:fld id="{A6D2FC3E-3C4C-4F02-99DD-A67A3FB7E43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-1588" y="0"/>
            <a:ext cx="12193588" cy="6861175"/>
            <a:chOff x="-1588" y="0"/>
            <a:chExt cx="12193588" cy="6861555"/>
          </a:xfrm>
        </p:grpSpPr>
        <p:sp>
          <p:nvSpPr>
            <p:cNvPr id="6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ChangeArrowheads="1"/>
            </p:cNvSpPr>
            <p:nvPr/>
          </p:nvSpPr>
          <p:spPr bwMode="gray">
            <a:xfrm rot="10371525">
              <a:off x="263525" y="4438896"/>
              <a:ext cx="3300413" cy="439762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5"/>
            <p:cNvSpPr>
              <a:spLocks noChangeArrowheads="1"/>
            </p:cNvSpPr>
            <p:nvPr/>
          </p:nvSpPr>
          <p:spPr bwMode="gray">
            <a:xfrm rot="10800000">
              <a:off x="458788" y="320693"/>
              <a:ext cx="11277600" cy="4534151"/>
            </a:xfrm>
            <a:custGeom>
              <a:avLst/>
              <a:gdLst>
                <a:gd name="T0" fmla="*/ 0 w 7104"/>
                <a:gd name="T1" fmla="*/ 0 h 2856"/>
                <a:gd name="T2" fmla="*/ 7104 w 7104"/>
                <a:gd name="T3" fmla="*/ 2856 h 2856"/>
              </a:gdLst>
              <a:ahLst/>
              <a:cxnLst/>
              <a:rect l="T0" t="T1" r="T2" b="T3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79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" name="Rectangle 11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71673-8AAE-4289-9FD0-147D7022D1D6}" type="datetimeFigureOut">
              <a:rPr lang="ru-RU"/>
              <a:pPr>
                <a:defRPr/>
              </a:pPr>
              <a:t>18.03.2025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CC385-B454-489D-8545-84968C77861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-1588" y="0"/>
            <a:ext cx="12193588" cy="6861175"/>
            <a:chOff x="-1588" y="0"/>
            <a:chExt cx="12193588" cy="6861555"/>
          </a:xfrm>
        </p:grpSpPr>
        <p:sp>
          <p:nvSpPr>
            <p:cNvPr id="5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ChangeArrowheads="1"/>
            </p:cNvSpPr>
            <p:nvPr/>
          </p:nvSpPr>
          <p:spPr bwMode="gray">
            <a:xfrm>
              <a:off x="455613" y="2802093"/>
              <a:ext cx="11277600" cy="3602236"/>
            </a:xfrm>
            <a:custGeom>
              <a:avLst/>
              <a:gdLst>
                <a:gd name="T0" fmla="*/ 0 w 10000"/>
                <a:gd name="T1" fmla="*/ 0 h 7946"/>
                <a:gd name="T2" fmla="*/ 10000 w 10000"/>
                <a:gd name="T3" fmla="*/ 7946 h 7946"/>
              </a:gdLst>
              <a:ahLst/>
              <a:cxnLst/>
              <a:rect l="T0" t="T1" r="T2" b="T3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5"/>
            <p:cNvSpPr>
              <a:spLocks noChangeArrowheads="1"/>
            </p:cNvSpPr>
            <p:nvPr/>
          </p:nvSpPr>
          <p:spPr bwMode="gray">
            <a:xfrm rot="-589932">
              <a:off x="8491538" y="2714775"/>
              <a:ext cx="3298825" cy="441349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79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" name="Rectangle 10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6D9C4-B2D7-480A-8D0F-B72FB6BEEC21}" type="datetimeFigureOut">
              <a:rPr lang="ru-RU"/>
              <a:pPr>
                <a:defRPr/>
              </a:pPr>
              <a:t>18.03.2025</a:t>
            </a:fld>
            <a:endParaRPr lang="ru-RU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9D2B2-862C-4003-8945-13C3A937C2A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-1588" y="0"/>
            <a:ext cx="12193588" cy="6861175"/>
            <a:chOff x="-1588" y="0"/>
            <a:chExt cx="12193588" cy="6861555"/>
          </a:xfrm>
        </p:grpSpPr>
        <p:sp>
          <p:nvSpPr>
            <p:cNvPr id="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 noChangeArrowheads="1"/>
            </p:cNvSpPr>
            <p:nvPr/>
          </p:nvSpPr>
          <p:spPr bwMode="gray">
            <a:xfrm rot="-589932">
              <a:off x="8491538" y="4184882"/>
              <a:ext cx="3298825" cy="441349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"/>
            <p:cNvSpPr>
              <a:spLocks noChangeArrowheads="1"/>
            </p:cNvSpPr>
            <p:nvPr/>
          </p:nvSpPr>
          <p:spPr bwMode="gray">
            <a:xfrm>
              <a:off x="455613" y="4242035"/>
              <a:ext cx="11277600" cy="2336929"/>
            </a:xfrm>
            <a:custGeom>
              <a:avLst/>
              <a:gdLst>
                <a:gd name="T0" fmla="*/ 0 w 10000"/>
                <a:gd name="T1" fmla="*/ 0 h 8000"/>
                <a:gd name="T2" fmla="*/ 10000 w 10000"/>
                <a:gd name="T3" fmla="*/ 8000 h 8000"/>
              </a:gdLst>
              <a:ahLst/>
              <a:cxnLst/>
              <a:rect l="T0" t="T1" r="T2" b="T3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79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" name="TextBox 11"/>
          <p:cNvSpPr txBox="1"/>
          <p:nvPr/>
        </p:nvSpPr>
        <p:spPr bwMode="gray">
          <a:xfrm>
            <a:off x="898525" y="596900"/>
            <a:ext cx="801688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6" name="TextBox 14"/>
          <p:cNvSpPr txBox="1"/>
          <p:nvPr/>
        </p:nvSpPr>
        <p:spPr bwMode="gray">
          <a:xfrm>
            <a:off x="9715500" y="2628900"/>
            <a:ext cx="801688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7" name="Rectangle 2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rtlCol="0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A21D2-98C0-46FC-BF5B-32E3DF60995C}" type="datetimeFigureOut">
              <a:rPr lang="ru-RU"/>
              <a:pPr>
                <a:defRPr/>
              </a:pPr>
              <a:t>18.03.2025</a:t>
            </a:fld>
            <a:endParaRPr lang="ru-RU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609A6-C435-4F91-A74E-7FAFFDE3614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-1588" y="0"/>
            <a:ext cx="12193588" cy="6861175"/>
            <a:chOff x="-1588" y="0"/>
            <a:chExt cx="12193588" cy="6861555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ChangeArrowheads="1"/>
            </p:cNvSpPr>
            <p:nvPr/>
          </p:nvSpPr>
          <p:spPr bwMode="gray">
            <a:xfrm rot="-589932">
              <a:off x="8491538" y="4192820"/>
              <a:ext cx="3298825" cy="441349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5"/>
            <p:cNvSpPr>
              <a:spLocks noChangeArrowheads="1"/>
            </p:cNvSpPr>
            <p:nvPr/>
          </p:nvSpPr>
          <p:spPr bwMode="gray">
            <a:xfrm>
              <a:off x="455613" y="4242035"/>
              <a:ext cx="11277600" cy="2336929"/>
            </a:xfrm>
            <a:custGeom>
              <a:avLst/>
              <a:gdLst>
                <a:gd name="T0" fmla="*/ 0 w 10000"/>
                <a:gd name="T1" fmla="*/ 0 h 8000"/>
                <a:gd name="T2" fmla="*/ 10000 w 10000"/>
                <a:gd name="T3" fmla="*/ 8000 h 8000"/>
              </a:gdLst>
              <a:ahLst/>
              <a:cxnLst/>
              <a:rect l="T0" t="T1" r="T2" b="T3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79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" name="Rectangle 9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454CB-3CEC-411F-9EBF-40EEFCCFD107}" type="datetimeFigureOut">
              <a:rPr lang="ru-RU"/>
              <a:pPr>
                <a:defRPr/>
              </a:pPr>
              <a:t>18.03.2025</a:t>
            </a:fld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76F4E-F160-4FD6-BC18-22C4273C8A4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4384675" y="2603500"/>
            <a:ext cx="33338" cy="3424238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7775575" y="2603500"/>
            <a:ext cx="0" cy="3424238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0328D-4926-436C-B9C3-D775BC6E7217}" type="datetimeFigureOut">
              <a:rPr lang="ru-RU"/>
              <a:pPr>
                <a:defRPr/>
              </a:pPr>
              <a:t>18.03.2025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B92D9-DD79-407F-A228-8B2EBD7EB5E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6"/>
          <p:cNvCxnSpPr/>
          <p:nvPr/>
        </p:nvCxnSpPr>
        <p:spPr>
          <a:xfrm>
            <a:off x="4384675" y="2603500"/>
            <a:ext cx="0" cy="3462338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/>
          <p:cNvCxnSpPr/>
          <p:nvPr/>
        </p:nvCxnSpPr>
        <p:spPr>
          <a:xfrm>
            <a:off x="7807325" y="2603500"/>
            <a:ext cx="0" cy="3462338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B170C-64CB-4340-919A-7EB798D56CD8}" type="datetimeFigureOut">
              <a:rPr lang="ru-RU"/>
              <a:pPr>
                <a:defRPr/>
              </a:pPr>
              <a:t>18.03.2025</a:t>
            </a:fld>
            <a:endParaRPr lang="ru-RU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1BB09-BC96-4179-AB89-484576B8580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BC431-35D8-4D7A-A16F-3DB6D01C0B75}" type="datetimeFigureOut">
              <a:rPr lang="ru-RU"/>
              <a:pPr>
                <a:defRPr/>
              </a:pPr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4BF78-F86F-490C-9C22-170AD53C196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-1588" y="0"/>
            <a:ext cx="12193588" cy="6861175"/>
            <a:chOff x="-1588" y="0"/>
            <a:chExt cx="12193588" cy="6861555"/>
          </a:xfrm>
        </p:grpSpPr>
        <p:sp>
          <p:nvSpPr>
            <p:cNvPr id="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ChangeArrowheads="1"/>
            </p:cNvSpPr>
            <p:nvPr/>
          </p:nvSpPr>
          <p:spPr bwMode="gray">
            <a:xfrm rot="5101749">
              <a:off x="6294347" y="4577029"/>
              <a:ext cx="3299008" cy="441325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12"/>
            <p:cNvSpPr/>
            <p:nvPr/>
          </p:nvSpPr>
          <p:spPr>
            <a:xfrm>
              <a:off x="414338" y="401660"/>
              <a:ext cx="6511925" cy="60534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ChangeArrowheads="1"/>
            </p:cNvSpPr>
            <p:nvPr/>
          </p:nvSpPr>
          <p:spPr bwMode="gray">
            <a:xfrm rot="5400000">
              <a:off x="4448801" y="2801334"/>
              <a:ext cx="6053472" cy="1254125"/>
            </a:xfrm>
            <a:custGeom>
              <a:avLst/>
              <a:gdLst>
                <a:gd name="T0" fmla="*/ 0 w 10000"/>
                <a:gd name="T1" fmla="*/ 0 h 8000"/>
                <a:gd name="T2" fmla="*/ 10000 w 10000"/>
                <a:gd name="T3" fmla="*/ 8000 h 8000"/>
              </a:gdLst>
              <a:ahLst/>
              <a:cxnLst/>
              <a:rect l="T0" t="T1" r="T2" b="T3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79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" name="Rectangle 19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3DB4A-3553-4DD8-8FC1-F321151DB947}" type="datetimeFigureOut">
              <a:rPr lang="ru-RU"/>
              <a:pPr>
                <a:defRPr/>
              </a:pPr>
              <a:t>18.03.2025</a:t>
            </a:fld>
            <a:endParaRPr lang="ru-RU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5235-4827-4185-A693-011B90DD87E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72B1D-2C6D-4BA2-933A-753E174A32BB}" type="datetimeFigureOut">
              <a:rPr lang="ru-RU"/>
              <a:pPr>
                <a:defRPr/>
              </a:pPr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E5FE2-83D9-4E83-B4FB-DB5B9825CE6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-1588" y="0"/>
            <a:ext cx="12193588" cy="6861175"/>
            <a:chOff x="-1588" y="0"/>
            <a:chExt cx="12193588" cy="6861555"/>
          </a:xfrm>
        </p:grpSpPr>
        <p:sp>
          <p:nvSpPr>
            <p:cNvPr id="5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1660"/>
              <a:ext cx="4478338" cy="60534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ChangeArrowheads="1"/>
            </p:cNvSpPr>
            <p:nvPr/>
          </p:nvSpPr>
          <p:spPr bwMode="gray">
            <a:xfrm rot="-5677511">
              <a:off x="4698909" y="1825738"/>
              <a:ext cx="3299008" cy="441325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5"/>
            <p:cNvSpPr>
              <a:spLocks noChangeArrowheads="1"/>
            </p:cNvSpPr>
            <p:nvPr/>
          </p:nvSpPr>
          <p:spPr bwMode="gray">
            <a:xfrm rot="-5400000">
              <a:off x="3786814" y="2801334"/>
              <a:ext cx="6053472" cy="1254125"/>
            </a:xfrm>
            <a:custGeom>
              <a:avLst/>
              <a:gdLst>
                <a:gd name="T0" fmla="*/ 0 w 10000"/>
                <a:gd name="T1" fmla="*/ 0 h 8000"/>
                <a:gd name="T2" fmla="*/ 10000 w 10000"/>
                <a:gd name="T3" fmla="*/ 8000 h 8000"/>
              </a:gdLst>
              <a:ahLst/>
              <a:cxnLst/>
              <a:rect l="T0" t="T1" r="T2" b="T3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79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" name="Rectangle 9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F5CD0-3365-4F9E-808A-69956BBB4B9E}" type="datetimeFigureOut">
              <a:rPr lang="ru-RU"/>
              <a:pPr>
                <a:defRPr/>
              </a:pPr>
              <a:t>18.03.2025</a:t>
            </a:fld>
            <a:endParaRPr lang="ru-RU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1666-8D97-4F80-AD78-250F89A0352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5D1B-B2E4-4DBD-B65F-CAF4F745AE78}" type="datetimeFigureOut">
              <a:rPr lang="ru-RU"/>
              <a:pPr>
                <a:defRPr/>
              </a:pPr>
              <a:t>18.03.2025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32299-77DD-48F1-9A4A-8218CCE6E07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AD9A-A1EA-402C-ABE8-B4F05B8F931F}" type="datetimeFigureOut">
              <a:rPr lang="ru-RU"/>
              <a:pPr>
                <a:defRPr/>
              </a:pPr>
              <a:t>18.03.2025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52E19-C33A-493B-B90B-EB9E7CCE2EA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13479-5BFE-404D-AE95-D4F27CC0EB17}" type="datetimeFigureOut">
              <a:rPr lang="ru-RU"/>
              <a:pPr>
                <a:defRPr/>
              </a:pPr>
              <a:t>18.03.2025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44D6E-2E57-4FB6-B166-3C8282518CB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0FF8-ED81-431A-8917-6D926CF7322D}" type="datetimeFigureOut">
              <a:rPr lang="ru-RU"/>
              <a:pPr>
                <a:defRPr/>
              </a:pPr>
              <a:t>18.03.2025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A3A36-433A-44F5-A5C9-9CD52222AF5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-1588" y="0"/>
            <a:ext cx="12193588" cy="6861175"/>
            <a:chOff x="-1588" y="0"/>
            <a:chExt cx="12193588" cy="6861555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7"/>
            <p:cNvSpPr/>
            <p:nvPr/>
          </p:nvSpPr>
          <p:spPr>
            <a:xfrm>
              <a:off x="5713413" y="401660"/>
              <a:ext cx="6054725" cy="60534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ChangeArrowheads="1"/>
            </p:cNvSpPr>
            <p:nvPr/>
          </p:nvSpPr>
          <p:spPr bwMode="gray">
            <a:xfrm rot="-5400000">
              <a:off x="2229476" y="2801334"/>
              <a:ext cx="6053472" cy="1254125"/>
            </a:xfrm>
            <a:custGeom>
              <a:avLst/>
              <a:gdLst>
                <a:gd name="T0" fmla="*/ 0 w 10000"/>
                <a:gd name="T1" fmla="*/ 0 h 8000"/>
                <a:gd name="T2" fmla="*/ 10000 w 10000"/>
                <a:gd name="T3" fmla="*/ 8000 h 8000"/>
              </a:gdLst>
              <a:ahLst/>
              <a:cxnLst/>
              <a:rect l="T0" t="T1" r="T2" b="T3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5"/>
            <p:cNvSpPr>
              <a:spLocks noChangeArrowheads="1"/>
            </p:cNvSpPr>
            <p:nvPr/>
          </p:nvSpPr>
          <p:spPr bwMode="gray">
            <a:xfrm rot="-5677511">
              <a:off x="3140778" y="1826532"/>
              <a:ext cx="3299008" cy="439737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79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6DA60-6263-4897-AEFC-772786F1C13C}" type="datetimeFigureOut">
              <a:rPr lang="ru-RU"/>
              <a:pPr>
                <a:defRPr/>
              </a:pPr>
              <a:t>18.03.2025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48F34-DECE-4BDC-A54F-F21E44F4B9B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-1588" y="0"/>
            <a:ext cx="12193588" cy="6861175"/>
            <a:chOff x="-1588" y="0"/>
            <a:chExt cx="12193588" cy="6861555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7"/>
            <p:cNvSpPr/>
            <p:nvPr/>
          </p:nvSpPr>
          <p:spPr>
            <a:xfrm>
              <a:off x="6172200" y="401660"/>
              <a:ext cx="5595938" cy="60534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ChangeArrowheads="1"/>
            </p:cNvSpPr>
            <p:nvPr/>
          </p:nvSpPr>
          <p:spPr bwMode="gray">
            <a:xfrm rot="-5400000">
              <a:off x="3295482" y="2800541"/>
              <a:ext cx="6053472" cy="1255712"/>
            </a:xfrm>
            <a:custGeom>
              <a:avLst/>
              <a:gdLst>
                <a:gd name="T0" fmla="*/ 0 w 10000"/>
                <a:gd name="T1" fmla="*/ 0 h 8000"/>
                <a:gd name="T2" fmla="*/ 10000 w 10000"/>
                <a:gd name="T3" fmla="*/ 8000 h 8000"/>
              </a:gdLst>
              <a:ahLst/>
              <a:cxnLst/>
              <a:rect l="T0" t="T1" r="T2" b="T3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5"/>
            <p:cNvSpPr>
              <a:spLocks noChangeArrowheads="1"/>
            </p:cNvSpPr>
            <p:nvPr/>
          </p:nvSpPr>
          <p:spPr bwMode="gray">
            <a:xfrm rot="-5677511">
              <a:off x="4203609" y="1825738"/>
              <a:ext cx="3299008" cy="441325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79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20D18-8720-4F44-AB74-8204F00E62D0}" type="datetimeFigureOut">
              <a:rPr lang="ru-RU"/>
              <a:pPr>
                <a:defRPr/>
              </a:pPr>
              <a:t>18.03.2025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4EFA4-2A27-49D0-8514-C83F81E444F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-1588" y="0"/>
            <a:ext cx="12193588" cy="686117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5" name="Freeform 5"/>
            <p:cNvSpPr>
              <a:spLocks noChangeArrowheads="1"/>
            </p:cNvSpPr>
            <p:nvPr/>
          </p:nvSpPr>
          <p:spPr bwMode="gray">
            <a:xfrm rot="-589932">
              <a:off x="8491538" y="1797150"/>
              <a:ext cx="3298825" cy="441349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Freeform 5"/>
            <p:cNvSpPr>
              <a:spLocks noChangeArrowheads="1"/>
            </p:cNvSpPr>
            <p:nvPr/>
          </p:nvSpPr>
          <p:spPr bwMode="gray">
            <a:xfrm>
              <a:off x="458788" y="1867003"/>
              <a:ext cx="11277600" cy="4532564"/>
            </a:xfrm>
            <a:custGeom>
              <a:avLst/>
              <a:gdLst>
                <a:gd name="T0" fmla="*/ 0 w 7104"/>
                <a:gd name="T1" fmla="*/ 0 h 2856"/>
                <a:gd name="T2" fmla="*/ 7104 w 7104"/>
                <a:gd name="T3" fmla="*/ 2856 h 2856"/>
              </a:gdLst>
              <a:ahLst/>
              <a:cxnLst/>
              <a:rect l="T0" t="T1" r="T2" b="T3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79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1155700" y="973138"/>
            <a:ext cx="8761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55700" y="2603500"/>
            <a:ext cx="87614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125" y="6391275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47619437-2D7E-47BD-92C3-4024A48A0929}" type="datetimeFigureOut">
              <a:rPr lang="ru-RU"/>
              <a:pPr>
                <a:defRPr/>
              </a:pPr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213" y="6391275"/>
            <a:ext cx="3868737" cy="31115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28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485C063-A96C-43C2-9B61-CE7658423E5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6" r:id="rId2"/>
    <p:sldLayoutId id="2147484018" r:id="rId3"/>
    <p:sldLayoutId id="2147484015" r:id="rId4"/>
    <p:sldLayoutId id="2147484014" r:id="rId5"/>
    <p:sldLayoutId id="2147484013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  <p:sldLayoutId id="2147484026" r:id="rId14"/>
    <p:sldLayoutId id="2147484027" r:id="rId15"/>
    <p:sldLayoutId id="2147484012" r:id="rId16"/>
    <p:sldLayoutId id="2147484028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>
          <a:xfrm>
            <a:off x="1155700" y="2100263"/>
            <a:ext cx="8824913" cy="2676525"/>
          </a:xfrm>
        </p:spPr>
        <p:txBody>
          <a:bodyPr/>
          <a:lstStyle/>
          <a:p>
            <a:pPr eaLnBrk="1" hangingPunct="1"/>
            <a:r>
              <a:rPr lang="uk-UA"/>
              <a:t>Використання закону діючих мас до рівноваги комплексоутворення</a:t>
            </a: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7323138" y="6580188"/>
            <a:ext cx="781050" cy="203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624638" y="6580188"/>
            <a:ext cx="698500" cy="1952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022975" y="6580188"/>
            <a:ext cx="601663" cy="1952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402263" y="6580188"/>
            <a:ext cx="554037" cy="203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462838" y="5911850"/>
            <a:ext cx="793750" cy="2301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07125" y="5911850"/>
            <a:ext cx="1025525" cy="23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62613" y="5911850"/>
            <a:ext cx="544512" cy="2301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30838" y="5911850"/>
            <a:ext cx="231775" cy="2301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7" name="Заголовок 1"/>
          <p:cNvSpPr>
            <a:spLocks noGrp="1"/>
          </p:cNvSpPr>
          <p:nvPr>
            <p:ph type="title"/>
          </p:nvPr>
        </p:nvSpPr>
        <p:spPr>
          <a:xfrm>
            <a:off x="1155700" y="973138"/>
            <a:ext cx="8824913" cy="708025"/>
          </a:xfrm>
        </p:spPr>
        <p:txBody>
          <a:bodyPr/>
          <a:lstStyle/>
          <a:p>
            <a:pPr eaLnBrk="1" hangingPunct="1"/>
            <a:r>
              <a:rPr lang="uk-UA"/>
              <a:t>Номенклатура</a:t>
            </a:r>
            <a:endParaRPr lang="ru-RU"/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84728" y="2207491"/>
            <a:ext cx="11804072" cy="4650509"/>
          </a:xfrm>
          <a:blipFill>
            <a:blip r:embed="rId2"/>
            <a:stretch>
              <a:fillRect l="-310" t="-1442" b="-1704"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600">
                <a:noFill/>
              </a:rPr>
              <a:t> </a:t>
            </a:r>
          </a:p>
        </p:txBody>
      </p:sp>
      <p:pic>
        <p:nvPicPr>
          <p:cNvPr id="3277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4325" y="2870200"/>
            <a:ext cx="1357313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7850" y="2892425"/>
            <a:ext cx="1274763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792538" y="4073525"/>
            <a:ext cx="4640262" cy="8397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155700" y="973138"/>
            <a:ext cx="8824913" cy="708025"/>
          </a:xfrm>
        </p:spPr>
        <p:txBody>
          <a:bodyPr/>
          <a:lstStyle/>
          <a:p>
            <a:pPr eaLnBrk="1" hangingPunct="1"/>
            <a:r>
              <a:rPr lang="uk-UA"/>
              <a:t>Константа нестійкості та константа стійкості</a:t>
            </a:r>
            <a:endParaRPr lang="ru-RU"/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60218" y="2318326"/>
            <a:ext cx="11490037" cy="3756891"/>
          </a:xfrm>
          <a:blipFill>
            <a:blip r:embed="rId2"/>
            <a:stretch>
              <a:fillRect l="-796" t="-1297"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800" dirty="0">
                <a:noFill/>
              </a:rPr>
              <a:t> </a:t>
            </a:r>
          </a:p>
        </p:txBody>
      </p:sp>
      <p:pic>
        <p:nvPicPr>
          <p:cNvPr id="3379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081" y="4979988"/>
            <a:ext cx="5083175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A853219-C716-4120-AC74-1AD2AD338C52}"/>
              </a:ext>
            </a:extLst>
          </p:cNvPr>
          <p:cNvSpPr/>
          <p:nvPr/>
        </p:nvSpPr>
        <p:spPr>
          <a:xfrm>
            <a:off x="1155700" y="3693226"/>
            <a:ext cx="1100612" cy="3802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МЕНШЕ</a:t>
            </a:r>
            <a:endParaRPr lang="uk-UA" b="1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1F3D9FA3-E9EF-484F-8C3E-0D03B8846828}"/>
              </a:ext>
            </a:extLst>
          </p:cNvPr>
          <p:cNvSpPr/>
          <p:nvPr/>
        </p:nvSpPr>
        <p:spPr>
          <a:xfrm>
            <a:off x="5122831" y="3693226"/>
            <a:ext cx="890650" cy="3802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/>
              <a:t>БІЛЬШ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941888" y="4719638"/>
            <a:ext cx="1768475" cy="752475"/>
          </a:xfrm>
          <a:prstGeom prst="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745163" y="6072188"/>
            <a:ext cx="1357312" cy="7143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899275" y="4673600"/>
            <a:ext cx="1543050" cy="798513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021388" y="3306763"/>
            <a:ext cx="1376362" cy="8032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09750" y="4719638"/>
            <a:ext cx="2882900" cy="69215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17963" y="3038475"/>
            <a:ext cx="4165600" cy="2682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71788" y="3306763"/>
            <a:ext cx="2946400" cy="69215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824" name="Заголовок 1"/>
          <p:cNvSpPr>
            <a:spLocks noGrp="1"/>
          </p:cNvSpPr>
          <p:nvPr>
            <p:ph type="title"/>
          </p:nvPr>
        </p:nvSpPr>
        <p:spPr>
          <a:xfrm>
            <a:off x="1155700" y="973138"/>
            <a:ext cx="8824913" cy="708025"/>
          </a:xfrm>
        </p:spPr>
        <p:txBody>
          <a:bodyPr/>
          <a:lstStyle/>
          <a:p>
            <a:pPr eaLnBrk="1" hangingPunct="1"/>
            <a:r>
              <a:rPr lang="uk-UA"/>
              <a:t>Методи руйнування КС</a:t>
            </a: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97238" y="6132513"/>
            <a:ext cx="2281237" cy="63182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17963" y="3038475"/>
            <a:ext cx="4165600" cy="26828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83127" y="2280614"/>
            <a:ext cx="12034982" cy="4434610"/>
          </a:xfrm>
          <a:blipFill>
            <a:blip r:embed="rId2"/>
            <a:stretch>
              <a:fillRect l="-557" t="-687" b="-1786"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800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D3FB2D7-9DF5-4D87-8B66-F6D3B5ABD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214" y="2327563"/>
            <a:ext cx="10410467" cy="4530437"/>
          </a:xfrm>
        </p:spPr>
        <p:txBody>
          <a:bodyPr/>
          <a:lstStyle/>
          <a:p>
            <a:r>
              <a:rPr lang="uk-UA" sz="2400" b="1" dirty="0"/>
              <a:t>Маскування</a:t>
            </a:r>
            <a:r>
              <a:rPr lang="uk-UA" sz="2400" dirty="0"/>
              <a:t> – зв'язування іона, який заважає в комплексну сполуку.</a:t>
            </a:r>
          </a:p>
          <a:p>
            <a:pPr marL="0" indent="0">
              <a:buNone/>
            </a:pPr>
            <a:r>
              <a:rPr lang="en-US" sz="2400" dirty="0"/>
              <a:t>Cu</a:t>
            </a:r>
            <a:r>
              <a:rPr lang="en-US" sz="2400" baseline="30000" dirty="0"/>
              <a:t>2+ </a:t>
            </a:r>
            <a:r>
              <a:rPr lang="uk-UA" sz="2400" dirty="0"/>
              <a:t>заважає відкриттю </a:t>
            </a:r>
            <a:r>
              <a:rPr lang="en-US" sz="2400" dirty="0"/>
              <a:t>Cd</a:t>
            </a:r>
            <a:r>
              <a:rPr lang="en-US" sz="2400" baseline="30000" dirty="0"/>
              <a:t>2+</a:t>
            </a:r>
            <a:r>
              <a:rPr lang="uk-UA" sz="2400" baseline="30000" dirty="0"/>
              <a:t> </a:t>
            </a:r>
            <a:r>
              <a:rPr lang="uk-UA" sz="2400" dirty="0"/>
              <a:t>дією на нього </a:t>
            </a:r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S</a:t>
            </a:r>
            <a:endParaRPr lang="uk-UA" sz="2400" dirty="0"/>
          </a:p>
          <a:p>
            <a:pPr marL="0" indent="0">
              <a:buNone/>
            </a:pPr>
            <a:r>
              <a:rPr lang="en-US" sz="2400" dirty="0"/>
              <a:t>Fe</a:t>
            </a:r>
            <a:r>
              <a:rPr lang="en-US" sz="2400" baseline="30000" dirty="0"/>
              <a:t>3+</a:t>
            </a:r>
            <a:r>
              <a:rPr lang="uk-UA" sz="2400" baseline="30000" dirty="0"/>
              <a:t> </a:t>
            </a:r>
            <a:r>
              <a:rPr lang="uk-UA" sz="2400" dirty="0"/>
              <a:t>заважає відкриттю </a:t>
            </a:r>
            <a:r>
              <a:rPr lang="en-US" sz="2400" dirty="0"/>
              <a:t>Co</a:t>
            </a:r>
            <a:r>
              <a:rPr lang="en-US" sz="2400" baseline="30000" dirty="0"/>
              <a:t>2+</a:t>
            </a:r>
            <a:r>
              <a:rPr lang="uk-UA" sz="2400" baseline="30000" dirty="0"/>
              <a:t> </a:t>
            </a:r>
            <a:r>
              <a:rPr lang="uk-UA" sz="2400" dirty="0"/>
              <a:t>дією амоній </a:t>
            </a:r>
            <a:r>
              <a:rPr lang="uk-UA" sz="2400" dirty="0" err="1"/>
              <a:t>роданіду</a:t>
            </a:r>
            <a:r>
              <a:rPr lang="uk-UA" sz="2400" dirty="0"/>
              <a:t> (</a:t>
            </a:r>
            <a:r>
              <a:rPr lang="en-US" sz="2400" dirty="0"/>
              <a:t>NH</a:t>
            </a:r>
            <a:r>
              <a:rPr lang="en-US" sz="2400" baseline="-25000" dirty="0"/>
              <a:t>4</a:t>
            </a:r>
            <a:r>
              <a:rPr lang="en-US" sz="2400" dirty="0"/>
              <a:t>SCN)</a:t>
            </a:r>
          </a:p>
          <a:p>
            <a:pPr marL="0" indent="0">
              <a:buNone/>
            </a:pPr>
            <a:r>
              <a:rPr lang="uk-UA" sz="2400" dirty="0"/>
              <a:t>В таких випадках іони, котрі заважають можна маскувати.</a:t>
            </a:r>
          </a:p>
          <a:p>
            <a:pPr marL="0" indent="0">
              <a:buNone/>
            </a:pPr>
            <a:r>
              <a:rPr lang="uk-UA" sz="2400" dirty="0"/>
              <a:t>Наприклад:</a:t>
            </a:r>
          </a:p>
          <a:p>
            <a:pPr marL="0" indent="0">
              <a:buNone/>
            </a:pPr>
            <a:r>
              <a:rPr lang="en-US" sz="2400" dirty="0"/>
              <a:t>Fe</a:t>
            </a:r>
            <a:r>
              <a:rPr lang="en-US" sz="2400" baseline="30000" dirty="0"/>
              <a:t>3+</a:t>
            </a:r>
            <a:r>
              <a:rPr lang="uk-UA" sz="2400" baseline="30000" dirty="0"/>
              <a:t> </a:t>
            </a:r>
            <a:r>
              <a:rPr lang="uk-UA" sz="2400" dirty="0"/>
              <a:t>маскують</a:t>
            </a:r>
            <a:r>
              <a:rPr lang="uk-UA" sz="2400" baseline="30000" dirty="0"/>
              <a:t> </a:t>
            </a:r>
            <a:r>
              <a:rPr lang="en-US" sz="2400" dirty="0" err="1"/>
              <a:t>NaF</a:t>
            </a:r>
            <a:r>
              <a:rPr lang="en-US" sz="2400" dirty="0"/>
              <a:t> </a:t>
            </a:r>
            <a:r>
              <a:rPr lang="uk-UA" sz="2400" dirty="0"/>
              <a:t>або </a:t>
            </a:r>
            <a:r>
              <a:rPr lang="en-US" sz="2400" dirty="0"/>
              <a:t>NH</a:t>
            </a:r>
            <a:r>
              <a:rPr lang="en-US" sz="2400" baseline="-25000" dirty="0"/>
              <a:t>4</a:t>
            </a:r>
            <a:r>
              <a:rPr lang="en-US" sz="2400" dirty="0"/>
              <a:t>F</a:t>
            </a:r>
          </a:p>
          <a:p>
            <a:pPr marL="0" indent="0">
              <a:buNone/>
            </a:pPr>
            <a:r>
              <a:rPr lang="uk-UA" sz="2400" dirty="0"/>
              <a:t>При цьому утворюється </a:t>
            </a:r>
            <a:r>
              <a:rPr lang="en-US" sz="2400" dirty="0"/>
              <a:t>[Fe</a:t>
            </a:r>
            <a:r>
              <a:rPr lang="en-US" sz="2400" baseline="30000" dirty="0"/>
              <a:t>3+</a:t>
            </a:r>
            <a:r>
              <a:rPr lang="en-US" sz="2400" dirty="0"/>
              <a:t>F</a:t>
            </a:r>
            <a:r>
              <a:rPr lang="en-US" sz="2400" baseline="-25000" dirty="0"/>
              <a:t>6</a:t>
            </a:r>
            <a:r>
              <a:rPr lang="en-US" sz="2400" dirty="0"/>
              <a:t>]</a:t>
            </a:r>
            <a:r>
              <a:rPr lang="en-US" sz="2400" baseline="30000" dirty="0"/>
              <a:t>3-</a:t>
            </a:r>
          </a:p>
          <a:p>
            <a:pPr marL="0" indent="0">
              <a:buNone/>
            </a:pPr>
            <a:r>
              <a:rPr lang="uk-UA" sz="2400" dirty="0"/>
              <a:t>							</a:t>
            </a:r>
            <a:r>
              <a:rPr lang="en-US" sz="2400" dirty="0"/>
              <a:t>K</a:t>
            </a:r>
            <a:r>
              <a:rPr lang="uk-UA" sz="2400" dirty="0"/>
              <a:t>н=</a:t>
            </a:r>
            <a:r>
              <a:rPr lang="en-US" sz="2400" dirty="0"/>
              <a:t> [Fe</a:t>
            </a:r>
            <a:r>
              <a:rPr lang="en-US" sz="2400" baseline="30000" dirty="0"/>
              <a:t>3+</a:t>
            </a:r>
            <a:r>
              <a:rPr lang="en-US" sz="2400" dirty="0"/>
              <a:t>F</a:t>
            </a:r>
            <a:r>
              <a:rPr lang="en-US" sz="2400" baseline="-25000" dirty="0"/>
              <a:t>6</a:t>
            </a:r>
            <a:r>
              <a:rPr lang="en-US" sz="2400" dirty="0"/>
              <a:t>]</a:t>
            </a:r>
            <a:r>
              <a:rPr lang="en-US" sz="2400" baseline="30000" dirty="0"/>
              <a:t>3-</a:t>
            </a:r>
            <a:r>
              <a:rPr lang="uk-UA" sz="2400" baseline="30000" dirty="0"/>
              <a:t> </a:t>
            </a:r>
            <a:r>
              <a:rPr lang="en-US" sz="2400" dirty="0"/>
              <a:t>=7.94</a:t>
            </a:r>
            <a:r>
              <a:rPr lang="uk-UA" sz="2400" dirty="0"/>
              <a:t> </a:t>
            </a:r>
            <a:r>
              <a:rPr lang="en-US" sz="2400" baseline="-25000" dirty="0"/>
              <a:t>*</a:t>
            </a:r>
            <a:r>
              <a:rPr lang="en-US" sz="2400" dirty="0"/>
              <a:t>10</a:t>
            </a:r>
            <a:r>
              <a:rPr lang="en-US" sz="2400" baseline="30000" dirty="0"/>
              <a:t>-17</a:t>
            </a:r>
            <a:endParaRPr lang="uk-UA" sz="2400" baseline="300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58DA548-3E93-464B-9EA5-E28CD099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973138"/>
            <a:ext cx="8824913" cy="708025"/>
          </a:xfrm>
        </p:spPr>
        <p:txBody>
          <a:bodyPr/>
          <a:lstStyle/>
          <a:p>
            <a:pPr eaLnBrk="1" hangingPunct="1"/>
            <a:r>
              <a:rPr lang="uk-UA" b="1" dirty="0"/>
              <a:t>Маскування</a:t>
            </a:r>
            <a:r>
              <a:rPr lang="en-US" b="1" dirty="0"/>
              <a:t> </a:t>
            </a:r>
            <a:r>
              <a:rPr lang="uk-UA" b="1" dirty="0"/>
              <a:t>КС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31085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1155700" y="973138"/>
            <a:ext cx="8824913" cy="708025"/>
          </a:xfrm>
        </p:spPr>
        <p:txBody>
          <a:bodyPr/>
          <a:lstStyle/>
          <a:p>
            <a:pPr eaLnBrk="1" hangingPunct="1"/>
            <a:r>
              <a:rPr lang="ru-RU"/>
              <a:t>Демаскування</a:t>
            </a: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34109" y="2281382"/>
            <a:ext cx="11369963" cy="4368800"/>
          </a:xfrm>
          <a:blipFill>
            <a:blip r:embed="rId2"/>
            <a:stretch>
              <a:fillRect l="-1877" t="-2510"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800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1155700" y="973138"/>
            <a:ext cx="8824913" cy="708025"/>
          </a:xfrm>
        </p:spPr>
        <p:txBody>
          <a:bodyPr/>
          <a:lstStyle/>
          <a:p>
            <a:pPr eaLnBrk="1" hangingPunct="1"/>
            <a:r>
              <a:rPr lang="uk-UA"/>
              <a:t>Висновок</a:t>
            </a:r>
            <a:endParaRPr lang="ru-RU"/>
          </a:p>
        </p:txBody>
      </p:sp>
      <p:sp>
        <p:nvSpPr>
          <p:cNvPr id="37890" name="Объект 2"/>
          <p:cNvSpPr>
            <a:spLocks noGrp="1"/>
          </p:cNvSpPr>
          <p:nvPr>
            <p:ph idx="1"/>
          </p:nvPr>
        </p:nvSpPr>
        <p:spPr>
          <a:xfrm>
            <a:off x="239713" y="2233613"/>
            <a:ext cx="11657012" cy="4416425"/>
          </a:xfrm>
        </p:spPr>
        <p:txBody>
          <a:bodyPr/>
          <a:lstStyle/>
          <a:p>
            <a:pPr eaLnBrk="1" hangingPunct="1"/>
            <a:r>
              <a:rPr lang="ru-RU" sz="2000" dirty="0"/>
              <a:t>Ян </a:t>
            </a:r>
            <a:r>
              <a:rPr lang="ru-RU" sz="2000" dirty="0" err="1"/>
              <a:t>Берцеліус</a:t>
            </a:r>
            <a:r>
              <a:rPr lang="ru-RU" sz="2000" dirty="0"/>
              <a:t>, </a:t>
            </a:r>
            <a:r>
              <a:rPr lang="ru-RU" sz="2000" dirty="0" err="1"/>
              <a:t>Володимир</a:t>
            </a:r>
            <a:r>
              <a:rPr lang="ru-RU" sz="2000" dirty="0"/>
              <a:t> </a:t>
            </a:r>
            <a:r>
              <a:rPr lang="ru-RU" sz="2000" dirty="0" err="1"/>
              <a:t>Кістяковский</a:t>
            </a:r>
            <a:r>
              <a:rPr lang="ru-RU" sz="2000" dirty="0"/>
              <a:t>, Альфред Вернер </a:t>
            </a:r>
            <a:r>
              <a:rPr lang="ru-RU" sz="2000" dirty="0" err="1"/>
              <a:t>відіграли</a:t>
            </a:r>
            <a:r>
              <a:rPr lang="ru-RU" sz="2000" dirty="0"/>
              <a:t> </a:t>
            </a:r>
            <a:r>
              <a:rPr lang="ru-RU" sz="2000" dirty="0" err="1"/>
              <a:t>важливу</a:t>
            </a:r>
            <a:r>
              <a:rPr lang="ru-RU" sz="2000" dirty="0"/>
              <a:t> роль у </a:t>
            </a:r>
            <a:r>
              <a:rPr lang="ru-RU" sz="2000" dirty="0" err="1"/>
              <a:t>вивченні</a:t>
            </a:r>
            <a:r>
              <a:rPr lang="ru-RU" sz="2000" dirty="0"/>
              <a:t> КС.</a:t>
            </a:r>
          </a:p>
          <a:p>
            <a:pPr eaLnBrk="1" hangingPunct="1"/>
            <a:r>
              <a:rPr lang="ru-RU" sz="2000" dirty="0"/>
              <a:t>Лише у 1893 р. </a:t>
            </a:r>
            <a:r>
              <a:rPr lang="ru-RU" sz="2000" dirty="0" err="1"/>
              <a:t>видатний</a:t>
            </a:r>
            <a:r>
              <a:rPr lang="ru-RU" sz="2000" dirty="0"/>
              <a:t> </a:t>
            </a:r>
            <a:r>
              <a:rPr lang="ru-RU" sz="2000" dirty="0" err="1"/>
              <a:t>швейцарський</a:t>
            </a:r>
            <a:r>
              <a:rPr lang="ru-RU" sz="2000" dirty="0"/>
              <a:t> учений А. Вернер </a:t>
            </a:r>
            <a:r>
              <a:rPr lang="ru-RU" sz="2000" dirty="0" err="1"/>
              <a:t>запропонував</a:t>
            </a:r>
            <a:r>
              <a:rPr lang="ru-RU" sz="2000" dirty="0"/>
              <a:t> </a:t>
            </a:r>
            <a:r>
              <a:rPr lang="ru-RU" sz="2000" dirty="0" err="1"/>
              <a:t>координаційну</a:t>
            </a:r>
            <a:r>
              <a:rPr lang="ru-RU" sz="2000" dirty="0"/>
              <a:t> </a:t>
            </a:r>
            <a:r>
              <a:rPr lang="ru-RU" sz="2000" dirty="0" err="1"/>
              <a:t>теорію</a:t>
            </a:r>
            <a:r>
              <a:rPr lang="ru-RU" sz="2000" dirty="0"/>
              <a:t>, </a:t>
            </a:r>
            <a:r>
              <a:rPr lang="ru-RU" sz="2000" dirty="0" err="1"/>
              <a:t>згідно</a:t>
            </a:r>
            <a:r>
              <a:rPr lang="ru-RU" sz="2000" dirty="0"/>
              <a:t> з </a:t>
            </a:r>
            <a:r>
              <a:rPr lang="ru-RU" sz="2000" dirty="0" err="1"/>
              <a:t>якою</a:t>
            </a:r>
            <a:r>
              <a:rPr lang="ru-RU" sz="2000" dirty="0"/>
              <a:t> у таких </a:t>
            </a:r>
            <a:r>
              <a:rPr lang="ru-RU" sz="2000" dirty="0" err="1"/>
              <a:t>сполуках</a:t>
            </a:r>
            <a:r>
              <a:rPr lang="ru-RU" sz="2000" dirty="0"/>
              <a:t> </a:t>
            </a:r>
            <a:r>
              <a:rPr lang="ru-RU" sz="2000" dirty="0" err="1"/>
              <a:t>існує</a:t>
            </a:r>
            <a:r>
              <a:rPr lang="ru-RU" sz="2000" dirty="0"/>
              <a:t> атом </a:t>
            </a:r>
            <a:r>
              <a:rPr lang="ru-RU" sz="2000" dirty="0" err="1"/>
              <a:t>комплексоутворювач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координує</a:t>
            </a:r>
            <a:r>
              <a:rPr lang="ru-RU" sz="2000" dirty="0"/>
              <a:t> </a:t>
            </a:r>
            <a:r>
              <a:rPr lang="ru-RU" sz="2000" dirty="0" err="1"/>
              <a:t>навколо</a:t>
            </a:r>
            <a:r>
              <a:rPr lang="ru-RU" sz="2000" dirty="0"/>
              <a:t> себе </a:t>
            </a:r>
            <a:r>
              <a:rPr lang="ru-RU" sz="2000" dirty="0" err="1"/>
              <a:t>більше</a:t>
            </a:r>
            <a:r>
              <a:rPr lang="ru-RU" sz="2000" dirty="0"/>
              <a:t> число </a:t>
            </a:r>
            <a:r>
              <a:rPr lang="ru-RU" sz="2000" dirty="0" err="1"/>
              <a:t>іонів</a:t>
            </a:r>
            <a:r>
              <a:rPr lang="ru-RU" sz="2000" dirty="0"/>
              <a:t> </a:t>
            </a:r>
            <a:r>
              <a:rPr lang="ru-RU" sz="2000" dirty="0" err="1"/>
              <a:t>протилежного</a:t>
            </a:r>
            <a:r>
              <a:rPr lang="ru-RU" sz="2000" dirty="0"/>
              <a:t> знаку </a:t>
            </a:r>
            <a:r>
              <a:rPr lang="ru-RU" sz="2000" dirty="0" err="1"/>
              <a:t>чи</a:t>
            </a:r>
            <a:r>
              <a:rPr lang="ru-RU" sz="2000" dirty="0"/>
              <a:t> молекул, </a:t>
            </a:r>
            <a:r>
              <a:rPr lang="ru-RU" sz="2000" dirty="0" err="1"/>
              <a:t>ніж</a:t>
            </a:r>
            <a:r>
              <a:rPr lang="ru-RU" sz="2000" dirty="0"/>
              <a:t> </a:t>
            </a:r>
            <a:r>
              <a:rPr lang="ru-RU" sz="2000" dirty="0" err="1"/>
              <a:t>дозволяє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звичайна</a:t>
            </a:r>
            <a:r>
              <a:rPr lang="ru-RU" sz="2000" dirty="0"/>
              <a:t> </a:t>
            </a:r>
            <a:r>
              <a:rPr lang="ru-RU" sz="2000" dirty="0" err="1"/>
              <a:t>валентність</a:t>
            </a:r>
            <a:endParaRPr lang="ru-RU" sz="2000" dirty="0"/>
          </a:p>
          <a:p>
            <a:pPr eaLnBrk="1" hangingPunct="1"/>
            <a:r>
              <a:rPr lang="ru-RU" sz="2000" dirty="0" err="1"/>
              <a:t>Комплексні</a:t>
            </a:r>
            <a:r>
              <a:rPr lang="ru-RU" sz="2000" dirty="0"/>
              <a:t> </a:t>
            </a:r>
            <a:r>
              <a:rPr lang="ru-RU" sz="2000" dirty="0" err="1"/>
              <a:t>сполуки</a:t>
            </a:r>
            <a:r>
              <a:rPr lang="ru-RU" sz="2000" dirty="0"/>
              <a:t> </a:t>
            </a:r>
            <a:r>
              <a:rPr lang="ru-RU" sz="2000" dirty="0" err="1"/>
              <a:t>відіграють</a:t>
            </a:r>
            <a:r>
              <a:rPr lang="ru-RU" sz="2000" dirty="0"/>
              <a:t> велику роль у </a:t>
            </a:r>
            <a:r>
              <a:rPr lang="ru-RU" sz="2000" dirty="0" err="1"/>
              <a:t>життєдіяльності</a:t>
            </a:r>
            <a:r>
              <a:rPr lang="ru-RU" sz="2000" dirty="0"/>
              <a:t> </a:t>
            </a:r>
            <a:r>
              <a:rPr lang="ru-RU" sz="2000" dirty="0" err="1"/>
              <a:t>організмів</a:t>
            </a:r>
            <a:r>
              <a:rPr lang="ru-RU" sz="2000" dirty="0"/>
              <a:t>: </a:t>
            </a:r>
            <a:r>
              <a:rPr lang="ru-RU" sz="2000" dirty="0" err="1"/>
              <a:t>наприклад</a:t>
            </a:r>
            <a:r>
              <a:rPr lang="ru-RU" sz="2000" dirty="0"/>
              <a:t>, </a:t>
            </a:r>
            <a:r>
              <a:rPr lang="ru-RU" sz="2000" dirty="0" err="1"/>
              <a:t>гемоглобін</a:t>
            </a:r>
            <a:r>
              <a:rPr lang="ru-RU" sz="2000" dirty="0"/>
              <a:t>, </a:t>
            </a:r>
            <a:r>
              <a:rPr lang="ru-RU" sz="2000" dirty="0" err="1"/>
              <a:t>хлорофіл</a:t>
            </a:r>
            <a:r>
              <a:rPr lang="ru-RU" sz="2000" dirty="0"/>
              <a:t> є </a:t>
            </a:r>
            <a:r>
              <a:rPr lang="ru-RU" sz="2000" dirty="0" err="1"/>
              <a:t>комплексними</a:t>
            </a:r>
            <a:r>
              <a:rPr lang="ru-RU" sz="2000" dirty="0"/>
              <a:t> </a:t>
            </a:r>
            <a:r>
              <a:rPr lang="ru-RU" sz="2000" dirty="0" err="1"/>
              <a:t>сполуками</a:t>
            </a:r>
            <a:r>
              <a:rPr lang="ru-RU" sz="2000" dirty="0"/>
              <a:t>. </a:t>
            </a:r>
          </a:p>
          <a:p>
            <a:pPr eaLnBrk="1" hangingPunct="1"/>
            <a:r>
              <a:rPr lang="ru-RU" sz="2000" dirty="0" err="1"/>
              <a:t>Хлорофіл</a:t>
            </a:r>
            <a:r>
              <a:rPr lang="ru-RU" sz="2000" dirty="0"/>
              <a:t> - </a:t>
            </a:r>
            <a:r>
              <a:rPr lang="ru-RU" sz="2000" dirty="0" err="1"/>
              <a:t>це</a:t>
            </a:r>
            <a:r>
              <a:rPr lang="ru-RU" sz="2000" dirty="0"/>
              <a:t> комплексна </a:t>
            </a:r>
            <a:r>
              <a:rPr lang="ru-RU" sz="2000" dirty="0" err="1"/>
              <a:t>сполука</a:t>
            </a:r>
            <a:r>
              <a:rPr lang="ru-RU" sz="2000" dirty="0"/>
              <a:t> </a:t>
            </a:r>
            <a:r>
              <a:rPr lang="ru-RU" sz="2000" dirty="0" err="1"/>
              <a:t>Магнію</a:t>
            </a:r>
            <a:r>
              <a:rPr lang="ru-RU" sz="2000" dirty="0"/>
              <a:t> з </a:t>
            </a:r>
            <a:r>
              <a:rPr lang="ru-RU" sz="2000" dirty="0" err="1"/>
              <a:t>порфірітами</a:t>
            </a:r>
            <a:r>
              <a:rPr lang="ru-RU" sz="2000" dirty="0"/>
              <a:t>, </a:t>
            </a:r>
            <a:r>
              <a:rPr lang="ru-RU" sz="2000" dirty="0" err="1"/>
              <a:t>гемоглобін</a:t>
            </a:r>
            <a:r>
              <a:rPr lang="ru-RU" sz="2000" dirty="0"/>
              <a:t> </a:t>
            </a:r>
            <a:r>
              <a:rPr lang="ru-RU" sz="2000" dirty="0" err="1"/>
              <a:t>містить</a:t>
            </a:r>
            <a:r>
              <a:rPr lang="ru-RU" sz="2000" dirty="0"/>
              <a:t> комплекс Феруму (</a:t>
            </a:r>
            <a:r>
              <a:rPr lang="en-US" sz="2000" dirty="0"/>
              <a:t>II) </a:t>
            </a:r>
            <a:r>
              <a:rPr lang="ru-RU" sz="2000" dirty="0"/>
              <a:t>з </a:t>
            </a:r>
            <a:r>
              <a:rPr lang="ru-RU" sz="2000" dirty="0" err="1"/>
              <a:t>порфірітовими</a:t>
            </a:r>
            <a:r>
              <a:rPr lang="ru-RU" sz="2000" dirty="0"/>
              <a:t> циклами.</a:t>
            </a:r>
          </a:p>
          <a:p>
            <a:pPr eaLnBrk="1" hangingPunct="1"/>
            <a:r>
              <a:rPr lang="ru-RU" sz="2000" dirty="0" err="1"/>
              <a:t>Комплексні</a:t>
            </a:r>
            <a:r>
              <a:rPr lang="ru-RU" sz="2000" dirty="0"/>
              <a:t> </a:t>
            </a:r>
            <a:r>
              <a:rPr lang="ru-RU" sz="2000" dirty="0" err="1"/>
              <a:t>сполуки</a:t>
            </a:r>
            <a:r>
              <a:rPr lang="ru-RU" sz="2000" dirty="0"/>
              <a:t> Цинку широко </a:t>
            </a:r>
            <a:r>
              <a:rPr lang="ru-RU" sz="2000" dirty="0" err="1"/>
              <a:t>використовують</a:t>
            </a:r>
            <a:r>
              <a:rPr lang="ru-RU" sz="2000" dirty="0"/>
              <a:t> у </a:t>
            </a:r>
            <a:r>
              <a:rPr lang="ru-RU" sz="2000" dirty="0" err="1"/>
              <a:t>дерматології</a:t>
            </a:r>
            <a:r>
              <a:rPr lang="ru-RU" sz="2000" dirty="0"/>
              <a:t> як </a:t>
            </a:r>
            <a:r>
              <a:rPr lang="ru-RU" sz="2000" dirty="0" err="1"/>
              <a:t>протимікробні</a:t>
            </a:r>
            <a:r>
              <a:rPr lang="ru-RU" sz="2000" dirty="0"/>
              <a:t> </a:t>
            </a:r>
            <a:r>
              <a:rPr lang="ru-RU" sz="2000" dirty="0" err="1"/>
              <a:t>засоби</a:t>
            </a:r>
            <a:r>
              <a:rPr lang="ru-RU" sz="2000" dirty="0"/>
              <a:t>, а </a:t>
            </a:r>
            <a:r>
              <a:rPr lang="ru-RU" sz="2000" dirty="0" err="1"/>
              <a:t>карбоніли</a:t>
            </a:r>
            <a:r>
              <a:rPr lang="ru-RU" sz="2000" dirty="0"/>
              <a:t> Феруму, </a:t>
            </a:r>
            <a:r>
              <a:rPr lang="ru-RU" sz="2000" dirty="0" err="1"/>
              <a:t>зокрема</a:t>
            </a:r>
            <a:r>
              <a:rPr lang="ru-RU" sz="2000" dirty="0"/>
              <a:t> </a:t>
            </a:r>
            <a:r>
              <a:rPr lang="ru-RU" sz="2000" dirty="0" err="1"/>
              <a:t>ферроцерон</a:t>
            </a:r>
            <a:r>
              <a:rPr lang="ru-RU" sz="2000" dirty="0"/>
              <a:t> </a:t>
            </a:r>
            <a:r>
              <a:rPr lang="ru-RU" sz="2000" dirty="0" err="1"/>
              <a:t>належить</a:t>
            </a:r>
            <a:r>
              <a:rPr lang="ru-RU" sz="2000" dirty="0"/>
              <a:t> до </a:t>
            </a:r>
            <a:r>
              <a:rPr lang="ru-RU" sz="2000" dirty="0" err="1"/>
              <a:t>нових</a:t>
            </a:r>
            <a:r>
              <a:rPr lang="ru-RU" sz="2000" dirty="0"/>
              <a:t> </a:t>
            </a:r>
            <a:r>
              <a:rPr lang="ru-RU" sz="2000" dirty="0" err="1"/>
              <a:t>медичних</a:t>
            </a:r>
            <a:r>
              <a:rPr lang="ru-RU" sz="2000" dirty="0"/>
              <a:t> </a:t>
            </a:r>
            <a:r>
              <a:rPr lang="ru-RU" sz="2000" dirty="0" err="1"/>
              <a:t>препаратів</a:t>
            </a:r>
            <a:r>
              <a:rPr lang="ru-RU" sz="2000" dirty="0"/>
              <a:t> для лікування </a:t>
            </a:r>
            <a:r>
              <a:rPr lang="ru-RU" sz="2000" dirty="0" err="1"/>
              <a:t>ферумдефіцитних</a:t>
            </a:r>
            <a:r>
              <a:rPr lang="ru-RU" sz="2000" dirty="0"/>
              <a:t> (</a:t>
            </a:r>
            <a:r>
              <a:rPr lang="ru-RU" sz="2000" dirty="0" err="1"/>
              <a:t>залізодефіцитних</a:t>
            </a:r>
            <a:r>
              <a:rPr lang="ru-RU" sz="2000" dirty="0"/>
              <a:t>) </a:t>
            </a:r>
            <a:r>
              <a:rPr lang="ru-RU" sz="2000" dirty="0" err="1"/>
              <a:t>анемій</a:t>
            </a:r>
            <a:r>
              <a:rPr lang="ru-RU" sz="2000"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B627D6F-40BA-456F-8D5C-007CD9671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170" y="2544124"/>
            <a:ext cx="8825659" cy="3416300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					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3830225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155700" y="973138"/>
            <a:ext cx="8824913" cy="708025"/>
          </a:xfrm>
        </p:spPr>
        <p:txBody>
          <a:bodyPr/>
          <a:lstStyle/>
          <a:p>
            <a:pPr eaLnBrk="1" hangingPunct="1"/>
            <a:r>
              <a:rPr lang="uk-UA"/>
              <a:t>План</a:t>
            </a:r>
            <a:endParaRPr lang="ru-RU"/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285750" y="2032000"/>
            <a:ext cx="11582400" cy="47196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uk-UA" dirty="0"/>
          </a:p>
          <a:p>
            <a:pPr eaLnBrk="1" hangingPunct="1">
              <a:lnSpc>
                <a:spcPct val="80000"/>
              </a:lnSpc>
            </a:pPr>
            <a:r>
              <a:rPr lang="uk-UA" dirty="0"/>
              <a:t>Координаційна теорія</a:t>
            </a:r>
          </a:p>
          <a:p>
            <a:pPr eaLnBrk="1" hangingPunct="1">
              <a:lnSpc>
                <a:spcPct val="80000"/>
              </a:lnSpc>
            </a:pPr>
            <a:r>
              <a:rPr lang="uk-UA" dirty="0"/>
              <a:t>Комплексні сполуки (КС)</a:t>
            </a:r>
          </a:p>
          <a:p>
            <a:pPr eaLnBrk="1" hangingPunct="1">
              <a:lnSpc>
                <a:spcPct val="80000"/>
              </a:lnSpc>
            </a:pPr>
            <a:r>
              <a:rPr lang="uk-UA" dirty="0"/>
              <a:t>Класифікація комплексних </a:t>
            </a:r>
            <a:r>
              <a:rPr lang="uk-UA" dirty="0" err="1"/>
              <a:t>сполук</a:t>
            </a:r>
            <a:endParaRPr lang="uk-UA" dirty="0"/>
          </a:p>
          <a:p>
            <a:pPr eaLnBrk="1" hangingPunct="1">
              <a:lnSpc>
                <a:spcPct val="80000"/>
              </a:lnSpc>
            </a:pPr>
            <a:r>
              <a:rPr lang="uk-UA" dirty="0"/>
              <a:t>Номенклатура </a:t>
            </a:r>
          </a:p>
          <a:p>
            <a:pPr eaLnBrk="1" hangingPunct="1">
              <a:lnSpc>
                <a:spcPct val="80000"/>
              </a:lnSpc>
            </a:pPr>
            <a:r>
              <a:rPr lang="ru-RU" dirty="0"/>
              <a:t>Константа </a:t>
            </a:r>
            <a:r>
              <a:rPr lang="ru-RU" dirty="0" err="1"/>
              <a:t>нестійкості</a:t>
            </a:r>
            <a:r>
              <a:rPr lang="ru-RU" dirty="0"/>
              <a:t> та константа </a:t>
            </a:r>
            <a:r>
              <a:rPr lang="ru-RU" dirty="0" err="1"/>
              <a:t>стійкості</a:t>
            </a:r>
            <a:endParaRPr lang="ru-RU" dirty="0"/>
          </a:p>
          <a:p>
            <a:pPr eaLnBrk="1" hangingPunct="1">
              <a:lnSpc>
                <a:spcPct val="80000"/>
              </a:lnSpc>
            </a:pPr>
            <a:r>
              <a:rPr lang="uk-UA" dirty="0"/>
              <a:t>Методи руйнування КС</a:t>
            </a:r>
          </a:p>
          <a:p>
            <a:pPr eaLnBrk="1" hangingPunct="1">
              <a:lnSpc>
                <a:spcPct val="80000"/>
              </a:lnSpc>
            </a:pPr>
            <a:r>
              <a:rPr lang="uk-UA" dirty="0"/>
              <a:t>Маскування</a:t>
            </a:r>
            <a:r>
              <a:rPr lang="en-US" dirty="0"/>
              <a:t> </a:t>
            </a:r>
            <a:r>
              <a:rPr lang="ru-RU" dirty="0"/>
              <a:t>та де</a:t>
            </a:r>
            <a:r>
              <a:rPr lang="uk-UA" dirty="0"/>
              <a:t>маскування КС</a:t>
            </a:r>
          </a:p>
          <a:p>
            <a:pPr eaLnBrk="1" hangingPunct="1">
              <a:lnSpc>
                <a:spcPct val="80000"/>
              </a:lnSpc>
            </a:pPr>
            <a:endParaRPr lang="uk-UA" sz="1500" dirty="0"/>
          </a:p>
          <a:p>
            <a:pPr eaLnBrk="1" hangingPunct="1">
              <a:lnSpc>
                <a:spcPct val="80000"/>
              </a:lnSpc>
            </a:pPr>
            <a:endParaRPr lang="uk-UA" sz="1500" dirty="0"/>
          </a:p>
          <a:p>
            <a:pPr eaLnBrk="1" hangingPunct="1">
              <a:lnSpc>
                <a:spcPct val="80000"/>
              </a:lnSpc>
            </a:pPr>
            <a:endParaRPr lang="uk-UA" sz="1500" dirty="0"/>
          </a:p>
          <a:p>
            <a:pPr eaLnBrk="1" hangingPunct="1">
              <a:lnSpc>
                <a:spcPct val="80000"/>
              </a:lnSpc>
            </a:pPr>
            <a:endParaRPr lang="ru-RU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155700" y="973138"/>
            <a:ext cx="8824913" cy="708025"/>
          </a:xfrm>
        </p:spPr>
        <p:txBody>
          <a:bodyPr/>
          <a:lstStyle/>
          <a:p>
            <a:pPr eaLnBrk="1" hangingPunct="1"/>
            <a:r>
              <a:rPr lang="uk-UA"/>
              <a:t>Історія</a:t>
            </a:r>
            <a:endParaRPr lang="ru-RU"/>
          </a:p>
        </p:txBody>
      </p:sp>
      <p:pic>
        <p:nvPicPr>
          <p:cNvPr id="2457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7825" y="2319338"/>
            <a:ext cx="2905125" cy="3578225"/>
          </a:xfrm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3355975" y="2392363"/>
            <a:ext cx="55800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uk-UA" sz="2800" b="1" dirty="0">
                <a:latin typeface="Century Gothic" pitchFamily="34" charset="0"/>
              </a:rPr>
              <a:t>Ян </a:t>
            </a:r>
            <a:r>
              <a:rPr lang="uk-UA" sz="2800" b="1" dirty="0" err="1">
                <a:latin typeface="Century Gothic" pitchFamily="34" charset="0"/>
              </a:rPr>
              <a:t>Берцеліус</a:t>
            </a:r>
            <a:r>
              <a:rPr lang="uk-UA" sz="2800" b="1" dirty="0">
                <a:latin typeface="Century Gothic" pitchFamily="34" charset="0"/>
              </a:rPr>
              <a:t> </a:t>
            </a:r>
            <a:r>
              <a:rPr lang="uk-UA" sz="2800" dirty="0">
                <a:latin typeface="Century Gothic" pitchFamily="34" charset="0"/>
              </a:rPr>
              <a:t>ввів поняття сполуки вищого порядку – «нові сполуки», які утворилися не з атомів чи радикалів, а з молекул.  </a:t>
            </a:r>
          </a:p>
          <a:p>
            <a:pPr marL="285750" indent="-285750">
              <a:buFont typeface="Arial" charset="0"/>
              <a:buChar char="•"/>
            </a:pPr>
            <a:r>
              <a:rPr lang="uk-UA" sz="2800" b="1" dirty="0" err="1">
                <a:latin typeface="Century Gothic" pitchFamily="34" charset="0"/>
              </a:rPr>
              <a:t>Кістяковський</a:t>
            </a:r>
            <a:r>
              <a:rPr lang="uk-UA" sz="2800" dirty="0">
                <a:latin typeface="Century Gothic" pitchFamily="34" charset="0"/>
              </a:rPr>
              <a:t> запропонував ці сполуки називати «комплексними сполуками»</a:t>
            </a:r>
          </a:p>
          <a:p>
            <a:pPr marL="285750" indent="-285750">
              <a:buFont typeface="Arial" charset="0"/>
              <a:buChar char="•"/>
            </a:pPr>
            <a:endParaRPr lang="ru-RU" dirty="0">
              <a:latin typeface="Century Gothic" pitchFamily="34" charset="0"/>
            </a:endParaRP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733425" y="5924550"/>
            <a:ext cx="2371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entury Gothic" pitchFamily="34" charset="0"/>
              </a:rPr>
              <a:t>Ян Берцеліус </a:t>
            </a:r>
          </a:p>
        </p:txBody>
      </p:sp>
      <p:pic>
        <p:nvPicPr>
          <p:cNvPr id="24581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36038" y="2392363"/>
            <a:ext cx="2905125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8823325" y="5970588"/>
            <a:ext cx="3276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entury Gothic" pitchFamily="34" charset="0"/>
              </a:rPr>
              <a:t>Володимир Кістяковський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3363" y="2314575"/>
            <a:ext cx="299402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5"/>
          <p:cNvSpPr txBox="1">
            <a:spLocks noChangeArrowheads="1"/>
          </p:cNvSpPr>
          <p:nvPr/>
        </p:nvSpPr>
        <p:spPr bwMode="auto">
          <a:xfrm>
            <a:off x="1935163" y="6154738"/>
            <a:ext cx="2295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entury Gothic" pitchFamily="34" charset="0"/>
              </a:rPr>
              <a:t>Альфред Вернер</a:t>
            </a:r>
          </a:p>
        </p:txBody>
      </p:sp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5172075" y="2314575"/>
            <a:ext cx="6475413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entury Gothic" pitchFamily="34" charset="0"/>
              </a:rPr>
              <a:t>Найбільш вдало властивості і будову комплексних сполук пояснює координаційна теорія, запропонована в </a:t>
            </a:r>
            <a:r>
              <a:rPr lang="ru-RU" sz="2800" b="1">
                <a:latin typeface="Century Gothic" pitchFamily="34" charset="0"/>
              </a:rPr>
              <a:t>1893 </a:t>
            </a:r>
            <a:r>
              <a:rPr lang="ru-RU" sz="2800">
                <a:latin typeface="Century Gothic" pitchFamily="34" charset="0"/>
              </a:rPr>
              <a:t>році шведським хіміком </a:t>
            </a:r>
            <a:r>
              <a:rPr lang="ru-RU" sz="2800" b="1">
                <a:latin typeface="Century Gothic" pitchFamily="34" charset="0"/>
              </a:rPr>
              <a:t>Альфредом Вернером. </a:t>
            </a:r>
            <a:r>
              <a:rPr lang="ru-RU" sz="2800">
                <a:latin typeface="Century Gothic" pitchFamily="34" charset="0"/>
              </a:rPr>
              <a:t>Він висунув ідею про координацію, тобто просторове оточення іона металу аніонами або нейтральними молекулами.</a:t>
            </a:r>
          </a:p>
          <a:p>
            <a:endParaRPr lang="uk-UA">
              <a:latin typeface="Century Gothic" pitchFamily="34" charset="0"/>
            </a:endParaRPr>
          </a:p>
          <a:p>
            <a:endParaRPr lang="ru-RU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073150" y="1157288"/>
            <a:ext cx="8761413" cy="706437"/>
          </a:xfrm>
        </p:spPr>
        <p:txBody>
          <a:bodyPr/>
          <a:lstStyle/>
          <a:p>
            <a:pPr eaLnBrk="1" hangingPunct="1"/>
            <a:r>
              <a:rPr lang="ru-RU"/>
              <a:t>Координаційна теорія:</a:t>
            </a:r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523875" y="2325688"/>
            <a:ext cx="11668125" cy="34163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2600">
                <a:solidFill>
                  <a:schemeClr val="tx1"/>
                </a:solidFill>
                <a:latin typeface="Arial" charset="0"/>
              </a:rPr>
              <a:t>1. </a:t>
            </a:r>
            <a:r>
              <a:rPr lang="ru-RU" sz="2600">
                <a:solidFill>
                  <a:schemeClr val="tx1"/>
                </a:solidFill>
              </a:rPr>
              <a:t>У КС є </a:t>
            </a:r>
            <a:r>
              <a:rPr lang="ru-RU" sz="2600" b="1">
                <a:solidFill>
                  <a:schemeClr val="tx1"/>
                </a:solidFill>
              </a:rPr>
              <a:t>центральний атом</a:t>
            </a:r>
            <a:r>
              <a:rPr lang="ru-RU" sz="2600">
                <a:solidFill>
                  <a:schemeClr val="tx1"/>
                </a:solidFill>
              </a:rPr>
              <a:t>, навколо якого розміщуються координовані до нього іони та молекули; </a:t>
            </a:r>
            <a:endParaRPr lang="ru-RU" sz="260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sz="2600">
                <a:solidFill>
                  <a:schemeClr val="tx1"/>
                </a:solidFill>
                <a:latin typeface="Arial" charset="0"/>
              </a:rPr>
              <a:t>2.</a:t>
            </a:r>
            <a:r>
              <a:rPr lang="ru-RU" sz="2600">
                <a:solidFill>
                  <a:schemeClr val="tx1"/>
                </a:solidFill>
              </a:rPr>
              <a:t>  Координовані атоми </a:t>
            </a:r>
            <a:r>
              <a:rPr lang="ru-RU" sz="2600">
                <a:solidFill>
                  <a:schemeClr val="tx1"/>
                </a:solidFill>
                <a:latin typeface="Arial" charset="0"/>
              </a:rPr>
              <a:t>у</a:t>
            </a:r>
            <a:r>
              <a:rPr lang="ru-RU" sz="2600">
                <a:solidFill>
                  <a:schemeClr val="tx1"/>
                </a:solidFill>
              </a:rPr>
              <a:t> внутрішній сфері  КС називають </a:t>
            </a:r>
            <a:r>
              <a:rPr lang="ru-RU" sz="2600" b="1">
                <a:solidFill>
                  <a:schemeClr val="tx1"/>
                </a:solidFill>
              </a:rPr>
              <a:t>аддендами (лігандами).</a:t>
            </a:r>
            <a:endParaRPr lang="ru-RU" sz="2600">
              <a:solidFill>
                <a:schemeClr val="tx1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sz="2600">
                <a:solidFill>
                  <a:schemeClr val="tx1"/>
                </a:solidFill>
              </a:rPr>
              <a:t>3.  Комплекс характеризується </a:t>
            </a:r>
            <a:r>
              <a:rPr lang="ru-RU" sz="2600" b="1">
                <a:solidFill>
                  <a:schemeClr val="tx1"/>
                </a:solidFill>
              </a:rPr>
              <a:t>координаційним числом</a:t>
            </a:r>
            <a:r>
              <a:rPr lang="ru-RU" sz="2600">
                <a:solidFill>
                  <a:schemeClr val="tx1"/>
                </a:solidFill>
              </a:rPr>
              <a:t> (числом атомів або молекул навколо ц.а.);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600">
                <a:solidFill>
                  <a:schemeClr val="tx1"/>
                </a:solidFill>
                <a:latin typeface="Arial" charset="0"/>
              </a:rPr>
              <a:t>4</a:t>
            </a:r>
            <a:r>
              <a:rPr lang="ru-RU" sz="2600">
                <a:solidFill>
                  <a:schemeClr val="tx1"/>
                </a:solidFill>
              </a:rPr>
              <a:t>. Центральний атом і ліганди</a:t>
            </a:r>
            <a:r>
              <a:rPr lang="ru-RU" sz="260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600">
                <a:solidFill>
                  <a:schemeClr val="tx1"/>
                </a:solidFill>
              </a:rPr>
              <a:t>складають ядро комплекса </a:t>
            </a:r>
            <a:r>
              <a:rPr lang="ru-RU" sz="2600">
                <a:solidFill>
                  <a:schemeClr val="tx1"/>
                </a:solidFill>
                <a:latin typeface="Arial" charset="0"/>
              </a:rPr>
              <a:t>- </a:t>
            </a:r>
            <a:r>
              <a:rPr lang="ru-RU" sz="2600" b="1">
                <a:solidFill>
                  <a:schemeClr val="tx1"/>
                </a:solidFill>
              </a:rPr>
              <a:t>внутрішня сфера</a:t>
            </a:r>
            <a:r>
              <a:rPr lang="ru-RU" sz="2600">
                <a:solidFill>
                  <a:schemeClr val="tx1"/>
                </a:solidFill>
              </a:rPr>
              <a:t>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600">
                <a:solidFill>
                  <a:schemeClr val="tx1"/>
                </a:solidFill>
                <a:latin typeface="Arial" charset="0"/>
              </a:rPr>
              <a:t>5</a:t>
            </a:r>
            <a:r>
              <a:rPr lang="ru-RU" sz="2600">
                <a:solidFill>
                  <a:schemeClr val="tx1"/>
                </a:solidFill>
              </a:rPr>
              <a:t>. Якщо ядро КС заряджене, то у </a:t>
            </a:r>
            <a:r>
              <a:rPr lang="ru-RU" sz="2600" b="1">
                <a:solidFill>
                  <a:schemeClr val="tx1"/>
                </a:solidFill>
              </a:rPr>
              <a:t>зовнішній сфері</a:t>
            </a:r>
            <a:r>
              <a:rPr lang="ru-RU" sz="2600">
                <a:solidFill>
                  <a:schemeClr val="tx1"/>
                </a:solidFill>
              </a:rPr>
              <a:t> є протиіони.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1155700" y="973138"/>
            <a:ext cx="8824913" cy="708025"/>
          </a:xfrm>
        </p:spPr>
        <p:txBody>
          <a:bodyPr/>
          <a:lstStyle/>
          <a:p>
            <a:pPr eaLnBrk="1" hangingPunct="1"/>
            <a:r>
              <a:rPr lang="uk-UA"/>
              <a:t>Комплексні сполуки</a:t>
            </a:r>
            <a:endParaRPr lang="ru-RU"/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519113" y="2325688"/>
            <a:ext cx="11166475" cy="3416300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uk-UA" sz="2400" b="1" dirty="0">
                <a:solidFill>
                  <a:schemeClr val="tx1"/>
                </a:solidFill>
              </a:rPr>
              <a:t>Комплексні сполуки (КС)- </a:t>
            </a:r>
            <a:r>
              <a:rPr lang="uk-UA" sz="2400" dirty="0">
                <a:solidFill>
                  <a:schemeClr val="tx1"/>
                </a:solidFill>
              </a:rPr>
              <a:t>це сполуки вищого порядку без утворення нових електронних пар, а за рахунок </a:t>
            </a:r>
            <a:r>
              <a:rPr lang="uk-UA" sz="2400" dirty="0" err="1">
                <a:solidFill>
                  <a:schemeClr val="tx1"/>
                </a:solidFill>
              </a:rPr>
              <a:t>донорно</a:t>
            </a:r>
            <a:r>
              <a:rPr lang="uk-UA" sz="2400" dirty="0">
                <a:solidFill>
                  <a:schemeClr val="tx1"/>
                </a:solidFill>
              </a:rPr>
              <a:t>-акцепторної взаємодії </a:t>
            </a:r>
          </a:p>
          <a:p>
            <a:pPr marL="0" indent="0" eaLnBrk="1" hangingPunct="1">
              <a:buFont typeface="Wingdings 3" pitchFamily="18" charset="2"/>
              <a:buNone/>
            </a:pPr>
            <a:endParaRPr lang="ru-RU" sz="1800" dirty="0"/>
          </a:p>
        </p:txBody>
      </p:sp>
      <p:pic>
        <p:nvPicPr>
          <p:cNvPr id="2765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2263" y="3619500"/>
            <a:ext cx="7145337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7675" y="3136900"/>
            <a:ext cx="86233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ъект 2"/>
          <p:cNvSpPr>
            <a:spLocks noGrp="1"/>
          </p:cNvSpPr>
          <p:nvPr>
            <p:ph idx="1"/>
          </p:nvPr>
        </p:nvSpPr>
        <p:spPr>
          <a:xfrm>
            <a:off x="277813" y="2262188"/>
            <a:ext cx="11572875" cy="4443412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uk-UA" sz="2200" b="1"/>
              <a:t>Центральними атомами </a:t>
            </a:r>
            <a:r>
              <a:rPr lang="uk-UA" sz="2200"/>
              <a:t>можуть бути іони металів чи нейтральні атоми металів, дуже рідко негативно заряджені іони 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sz="2200" b="1"/>
              <a:t>Лігандами</a:t>
            </a:r>
            <a:r>
              <a:rPr lang="ru-RU" sz="2200"/>
              <a:t> (приєднаними частинками) називають молекули або іони, які координуються навколо комплексоутворювача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sz="2200" b="1"/>
              <a:t>Координаційне число </a:t>
            </a:r>
            <a:r>
              <a:rPr lang="ru-RU" sz="2200"/>
              <a:t>визначається числом місць у просторі, які може надавати комплексоутворювач для приєднання лігандів. Іншими словами, координаційне число відповідає числу хімічних зв'язків між комплексоутворювачем і лігандами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sz="2200" b="1"/>
              <a:t>Внутрішня сфера комплексу </a:t>
            </a:r>
            <a:r>
              <a:rPr lang="ru-RU" sz="2200"/>
              <a:t>значною мірою зберігає стабільність при розчиненні комплексної сполуки. Її межі показують квадратними дужками. Іони, що містяться </a:t>
            </a:r>
            <a:r>
              <a:rPr lang="ru-RU" sz="2200" b="1"/>
              <a:t>у зовнішній сфері,</a:t>
            </a:r>
            <a:r>
              <a:rPr lang="ru-RU" sz="2200"/>
              <a:t> у розчинах легко відщеплюються. Тому говорять, що у </a:t>
            </a:r>
            <a:r>
              <a:rPr lang="ru-RU" sz="2200" b="1"/>
              <a:t>внутрішній сфері </a:t>
            </a:r>
            <a:r>
              <a:rPr lang="ru-RU" sz="2200"/>
              <a:t>іони зв’язані неіоногенно, а у </a:t>
            </a:r>
            <a:r>
              <a:rPr lang="ru-RU" sz="2200" b="1"/>
              <a:t>зовнішній</a:t>
            </a:r>
            <a:r>
              <a:rPr lang="ru-RU" sz="2200"/>
              <a:t> – іоногенно.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1155700" y="973138"/>
            <a:ext cx="8824913" cy="708025"/>
          </a:xfrm>
        </p:spPr>
        <p:txBody>
          <a:bodyPr/>
          <a:lstStyle/>
          <a:p>
            <a:pPr eaLnBrk="1" hangingPunct="1"/>
            <a:r>
              <a:rPr lang="ru-RU"/>
              <a:t>Класифікація комплексних сполук. </a:t>
            </a: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701964" y="2346035"/>
            <a:ext cx="11249891" cy="4184073"/>
          </a:xfrm>
          <a:blipFill>
            <a:blip r:embed="rId2"/>
            <a:stretch>
              <a:fillRect l="-1354" t="-1895"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800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14037" y="2169390"/>
            <a:ext cx="11683999" cy="4688610"/>
          </a:xfrm>
          <a:blipFill>
            <a:blip r:embed="rId3"/>
            <a:stretch>
              <a:fillRect l="-574" t="-1430"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800">
                <a:noFill/>
              </a:rPr>
              <a:t> 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Совет директоров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584</TotalTime>
  <Words>552</Words>
  <Application>Microsoft Office PowerPoint</Application>
  <PresentationFormat>Широкий екран</PresentationFormat>
  <Paragraphs>63</Paragraphs>
  <Slides>16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Совет директоров</vt:lpstr>
      <vt:lpstr>Використання закону діючих мас до рівноваги комплексоутворення</vt:lpstr>
      <vt:lpstr>План</vt:lpstr>
      <vt:lpstr>Історія</vt:lpstr>
      <vt:lpstr>Презентація PowerPoint</vt:lpstr>
      <vt:lpstr>Координаційна теорія:</vt:lpstr>
      <vt:lpstr>Комплексні сполуки</vt:lpstr>
      <vt:lpstr>Презентація PowerPoint</vt:lpstr>
      <vt:lpstr>Класифікація комплексних сполук. </vt:lpstr>
      <vt:lpstr>Презентація PowerPoint</vt:lpstr>
      <vt:lpstr>Номенклатура</vt:lpstr>
      <vt:lpstr>Константа нестійкості та константа стійкості</vt:lpstr>
      <vt:lpstr>Методи руйнування КС</vt:lpstr>
      <vt:lpstr>Маскування КС</vt:lpstr>
      <vt:lpstr>Демаскування</vt:lpstr>
      <vt:lpstr>Висновок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закону діючих мас до рівноваг</dc:title>
  <dc:creator>www</dc:creator>
  <cp:lastModifiedBy>Viktoriia Peretiatko</cp:lastModifiedBy>
  <cp:revision>56</cp:revision>
  <dcterms:created xsi:type="dcterms:W3CDTF">2019-03-05T14:52:13Z</dcterms:created>
  <dcterms:modified xsi:type="dcterms:W3CDTF">2025-03-18T20:10:37Z</dcterms:modified>
</cp:coreProperties>
</file>