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92" r:id="rId2"/>
    <p:sldId id="293" r:id="rId3"/>
    <p:sldId id="291" r:id="rId4"/>
    <p:sldId id="294" r:id="rId5"/>
    <p:sldId id="295" r:id="rId6"/>
    <p:sldId id="296" r:id="rId7"/>
    <p:sldId id="298" r:id="rId8"/>
    <p:sldId id="297" r:id="rId9"/>
    <p:sldId id="299" r:id="rId10"/>
    <p:sldId id="300" r:id="rId11"/>
    <p:sldId id="301" r:id="rId12"/>
    <p:sldId id="302" r:id="rId13"/>
    <p:sldId id="304" r:id="rId14"/>
    <p:sldId id="305" r:id="rId15"/>
    <p:sldId id="303" r:id="rId16"/>
    <p:sldId id="307" r:id="rId17"/>
    <p:sldId id="306" r:id="rId18"/>
    <p:sldId id="308" r:id="rId19"/>
    <p:sldId id="310" r:id="rId20"/>
    <p:sldId id="309" r:id="rId21"/>
    <p:sldId id="311" r:id="rId22"/>
    <p:sldId id="312" r:id="rId23"/>
    <p:sldId id="313" r:id="rId24"/>
    <p:sldId id="314" r:id="rId25"/>
    <p:sldId id="315" r:id="rId26"/>
    <p:sldId id="317" r:id="rId27"/>
    <p:sldId id="316" r:id="rId28"/>
    <p:sldId id="319" r:id="rId29"/>
    <p:sldId id="318" r:id="rId30"/>
    <p:sldId id="321" r:id="rId31"/>
    <p:sldId id="322" r:id="rId32"/>
    <p:sldId id="320" r:id="rId33"/>
    <p:sldId id="323" r:id="rId34"/>
    <p:sldId id="324" r:id="rId35"/>
    <p:sldId id="326" r:id="rId36"/>
    <p:sldId id="327" r:id="rId37"/>
    <p:sldId id="328" r:id="rId38"/>
    <p:sldId id="325" r:id="rId39"/>
    <p:sldId id="329" r:id="rId40"/>
    <p:sldId id="331" r:id="rId41"/>
    <p:sldId id="332" r:id="rId42"/>
    <p:sldId id="330" r:id="rId43"/>
    <p:sldId id="333" r:id="rId44"/>
    <p:sldId id="335" r:id="rId45"/>
    <p:sldId id="336" r:id="rId46"/>
    <p:sldId id="337" r:id="rId47"/>
    <p:sldId id="338" r:id="rId48"/>
    <p:sldId id="334" r:id="rId49"/>
    <p:sldId id="339" r:id="rId50"/>
    <p:sldId id="340" r:id="rId51"/>
    <p:sldId id="341" r:id="rId52"/>
    <p:sldId id="343" r:id="rId53"/>
    <p:sldId id="342" r:id="rId54"/>
    <p:sldId id="344" r:id="rId5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2" id="{98DEE49D-7A59-4F6B-92AB-88E441E439C7}">
          <p14:sldIdLst/>
        </p14:section>
        <p14:section name="2" id="{F0CABFB0-B3BC-4D0E-B50A-F8738ACE2B50}">
          <p14:sldIdLst>
            <p14:sldId id="292"/>
            <p14:sldId id="293"/>
            <p14:sldId id="291"/>
            <p14:sldId id="294"/>
            <p14:sldId id="295"/>
            <p14:sldId id="296"/>
            <p14:sldId id="298"/>
            <p14:sldId id="297"/>
            <p14:sldId id="299"/>
            <p14:sldId id="300"/>
            <p14:sldId id="301"/>
            <p14:sldId id="302"/>
            <p14:sldId id="304"/>
            <p14:sldId id="305"/>
            <p14:sldId id="303"/>
            <p14:sldId id="307"/>
            <p14:sldId id="306"/>
            <p14:sldId id="308"/>
            <p14:sldId id="310"/>
            <p14:sldId id="309"/>
            <p14:sldId id="311"/>
            <p14:sldId id="312"/>
            <p14:sldId id="313"/>
            <p14:sldId id="314"/>
            <p14:sldId id="315"/>
            <p14:sldId id="317"/>
            <p14:sldId id="316"/>
            <p14:sldId id="319"/>
            <p14:sldId id="318"/>
            <p14:sldId id="321"/>
            <p14:sldId id="322"/>
            <p14:sldId id="320"/>
            <p14:sldId id="323"/>
            <p14:sldId id="324"/>
            <p14:sldId id="326"/>
            <p14:sldId id="327"/>
            <p14:sldId id="328"/>
            <p14:sldId id="325"/>
            <p14:sldId id="329"/>
            <p14:sldId id="331"/>
            <p14:sldId id="332"/>
            <p14:sldId id="330"/>
            <p14:sldId id="333"/>
            <p14:sldId id="335"/>
            <p14:sldId id="336"/>
            <p14:sldId id="337"/>
            <p14:sldId id="338"/>
            <p14:sldId id="334"/>
            <p14:sldId id="339"/>
            <p14:sldId id="340"/>
            <p14:sldId id="341"/>
            <p14:sldId id="343"/>
            <p14:sldId id="342"/>
            <p14:sldId id="34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snapToGrid="0">
      <p:cViewPr varScale="1">
        <p:scale>
          <a:sx n="83" d="100"/>
          <a:sy n="83" d="100"/>
        </p:scale>
        <p:origin x="658" y="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ru-RU"/>
              <a:t>Образец заголовка</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7EF495D1-1066-452B-90B9-D503A2ADD6F1}" type="datetimeFigureOut">
              <a:rPr lang="ru-RU" smtClean="0"/>
              <a:t>20.02.2024</a:t>
            </a:fld>
            <a:endParaRPr lang="ru-RU"/>
          </a:p>
        </p:txBody>
      </p:sp>
      <p:sp>
        <p:nvSpPr>
          <p:cNvPr id="5" name="Footer Placeholder 4"/>
          <p:cNvSpPr>
            <a:spLocks noGrp="1"/>
          </p:cNvSpPr>
          <p:nvPr>
            <p:ph type="ftr" sz="quarter" idx="11"/>
          </p:nvPr>
        </p:nvSpPr>
        <p:spPr>
          <a:xfrm>
            <a:off x="1371600" y="4323845"/>
            <a:ext cx="6400800" cy="365125"/>
          </a:xfrm>
        </p:spPr>
        <p:txBody>
          <a:bodyPr/>
          <a:lstStyle/>
          <a:p>
            <a:endParaRPr lang="ru-RU"/>
          </a:p>
        </p:txBody>
      </p:sp>
      <p:sp>
        <p:nvSpPr>
          <p:cNvPr id="6" name="Slide Number Placeholder 5"/>
          <p:cNvSpPr>
            <a:spLocks noGrp="1"/>
          </p:cNvSpPr>
          <p:nvPr>
            <p:ph type="sldNum" sz="quarter" idx="12"/>
          </p:nvPr>
        </p:nvSpPr>
        <p:spPr>
          <a:xfrm>
            <a:off x="8077200" y="1430866"/>
            <a:ext cx="2743200" cy="365125"/>
          </a:xfrm>
        </p:spPr>
        <p:txBody>
          <a:bodyPr/>
          <a:lstStyle/>
          <a:p>
            <a:fld id="{0BC30587-2F52-49B2-B010-7DD8FA45153E}" type="slidenum">
              <a:rPr lang="ru-RU" smtClean="0"/>
              <a:t>‹#›</a:t>
            </a:fld>
            <a:endParaRPr lang="ru-RU"/>
          </a:p>
        </p:txBody>
      </p:sp>
    </p:spTree>
    <p:extLst>
      <p:ext uri="{BB962C8B-B14F-4D97-AF65-F5344CB8AC3E}">
        <p14:creationId xmlns:p14="http://schemas.microsoft.com/office/powerpoint/2010/main" val="34558251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7EF495D1-1066-452B-90B9-D503A2ADD6F1}" type="datetimeFigureOut">
              <a:rPr lang="ru-RU" smtClean="0"/>
              <a:t>20.02.2024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0BC30587-2F52-49B2-B010-7DD8FA45153E}" type="slidenum">
              <a:rPr lang="ru-RU" smtClean="0"/>
              <a:t>‹#›</a:t>
            </a:fld>
            <a:endParaRPr lang="ru-RU"/>
          </a:p>
        </p:txBody>
      </p:sp>
    </p:spTree>
    <p:extLst>
      <p:ext uri="{BB962C8B-B14F-4D97-AF65-F5344CB8AC3E}">
        <p14:creationId xmlns:p14="http://schemas.microsoft.com/office/powerpoint/2010/main" val="4826395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Заголовок и подпись">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ru-RU"/>
              <a:t>Образец заголовка</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7EF495D1-1066-452B-90B9-D503A2ADD6F1}" type="datetimeFigureOut">
              <a:rPr lang="ru-RU" smtClean="0"/>
              <a:t>20.02.2024</a:t>
            </a:fld>
            <a:endParaRPr lang="ru-RU"/>
          </a:p>
        </p:txBody>
      </p:sp>
      <p:sp>
        <p:nvSpPr>
          <p:cNvPr id="6" name="Footer Placeholder 5"/>
          <p:cNvSpPr>
            <a:spLocks noGrp="1"/>
          </p:cNvSpPr>
          <p:nvPr>
            <p:ph type="ftr" sz="quarter" idx="11"/>
          </p:nvPr>
        </p:nvSpPr>
        <p:spPr>
          <a:xfrm>
            <a:off x="685800" y="379941"/>
            <a:ext cx="6991492" cy="365125"/>
          </a:xfrm>
        </p:spPr>
        <p:txBody>
          <a:bodyPr/>
          <a:lstStyle/>
          <a:p>
            <a:endParaRPr lang="ru-RU"/>
          </a:p>
        </p:txBody>
      </p:sp>
      <p:sp>
        <p:nvSpPr>
          <p:cNvPr id="7" name="Slide Number Placeholder 6"/>
          <p:cNvSpPr>
            <a:spLocks noGrp="1"/>
          </p:cNvSpPr>
          <p:nvPr>
            <p:ph type="sldNum" sz="quarter" idx="12"/>
          </p:nvPr>
        </p:nvSpPr>
        <p:spPr>
          <a:xfrm>
            <a:off x="10862452" y="381000"/>
            <a:ext cx="643748" cy="365125"/>
          </a:xfrm>
        </p:spPr>
        <p:txBody>
          <a:bodyPr/>
          <a:lstStyle/>
          <a:p>
            <a:fld id="{0BC30587-2F52-49B2-B010-7DD8FA45153E}" type="slidenum">
              <a:rPr lang="ru-RU" smtClean="0"/>
              <a:t>‹#›</a:t>
            </a:fld>
            <a:endParaRPr lang="ru-RU"/>
          </a:p>
        </p:txBody>
      </p:sp>
    </p:spTree>
    <p:extLst>
      <p:ext uri="{BB962C8B-B14F-4D97-AF65-F5344CB8AC3E}">
        <p14:creationId xmlns:p14="http://schemas.microsoft.com/office/powerpoint/2010/main" val="2794597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Цитата с подписью">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ru-RU"/>
              <a:t>Образец заголовка</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7EF495D1-1066-452B-90B9-D503A2ADD6F1}" type="datetimeFigureOut">
              <a:rPr lang="ru-RU" smtClean="0"/>
              <a:t>20.02.2024</a:t>
            </a:fld>
            <a:endParaRPr lang="ru-RU"/>
          </a:p>
        </p:txBody>
      </p:sp>
      <p:sp>
        <p:nvSpPr>
          <p:cNvPr id="6" name="Footer Placeholder 5"/>
          <p:cNvSpPr>
            <a:spLocks noGrp="1"/>
          </p:cNvSpPr>
          <p:nvPr>
            <p:ph type="ftr" sz="quarter" idx="11"/>
          </p:nvPr>
        </p:nvSpPr>
        <p:spPr>
          <a:xfrm>
            <a:off x="685800" y="379941"/>
            <a:ext cx="6991492" cy="365125"/>
          </a:xfrm>
        </p:spPr>
        <p:txBody>
          <a:bodyPr/>
          <a:lstStyle/>
          <a:p>
            <a:endParaRPr lang="ru-RU"/>
          </a:p>
        </p:txBody>
      </p:sp>
      <p:sp>
        <p:nvSpPr>
          <p:cNvPr id="7" name="Slide Number Placeholder 6"/>
          <p:cNvSpPr>
            <a:spLocks noGrp="1"/>
          </p:cNvSpPr>
          <p:nvPr>
            <p:ph type="sldNum" sz="quarter" idx="12"/>
          </p:nvPr>
        </p:nvSpPr>
        <p:spPr>
          <a:xfrm>
            <a:off x="10862452" y="381000"/>
            <a:ext cx="643748" cy="365125"/>
          </a:xfrm>
        </p:spPr>
        <p:txBody>
          <a:bodyPr/>
          <a:lstStyle/>
          <a:p>
            <a:fld id="{0BC30587-2F52-49B2-B010-7DD8FA45153E}" type="slidenum">
              <a:rPr lang="ru-RU" smtClean="0"/>
              <a:t>‹#›</a:t>
            </a:fld>
            <a:endParaRPr lang="ru-RU"/>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5379219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Карточка имени">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ru-RU"/>
              <a:t>Образец заголовка</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7EF495D1-1066-452B-90B9-D503A2ADD6F1}" type="datetimeFigureOut">
              <a:rPr lang="ru-RU" smtClean="0"/>
              <a:t>20.02.2024</a:t>
            </a:fld>
            <a:endParaRPr lang="ru-RU"/>
          </a:p>
        </p:txBody>
      </p:sp>
      <p:sp>
        <p:nvSpPr>
          <p:cNvPr id="6" name="Footer Placeholder 5"/>
          <p:cNvSpPr>
            <a:spLocks noGrp="1"/>
          </p:cNvSpPr>
          <p:nvPr>
            <p:ph type="ftr" sz="quarter" idx="11"/>
          </p:nvPr>
        </p:nvSpPr>
        <p:spPr>
          <a:xfrm>
            <a:off x="685800" y="378883"/>
            <a:ext cx="6991492" cy="365125"/>
          </a:xfrm>
        </p:spPr>
        <p:txBody>
          <a:bodyPr/>
          <a:lstStyle/>
          <a:p>
            <a:endParaRPr lang="ru-RU"/>
          </a:p>
        </p:txBody>
      </p:sp>
      <p:sp>
        <p:nvSpPr>
          <p:cNvPr id="7" name="Slide Number Placeholder 6"/>
          <p:cNvSpPr>
            <a:spLocks noGrp="1"/>
          </p:cNvSpPr>
          <p:nvPr>
            <p:ph type="sldNum" sz="quarter" idx="12"/>
          </p:nvPr>
        </p:nvSpPr>
        <p:spPr>
          <a:xfrm>
            <a:off x="10862452" y="381000"/>
            <a:ext cx="643748" cy="365125"/>
          </a:xfrm>
        </p:spPr>
        <p:txBody>
          <a:bodyPr/>
          <a:lstStyle/>
          <a:p>
            <a:fld id="{0BC30587-2F52-49B2-B010-7DD8FA45153E}" type="slidenum">
              <a:rPr lang="ru-RU" smtClean="0"/>
              <a:t>‹#›</a:t>
            </a:fld>
            <a:endParaRPr lang="ru-RU"/>
          </a:p>
        </p:txBody>
      </p:sp>
    </p:spTree>
    <p:extLst>
      <p:ext uri="{BB962C8B-B14F-4D97-AF65-F5344CB8AC3E}">
        <p14:creationId xmlns:p14="http://schemas.microsoft.com/office/powerpoint/2010/main" val="8995059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ru-RU"/>
              <a:t>Образец заголовка</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3" name="Date Placeholder 2"/>
          <p:cNvSpPr>
            <a:spLocks noGrp="1"/>
          </p:cNvSpPr>
          <p:nvPr>
            <p:ph type="dt" sz="half" idx="10"/>
          </p:nvPr>
        </p:nvSpPr>
        <p:spPr/>
        <p:txBody>
          <a:bodyPr/>
          <a:lstStyle/>
          <a:p>
            <a:fld id="{7EF495D1-1066-452B-90B9-D503A2ADD6F1}" type="datetimeFigureOut">
              <a:rPr lang="ru-RU" smtClean="0"/>
              <a:t>20.02.2024</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0BC30587-2F52-49B2-B010-7DD8FA45153E}" type="slidenum">
              <a:rPr lang="ru-RU" smtClean="0"/>
              <a:t>‹#›</a:t>
            </a:fld>
            <a:endParaRPr lang="ru-RU"/>
          </a:p>
        </p:txBody>
      </p:sp>
    </p:spTree>
    <p:extLst>
      <p:ext uri="{BB962C8B-B14F-4D97-AF65-F5344CB8AC3E}">
        <p14:creationId xmlns:p14="http://schemas.microsoft.com/office/powerpoint/2010/main" val="298877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ru-RU"/>
              <a:t>Образец заголовка</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3" name="Date Placeholder 2"/>
          <p:cNvSpPr>
            <a:spLocks noGrp="1"/>
          </p:cNvSpPr>
          <p:nvPr>
            <p:ph type="dt" sz="half" idx="10"/>
          </p:nvPr>
        </p:nvSpPr>
        <p:spPr/>
        <p:txBody>
          <a:bodyPr/>
          <a:lstStyle/>
          <a:p>
            <a:fld id="{7EF495D1-1066-452B-90B9-D503A2ADD6F1}" type="datetimeFigureOut">
              <a:rPr lang="ru-RU" smtClean="0"/>
              <a:t>20.02.2024</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0BC30587-2F52-49B2-B010-7DD8FA45153E}" type="slidenum">
              <a:rPr lang="ru-RU" smtClean="0"/>
              <a:t>‹#›</a:t>
            </a:fld>
            <a:endParaRPr lang="ru-RU"/>
          </a:p>
        </p:txBody>
      </p:sp>
    </p:spTree>
    <p:extLst>
      <p:ext uri="{BB962C8B-B14F-4D97-AF65-F5344CB8AC3E}">
        <p14:creationId xmlns:p14="http://schemas.microsoft.com/office/powerpoint/2010/main" val="27964078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7EF495D1-1066-452B-90B9-D503A2ADD6F1}" type="datetimeFigureOut">
              <a:rPr lang="ru-RU" smtClean="0"/>
              <a:t>20.02.2024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0BC30587-2F52-49B2-B010-7DD8FA45153E}" type="slidenum">
              <a:rPr lang="ru-RU" smtClean="0"/>
              <a:t>‹#›</a:t>
            </a:fld>
            <a:endParaRPr lang="ru-RU"/>
          </a:p>
        </p:txBody>
      </p:sp>
    </p:spTree>
    <p:extLst>
      <p:ext uri="{BB962C8B-B14F-4D97-AF65-F5344CB8AC3E}">
        <p14:creationId xmlns:p14="http://schemas.microsoft.com/office/powerpoint/2010/main" val="15631416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ru-RU"/>
              <a:t>Образец заголовка</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7EF495D1-1066-452B-90B9-D503A2ADD6F1}" type="datetimeFigureOut">
              <a:rPr lang="ru-RU" smtClean="0"/>
              <a:t>20.02.2024</a:t>
            </a:fld>
            <a:endParaRPr lang="ru-RU"/>
          </a:p>
        </p:txBody>
      </p:sp>
      <p:sp>
        <p:nvSpPr>
          <p:cNvPr id="5" name="Footer Placeholder 4"/>
          <p:cNvSpPr>
            <a:spLocks noGrp="1"/>
          </p:cNvSpPr>
          <p:nvPr>
            <p:ph type="ftr" sz="quarter" idx="11"/>
          </p:nvPr>
        </p:nvSpPr>
        <p:spPr>
          <a:xfrm>
            <a:off x="685800" y="381000"/>
            <a:ext cx="6991492" cy="365125"/>
          </a:xfrm>
        </p:spPr>
        <p:txBody>
          <a:bodyPr/>
          <a:lstStyle/>
          <a:p>
            <a:endParaRPr lang="ru-RU"/>
          </a:p>
        </p:txBody>
      </p:sp>
      <p:sp>
        <p:nvSpPr>
          <p:cNvPr id="6" name="Slide Number Placeholder 5"/>
          <p:cNvSpPr>
            <a:spLocks noGrp="1"/>
          </p:cNvSpPr>
          <p:nvPr>
            <p:ph type="sldNum" sz="quarter" idx="12"/>
          </p:nvPr>
        </p:nvSpPr>
        <p:spPr>
          <a:xfrm>
            <a:off x="10862452" y="381000"/>
            <a:ext cx="643748" cy="365125"/>
          </a:xfrm>
        </p:spPr>
        <p:txBody>
          <a:bodyPr/>
          <a:lstStyle/>
          <a:p>
            <a:fld id="{0BC30587-2F52-49B2-B010-7DD8FA45153E}" type="slidenum">
              <a:rPr lang="ru-RU" smtClean="0"/>
              <a:t>‹#›</a:t>
            </a:fld>
            <a:endParaRPr lang="ru-RU"/>
          </a:p>
        </p:txBody>
      </p:sp>
    </p:spTree>
    <p:extLst>
      <p:ext uri="{BB962C8B-B14F-4D97-AF65-F5344CB8AC3E}">
        <p14:creationId xmlns:p14="http://schemas.microsoft.com/office/powerpoint/2010/main" val="33221726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7EF495D1-1066-452B-90B9-D503A2ADD6F1}" type="datetimeFigureOut">
              <a:rPr lang="ru-RU" smtClean="0"/>
              <a:t>20.02.2024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0BC30587-2F52-49B2-B010-7DD8FA45153E}" type="slidenum">
              <a:rPr lang="ru-RU" smtClean="0"/>
              <a:t>‹#›</a:t>
            </a:fld>
            <a:endParaRPr lang="ru-RU"/>
          </a:p>
        </p:txBody>
      </p:sp>
    </p:spTree>
    <p:extLst>
      <p:ext uri="{BB962C8B-B14F-4D97-AF65-F5344CB8AC3E}">
        <p14:creationId xmlns:p14="http://schemas.microsoft.com/office/powerpoint/2010/main" val="31200422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ru-RU"/>
              <a:t>Образец заголовка</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7EF495D1-1066-452B-90B9-D503A2ADD6F1}" type="datetimeFigureOut">
              <a:rPr lang="ru-RU" smtClean="0"/>
              <a:t>20.02.2024</a:t>
            </a:fld>
            <a:endParaRPr lang="ru-RU"/>
          </a:p>
        </p:txBody>
      </p:sp>
      <p:sp>
        <p:nvSpPr>
          <p:cNvPr id="5" name="Footer Placeholder 4"/>
          <p:cNvSpPr>
            <a:spLocks noGrp="1"/>
          </p:cNvSpPr>
          <p:nvPr>
            <p:ph type="ftr" sz="quarter" idx="11"/>
          </p:nvPr>
        </p:nvSpPr>
        <p:spPr>
          <a:xfrm>
            <a:off x="685800" y="381001"/>
            <a:ext cx="6991492" cy="364065"/>
          </a:xfrm>
        </p:spPr>
        <p:txBody>
          <a:bodyPr/>
          <a:lstStyle/>
          <a:p>
            <a:endParaRPr lang="ru-RU"/>
          </a:p>
        </p:txBody>
      </p:sp>
      <p:sp>
        <p:nvSpPr>
          <p:cNvPr id="6" name="Slide Number Placeholder 5"/>
          <p:cNvSpPr>
            <a:spLocks noGrp="1"/>
          </p:cNvSpPr>
          <p:nvPr>
            <p:ph type="sldNum" sz="quarter" idx="12"/>
          </p:nvPr>
        </p:nvSpPr>
        <p:spPr>
          <a:xfrm>
            <a:off x="10862452" y="381000"/>
            <a:ext cx="643748" cy="365125"/>
          </a:xfrm>
        </p:spPr>
        <p:txBody>
          <a:bodyPr/>
          <a:lstStyle/>
          <a:p>
            <a:fld id="{0BC30587-2F52-49B2-B010-7DD8FA45153E}" type="slidenum">
              <a:rPr lang="ru-RU" smtClean="0"/>
              <a:t>‹#›</a:t>
            </a:fld>
            <a:endParaRPr lang="ru-RU"/>
          </a:p>
        </p:txBody>
      </p:sp>
    </p:spTree>
    <p:extLst>
      <p:ext uri="{BB962C8B-B14F-4D97-AF65-F5344CB8AC3E}">
        <p14:creationId xmlns:p14="http://schemas.microsoft.com/office/powerpoint/2010/main" val="7708040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7EF495D1-1066-452B-90B9-D503A2ADD6F1}" type="datetimeFigureOut">
              <a:rPr lang="ru-RU" smtClean="0"/>
              <a:t>20.02.2024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0BC30587-2F52-49B2-B010-7DD8FA45153E}" type="slidenum">
              <a:rPr lang="ru-RU" smtClean="0"/>
              <a:t>‹#›</a:t>
            </a:fld>
            <a:endParaRPr lang="ru-RU"/>
          </a:p>
        </p:txBody>
      </p:sp>
    </p:spTree>
    <p:extLst>
      <p:ext uri="{BB962C8B-B14F-4D97-AF65-F5344CB8AC3E}">
        <p14:creationId xmlns:p14="http://schemas.microsoft.com/office/powerpoint/2010/main" val="27021370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ru-RU"/>
              <a:t>Образец заголовка</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685800" y="3132666"/>
            <a:ext cx="5311775" cy="3086019"/>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6172200" y="3132666"/>
            <a:ext cx="5334000" cy="3086019"/>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7EF495D1-1066-452B-90B9-D503A2ADD6F1}" type="datetimeFigureOut">
              <a:rPr lang="ru-RU" smtClean="0"/>
              <a:t>20.02.2024</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0BC30587-2F52-49B2-B010-7DD8FA45153E}" type="slidenum">
              <a:rPr lang="ru-RU" smtClean="0"/>
              <a:t>‹#›</a:t>
            </a:fld>
            <a:endParaRPr lang="ru-RU"/>
          </a:p>
        </p:txBody>
      </p:sp>
    </p:spTree>
    <p:extLst>
      <p:ext uri="{BB962C8B-B14F-4D97-AF65-F5344CB8AC3E}">
        <p14:creationId xmlns:p14="http://schemas.microsoft.com/office/powerpoint/2010/main" val="33754004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7EF495D1-1066-452B-90B9-D503A2ADD6F1}" type="datetimeFigureOut">
              <a:rPr lang="ru-RU" smtClean="0"/>
              <a:t>20.02.2024</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0BC30587-2F52-49B2-B010-7DD8FA45153E}" type="slidenum">
              <a:rPr lang="ru-RU" smtClean="0"/>
              <a:t>‹#›</a:t>
            </a:fld>
            <a:endParaRPr lang="ru-RU"/>
          </a:p>
        </p:txBody>
      </p:sp>
    </p:spTree>
    <p:extLst>
      <p:ext uri="{BB962C8B-B14F-4D97-AF65-F5344CB8AC3E}">
        <p14:creationId xmlns:p14="http://schemas.microsoft.com/office/powerpoint/2010/main" val="41552448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F495D1-1066-452B-90B9-D503A2ADD6F1}" type="datetimeFigureOut">
              <a:rPr lang="ru-RU" smtClean="0"/>
              <a:t>20.02.2024</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0BC30587-2F52-49B2-B010-7DD8FA45153E}" type="slidenum">
              <a:rPr lang="ru-RU" smtClean="0"/>
              <a:t>‹#›</a:t>
            </a:fld>
            <a:endParaRPr lang="ru-RU"/>
          </a:p>
        </p:txBody>
      </p:sp>
    </p:spTree>
    <p:extLst>
      <p:ext uri="{BB962C8B-B14F-4D97-AF65-F5344CB8AC3E}">
        <p14:creationId xmlns:p14="http://schemas.microsoft.com/office/powerpoint/2010/main" val="33637357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ru-RU"/>
              <a:t>Образец заголовка</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7EF495D1-1066-452B-90B9-D503A2ADD6F1}" type="datetimeFigureOut">
              <a:rPr lang="ru-RU" smtClean="0"/>
              <a:t>20.02.2024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0BC30587-2F52-49B2-B010-7DD8FA45153E}" type="slidenum">
              <a:rPr lang="ru-RU" smtClean="0"/>
              <a:t>‹#›</a:t>
            </a:fld>
            <a:endParaRPr lang="ru-RU"/>
          </a:p>
        </p:txBody>
      </p:sp>
    </p:spTree>
    <p:extLst>
      <p:ext uri="{BB962C8B-B14F-4D97-AF65-F5344CB8AC3E}">
        <p14:creationId xmlns:p14="http://schemas.microsoft.com/office/powerpoint/2010/main" val="11445687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7EF495D1-1066-452B-90B9-D503A2ADD6F1}" type="datetimeFigureOut">
              <a:rPr lang="ru-RU" smtClean="0"/>
              <a:t>20.02.2024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0BC30587-2F52-49B2-B010-7DD8FA45153E}" type="slidenum">
              <a:rPr lang="ru-RU" smtClean="0"/>
              <a:t>‹#›</a:t>
            </a:fld>
            <a:endParaRPr lang="ru-RU"/>
          </a:p>
        </p:txBody>
      </p:sp>
    </p:spTree>
    <p:extLst>
      <p:ext uri="{BB962C8B-B14F-4D97-AF65-F5344CB8AC3E}">
        <p14:creationId xmlns:p14="http://schemas.microsoft.com/office/powerpoint/2010/main" val="32138986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7EF495D1-1066-452B-90B9-D503A2ADD6F1}" type="datetimeFigureOut">
              <a:rPr lang="ru-RU" smtClean="0"/>
              <a:t>20.02.2024</a:t>
            </a:fld>
            <a:endParaRPr lang="ru-RU"/>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0BC30587-2F52-49B2-B010-7DD8FA45153E}" type="slidenum">
              <a:rPr lang="ru-RU" smtClean="0"/>
              <a:t>‹#›</a:t>
            </a:fld>
            <a:endParaRPr lang="ru-RU"/>
          </a:p>
        </p:txBody>
      </p:sp>
    </p:spTree>
    <p:extLst>
      <p:ext uri="{BB962C8B-B14F-4D97-AF65-F5344CB8AC3E}">
        <p14:creationId xmlns:p14="http://schemas.microsoft.com/office/powerpoint/2010/main" val="2149286033"/>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304B224-43ED-177D-04F9-5826FB51E20A}"/>
              </a:ext>
            </a:extLst>
          </p:cNvPr>
          <p:cNvSpPr>
            <a:spLocks noGrp="1"/>
          </p:cNvSpPr>
          <p:nvPr>
            <p:ph type="title"/>
          </p:nvPr>
        </p:nvSpPr>
        <p:spPr>
          <a:xfrm>
            <a:off x="0" y="0"/>
            <a:ext cx="12192000" cy="914400"/>
          </a:xfrm>
        </p:spPr>
        <p:txBody>
          <a:bodyPr>
            <a:normAutofit/>
          </a:bodyPr>
          <a:lstStyle/>
          <a:p>
            <a:pPr algn="ctr"/>
            <a:r>
              <a:rPr lang="uk-UA" sz="2800" b="1" dirty="0">
                <a:solidFill>
                  <a:srgbClr val="FF0000"/>
                </a:solidFill>
                <a:highlight>
                  <a:srgbClr val="FFFF00"/>
                </a:highlight>
                <a:latin typeface="Times New Roman" panose="02020603050405020304" pitchFamily="18" charset="0"/>
                <a:cs typeface="Times New Roman" panose="02020603050405020304" pitchFamily="18" charset="0"/>
              </a:rPr>
              <a:t>2.	Географ </a:t>
            </a:r>
            <a:r>
              <a:rPr lang="uk-UA" sz="2800" b="1" dirty="0" err="1">
                <a:solidFill>
                  <a:srgbClr val="FF0000"/>
                </a:solidFill>
                <a:highlight>
                  <a:srgbClr val="FFFF00"/>
                </a:highlight>
                <a:latin typeface="Times New Roman" panose="02020603050405020304" pitchFamily="18" charset="0"/>
                <a:cs typeface="Times New Roman" panose="02020603050405020304" pitchFamily="18" charset="0"/>
              </a:rPr>
              <a:t>Гекатей</a:t>
            </a:r>
            <a:r>
              <a:rPr lang="uk-UA" sz="2800" b="1" dirty="0">
                <a:solidFill>
                  <a:srgbClr val="FF0000"/>
                </a:solidFill>
                <a:highlight>
                  <a:srgbClr val="FFFF00"/>
                </a:highlight>
                <a:latin typeface="Times New Roman" panose="02020603050405020304" pitchFamily="18" charset="0"/>
                <a:cs typeface="Times New Roman" panose="02020603050405020304" pitchFamily="18" charset="0"/>
              </a:rPr>
              <a:t> </a:t>
            </a:r>
            <a:r>
              <a:rPr lang="uk-UA" sz="2800" b="1" dirty="0" err="1">
                <a:solidFill>
                  <a:srgbClr val="FF0000"/>
                </a:solidFill>
                <a:highlight>
                  <a:srgbClr val="FFFF00"/>
                </a:highlight>
                <a:latin typeface="Times New Roman" panose="02020603050405020304" pitchFamily="18" charset="0"/>
                <a:cs typeface="Times New Roman" panose="02020603050405020304" pitchFamily="18" charset="0"/>
              </a:rPr>
              <a:t>Мілетський</a:t>
            </a:r>
            <a:r>
              <a:rPr lang="uk-UA" sz="2800" b="1" dirty="0">
                <a:solidFill>
                  <a:srgbClr val="FF0000"/>
                </a:solidFill>
                <a:highlight>
                  <a:srgbClr val="FFFF00"/>
                </a:highlight>
                <a:latin typeface="Times New Roman" panose="02020603050405020304" pitchFamily="18" charset="0"/>
                <a:cs typeface="Times New Roman" panose="02020603050405020304" pitchFamily="18" charset="0"/>
              </a:rPr>
              <a:t> і його праця «</a:t>
            </a:r>
            <a:r>
              <a:rPr lang="uk-UA" sz="2800" b="1" dirty="0" err="1">
                <a:solidFill>
                  <a:srgbClr val="FF0000"/>
                </a:solidFill>
                <a:highlight>
                  <a:srgbClr val="FFFF00"/>
                </a:highlight>
                <a:latin typeface="Times New Roman" panose="02020603050405020304" pitchFamily="18" charset="0"/>
                <a:cs typeface="Times New Roman" panose="02020603050405020304" pitchFamily="18" charset="0"/>
              </a:rPr>
              <a:t>Землеопис</a:t>
            </a:r>
            <a:r>
              <a:rPr lang="uk-UA" sz="2800" b="1" dirty="0">
                <a:solidFill>
                  <a:srgbClr val="FF0000"/>
                </a:solidFill>
                <a:highlight>
                  <a:srgbClr val="FFFF00"/>
                </a:highlight>
                <a:latin typeface="Times New Roman" panose="02020603050405020304" pitchFamily="18" charset="0"/>
                <a:cs typeface="Times New Roman" panose="02020603050405020304" pitchFamily="18" charset="0"/>
              </a:rPr>
              <a:t>». «</a:t>
            </a:r>
            <a:r>
              <a:rPr lang="uk-UA" sz="2800" b="1" dirty="0" err="1">
                <a:solidFill>
                  <a:srgbClr val="FF0000"/>
                </a:solidFill>
                <a:highlight>
                  <a:srgbClr val="FFFF00"/>
                </a:highlight>
                <a:latin typeface="Times New Roman" panose="02020603050405020304" pitchFamily="18" charset="0"/>
                <a:cs typeface="Times New Roman" panose="02020603050405020304" pitchFamily="18" charset="0"/>
              </a:rPr>
              <a:t>Немейські</a:t>
            </a:r>
            <a:r>
              <a:rPr lang="uk-UA" sz="2800" b="1" dirty="0">
                <a:solidFill>
                  <a:srgbClr val="FF0000"/>
                </a:solidFill>
                <a:highlight>
                  <a:srgbClr val="FFFF00"/>
                </a:highlight>
                <a:latin typeface="Times New Roman" panose="02020603050405020304" pitchFamily="18" charset="0"/>
                <a:cs typeface="Times New Roman" panose="02020603050405020304" pitchFamily="18" charset="0"/>
              </a:rPr>
              <a:t> пісні» поета Піндара</a:t>
            </a:r>
          </a:p>
        </p:txBody>
      </p:sp>
      <p:sp>
        <p:nvSpPr>
          <p:cNvPr id="3" name="Объект 2">
            <a:extLst>
              <a:ext uri="{FF2B5EF4-FFF2-40B4-BE49-F238E27FC236}">
                <a16:creationId xmlns:a16="http://schemas.microsoft.com/office/drawing/2014/main" id="{2A409BDE-7234-B61E-6F65-1A70308DC991}"/>
              </a:ext>
            </a:extLst>
          </p:cNvPr>
          <p:cNvSpPr>
            <a:spLocks noGrp="1"/>
          </p:cNvSpPr>
          <p:nvPr>
            <p:ph idx="1"/>
          </p:nvPr>
        </p:nvSpPr>
        <p:spPr>
          <a:xfrm>
            <a:off x="4913745" y="914400"/>
            <a:ext cx="7278254" cy="5943600"/>
          </a:xfrm>
        </p:spPr>
        <p:txBody>
          <a:bodyPr>
            <a:normAutofit/>
          </a:bodyPr>
          <a:lstStyle/>
          <a:p>
            <a:pPr marL="0" indent="0" algn="just">
              <a:buNone/>
            </a:pPr>
            <a:r>
              <a:rPr lang="uk-UA" sz="3400" b="1" dirty="0"/>
              <a:t>Давньогрецький географ </a:t>
            </a:r>
            <a:r>
              <a:rPr lang="uk-UA" sz="3400" b="1" dirty="0" err="1"/>
              <a:t>Гекатей</a:t>
            </a:r>
            <a:r>
              <a:rPr lang="uk-UA" sz="3400" b="1" dirty="0"/>
              <a:t> </a:t>
            </a:r>
            <a:r>
              <a:rPr lang="uk-UA" sz="3400" b="1" dirty="0" err="1"/>
              <a:t>Мілетський</a:t>
            </a:r>
            <a:r>
              <a:rPr lang="uk-UA" sz="3400" b="1" dirty="0"/>
              <a:t> (бл. 550 — 490 до н.е.) у праці «</a:t>
            </a:r>
            <a:r>
              <a:rPr lang="uk-UA" sz="3400" b="1" dirty="0" err="1"/>
              <a:t>Землеопис</a:t>
            </a:r>
            <a:r>
              <a:rPr lang="uk-UA" sz="3400" b="1" dirty="0"/>
              <a:t>» або «Подорож світом» розподілив (</a:t>
            </a:r>
            <a:r>
              <a:rPr lang="uk-UA" sz="3400" b="1" dirty="0">
                <a:solidFill>
                  <a:srgbClr val="00B050"/>
                </a:solidFill>
              </a:rPr>
              <a:t>вперше, за що вважається одним з родоначальників античної географії</a:t>
            </a:r>
            <a:r>
              <a:rPr lang="uk-UA" sz="3400" b="1" dirty="0"/>
              <a:t>) усю заселену Землю (Ойкумену) на дві частини – «</a:t>
            </a:r>
            <a:r>
              <a:rPr lang="uk-UA" sz="3400" b="1" dirty="0">
                <a:highlight>
                  <a:srgbClr val="FF00FF"/>
                </a:highlight>
              </a:rPr>
              <a:t>Європу</a:t>
            </a:r>
            <a:r>
              <a:rPr lang="uk-UA" sz="3400" b="1" dirty="0"/>
              <a:t>» та «</a:t>
            </a:r>
            <a:r>
              <a:rPr lang="uk-UA" sz="3400" b="1" dirty="0">
                <a:solidFill>
                  <a:srgbClr val="00B0F0"/>
                </a:solidFill>
              </a:rPr>
              <a:t>Азію</a:t>
            </a:r>
            <a:r>
              <a:rPr lang="uk-UA" sz="3400" b="1" dirty="0"/>
              <a:t>», кордонами між якими вважав р. Дон (Танаїс/Таїс) та Азовське море.</a:t>
            </a:r>
          </a:p>
        </p:txBody>
      </p:sp>
      <p:cxnSp>
        <p:nvCxnSpPr>
          <p:cNvPr id="7" name="Прямая со стрелкой 6">
            <a:extLst>
              <a:ext uri="{FF2B5EF4-FFF2-40B4-BE49-F238E27FC236}">
                <a16:creationId xmlns:a16="http://schemas.microsoft.com/office/drawing/2014/main" id="{D5038876-C8C8-901C-FCEA-E24ADAAF69AB}"/>
              </a:ext>
            </a:extLst>
          </p:cNvPr>
          <p:cNvCxnSpPr>
            <a:cxnSpLocks/>
          </p:cNvCxnSpPr>
          <p:nvPr/>
        </p:nvCxnSpPr>
        <p:spPr>
          <a:xfrm flipH="1">
            <a:off x="3621741" y="1782618"/>
            <a:ext cx="1292003" cy="1000362"/>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pic>
        <p:nvPicPr>
          <p:cNvPr id="8" name="Рисунок 7">
            <a:extLst>
              <a:ext uri="{FF2B5EF4-FFF2-40B4-BE49-F238E27FC236}">
                <a16:creationId xmlns:a16="http://schemas.microsoft.com/office/drawing/2014/main" id="{D09E7A4E-5B60-8A79-27AA-4E5907C32FDC}"/>
              </a:ext>
            </a:extLst>
          </p:cNvPr>
          <p:cNvPicPr>
            <a:picLocks noChangeAspect="1"/>
          </p:cNvPicPr>
          <p:nvPr/>
        </p:nvPicPr>
        <p:blipFill>
          <a:blip r:embed="rId2"/>
          <a:stretch>
            <a:fillRect/>
          </a:stretch>
        </p:blipFill>
        <p:spPr>
          <a:xfrm>
            <a:off x="2118753" y="3213846"/>
            <a:ext cx="2686330" cy="3490865"/>
          </a:xfrm>
          <a:prstGeom prst="rect">
            <a:avLst/>
          </a:prstGeom>
        </p:spPr>
      </p:pic>
      <p:pic>
        <p:nvPicPr>
          <p:cNvPr id="9" name="Рисунок 8">
            <a:extLst>
              <a:ext uri="{FF2B5EF4-FFF2-40B4-BE49-F238E27FC236}">
                <a16:creationId xmlns:a16="http://schemas.microsoft.com/office/drawing/2014/main" id="{0BF98364-F092-4D00-8E25-18551269C832}"/>
              </a:ext>
            </a:extLst>
          </p:cNvPr>
          <p:cNvPicPr>
            <a:picLocks noChangeAspect="1"/>
          </p:cNvPicPr>
          <p:nvPr/>
        </p:nvPicPr>
        <p:blipFill>
          <a:blip r:embed="rId3"/>
          <a:stretch>
            <a:fillRect/>
          </a:stretch>
        </p:blipFill>
        <p:spPr>
          <a:xfrm>
            <a:off x="218515" y="929759"/>
            <a:ext cx="2533650" cy="2844381"/>
          </a:xfrm>
          <a:prstGeom prst="rect">
            <a:avLst/>
          </a:prstGeom>
        </p:spPr>
      </p:pic>
    </p:spTree>
    <p:extLst>
      <p:ext uri="{BB962C8B-B14F-4D97-AF65-F5344CB8AC3E}">
        <p14:creationId xmlns:p14="http://schemas.microsoft.com/office/powerpoint/2010/main" val="22683759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304B224-43ED-177D-04F9-5826FB51E20A}"/>
              </a:ext>
            </a:extLst>
          </p:cNvPr>
          <p:cNvSpPr>
            <a:spLocks noGrp="1"/>
          </p:cNvSpPr>
          <p:nvPr>
            <p:ph type="title"/>
          </p:nvPr>
        </p:nvSpPr>
        <p:spPr>
          <a:xfrm>
            <a:off x="0" y="0"/>
            <a:ext cx="12192000" cy="914400"/>
          </a:xfrm>
        </p:spPr>
        <p:txBody>
          <a:bodyPr>
            <a:normAutofit/>
          </a:bodyPr>
          <a:lstStyle/>
          <a:p>
            <a:pPr algn="ctr"/>
            <a:r>
              <a:rPr lang="uk-UA" sz="2800" b="1" dirty="0">
                <a:solidFill>
                  <a:srgbClr val="002060"/>
                </a:solidFill>
                <a:highlight>
                  <a:srgbClr val="00FFFF"/>
                </a:highlight>
                <a:latin typeface="Times New Roman" panose="02020603050405020304" pitchFamily="18" charset="0"/>
                <a:cs typeface="Times New Roman" panose="02020603050405020304" pitchFamily="18" charset="0"/>
              </a:rPr>
              <a:t>3.	Праця Геродота «Історії в дев’яти книгах». Давньогрецькі історики Фукідід і Гіппократ про Європу</a:t>
            </a:r>
          </a:p>
        </p:txBody>
      </p:sp>
      <p:sp>
        <p:nvSpPr>
          <p:cNvPr id="3" name="Объект 2">
            <a:extLst>
              <a:ext uri="{FF2B5EF4-FFF2-40B4-BE49-F238E27FC236}">
                <a16:creationId xmlns:a16="http://schemas.microsoft.com/office/drawing/2014/main" id="{2A409BDE-7234-B61E-6F65-1A70308DC991}"/>
              </a:ext>
            </a:extLst>
          </p:cNvPr>
          <p:cNvSpPr>
            <a:spLocks noGrp="1"/>
          </p:cNvSpPr>
          <p:nvPr>
            <p:ph idx="1"/>
          </p:nvPr>
        </p:nvSpPr>
        <p:spPr>
          <a:xfrm>
            <a:off x="0" y="914400"/>
            <a:ext cx="12191999" cy="5943600"/>
          </a:xfrm>
        </p:spPr>
        <p:txBody>
          <a:bodyPr>
            <a:noAutofit/>
          </a:bodyPr>
          <a:lstStyle/>
          <a:p>
            <a:pPr marL="0" indent="0" algn="just">
              <a:buNone/>
            </a:pPr>
            <a:r>
              <a:rPr lang="uk-UA" sz="3800" b="1" dirty="0"/>
              <a:t>Щоправда, довгий час об’єднавчим фактором для Греції була </a:t>
            </a:r>
            <a:r>
              <a:rPr lang="uk-UA" sz="3800" b="1" u="sng" dirty="0">
                <a:solidFill>
                  <a:srgbClr val="FFFF00"/>
                </a:solidFill>
              </a:rPr>
              <a:t>єдність релігії та міфології</a:t>
            </a:r>
            <a:r>
              <a:rPr lang="uk-UA" sz="3800" b="1" dirty="0"/>
              <a:t>. Так, одним з прикладів об’єднання давніх греків можна вважати </a:t>
            </a:r>
            <a:r>
              <a:rPr lang="uk-UA" sz="3800" b="1" i="1" dirty="0" err="1">
                <a:highlight>
                  <a:srgbClr val="FF0000"/>
                </a:highlight>
              </a:rPr>
              <a:t>амфіктіонії</a:t>
            </a:r>
            <a:r>
              <a:rPr lang="uk-UA" sz="3800" b="1" dirty="0"/>
              <a:t> (</a:t>
            </a:r>
            <a:r>
              <a:rPr lang="uk-UA" sz="3800" b="1" dirty="0">
                <a:solidFill>
                  <a:srgbClr val="00B050"/>
                </a:solidFill>
              </a:rPr>
              <a:t>Амфіктонія від </a:t>
            </a:r>
            <a:r>
              <a:rPr lang="uk-UA" sz="3800" b="1" dirty="0" err="1">
                <a:solidFill>
                  <a:srgbClr val="00B050"/>
                </a:solidFill>
              </a:rPr>
              <a:t>давньогрец</a:t>
            </a:r>
            <a:r>
              <a:rPr lang="uk-UA" sz="3800" b="1" dirty="0">
                <a:solidFill>
                  <a:srgbClr val="00B050"/>
                </a:solidFill>
              </a:rPr>
              <a:t>. </a:t>
            </a:r>
            <a:r>
              <a:rPr lang="uk-UA" sz="3800" b="1" dirty="0" err="1">
                <a:solidFill>
                  <a:srgbClr val="00B050"/>
                </a:solidFill>
              </a:rPr>
              <a:t>Ἀμφικτίων</a:t>
            </a:r>
            <a:r>
              <a:rPr lang="uk-UA" sz="3800" b="1" dirty="0">
                <a:solidFill>
                  <a:srgbClr val="00B050"/>
                </a:solidFill>
              </a:rPr>
              <a:t> або </a:t>
            </a:r>
            <a:r>
              <a:rPr lang="uk-UA" sz="3800" b="1" dirty="0" err="1">
                <a:solidFill>
                  <a:srgbClr val="00B050"/>
                </a:solidFill>
              </a:rPr>
              <a:t>Ἀμφικτύων</a:t>
            </a:r>
            <a:r>
              <a:rPr lang="uk-UA" sz="3800" b="1" dirty="0">
                <a:solidFill>
                  <a:srgbClr val="00B050"/>
                </a:solidFill>
              </a:rPr>
              <a:t> — від. </a:t>
            </a:r>
            <a:r>
              <a:rPr lang="uk-UA" sz="3800" b="1" dirty="0" err="1">
                <a:solidFill>
                  <a:srgbClr val="00B050"/>
                </a:solidFill>
              </a:rPr>
              <a:t>ἀμφι-κτίονες</a:t>
            </a:r>
            <a:r>
              <a:rPr lang="uk-UA" sz="3800" b="1" dirty="0">
                <a:solidFill>
                  <a:srgbClr val="00B050"/>
                </a:solidFill>
              </a:rPr>
              <a:t> — мешканці найближчих областей, сусіди</a:t>
            </a:r>
            <a:r>
              <a:rPr lang="uk-UA" sz="3800" b="1" dirty="0"/>
              <a:t>). </a:t>
            </a:r>
          </a:p>
          <a:p>
            <a:pPr marL="0" indent="0" algn="just">
              <a:buNone/>
            </a:pPr>
            <a:r>
              <a:rPr lang="uk-UA" sz="3800" b="1" dirty="0"/>
              <a:t>Це були союзи племен-сусідів, які жили поруч з найбільш шанованими грецькими святилищами, для спільного піклування про храми та організації релігійних святкувань.</a:t>
            </a:r>
          </a:p>
        </p:txBody>
      </p:sp>
    </p:spTree>
    <p:extLst>
      <p:ext uri="{BB962C8B-B14F-4D97-AF65-F5344CB8AC3E}">
        <p14:creationId xmlns:p14="http://schemas.microsoft.com/office/powerpoint/2010/main" val="42412434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304B224-43ED-177D-04F9-5826FB51E20A}"/>
              </a:ext>
            </a:extLst>
          </p:cNvPr>
          <p:cNvSpPr>
            <a:spLocks noGrp="1"/>
          </p:cNvSpPr>
          <p:nvPr>
            <p:ph type="title"/>
          </p:nvPr>
        </p:nvSpPr>
        <p:spPr>
          <a:xfrm>
            <a:off x="0" y="0"/>
            <a:ext cx="12192000" cy="914400"/>
          </a:xfrm>
        </p:spPr>
        <p:txBody>
          <a:bodyPr>
            <a:normAutofit/>
          </a:bodyPr>
          <a:lstStyle/>
          <a:p>
            <a:pPr algn="ctr"/>
            <a:r>
              <a:rPr lang="uk-UA" sz="2800" b="1" dirty="0">
                <a:solidFill>
                  <a:srgbClr val="002060"/>
                </a:solidFill>
                <a:highlight>
                  <a:srgbClr val="00FFFF"/>
                </a:highlight>
                <a:latin typeface="Times New Roman" panose="02020603050405020304" pitchFamily="18" charset="0"/>
                <a:cs typeface="Times New Roman" panose="02020603050405020304" pitchFamily="18" charset="0"/>
              </a:rPr>
              <a:t>3.	Праця Геродота «Історії в дев’яти книгах». Давньогрецькі історики Фукідід і Гіппократ про Європу</a:t>
            </a:r>
          </a:p>
        </p:txBody>
      </p:sp>
      <p:sp>
        <p:nvSpPr>
          <p:cNvPr id="3" name="Объект 2">
            <a:extLst>
              <a:ext uri="{FF2B5EF4-FFF2-40B4-BE49-F238E27FC236}">
                <a16:creationId xmlns:a16="http://schemas.microsoft.com/office/drawing/2014/main" id="{2A409BDE-7234-B61E-6F65-1A70308DC991}"/>
              </a:ext>
            </a:extLst>
          </p:cNvPr>
          <p:cNvSpPr>
            <a:spLocks noGrp="1"/>
          </p:cNvSpPr>
          <p:nvPr>
            <p:ph idx="1"/>
          </p:nvPr>
        </p:nvSpPr>
        <p:spPr>
          <a:xfrm>
            <a:off x="0" y="1201270"/>
            <a:ext cx="12191999" cy="5656729"/>
          </a:xfrm>
        </p:spPr>
        <p:txBody>
          <a:bodyPr>
            <a:normAutofit/>
          </a:bodyPr>
          <a:lstStyle/>
          <a:p>
            <a:pPr marL="0" indent="0" algn="just">
              <a:buNone/>
            </a:pPr>
            <a:r>
              <a:rPr lang="uk-UA" sz="3400" b="1" dirty="0"/>
              <a:t>Хоча спочатку </a:t>
            </a:r>
            <a:r>
              <a:rPr lang="uk-UA" sz="3400" b="1" dirty="0" err="1"/>
              <a:t>амфіктіонії</a:t>
            </a:r>
            <a:r>
              <a:rPr lang="uk-UA" sz="3400" b="1" dirty="0"/>
              <a:t> створювалися виключно у релігійних цілях, поступово вони набули </a:t>
            </a:r>
            <a:r>
              <a:rPr lang="uk-UA" sz="3400" b="1" i="1" dirty="0">
                <a:solidFill>
                  <a:srgbClr val="FFFF00"/>
                </a:solidFill>
              </a:rPr>
              <a:t>політичного значення, особливо у питаннях стосунків між державами та оголошенні війни або миру</a:t>
            </a:r>
            <a:r>
              <a:rPr lang="uk-UA" sz="3400" b="1" dirty="0"/>
              <a:t>. </a:t>
            </a:r>
          </a:p>
          <a:p>
            <a:pPr marL="0" indent="0" algn="just">
              <a:buNone/>
            </a:pPr>
            <a:r>
              <a:rPr lang="uk-UA" sz="3400" b="1" dirty="0"/>
              <a:t>Довгий час ідея єдності для греків була актуальною лише у контексті протистояння з варварами. Так, під час Великої грецької колонізації VIII – VI ст. до н.е., при заснуванні нових поселень греки змушені були контактувати з місцевим населенням, що сприяло їхній самоідентифікації як представників одного народу.</a:t>
            </a:r>
          </a:p>
        </p:txBody>
      </p:sp>
    </p:spTree>
    <p:extLst>
      <p:ext uri="{BB962C8B-B14F-4D97-AF65-F5344CB8AC3E}">
        <p14:creationId xmlns:p14="http://schemas.microsoft.com/office/powerpoint/2010/main" val="9227443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304B224-43ED-177D-04F9-5826FB51E20A}"/>
              </a:ext>
            </a:extLst>
          </p:cNvPr>
          <p:cNvSpPr>
            <a:spLocks noGrp="1"/>
          </p:cNvSpPr>
          <p:nvPr>
            <p:ph type="title"/>
          </p:nvPr>
        </p:nvSpPr>
        <p:spPr>
          <a:xfrm>
            <a:off x="0" y="0"/>
            <a:ext cx="12192000" cy="914400"/>
          </a:xfrm>
        </p:spPr>
        <p:txBody>
          <a:bodyPr>
            <a:normAutofit/>
          </a:bodyPr>
          <a:lstStyle/>
          <a:p>
            <a:pPr algn="ctr"/>
            <a:r>
              <a:rPr lang="ru-RU" sz="2800" b="1" dirty="0">
                <a:solidFill>
                  <a:srgbClr val="FFFF00"/>
                </a:solidFill>
                <a:highlight>
                  <a:srgbClr val="FF0000"/>
                </a:highlight>
                <a:latin typeface="Times New Roman" panose="02020603050405020304" pitchFamily="18" charset="0"/>
                <a:cs typeface="Times New Roman" panose="02020603050405020304" pitchFamily="18" charset="0"/>
              </a:rPr>
              <a:t>4.	</a:t>
            </a:r>
            <a:r>
              <a:rPr lang="ru-RU" sz="2800" b="1" dirty="0" err="1">
                <a:solidFill>
                  <a:srgbClr val="FFFF00"/>
                </a:solidFill>
                <a:highlight>
                  <a:srgbClr val="FF0000"/>
                </a:highlight>
                <a:latin typeface="Times New Roman" panose="02020603050405020304" pitchFamily="18" charset="0"/>
                <a:cs typeface="Times New Roman" panose="02020603050405020304" pitchFamily="18" charset="0"/>
              </a:rPr>
              <a:t>Політико</a:t>
            </a:r>
            <a:r>
              <a:rPr lang="ru-RU" sz="2800" b="1" dirty="0">
                <a:solidFill>
                  <a:srgbClr val="FFFF00"/>
                </a:solidFill>
                <a:highlight>
                  <a:srgbClr val="FF0000"/>
                </a:highlight>
                <a:latin typeface="Times New Roman" panose="02020603050405020304" pitchFamily="18" charset="0"/>
                <a:cs typeface="Times New Roman" panose="02020603050405020304" pitchFamily="18" charset="0"/>
              </a:rPr>
              <a:t>-правового </a:t>
            </a:r>
            <a:r>
              <a:rPr lang="ru-RU" sz="2800" b="1" dirty="0" err="1">
                <a:solidFill>
                  <a:srgbClr val="FFFF00"/>
                </a:solidFill>
                <a:highlight>
                  <a:srgbClr val="FF0000"/>
                </a:highlight>
                <a:latin typeface="Times New Roman" panose="02020603050405020304" pitchFamily="18" charset="0"/>
                <a:cs typeface="Times New Roman" panose="02020603050405020304" pitchFamily="18" charset="0"/>
              </a:rPr>
              <a:t>забарвлення</a:t>
            </a:r>
            <a:r>
              <a:rPr lang="ru-RU" sz="2800" b="1" dirty="0">
                <a:solidFill>
                  <a:srgbClr val="FFFF00"/>
                </a:solidFill>
                <a:highlight>
                  <a:srgbClr val="FF0000"/>
                </a:highlight>
                <a:latin typeface="Times New Roman" panose="02020603050405020304" pitchFamily="18" charset="0"/>
                <a:cs typeface="Times New Roman" panose="02020603050405020304" pitchFamily="18" charset="0"/>
              </a:rPr>
              <a:t> </a:t>
            </a:r>
            <a:r>
              <a:rPr lang="ru-RU" sz="2800" b="1" dirty="0" err="1">
                <a:solidFill>
                  <a:srgbClr val="FFFF00"/>
                </a:solidFill>
                <a:highlight>
                  <a:srgbClr val="FF0000"/>
                </a:highlight>
                <a:latin typeface="Times New Roman" panose="02020603050405020304" pitchFamily="18" charset="0"/>
                <a:cs typeface="Times New Roman" panose="02020603050405020304" pitchFamily="18" charset="0"/>
              </a:rPr>
              <a:t>поняття</a:t>
            </a:r>
            <a:r>
              <a:rPr lang="ru-RU" sz="2800" b="1" dirty="0">
                <a:solidFill>
                  <a:srgbClr val="FFFF00"/>
                </a:solidFill>
                <a:highlight>
                  <a:srgbClr val="FF0000"/>
                </a:highlight>
                <a:latin typeface="Times New Roman" panose="02020603050405020304" pitchFamily="18" charset="0"/>
                <a:cs typeface="Times New Roman" panose="02020603050405020304" pitchFamily="18" charset="0"/>
              </a:rPr>
              <a:t> «</a:t>
            </a:r>
            <a:r>
              <a:rPr lang="ru-RU" sz="2800" b="1" dirty="0" err="1">
                <a:solidFill>
                  <a:srgbClr val="FFFF00"/>
                </a:solidFill>
                <a:highlight>
                  <a:srgbClr val="FF0000"/>
                </a:highlight>
                <a:latin typeface="Times New Roman" panose="02020603050405020304" pitchFamily="18" charset="0"/>
                <a:cs typeface="Times New Roman" panose="02020603050405020304" pitchFamily="18" charset="0"/>
              </a:rPr>
              <a:t>Європа</a:t>
            </a:r>
            <a:r>
              <a:rPr lang="ru-RU" sz="2800" b="1" dirty="0">
                <a:solidFill>
                  <a:srgbClr val="FFFF00"/>
                </a:solidFill>
                <a:highlight>
                  <a:srgbClr val="FF0000"/>
                </a:highlight>
                <a:latin typeface="Times New Roman" panose="02020603050405020304" pitchFamily="18" charset="0"/>
                <a:cs typeface="Times New Roman" panose="02020603050405020304" pitchFamily="18" charset="0"/>
              </a:rPr>
              <a:t>» </a:t>
            </a:r>
            <a:r>
              <a:rPr lang="ru-RU" sz="2800" b="1" dirty="0" err="1">
                <a:solidFill>
                  <a:srgbClr val="FFFF00"/>
                </a:solidFill>
                <a:highlight>
                  <a:srgbClr val="FF0000"/>
                </a:highlight>
                <a:latin typeface="Times New Roman" panose="02020603050405020304" pitchFamily="18" charset="0"/>
                <a:cs typeface="Times New Roman" panose="02020603050405020304" pitchFamily="18" charset="0"/>
              </a:rPr>
              <a:t>під</a:t>
            </a:r>
            <a:r>
              <a:rPr lang="ru-RU" sz="2800" b="1" dirty="0">
                <a:solidFill>
                  <a:srgbClr val="FFFF00"/>
                </a:solidFill>
                <a:highlight>
                  <a:srgbClr val="FF0000"/>
                </a:highlight>
                <a:latin typeface="Times New Roman" panose="02020603050405020304" pitchFamily="18" charset="0"/>
                <a:cs typeface="Times New Roman" panose="02020603050405020304" pitchFamily="18" charset="0"/>
              </a:rPr>
              <a:t> час греко-</a:t>
            </a:r>
            <a:r>
              <a:rPr lang="ru-RU" sz="2800" b="1" dirty="0" err="1">
                <a:solidFill>
                  <a:srgbClr val="FFFF00"/>
                </a:solidFill>
                <a:highlight>
                  <a:srgbClr val="FF0000"/>
                </a:highlight>
                <a:latin typeface="Times New Roman" panose="02020603050405020304" pitchFamily="18" charset="0"/>
                <a:cs typeface="Times New Roman" panose="02020603050405020304" pitchFamily="18" charset="0"/>
              </a:rPr>
              <a:t>перських</a:t>
            </a:r>
            <a:r>
              <a:rPr lang="ru-RU" sz="2800" b="1" dirty="0">
                <a:solidFill>
                  <a:srgbClr val="FFFF00"/>
                </a:solidFill>
                <a:highlight>
                  <a:srgbClr val="FF0000"/>
                </a:highlight>
                <a:latin typeface="Times New Roman" panose="02020603050405020304" pitchFamily="18" charset="0"/>
                <a:cs typeface="Times New Roman" panose="02020603050405020304" pitchFamily="18" charset="0"/>
              </a:rPr>
              <a:t> </a:t>
            </a:r>
            <a:r>
              <a:rPr lang="ru-RU" sz="2800" b="1" dirty="0" err="1">
                <a:solidFill>
                  <a:srgbClr val="FFFF00"/>
                </a:solidFill>
                <a:highlight>
                  <a:srgbClr val="FF0000"/>
                </a:highlight>
                <a:latin typeface="Times New Roman" panose="02020603050405020304" pitchFamily="18" charset="0"/>
                <a:cs typeface="Times New Roman" panose="02020603050405020304" pitchFamily="18" charset="0"/>
              </a:rPr>
              <a:t>війн</a:t>
            </a:r>
            <a:r>
              <a:rPr lang="ru-RU" sz="2800" b="1" dirty="0">
                <a:solidFill>
                  <a:srgbClr val="FFFF00"/>
                </a:solidFill>
                <a:highlight>
                  <a:srgbClr val="FF0000"/>
                </a:highlight>
                <a:latin typeface="Times New Roman" panose="02020603050405020304" pitchFamily="18" charset="0"/>
                <a:cs typeface="Times New Roman" panose="02020603050405020304" pitchFamily="18" charset="0"/>
              </a:rPr>
              <a:t> (500–449 </a:t>
            </a:r>
            <a:r>
              <a:rPr lang="ru-RU" sz="2800" b="1" dirty="0" err="1">
                <a:solidFill>
                  <a:srgbClr val="FFFF00"/>
                </a:solidFill>
                <a:highlight>
                  <a:srgbClr val="FF0000"/>
                </a:highlight>
                <a:latin typeface="Times New Roman" panose="02020603050405020304" pitchFamily="18" charset="0"/>
                <a:cs typeface="Times New Roman" panose="02020603050405020304" pitchFamily="18" charset="0"/>
              </a:rPr>
              <a:t>рр</a:t>
            </a:r>
            <a:r>
              <a:rPr lang="ru-RU" sz="2800" b="1" dirty="0">
                <a:solidFill>
                  <a:srgbClr val="FFFF00"/>
                </a:solidFill>
                <a:highlight>
                  <a:srgbClr val="FF0000"/>
                </a:highlight>
                <a:latin typeface="Times New Roman" panose="02020603050405020304" pitchFamily="18" charset="0"/>
                <a:cs typeface="Times New Roman" panose="02020603050405020304" pitchFamily="18" charset="0"/>
              </a:rPr>
              <a:t>. до н. е.). </a:t>
            </a:r>
            <a:endParaRPr lang="uk-UA" sz="2800" b="1" dirty="0">
              <a:solidFill>
                <a:srgbClr val="FFFF00"/>
              </a:solidFill>
              <a:highlight>
                <a:srgbClr val="FF0000"/>
              </a:highlight>
              <a:latin typeface="Times New Roman" panose="02020603050405020304" pitchFamily="18" charset="0"/>
              <a:cs typeface="Times New Roman" panose="02020603050405020304" pitchFamily="18" charset="0"/>
            </a:endParaRPr>
          </a:p>
        </p:txBody>
      </p:sp>
      <p:sp>
        <p:nvSpPr>
          <p:cNvPr id="3" name="Объект 2">
            <a:extLst>
              <a:ext uri="{FF2B5EF4-FFF2-40B4-BE49-F238E27FC236}">
                <a16:creationId xmlns:a16="http://schemas.microsoft.com/office/drawing/2014/main" id="{2A409BDE-7234-B61E-6F65-1A70308DC991}"/>
              </a:ext>
            </a:extLst>
          </p:cNvPr>
          <p:cNvSpPr>
            <a:spLocks noGrp="1"/>
          </p:cNvSpPr>
          <p:nvPr>
            <p:ph idx="1"/>
          </p:nvPr>
        </p:nvSpPr>
        <p:spPr>
          <a:xfrm>
            <a:off x="5027431" y="833718"/>
            <a:ext cx="7164568" cy="6024282"/>
          </a:xfrm>
        </p:spPr>
        <p:txBody>
          <a:bodyPr>
            <a:noAutofit/>
          </a:bodyPr>
          <a:lstStyle/>
          <a:p>
            <a:pPr marL="0" indent="0" algn="just">
              <a:buNone/>
            </a:pPr>
            <a:r>
              <a:rPr lang="uk-UA" sz="2800" b="1" dirty="0"/>
              <a:t>Під час греко-перських війн (500–449 рр. до н. е.) </a:t>
            </a:r>
            <a:r>
              <a:rPr lang="uk-UA" sz="2800" b="1" dirty="0">
                <a:highlight>
                  <a:srgbClr val="FF0000"/>
                </a:highlight>
              </a:rPr>
              <a:t>поняття «Європа» набуло політико-правового забарвлення</a:t>
            </a:r>
            <a:r>
              <a:rPr lang="uk-UA" sz="2800" b="1" dirty="0"/>
              <a:t>. Саме тоді греки усвідомили свою цивілізаційну єдність та почали асоціювати Грецію та Європу взагалі з «простором свободи». </a:t>
            </a:r>
          </a:p>
          <a:p>
            <a:pPr marL="0" indent="0" algn="just">
              <a:buNone/>
            </a:pPr>
            <a:r>
              <a:rPr lang="uk-UA" sz="2800" b="1" dirty="0"/>
              <a:t>Під час греко-перських війн було сформульовано ідею </a:t>
            </a:r>
            <a:r>
              <a:rPr lang="uk-UA" sz="2800" b="1" dirty="0" err="1"/>
              <a:t>загальноеллінської</a:t>
            </a:r>
            <a:r>
              <a:rPr lang="uk-UA" sz="2800" b="1" dirty="0"/>
              <a:t> солідарності та єдності незалежно від державних кордонів. Проте, після греко-перських війн грецькі держави так і не об’єдналися, а їхній тимчасовий оборонний союз </a:t>
            </a:r>
            <a:r>
              <a:rPr lang="uk-UA" sz="2800" b="1" dirty="0" err="1"/>
              <a:t>розпався</a:t>
            </a:r>
            <a:r>
              <a:rPr lang="uk-UA" sz="2800" b="1" dirty="0"/>
              <a:t>.</a:t>
            </a:r>
          </a:p>
        </p:txBody>
      </p:sp>
      <p:pic>
        <p:nvPicPr>
          <p:cNvPr id="4" name="Рисунок 3">
            <a:extLst>
              <a:ext uri="{FF2B5EF4-FFF2-40B4-BE49-F238E27FC236}">
                <a16:creationId xmlns:a16="http://schemas.microsoft.com/office/drawing/2014/main" id="{BB7DA9FC-019C-386B-2F7B-AD802AD11CD9}"/>
              </a:ext>
            </a:extLst>
          </p:cNvPr>
          <p:cNvPicPr>
            <a:picLocks noChangeAspect="1"/>
          </p:cNvPicPr>
          <p:nvPr/>
        </p:nvPicPr>
        <p:blipFill>
          <a:blip r:embed="rId2"/>
          <a:stretch>
            <a:fillRect/>
          </a:stretch>
        </p:blipFill>
        <p:spPr>
          <a:xfrm>
            <a:off x="0" y="1206872"/>
            <a:ext cx="5027431" cy="4969810"/>
          </a:xfrm>
          <a:prstGeom prst="rect">
            <a:avLst/>
          </a:prstGeom>
        </p:spPr>
      </p:pic>
    </p:spTree>
    <p:extLst>
      <p:ext uri="{BB962C8B-B14F-4D97-AF65-F5344CB8AC3E}">
        <p14:creationId xmlns:p14="http://schemas.microsoft.com/office/powerpoint/2010/main" val="40433094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304B224-43ED-177D-04F9-5826FB51E20A}"/>
              </a:ext>
            </a:extLst>
          </p:cNvPr>
          <p:cNvSpPr>
            <a:spLocks noGrp="1"/>
          </p:cNvSpPr>
          <p:nvPr>
            <p:ph type="title"/>
          </p:nvPr>
        </p:nvSpPr>
        <p:spPr>
          <a:xfrm>
            <a:off x="0" y="0"/>
            <a:ext cx="12192000" cy="914400"/>
          </a:xfrm>
        </p:spPr>
        <p:txBody>
          <a:bodyPr>
            <a:normAutofit/>
          </a:bodyPr>
          <a:lstStyle/>
          <a:p>
            <a:pPr algn="ctr"/>
            <a:r>
              <a:rPr lang="ru-RU" sz="2800" b="1" dirty="0">
                <a:solidFill>
                  <a:srgbClr val="FFFF00"/>
                </a:solidFill>
                <a:highlight>
                  <a:srgbClr val="FF0000"/>
                </a:highlight>
                <a:latin typeface="Times New Roman" panose="02020603050405020304" pitchFamily="18" charset="0"/>
                <a:cs typeface="Times New Roman" panose="02020603050405020304" pitchFamily="18" charset="0"/>
              </a:rPr>
              <a:t>4.	</a:t>
            </a:r>
            <a:r>
              <a:rPr lang="ru-RU" sz="2800" b="1" dirty="0" err="1">
                <a:solidFill>
                  <a:srgbClr val="FFFF00"/>
                </a:solidFill>
                <a:highlight>
                  <a:srgbClr val="FF0000"/>
                </a:highlight>
                <a:latin typeface="Times New Roman" panose="02020603050405020304" pitchFamily="18" charset="0"/>
                <a:cs typeface="Times New Roman" panose="02020603050405020304" pitchFamily="18" charset="0"/>
              </a:rPr>
              <a:t>Політико</a:t>
            </a:r>
            <a:r>
              <a:rPr lang="ru-RU" sz="2800" b="1" dirty="0">
                <a:solidFill>
                  <a:srgbClr val="FFFF00"/>
                </a:solidFill>
                <a:highlight>
                  <a:srgbClr val="FF0000"/>
                </a:highlight>
                <a:latin typeface="Times New Roman" panose="02020603050405020304" pitchFamily="18" charset="0"/>
                <a:cs typeface="Times New Roman" panose="02020603050405020304" pitchFamily="18" charset="0"/>
              </a:rPr>
              <a:t>-правового </a:t>
            </a:r>
            <a:r>
              <a:rPr lang="ru-RU" sz="2800" b="1" dirty="0" err="1">
                <a:solidFill>
                  <a:srgbClr val="FFFF00"/>
                </a:solidFill>
                <a:highlight>
                  <a:srgbClr val="FF0000"/>
                </a:highlight>
                <a:latin typeface="Times New Roman" panose="02020603050405020304" pitchFamily="18" charset="0"/>
                <a:cs typeface="Times New Roman" panose="02020603050405020304" pitchFamily="18" charset="0"/>
              </a:rPr>
              <a:t>забарвлення</a:t>
            </a:r>
            <a:r>
              <a:rPr lang="ru-RU" sz="2800" b="1" dirty="0">
                <a:solidFill>
                  <a:srgbClr val="FFFF00"/>
                </a:solidFill>
                <a:highlight>
                  <a:srgbClr val="FF0000"/>
                </a:highlight>
                <a:latin typeface="Times New Roman" panose="02020603050405020304" pitchFamily="18" charset="0"/>
                <a:cs typeface="Times New Roman" panose="02020603050405020304" pitchFamily="18" charset="0"/>
              </a:rPr>
              <a:t> </a:t>
            </a:r>
            <a:r>
              <a:rPr lang="ru-RU" sz="2800" b="1" dirty="0" err="1">
                <a:solidFill>
                  <a:srgbClr val="FFFF00"/>
                </a:solidFill>
                <a:highlight>
                  <a:srgbClr val="FF0000"/>
                </a:highlight>
                <a:latin typeface="Times New Roman" panose="02020603050405020304" pitchFamily="18" charset="0"/>
                <a:cs typeface="Times New Roman" panose="02020603050405020304" pitchFamily="18" charset="0"/>
              </a:rPr>
              <a:t>поняття</a:t>
            </a:r>
            <a:r>
              <a:rPr lang="ru-RU" sz="2800" b="1" dirty="0">
                <a:solidFill>
                  <a:srgbClr val="FFFF00"/>
                </a:solidFill>
                <a:highlight>
                  <a:srgbClr val="FF0000"/>
                </a:highlight>
                <a:latin typeface="Times New Roman" panose="02020603050405020304" pitchFamily="18" charset="0"/>
                <a:cs typeface="Times New Roman" panose="02020603050405020304" pitchFamily="18" charset="0"/>
              </a:rPr>
              <a:t> «</a:t>
            </a:r>
            <a:r>
              <a:rPr lang="ru-RU" sz="2800" b="1" dirty="0" err="1">
                <a:solidFill>
                  <a:srgbClr val="FFFF00"/>
                </a:solidFill>
                <a:highlight>
                  <a:srgbClr val="FF0000"/>
                </a:highlight>
                <a:latin typeface="Times New Roman" panose="02020603050405020304" pitchFamily="18" charset="0"/>
                <a:cs typeface="Times New Roman" panose="02020603050405020304" pitchFamily="18" charset="0"/>
              </a:rPr>
              <a:t>Європа</a:t>
            </a:r>
            <a:r>
              <a:rPr lang="ru-RU" sz="2800" b="1" dirty="0">
                <a:solidFill>
                  <a:srgbClr val="FFFF00"/>
                </a:solidFill>
                <a:highlight>
                  <a:srgbClr val="FF0000"/>
                </a:highlight>
                <a:latin typeface="Times New Roman" panose="02020603050405020304" pitchFamily="18" charset="0"/>
                <a:cs typeface="Times New Roman" panose="02020603050405020304" pitchFamily="18" charset="0"/>
              </a:rPr>
              <a:t>» </a:t>
            </a:r>
            <a:r>
              <a:rPr lang="ru-RU" sz="2800" b="1" dirty="0" err="1">
                <a:solidFill>
                  <a:srgbClr val="FFFF00"/>
                </a:solidFill>
                <a:highlight>
                  <a:srgbClr val="FF0000"/>
                </a:highlight>
                <a:latin typeface="Times New Roman" panose="02020603050405020304" pitchFamily="18" charset="0"/>
                <a:cs typeface="Times New Roman" panose="02020603050405020304" pitchFamily="18" charset="0"/>
              </a:rPr>
              <a:t>під</a:t>
            </a:r>
            <a:r>
              <a:rPr lang="ru-RU" sz="2800" b="1" dirty="0">
                <a:solidFill>
                  <a:srgbClr val="FFFF00"/>
                </a:solidFill>
                <a:highlight>
                  <a:srgbClr val="FF0000"/>
                </a:highlight>
                <a:latin typeface="Times New Roman" panose="02020603050405020304" pitchFamily="18" charset="0"/>
                <a:cs typeface="Times New Roman" panose="02020603050405020304" pitchFamily="18" charset="0"/>
              </a:rPr>
              <a:t> час греко-</a:t>
            </a:r>
            <a:r>
              <a:rPr lang="ru-RU" sz="2800" b="1" dirty="0" err="1">
                <a:solidFill>
                  <a:srgbClr val="FFFF00"/>
                </a:solidFill>
                <a:highlight>
                  <a:srgbClr val="FF0000"/>
                </a:highlight>
                <a:latin typeface="Times New Roman" panose="02020603050405020304" pitchFamily="18" charset="0"/>
                <a:cs typeface="Times New Roman" panose="02020603050405020304" pitchFamily="18" charset="0"/>
              </a:rPr>
              <a:t>перських</a:t>
            </a:r>
            <a:r>
              <a:rPr lang="ru-RU" sz="2800" b="1" dirty="0">
                <a:solidFill>
                  <a:srgbClr val="FFFF00"/>
                </a:solidFill>
                <a:highlight>
                  <a:srgbClr val="FF0000"/>
                </a:highlight>
                <a:latin typeface="Times New Roman" panose="02020603050405020304" pitchFamily="18" charset="0"/>
                <a:cs typeface="Times New Roman" panose="02020603050405020304" pitchFamily="18" charset="0"/>
              </a:rPr>
              <a:t> </a:t>
            </a:r>
            <a:r>
              <a:rPr lang="ru-RU" sz="2800" b="1" dirty="0" err="1">
                <a:solidFill>
                  <a:srgbClr val="FFFF00"/>
                </a:solidFill>
                <a:highlight>
                  <a:srgbClr val="FF0000"/>
                </a:highlight>
                <a:latin typeface="Times New Roman" panose="02020603050405020304" pitchFamily="18" charset="0"/>
                <a:cs typeface="Times New Roman" panose="02020603050405020304" pitchFamily="18" charset="0"/>
              </a:rPr>
              <a:t>війн</a:t>
            </a:r>
            <a:r>
              <a:rPr lang="ru-RU" sz="2800" b="1" dirty="0">
                <a:solidFill>
                  <a:srgbClr val="FFFF00"/>
                </a:solidFill>
                <a:highlight>
                  <a:srgbClr val="FF0000"/>
                </a:highlight>
                <a:latin typeface="Times New Roman" panose="02020603050405020304" pitchFamily="18" charset="0"/>
                <a:cs typeface="Times New Roman" panose="02020603050405020304" pitchFamily="18" charset="0"/>
              </a:rPr>
              <a:t> (500–449 </a:t>
            </a:r>
            <a:r>
              <a:rPr lang="ru-RU" sz="2800" b="1" dirty="0" err="1">
                <a:solidFill>
                  <a:srgbClr val="FFFF00"/>
                </a:solidFill>
                <a:highlight>
                  <a:srgbClr val="FF0000"/>
                </a:highlight>
                <a:latin typeface="Times New Roman" panose="02020603050405020304" pitchFamily="18" charset="0"/>
                <a:cs typeface="Times New Roman" panose="02020603050405020304" pitchFamily="18" charset="0"/>
              </a:rPr>
              <a:t>рр</a:t>
            </a:r>
            <a:r>
              <a:rPr lang="ru-RU" sz="2800" b="1" dirty="0">
                <a:solidFill>
                  <a:srgbClr val="FFFF00"/>
                </a:solidFill>
                <a:highlight>
                  <a:srgbClr val="FF0000"/>
                </a:highlight>
                <a:latin typeface="Times New Roman" panose="02020603050405020304" pitchFamily="18" charset="0"/>
                <a:cs typeface="Times New Roman" panose="02020603050405020304" pitchFamily="18" charset="0"/>
              </a:rPr>
              <a:t>. до н. е.). </a:t>
            </a:r>
            <a:endParaRPr lang="uk-UA" sz="2800" b="1" dirty="0">
              <a:solidFill>
                <a:srgbClr val="FFFF00"/>
              </a:solidFill>
              <a:highlight>
                <a:srgbClr val="FF0000"/>
              </a:highlight>
              <a:latin typeface="Times New Roman" panose="02020603050405020304" pitchFamily="18" charset="0"/>
              <a:cs typeface="Times New Roman" panose="02020603050405020304" pitchFamily="18" charset="0"/>
            </a:endParaRPr>
          </a:p>
        </p:txBody>
      </p:sp>
      <p:sp>
        <p:nvSpPr>
          <p:cNvPr id="3" name="Объект 2">
            <a:extLst>
              <a:ext uri="{FF2B5EF4-FFF2-40B4-BE49-F238E27FC236}">
                <a16:creationId xmlns:a16="http://schemas.microsoft.com/office/drawing/2014/main" id="{2A409BDE-7234-B61E-6F65-1A70308DC991}"/>
              </a:ext>
            </a:extLst>
          </p:cNvPr>
          <p:cNvSpPr>
            <a:spLocks noGrp="1"/>
          </p:cNvSpPr>
          <p:nvPr>
            <p:ph idx="1"/>
          </p:nvPr>
        </p:nvSpPr>
        <p:spPr>
          <a:xfrm>
            <a:off x="0" y="833718"/>
            <a:ext cx="12191999" cy="6024282"/>
          </a:xfrm>
        </p:spPr>
        <p:txBody>
          <a:bodyPr>
            <a:noAutofit/>
          </a:bodyPr>
          <a:lstStyle/>
          <a:p>
            <a:pPr marL="0" indent="0" algn="just">
              <a:buNone/>
            </a:pPr>
            <a:r>
              <a:rPr lang="uk-UA" sz="2800" b="1" dirty="0"/>
              <a:t>Варто відзначити, що історія розвитку об’єднавчих процесів грецьких полісів, які, попри культурну та духовну єдність, довгий час дотримувалися політичної незалежності, може вважатися своєрідним </a:t>
            </a:r>
            <a:r>
              <a:rPr lang="uk-UA" sz="2800" b="1" dirty="0">
                <a:solidFill>
                  <a:srgbClr val="FFFF00"/>
                </a:solidFill>
              </a:rPr>
              <a:t>прообразом майбутнього об’єднання європейських держав</a:t>
            </a:r>
            <a:r>
              <a:rPr lang="uk-UA" sz="2800" b="1" dirty="0"/>
              <a:t>. Не випадково союзи грецьких полісів привертали увагу багатьох поколінь європейських мислителів, які створювали </a:t>
            </a:r>
            <a:r>
              <a:rPr lang="uk-UA" sz="2800" b="1" dirty="0">
                <a:highlight>
                  <a:srgbClr val="FF0000"/>
                </a:highlight>
              </a:rPr>
              <a:t>проекти об’єднання Європи</a:t>
            </a:r>
            <a:r>
              <a:rPr lang="uk-UA" sz="2800" b="1" dirty="0"/>
              <a:t>. </a:t>
            </a:r>
          </a:p>
          <a:p>
            <a:pPr marL="0" indent="0" algn="just">
              <a:buNone/>
            </a:pPr>
            <a:r>
              <a:rPr lang="uk-UA" sz="2800" b="1" dirty="0"/>
              <a:t>Недовготривалість союзів полісів у Греції, крім давніх традицій самостійності грецьких держав, пояснювалася ще і прагненням найсильніших і найбільш розвинутих учасників союзів до домінування над слабшими партнерами. Це викликало закономірну негативну реакцію з боку «малих» полісів, які прагнули бути рівноправними учасниками союзів.</a:t>
            </a:r>
          </a:p>
          <a:p>
            <a:pPr marL="0" indent="0" algn="just">
              <a:buNone/>
            </a:pPr>
            <a:endParaRPr lang="uk-UA" sz="2800" b="1" dirty="0"/>
          </a:p>
        </p:txBody>
      </p:sp>
    </p:spTree>
    <p:extLst>
      <p:ext uri="{BB962C8B-B14F-4D97-AF65-F5344CB8AC3E}">
        <p14:creationId xmlns:p14="http://schemas.microsoft.com/office/powerpoint/2010/main" val="25646048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304B224-43ED-177D-04F9-5826FB51E20A}"/>
              </a:ext>
            </a:extLst>
          </p:cNvPr>
          <p:cNvSpPr>
            <a:spLocks noGrp="1"/>
          </p:cNvSpPr>
          <p:nvPr>
            <p:ph type="title"/>
          </p:nvPr>
        </p:nvSpPr>
        <p:spPr>
          <a:xfrm>
            <a:off x="0" y="0"/>
            <a:ext cx="12192000" cy="914400"/>
          </a:xfrm>
        </p:spPr>
        <p:txBody>
          <a:bodyPr>
            <a:normAutofit/>
          </a:bodyPr>
          <a:lstStyle/>
          <a:p>
            <a:pPr algn="ctr"/>
            <a:r>
              <a:rPr lang="ru-RU" sz="2800" b="1" dirty="0">
                <a:solidFill>
                  <a:srgbClr val="FFFF00"/>
                </a:solidFill>
                <a:highlight>
                  <a:srgbClr val="FF0000"/>
                </a:highlight>
                <a:latin typeface="Times New Roman" panose="02020603050405020304" pitchFamily="18" charset="0"/>
                <a:cs typeface="Times New Roman" panose="02020603050405020304" pitchFamily="18" charset="0"/>
              </a:rPr>
              <a:t>4.	</a:t>
            </a:r>
            <a:r>
              <a:rPr lang="ru-RU" sz="2800" b="1" dirty="0" err="1">
                <a:solidFill>
                  <a:srgbClr val="FFFF00"/>
                </a:solidFill>
                <a:highlight>
                  <a:srgbClr val="FF0000"/>
                </a:highlight>
                <a:latin typeface="Times New Roman" panose="02020603050405020304" pitchFamily="18" charset="0"/>
                <a:cs typeface="Times New Roman" panose="02020603050405020304" pitchFamily="18" charset="0"/>
              </a:rPr>
              <a:t>Політико</a:t>
            </a:r>
            <a:r>
              <a:rPr lang="ru-RU" sz="2800" b="1" dirty="0">
                <a:solidFill>
                  <a:srgbClr val="FFFF00"/>
                </a:solidFill>
                <a:highlight>
                  <a:srgbClr val="FF0000"/>
                </a:highlight>
                <a:latin typeface="Times New Roman" panose="02020603050405020304" pitchFamily="18" charset="0"/>
                <a:cs typeface="Times New Roman" panose="02020603050405020304" pitchFamily="18" charset="0"/>
              </a:rPr>
              <a:t>-правового </a:t>
            </a:r>
            <a:r>
              <a:rPr lang="ru-RU" sz="2800" b="1" dirty="0" err="1">
                <a:solidFill>
                  <a:srgbClr val="FFFF00"/>
                </a:solidFill>
                <a:highlight>
                  <a:srgbClr val="FF0000"/>
                </a:highlight>
                <a:latin typeface="Times New Roman" panose="02020603050405020304" pitchFamily="18" charset="0"/>
                <a:cs typeface="Times New Roman" panose="02020603050405020304" pitchFamily="18" charset="0"/>
              </a:rPr>
              <a:t>забарвлення</a:t>
            </a:r>
            <a:r>
              <a:rPr lang="ru-RU" sz="2800" b="1" dirty="0">
                <a:solidFill>
                  <a:srgbClr val="FFFF00"/>
                </a:solidFill>
                <a:highlight>
                  <a:srgbClr val="FF0000"/>
                </a:highlight>
                <a:latin typeface="Times New Roman" panose="02020603050405020304" pitchFamily="18" charset="0"/>
                <a:cs typeface="Times New Roman" panose="02020603050405020304" pitchFamily="18" charset="0"/>
              </a:rPr>
              <a:t> </a:t>
            </a:r>
            <a:r>
              <a:rPr lang="ru-RU" sz="2800" b="1" dirty="0" err="1">
                <a:solidFill>
                  <a:srgbClr val="FFFF00"/>
                </a:solidFill>
                <a:highlight>
                  <a:srgbClr val="FF0000"/>
                </a:highlight>
                <a:latin typeface="Times New Roman" panose="02020603050405020304" pitchFamily="18" charset="0"/>
                <a:cs typeface="Times New Roman" panose="02020603050405020304" pitchFamily="18" charset="0"/>
              </a:rPr>
              <a:t>поняття</a:t>
            </a:r>
            <a:r>
              <a:rPr lang="ru-RU" sz="2800" b="1" dirty="0">
                <a:solidFill>
                  <a:srgbClr val="FFFF00"/>
                </a:solidFill>
                <a:highlight>
                  <a:srgbClr val="FF0000"/>
                </a:highlight>
                <a:latin typeface="Times New Roman" panose="02020603050405020304" pitchFamily="18" charset="0"/>
                <a:cs typeface="Times New Roman" panose="02020603050405020304" pitchFamily="18" charset="0"/>
              </a:rPr>
              <a:t> «</a:t>
            </a:r>
            <a:r>
              <a:rPr lang="ru-RU" sz="2800" b="1" dirty="0" err="1">
                <a:solidFill>
                  <a:srgbClr val="FFFF00"/>
                </a:solidFill>
                <a:highlight>
                  <a:srgbClr val="FF0000"/>
                </a:highlight>
                <a:latin typeface="Times New Roman" panose="02020603050405020304" pitchFamily="18" charset="0"/>
                <a:cs typeface="Times New Roman" panose="02020603050405020304" pitchFamily="18" charset="0"/>
              </a:rPr>
              <a:t>Європа</a:t>
            </a:r>
            <a:r>
              <a:rPr lang="ru-RU" sz="2800" b="1" dirty="0">
                <a:solidFill>
                  <a:srgbClr val="FFFF00"/>
                </a:solidFill>
                <a:highlight>
                  <a:srgbClr val="FF0000"/>
                </a:highlight>
                <a:latin typeface="Times New Roman" panose="02020603050405020304" pitchFamily="18" charset="0"/>
                <a:cs typeface="Times New Roman" panose="02020603050405020304" pitchFamily="18" charset="0"/>
              </a:rPr>
              <a:t>» </a:t>
            </a:r>
            <a:r>
              <a:rPr lang="ru-RU" sz="2800" b="1" dirty="0" err="1">
                <a:solidFill>
                  <a:srgbClr val="FFFF00"/>
                </a:solidFill>
                <a:highlight>
                  <a:srgbClr val="FF0000"/>
                </a:highlight>
                <a:latin typeface="Times New Roman" panose="02020603050405020304" pitchFamily="18" charset="0"/>
                <a:cs typeface="Times New Roman" panose="02020603050405020304" pitchFamily="18" charset="0"/>
              </a:rPr>
              <a:t>під</a:t>
            </a:r>
            <a:r>
              <a:rPr lang="ru-RU" sz="2800" b="1" dirty="0">
                <a:solidFill>
                  <a:srgbClr val="FFFF00"/>
                </a:solidFill>
                <a:highlight>
                  <a:srgbClr val="FF0000"/>
                </a:highlight>
                <a:latin typeface="Times New Roman" panose="02020603050405020304" pitchFamily="18" charset="0"/>
                <a:cs typeface="Times New Roman" panose="02020603050405020304" pitchFamily="18" charset="0"/>
              </a:rPr>
              <a:t> час греко-</a:t>
            </a:r>
            <a:r>
              <a:rPr lang="ru-RU" sz="2800" b="1" dirty="0" err="1">
                <a:solidFill>
                  <a:srgbClr val="FFFF00"/>
                </a:solidFill>
                <a:highlight>
                  <a:srgbClr val="FF0000"/>
                </a:highlight>
                <a:latin typeface="Times New Roman" panose="02020603050405020304" pitchFamily="18" charset="0"/>
                <a:cs typeface="Times New Roman" panose="02020603050405020304" pitchFamily="18" charset="0"/>
              </a:rPr>
              <a:t>перських</a:t>
            </a:r>
            <a:r>
              <a:rPr lang="ru-RU" sz="2800" b="1" dirty="0">
                <a:solidFill>
                  <a:srgbClr val="FFFF00"/>
                </a:solidFill>
                <a:highlight>
                  <a:srgbClr val="FF0000"/>
                </a:highlight>
                <a:latin typeface="Times New Roman" panose="02020603050405020304" pitchFamily="18" charset="0"/>
                <a:cs typeface="Times New Roman" panose="02020603050405020304" pitchFamily="18" charset="0"/>
              </a:rPr>
              <a:t> </a:t>
            </a:r>
            <a:r>
              <a:rPr lang="ru-RU" sz="2800" b="1" dirty="0" err="1">
                <a:solidFill>
                  <a:srgbClr val="FFFF00"/>
                </a:solidFill>
                <a:highlight>
                  <a:srgbClr val="FF0000"/>
                </a:highlight>
                <a:latin typeface="Times New Roman" panose="02020603050405020304" pitchFamily="18" charset="0"/>
                <a:cs typeface="Times New Roman" panose="02020603050405020304" pitchFamily="18" charset="0"/>
              </a:rPr>
              <a:t>війн</a:t>
            </a:r>
            <a:r>
              <a:rPr lang="ru-RU" sz="2800" b="1" dirty="0">
                <a:solidFill>
                  <a:srgbClr val="FFFF00"/>
                </a:solidFill>
                <a:highlight>
                  <a:srgbClr val="FF0000"/>
                </a:highlight>
                <a:latin typeface="Times New Roman" panose="02020603050405020304" pitchFamily="18" charset="0"/>
                <a:cs typeface="Times New Roman" panose="02020603050405020304" pitchFamily="18" charset="0"/>
              </a:rPr>
              <a:t> (500–449 </a:t>
            </a:r>
            <a:r>
              <a:rPr lang="ru-RU" sz="2800" b="1" dirty="0" err="1">
                <a:solidFill>
                  <a:srgbClr val="FFFF00"/>
                </a:solidFill>
                <a:highlight>
                  <a:srgbClr val="FF0000"/>
                </a:highlight>
                <a:latin typeface="Times New Roman" panose="02020603050405020304" pitchFamily="18" charset="0"/>
                <a:cs typeface="Times New Roman" panose="02020603050405020304" pitchFamily="18" charset="0"/>
              </a:rPr>
              <a:t>рр</a:t>
            </a:r>
            <a:r>
              <a:rPr lang="ru-RU" sz="2800" b="1" dirty="0">
                <a:solidFill>
                  <a:srgbClr val="FFFF00"/>
                </a:solidFill>
                <a:highlight>
                  <a:srgbClr val="FF0000"/>
                </a:highlight>
                <a:latin typeface="Times New Roman" panose="02020603050405020304" pitchFamily="18" charset="0"/>
                <a:cs typeface="Times New Roman" panose="02020603050405020304" pitchFamily="18" charset="0"/>
              </a:rPr>
              <a:t>. до н. е.). </a:t>
            </a:r>
            <a:endParaRPr lang="uk-UA" sz="2800" b="1" dirty="0">
              <a:solidFill>
                <a:srgbClr val="FFFF00"/>
              </a:solidFill>
              <a:highlight>
                <a:srgbClr val="FF0000"/>
              </a:highlight>
              <a:latin typeface="Times New Roman" panose="02020603050405020304" pitchFamily="18" charset="0"/>
              <a:cs typeface="Times New Roman" panose="02020603050405020304" pitchFamily="18" charset="0"/>
            </a:endParaRPr>
          </a:p>
        </p:txBody>
      </p:sp>
      <p:sp>
        <p:nvSpPr>
          <p:cNvPr id="3" name="Объект 2">
            <a:extLst>
              <a:ext uri="{FF2B5EF4-FFF2-40B4-BE49-F238E27FC236}">
                <a16:creationId xmlns:a16="http://schemas.microsoft.com/office/drawing/2014/main" id="{2A409BDE-7234-B61E-6F65-1A70308DC991}"/>
              </a:ext>
            </a:extLst>
          </p:cNvPr>
          <p:cNvSpPr>
            <a:spLocks noGrp="1"/>
          </p:cNvSpPr>
          <p:nvPr>
            <p:ph idx="1"/>
          </p:nvPr>
        </p:nvSpPr>
        <p:spPr>
          <a:xfrm>
            <a:off x="0" y="833718"/>
            <a:ext cx="12191999" cy="6024282"/>
          </a:xfrm>
        </p:spPr>
        <p:txBody>
          <a:bodyPr>
            <a:noAutofit/>
          </a:bodyPr>
          <a:lstStyle/>
          <a:p>
            <a:pPr marL="0" indent="0" algn="just">
              <a:buNone/>
            </a:pPr>
            <a:r>
              <a:rPr lang="uk-UA" sz="2800" b="1" dirty="0"/>
              <a:t>Термін «Європа» у Стародавній Греції набуває певного змісту тоді, коли греки почали колонізувати Іонійські острови та зіткнулися з персами. Експансія персів у </a:t>
            </a:r>
            <a:r>
              <a:rPr lang="en-US" sz="2800" b="1" dirty="0"/>
              <a:t>V </a:t>
            </a:r>
            <a:r>
              <a:rPr lang="uk-UA" sz="2800" b="1" dirty="0"/>
              <a:t>ст. до н.е. призвела до війни, що стало поштовхом для багатьох грецьких мислителів звернутися до </a:t>
            </a:r>
            <a:r>
              <a:rPr lang="uk-UA" sz="2800" b="1" dirty="0">
                <a:highlight>
                  <a:srgbClr val="FF0000"/>
                </a:highlight>
              </a:rPr>
              <a:t>осмислення відмінності мови, звичаїв культури і цінностей греків та азійських народів</a:t>
            </a:r>
            <a:r>
              <a:rPr lang="uk-UA" sz="2800" b="1" dirty="0"/>
              <a:t>. </a:t>
            </a:r>
          </a:p>
          <a:p>
            <a:pPr marL="0" indent="0" algn="just">
              <a:buNone/>
            </a:pPr>
            <a:r>
              <a:rPr lang="uk-UA" sz="2800" b="1" dirty="0"/>
              <a:t>Ідея Європи в цьому контексті не мала значення для греків, які розглядали Європу як західні землі, що не належали до грецьких міст, а населення цих земель – як варварів. Доказ такого розуміння греками концепту Європи знаходимо у праці Аристотеля «Політика», який розрізняє греків і варварів. Принциповою антитезою в грецькій думці був дуалізм «греки проти варварів», зокрема Платон у праці «Республіка» чітко розрізняє греків і варварів і не надає значення ідеї Європи.</a:t>
            </a:r>
          </a:p>
        </p:txBody>
      </p:sp>
    </p:spTree>
    <p:extLst>
      <p:ext uri="{BB962C8B-B14F-4D97-AF65-F5344CB8AC3E}">
        <p14:creationId xmlns:p14="http://schemas.microsoft.com/office/powerpoint/2010/main" val="19632826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304B224-43ED-177D-04F9-5826FB51E20A}"/>
              </a:ext>
            </a:extLst>
          </p:cNvPr>
          <p:cNvSpPr>
            <a:spLocks noGrp="1"/>
          </p:cNvSpPr>
          <p:nvPr>
            <p:ph type="title"/>
          </p:nvPr>
        </p:nvSpPr>
        <p:spPr>
          <a:xfrm>
            <a:off x="0" y="0"/>
            <a:ext cx="12192000" cy="914400"/>
          </a:xfrm>
        </p:spPr>
        <p:txBody>
          <a:bodyPr>
            <a:normAutofit/>
          </a:bodyPr>
          <a:lstStyle/>
          <a:p>
            <a:pPr algn="ctr"/>
            <a:r>
              <a:rPr lang="ru-RU" sz="2800" b="1" dirty="0">
                <a:solidFill>
                  <a:srgbClr val="FFFF00"/>
                </a:solidFill>
                <a:highlight>
                  <a:srgbClr val="FF0000"/>
                </a:highlight>
                <a:latin typeface="Times New Roman" panose="02020603050405020304" pitchFamily="18" charset="0"/>
                <a:cs typeface="Times New Roman" panose="02020603050405020304" pitchFamily="18" charset="0"/>
              </a:rPr>
              <a:t>4.	</a:t>
            </a:r>
            <a:r>
              <a:rPr lang="ru-RU" sz="2800" b="1" dirty="0" err="1">
                <a:solidFill>
                  <a:srgbClr val="FFFF00"/>
                </a:solidFill>
                <a:highlight>
                  <a:srgbClr val="FF0000"/>
                </a:highlight>
                <a:latin typeface="Times New Roman" panose="02020603050405020304" pitchFamily="18" charset="0"/>
                <a:cs typeface="Times New Roman" panose="02020603050405020304" pitchFamily="18" charset="0"/>
              </a:rPr>
              <a:t>Політико</a:t>
            </a:r>
            <a:r>
              <a:rPr lang="ru-RU" sz="2800" b="1" dirty="0">
                <a:solidFill>
                  <a:srgbClr val="FFFF00"/>
                </a:solidFill>
                <a:highlight>
                  <a:srgbClr val="FF0000"/>
                </a:highlight>
                <a:latin typeface="Times New Roman" panose="02020603050405020304" pitchFamily="18" charset="0"/>
                <a:cs typeface="Times New Roman" panose="02020603050405020304" pitchFamily="18" charset="0"/>
              </a:rPr>
              <a:t>-правового </a:t>
            </a:r>
            <a:r>
              <a:rPr lang="ru-RU" sz="2800" b="1" dirty="0" err="1">
                <a:solidFill>
                  <a:srgbClr val="FFFF00"/>
                </a:solidFill>
                <a:highlight>
                  <a:srgbClr val="FF0000"/>
                </a:highlight>
                <a:latin typeface="Times New Roman" panose="02020603050405020304" pitchFamily="18" charset="0"/>
                <a:cs typeface="Times New Roman" panose="02020603050405020304" pitchFamily="18" charset="0"/>
              </a:rPr>
              <a:t>забарвлення</a:t>
            </a:r>
            <a:r>
              <a:rPr lang="ru-RU" sz="2800" b="1" dirty="0">
                <a:solidFill>
                  <a:srgbClr val="FFFF00"/>
                </a:solidFill>
                <a:highlight>
                  <a:srgbClr val="FF0000"/>
                </a:highlight>
                <a:latin typeface="Times New Roman" panose="02020603050405020304" pitchFamily="18" charset="0"/>
                <a:cs typeface="Times New Roman" panose="02020603050405020304" pitchFamily="18" charset="0"/>
              </a:rPr>
              <a:t> </a:t>
            </a:r>
            <a:r>
              <a:rPr lang="ru-RU" sz="2800" b="1" dirty="0" err="1">
                <a:solidFill>
                  <a:srgbClr val="FFFF00"/>
                </a:solidFill>
                <a:highlight>
                  <a:srgbClr val="FF0000"/>
                </a:highlight>
                <a:latin typeface="Times New Roman" panose="02020603050405020304" pitchFamily="18" charset="0"/>
                <a:cs typeface="Times New Roman" panose="02020603050405020304" pitchFamily="18" charset="0"/>
              </a:rPr>
              <a:t>поняття</a:t>
            </a:r>
            <a:r>
              <a:rPr lang="ru-RU" sz="2800" b="1" dirty="0">
                <a:solidFill>
                  <a:srgbClr val="FFFF00"/>
                </a:solidFill>
                <a:highlight>
                  <a:srgbClr val="FF0000"/>
                </a:highlight>
                <a:latin typeface="Times New Roman" panose="02020603050405020304" pitchFamily="18" charset="0"/>
                <a:cs typeface="Times New Roman" panose="02020603050405020304" pitchFamily="18" charset="0"/>
              </a:rPr>
              <a:t> «</a:t>
            </a:r>
            <a:r>
              <a:rPr lang="ru-RU" sz="2800" b="1" dirty="0" err="1">
                <a:solidFill>
                  <a:srgbClr val="FFFF00"/>
                </a:solidFill>
                <a:highlight>
                  <a:srgbClr val="FF0000"/>
                </a:highlight>
                <a:latin typeface="Times New Roman" panose="02020603050405020304" pitchFamily="18" charset="0"/>
                <a:cs typeface="Times New Roman" panose="02020603050405020304" pitchFamily="18" charset="0"/>
              </a:rPr>
              <a:t>Європа</a:t>
            </a:r>
            <a:r>
              <a:rPr lang="ru-RU" sz="2800" b="1" dirty="0">
                <a:solidFill>
                  <a:srgbClr val="FFFF00"/>
                </a:solidFill>
                <a:highlight>
                  <a:srgbClr val="FF0000"/>
                </a:highlight>
                <a:latin typeface="Times New Roman" panose="02020603050405020304" pitchFamily="18" charset="0"/>
                <a:cs typeface="Times New Roman" panose="02020603050405020304" pitchFamily="18" charset="0"/>
              </a:rPr>
              <a:t>» </a:t>
            </a:r>
            <a:r>
              <a:rPr lang="ru-RU" sz="2800" b="1" dirty="0" err="1">
                <a:solidFill>
                  <a:srgbClr val="FFFF00"/>
                </a:solidFill>
                <a:highlight>
                  <a:srgbClr val="FF0000"/>
                </a:highlight>
                <a:latin typeface="Times New Roman" panose="02020603050405020304" pitchFamily="18" charset="0"/>
                <a:cs typeface="Times New Roman" panose="02020603050405020304" pitchFamily="18" charset="0"/>
              </a:rPr>
              <a:t>під</a:t>
            </a:r>
            <a:r>
              <a:rPr lang="ru-RU" sz="2800" b="1" dirty="0">
                <a:solidFill>
                  <a:srgbClr val="FFFF00"/>
                </a:solidFill>
                <a:highlight>
                  <a:srgbClr val="FF0000"/>
                </a:highlight>
                <a:latin typeface="Times New Roman" panose="02020603050405020304" pitchFamily="18" charset="0"/>
                <a:cs typeface="Times New Roman" panose="02020603050405020304" pitchFamily="18" charset="0"/>
              </a:rPr>
              <a:t> час греко-</a:t>
            </a:r>
            <a:r>
              <a:rPr lang="ru-RU" sz="2800" b="1" dirty="0" err="1">
                <a:solidFill>
                  <a:srgbClr val="FFFF00"/>
                </a:solidFill>
                <a:highlight>
                  <a:srgbClr val="FF0000"/>
                </a:highlight>
                <a:latin typeface="Times New Roman" panose="02020603050405020304" pitchFamily="18" charset="0"/>
                <a:cs typeface="Times New Roman" panose="02020603050405020304" pitchFamily="18" charset="0"/>
              </a:rPr>
              <a:t>перських</a:t>
            </a:r>
            <a:r>
              <a:rPr lang="ru-RU" sz="2800" b="1" dirty="0">
                <a:solidFill>
                  <a:srgbClr val="FFFF00"/>
                </a:solidFill>
                <a:highlight>
                  <a:srgbClr val="FF0000"/>
                </a:highlight>
                <a:latin typeface="Times New Roman" panose="02020603050405020304" pitchFamily="18" charset="0"/>
                <a:cs typeface="Times New Roman" panose="02020603050405020304" pitchFamily="18" charset="0"/>
              </a:rPr>
              <a:t> </a:t>
            </a:r>
            <a:r>
              <a:rPr lang="ru-RU" sz="2800" b="1" dirty="0" err="1">
                <a:solidFill>
                  <a:srgbClr val="FFFF00"/>
                </a:solidFill>
                <a:highlight>
                  <a:srgbClr val="FF0000"/>
                </a:highlight>
                <a:latin typeface="Times New Roman" panose="02020603050405020304" pitchFamily="18" charset="0"/>
                <a:cs typeface="Times New Roman" panose="02020603050405020304" pitchFamily="18" charset="0"/>
              </a:rPr>
              <a:t>війн</a:t>
            </a:r>
            <a:r>
              <a:rPr lang="ru-RU" sz="2800" b="1" dirty="0">
                <a:solidFill>
                  <a:srgbClr val="FFFF00"/>
                </a:solidFill>
                <a:highlight>
                  <a:srgbClr val="FF0000"/>
                </a:highlight>
                <a:latin typeface="Times New Roman" panose="02020603050405020304" pitchFamily="18" charset="0"/>
                <a:cs typeface="Times New Roman" panose="02020603050405020304" pitchFamily="18" charset="0"/>
              </a:rPr>
              <a:t> (500–449 </a:t>
            </a:r>
            <a:r>
              <a:rPr lang="ru-RU" sz="2800" b="1" dirty="0" err="1">
                <a:solidFill>
                  <a:srgbClr val="FFFF00"/>
                </a:solidFill>
                <a:highlight>
                  <a:srgbClr val="FF0000"/>
                </a:highlight>
                <a:latin typeface="Times New Roman" panose="02020603050405020304" pitchFamily="18" charset="0"/>
                <a:cs typeface="Times New Roman" panose="02020603050405020304" pitchFamily="18" charset="0"/>
              </a:rPr>
              <a:t>рр</a:t>
            </a:r>
            <a:r>
              <a:rPr lang="ru-RU" sz="2800" b="1" dirty="0">
                <a:solidFill>
                  <a:srgbClr val="FFFF00"/>
                </a:solidFill>
                <a:highlight>
                  <a:srgbClr val="FF0000"/>
                </a:highlight>
                <a:latin typeface="Times New Roman" panose="02020603050405020304" pitchFamily="18" charset="0"/>
                <a:cs typeface="Times New Roman" panose="02020603050405020304" pitchFamily="18" charset="0"/>
              </a:rPr>
              <a:t>. до н. е.). </a:t>
            </a:r>
            <a:endParaRPr lang="uk-UA" sz="2800" b="1" dirty="0">
              <a:solidFill>
                <a:srgbClr val="FFFF00"/>
              </a:solidFill>
              <a:highlight>
                <a:srgbClr val="FF0000"/>
              </a:highlight>
              <a:latin typeface="Times New Roman" panose="02020603050405020304" pitchFamily="18" charset="0"/>
              <a:cs typeface="Times New Roman" panose="02020603050405020304" pitchFamily="18" charset="0"/>
            </a:endParaRPr>
          </a:p>
        </p:txBody>
      </p:sp>
      <p:sp>
        <p:nvSpPr>
          <p:cNvPr id="3" name="Объект 2">
            <a:extLst>
              <a:ext uri="{FF2B5EF4-FFF2-40B4-BE49-F238E27FC236}">
                <a16:creationId xmlns:a16="http://schemas.microsoft.com/office/drawing/2014/main" id="{2A409BDE-7234-B61E-6F65-1A70308DC991}"/>
              </a:ext>
            </a:extLst>
          </p:cNvPr>
          <p:cNvSpPr>
            <a:spLocks noGrp="1"/>
          </p:cNvSpPr>
          <p:nvPr>
            <p:ph idx="1"/>
          </p:nvPr>
        </p:nvSpPr>
        <p:spPr>
          <a:xfrm>
            <a:off x="0" y="833718"/>
            <a:ext cx="12191999" cy="6024282"/>
          </a:xfrm>
        </p:spPr>
        <p:txBody>
          <a:bodyPr>
            <a:noAutofit/>
          </a:bodyPr>
          <a:lstStyle/>
          <a:p>
            <a:pPr marL="0" indent="0" algn="just">
              <a:buNone/>
            </a:pPr>
            <a:r>
              <a:rPr lang="uk-UA" sz="3100" b="1" dirty="0"/>
              <a:t>В процесі історичного розвитку система «європейських цінностей» втілила себе в наступних принципах організації життя суспільства і держави: </a:t>
            </a:r>
            <a:r>
              <a:rPr lang="uk-UA" sz="3100" b="1" u="sng" dirty="0">
                <a:solidFill>
                  <a:srgbClr val="FFFF00"/>
                </a:solidFill>
              </a:rPr>
              <a:t>свобода і рівність всіх людей перед законом, верховенство закону, гарантування природних прав людини, гарантування права на приватну власність</a:t>
            </a:r>
            <a:r>
              <a:rPr lang="uk-UA" sz="3100" b="1" dirty="0"/>
              <a:t>. </a:t>
            </a:r>
          </a:p>
          <a:p>
            <a:pPr marL="0" indent="0" algn="just">
              <a:buNone/>
            </a:pPr>
            <a:r>
              <a:rPr lang="uk-UA" sz="3100" b="1" dirty="0"/>
              <a:t>В основі появи всіх цих принципів суспільного життя лежала значимість вільного громадянина, що має право й активно приймає участь у  перетворенні навколишньої дійсності. Ця цінність була особливо характерна для полісного періоду існування Давньої Греції. З усіх історичних етапів розвитку полісний період Стародавньої Греції найбільш підходить під визначення «</a:t>
            </a:r>
            <a:r>
              <a:rPr lang="uk-UA" sz="3100" b="1" dirty="0">
                <a:highlight>
                  <a:srgbClr val="FF0000"/>
                </a:highlight>
              </a:rPr>
              <a:t>витоків Європи</a:t>
            </a:r>
            <a:r>
              <a:rPr lang="uk-UA" sz="3100" b="1" dirty="0"/>
              <a:t>».</a:t>
            </a:r>
          </a:p>
        </p:txBody>
      </p:sp>
    </p:spTree>
    <p:extLst>
      <p:ext uri="{BB962C8B-B14F-4D97-AF65-F5344CB8AC3E}">
        <p14:creationId xmlns:p14="http://schemas.microsoft.com/office/powerpoint/2010/main" val="14279408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304B224-43ED-177D-04F9-5826FB51E20A}"/>
              </a:ext>
            </a:extLst>
          </p:cNvPr>
          <p:cNvSpPr>
            <a:spLocks noGrp="1"/>
          </p:cNvSpPr>
          <p:nvPr>
            <p:ph type="title"/>
          </p:nvPr>
        </p:nvSpPr>
        <p:spPr>
          <a:xfrm>
            <a:off x="0" y="0"/>
            <a:ext cx="12192000" cy="914400"/>
          </a:xfrm>
        </p:spPr>
        <p:txBody>
          <a:bodyPr>
            <a:noAutofit/>
          </a:bodyPr>
          <a:lstStyle/>
          <a:p>
            <a:pPr algn="ctr"/>
            <a:r>
              <a:rPr lang="uk-UA" sz="2800" b="1" dirty="0">
                <a:solidFill>
                  <a:srgbClr val="FFFF00"/>
                </a:solidFill>
                <a:highlight>
                  <a:srgbClr val="0000FF"/>
                </a:highlight>
                <a:latin typeface="Times New Roman" panose="02020603050405020304" pitchFamily="18" charset="0"/>
                <a:cs typeface="Times New Roman" panose="02020603050405020304" pitchFamily="18" charset="0"/>
              </a:rPr>
              <a:t>5.	Ідея </a:t>
            </a:r>
            <a:r>
              <a:rPr lang="uk-UA" sz="2800" b="1" dirty="0" err="1">
                <a:solidFill>
                  <a:srgbClr val="FFFF00"/>
                </a:solidFill>
                <a:highlight>
                  <a:srgbClr val="0000FF"/>
                </a:highlight>
                <a:latin typeface="Times New Roman" panose="02020603050405020304" pitchFamily="18" charset="0"/>
                <a:cs typeface="Times New Roman" panose="02020603050405020304" pitchFamily="18" charset="0"/>
              </a:rPr>
              <a:t>панеллінізму</a:t>
            </a:r>
            <a:r>
              <a:rPr lang="uk-UA" sz="2800" b="1" dirty="0">
                <a:solidFill>
                  <a:srgbClr val="FFFF00"/>
                </a:solidFill>
                <a:highlight>
                  <a:srgbClr val="0000FF"/>
                </a:highlight>
                <a:latin typeface="Times New Roman" panose="02020603050405020304" pitchFamily="18" charset="0"/>
                <a:cs typeface="Times New Roman" panose="02020603050405020304" pitchFamily="18" charset="0"/>
              </a:rPr>
              <a:t> як об’єднання греко-македонського світу у </a:t>
            </a:r>
            <a:r>
              <a:rPr lang="en-US" sz="2800" b="1" dirty="0">
                <a:solidFill>
                  <a:srgbClr val="FFFF00"/>
                </a:solidFill>
                <a:highlight>
                  <a:srgbClr val="0000FF"/>
                </a:highlight>
                <a:latin typeface="Times New Roman" panose="02020603050405020304" pitchFamily="18" charset="0"/>
                <a:cs typeface="Times New Roman" panose="02020603050405020304" pitchFamily="18" charset="0"/>
              </a:rPr>
              <a:t>IV </a:t>
            </a:r>
            <a:r>
              <a:rPr lang="uk-UA" sz="2800" b="1" dirty="0">
                <a:solidFill>
                  <a:srgbClr val="FFFF00"/>
                </a:solidFill>
                <a:highlight>
                  <a:srgbClr val="0000FF"/>
                </a:highlight>
                <a:latin typeface="Times New Roman" panose="02020603050405020304" pitchFamily="18" charset="0"/>
                <a:cs typeface="Times New Roman" panose="02020603050405020304" pitchFamily="18" charset="0"/>
              </a:rPr>
              <a:t>ст. до н. е. </a:t>
            </a:r>
            <a:br>
              <a:rPr lang="uk-UA" sz="2800" b="1" dirty="0">
                <a:solidFill>
                  <a:srgbClr val="FFFF00"/>
                </a:solidFill>
                <a:highlight>
                  <a:srgbClr val="0000FF"/>
                </a:highlight>
                <a:latin typeface="Times New Roman" panose="02020603050405020304" pitchFamily="18" charset="0"/>
                <a:cs typeface="Times New Roman" panose="02020603050405020304" pitchFamily="18" charset="0"/>
              </a:rPr>
            </a:br>
            <a:r>
              <a:rPr lang="uk-UA" sz="2800" b="1" dirty="0">
                <a:solidFill>
                  <a:srgbClr val="FFFF00"/>
                </a:solidFill>
                <a:highlight>
                  <a:srgbClr val="0000FF"/>
                </a:highlight>
                <a:latin typeface="Times New Roman" panose="02020603050405020304" pitchFamily="18" charset="0"/>
                <a:cs typeface="Times New Roman" panose="02020603050405020304" pitchFamily="18" charset="0"/>
              </a:rPr>
              <a:t>Александр Македонський і ідея «світової імперії». </a:t>
            </a:r>
          </a:p>
        </p:txBody>
      </p:sp>
      <p:sp>
        <p:nvSpPr>
          <p:cNvPr id="3" name="Объект 2">
            <a:extLst>
              <a:ext uri="{FF2B5EF4-FFF2-40B4-BE49-F238E27FC236}">
                <a16:creationId xmlns:a16="http://schemas.microsoft.com/office/drawing/2014/main" id="{2A409BDE-7234-B61E-6F65-1A70308DC991}"/>
              </a:ext>
            </a:extLst>
          </p:cNvPr>
          <p:cNvSpPr>
            <a:spLocks noGrp="1"/>
          </p:cNvSpPr>
          <p:nvPr>
            <p:ph idx="1"/>
          </p:nvPr>
        </p:nvSpPr>
        <p:spPr>
          <a:xfrm>
            <a:off x="0" y="1093694"/>
            <a:ext cx="12191999" cy="5764306"/>
          </a:xfrm>
        </p:spPr>
        <p:txBody>
          <a:bodyPr>
            <a:noAutofit/>
          </a:bodyPr>
          <a:lstStyle/>
          <a:p>
            <a:pPr marL="0" indent="0" algn="just">
              <a:buNone/>
            </a:pPr>
            <a:r>
              <a:rPr lang="uk-UA" sz="2800" b="1" dirty="0"/>
              <a:t>Криза полісної системи прискорила формування ідеології </a:t>
            </a:r>
            <a:r>
              <a:rPr lang="uk-UA" sz="2800" b="1" dirty="0" err="1">
                <a:highlight>
                  <a:srgbClr val="FF0000"/>
                </a:highlight>
              </a:rPr>
              <a:t>панеллінізму</a:t>
            </a:r>
            <a:r>
              <a:rPr lang="uk-UA" sz="2800" b="1" dirty="0"/>
              <a:t>. Імпульс для подальшого її розвитку подав афінський оратор </a:t>
            </a:r>
            <a:r>
              <a:rPr lang="uk-UA" sz="2800" b="1" dirty="0" err="1"/>
              <a:t>Лісій</a:t>
            </a:r>
            <a:r>
              <a:rPr lang="uk-UA" sz="2800" b="1" dirty="0"/>
              <a:t>, який закликав еллінів об’єднатися, покінчити з міжусобицями та спільним фронтом виступити проти варварів і тиранів. Незважаючи на політичну роздробленість, у давньогрецькому суспільстві зберігалися ідеї національної єдності, що спиралися на існування спільної мови, духовної та матеріальної культури, розгалужені </a:t>
            </a:r>
            <a:r>
              <a:rPr lang="uk-UA" sz="2800" b="1" dirty="0" err="1"/>
              <a:t>торгівельно</a:t>
            </a:r>
            <a:r>
              <a:rPr lang="uk-UA" sz="2800" b="1" dirty="0"/>
              <a:t>-економічні відносини та колонізаційні проекти. </a:t>
            </a:r>
          </a:p>
          <a:p>
            <a:pPr marL="0" indent="0" algn="just">
              <a:buNone/>
            </a:pPr>
            <a:r>
              <a:rPr lang="uk-UA" sz="2800" b="1" dirty="0"/>
              <a:t>Ідеологія </a:t>
            </a:r>
            <a:r>
              <a:rPr lang="uk-UA" sz="2800" b="1" dirty="0" err="1"/>
              <a:t>панеллінізму</a:t>
            </a:r>
            <a:r>
              <a:rPr lang="uk-UA" sz="2800" b="1" dirty="0"/>
              <a:t> знайшла втілення у запровадженні </a:t>
            </a:r>
            <a:r>
              <a:rPr lang="uk-UA" sz="2800" b="1" dirty="0" err="1"/>
              <a:t>загальноеллінських</a:t>
            </a:r>
            <a:r>
              <a:rPr lang="uk-UA" sz="2800" b="1" dirty="0"/>
              <a:t> свят, у тому числі Олімпійських ігор, загальновизнаних святинь, зокрема Дельфійського оракула, і, нарешті, спричинила появу ідеї єдності нації та поняття спільної батьківщини.</a:t>
            </a:r>
          </a:p>
          <a:p>
            <a:pPr marL="0" indent="0" algn="just">
              <a:buNone/>
            </a:pPr>
            <a:endParaRPr lang="uk-UA" sz="2800" b="1" dirty="0"/>
          </a:p>
        </p:txBody>
      </p:sp>
    </p:spTree>
    <p:extLst>
      <p:ext uri="{BB962C8B-B14F-4D97-AF65-F5344CB8AC3E}">
        <p14:creationId xmlns:p14="http://schemas.microsoft.com/office/powerpoint/2010/main" val="3422506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304B224-43ED-177D-04F9-5826FB51E20A}"/>
              </a:ext>
            </a:extLst>
          </p:cNvPr>
          <p:cNvSpPr>
            <a:spLocks noGrp="1"/>
          </p:cNvSpPr>
          <p:nvPr>
            <p:ph type="title"/>
          </p:nvPr>
        </p:nvSpPr>
        <p:spPr>
          <a:xfrm>
            <a:off x="0" y="0"/>
            <a:ext cx="12192000" cy="914400"/>
          </a:xfrm>
        </p:spPr>
        <p:txBody>
          <a:bodyPr>
            <a:noAutofit/>
          </a:bodyPr>
          <a:lstStyle/>
          <a:p>
            <a:pPr algn="ctr"/>
            <a:r>
              <a:rPr lang="uk-UA" sz="2800" b="1" dirty="0">
                <a:solidFill>
                  <a:srgbClr val="FFFF00"/>
                </a:solidFill>
                <a:highlight>
                  <a:srgbClr val="0000FF"/>
                </a:highlight>
                <a:latin typeface="Times New Roman" panose="02020603050405020304" pitchFamily="18" charset="0"/>
                <a:cs typeface="Times New Roman" panose="02020603050405020304" pitchFamily="18" charset="0"/>
              </a:rPr>
              <a:t>5.	Ідея </a:t>
            </a:r>
            <a:r>
              <a:rPr lang="uk-UA" sz="2800" b="1" dirty="0" err="1">
                <a:solidFill>
                  <a:srgbClr val="FFFF00"/>
                </a:solidFill>
                <a:highlight>
                  <a:srgbClr val="0000FF"/>
                </a:highlight>
                <a:latin typeface="Times New Roman" panose="02020603050405020304" pitchFamily="18" charset="0"/>
                <a:cs typeface="Times New Roman" panose="02020603050405020304" pitchFamily="18" charset="0"/>
              </a:rPr>
              <a:t>панеллінізму</a:t>
            </a:r>
            <a:r>
              <a:rPr lang="uk-UA" sz="2800" b="1" dirty="0">
                <a:solidFill>
                  <a:srgbClr val="FFFF00"/>
                </a:solidFill>
                <a:highlight>
                  <a:srgbClr val="0000FF"/>
                </a:highlight>
                <a:latin typeface="Times New Roman" panose="02020603050405020304" pitchFamily="18" charset="0"/>
                <a:cs typeface="Times New Roman" panose="02020603050405020304" pitchFamily="18" charset="0"/>
              </a:rPr>
              <a:t> як об’єднання греко-македонського світу у </a:t>
            </a:r>
            <a:r>
              <a:rPr lang="en-US" sz="2800" b="1" dirty="0">
                <a:solidFill>
                  <a:srgbClr val="FFFF00"/>
                </a:solidFill>
                <a:highlight>
                  <a:srgbClr val="0000FF"/>
                </a:highlight>
                <a:latin typeface="Times New Roman" panose="02020603050405020304" pitchFamily="18" charset="0"/>
                <a:cs typeface="Times New Roman" panose="02020603050405020304" pitchFamily="18" charset="0"/>
              </a:rPr>
              <a:t>IV </a:t>
            </a:r>
            <a:r>
              <a:rPr lang="uk-UA" sz="2800" b="1" dirty="0">
                <a:solidFill>
                  <a:srgbClr val="FFFF00"/>
                </a:solidFill>
                <a:highlight>
                  <a:srgbClr val="0000FF"/>
                </a:highlight>
                <a:latin typeface="Times New Roman" panose="02020603050405020304" pitchFamily="18" charset="0"/>
                <a:cs typeface="Times New Roman" panose="02020603050405020304" pitchFamily="18" charset="0"/>
              </a:rPr>
              <a:t>ст. до н. е. </a:t>
            </a:r>
            <a:br>
              <a:rPr lang="uk-UA" sz="2800" b="1" dirty="0">
                <a:solidFill>
                  <a:srgbClr val="FFFF00"/>
                </a:solidFill>
                <a:highlight>
                  <a:srgbClr val="0000FF"/>
                </a:highlight>
                <a:latin typeface="Times New Roman" panose="02020603050405020304" pitchFamily="18" charset="0"/>
                <a:cs typeface="Times New Roman" panose="02020603050405020304" pitchFamily="18" charset="0"/>
              </a:rPr>
            </a:br>
            <a:r>
              <a:rPr lang="uk-UA" sz="2800" b="1" dirty="0">
                <a:solidFill>
                  <a:srgbClr val="FFFF00"/>
                </a:solidFill>
                <a:highlight>
                  <a:srgbClr val="0000FF"/>
                </a:highlight>
                <a:latin typeface="Times New Roman" panose="02020603050405020304" pitchFamily="18" charset="0"/>
                <a:cs typeface="Times New Roman" panose="02020603050405020304" pitchFamily="18" charset="0"/>
              </a:rPr>
              <a:t>Александр Македонський і ідея «світової імперії». </a:t>
            </a:r>
          </a:p>
        </p:txBody>
      </p:sp>
      <p:sp>
        <p:nvSpPr>
          <p:cNvPr id="3" name="Объект 2">
            <a:extLst>
              <a:ext uri="{FF2B5EF4-FFF2-40B4-BE49-F238E27FC236}">
                <a16:creationId xmlns:a16="http://schemas.microsoft.com/office/drawing/2014/main" id="{2A409BDE-7234-B61E-6F65-1A70308DC991}"/>
              </a:ext>
            </a:extLst>
          </p:cNvPr>
          <p:cNvSpPr>
            <a:spLocks noGrp="1"/>
          </p:cNvSpPr>
          <p:nvPr>
            <p:ph idx="1"/>
          </p:nvPr>
        </p:nvSpPr>
        <p:spPr>
          <a:xfrm>
            <a:off x="4500282" y="1093694"/>
            <a:ext cx="7691717" cy="5764306"/>
          </a:xfrm>
        </p:spPr>
        <p:txBody>
          <a:bodyPr>
            <a:noAutofit/>
          </a:bodyPr>
          <a:lstStyle/>
          <a:p>
            <a:pPr marL="0" indent="0" algn="just">
              <a:buNone/>
            </a:pPr>
            <a:r>
              <a:rPr lang="uk-UA" sz="3200" b="1" dirty="0"/>
              <a:t>Ідея об’єднання греко-македонського світу набула особливої актуальності у </a:t>
            </a:r>
            <a:r>
              <a:rPr lang="en-US" sz="3200" b="1" dirty="0"/>
              <a:t>IV </a:t>
            </a:r>
            <a:r>
              <a:rPr lang="uk-UA" sz="3200" b="1" dirty="0"/>
              <a:t>ст. до н. е. </a:t>
            </a:r>
          </a:p>
          <a:p>
            <a:pPr marL="0" indent="0" algn="just">
              <a:buNone/>
            </a:pPr>
            <a:r>
              <a:rPr lang="uk-UA" sz="3200" b="1" dirty="0"/>
              <a:t>Македонський цар Філіп ІІ вирішив поширити свою владу на територію Греції. Ідея об’єднання Греції під владою сильного правителя, що зможе протистояти Персії, яка знову нарощувала свою могутність, знайшла своїх прихильників.</a:t>
            </a:r>
          </a:p>
        </p:txBody>
      </p:sp>
      <p:pic>
        <p:nvPicPr>
          <p:cNvPr id="4" name="Рисунок 3">
            <a:extLst>
              <a:ext uri="{FF2B5EF4-FFF2-40B4-BE49-F238E27FC236}">
                <a16:creationId xmlns:a16="http://schemas.microsoft.com/office/drawing/2014/main" id="{143848C3-3873-9700-9A50-747C3D9B807F}"/>
              </a:ext>
            </a:extLst>
          </p:cNvPr>
          <p:cNvPicPr>
            <a:picLocks noChangeAspect="1"/>
          </p:cNvPicPr>
          <p:nvPr/>
        </p:nvPicPr>
        <p:blipFill>
          <a:blip r:embed="rId2"/>
          <a:stretch>
            <a:fillRect/>
          </a:stretch>
        </p:blipFill>
        <p:spPr>
          <a:xfrm>
            <a:off x="259977" y="1093694"/>
            <a:ext cx="4096867" cy="5657578"/>
          </a:xfrm>
          <a:prstGeom prst="rect">
            <a:avLst/>
          </a:prstGeom>
        </p:spPr>
      </p:pic>
    </p:spTree>
    <p:extLst>
      <p:ext uri="{BB962C8B-B14F-4D97-AF65-F5344CB8AC3E}">
        <p14:creationId xmlns:p14="http://schemas.microsoft.com/office/powerpoint/2010/main" val="14360465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304B224-43ED-177D-04F9-5826FB51E20A}"/>
              </a:ext>
            </a:extLst>
          </p:cNvPr>
          <p:cNvSpPr>
            <a:spLocks noGrp="1"/>
          </p:cNvSpPr>
          <p:nvPr>
            <p:ph type="title"/>
          </p:nvPr>
        </p:nvSpPr>
        <p:spPr>
          <a:xfrm>
            <a:off x="0" y="0"/>
            <a:ext cx="12192000" cy="914400"/>
          </a:xfrm>
        </p:spPr>
        <p:txBody>
          <a:bodyPr>
            <a:noAutofit/>
          </a:bodyPr>
          <a:lstStyle/>
          <a:p>
            <a:pPr algn="ctr"/>
            <a:r>
              <a:rPr lang="uk-UA" sz="2800" b="1" dirty="0">
                <a:solidFill>
                  <a:srgbClr val="FFFF00"/>
                </a:solidFill>
                <a:highlight>
                  <a:srgbClr val="0000FF"/>
                </a:highlight>
                <a:latin typeface="Times New Roman" panose="02020603050405020304" pitchFamily="18" charset="0"/>
                <a:cs typeface="Times New Roman" panose="02020603050405020304" pitchFamily="18" charset="0"/>
              </a:rPr>
              <a:t>5.	Ідея </a:t>
            </a:r>
            <a:r>
              <a:rPr lang="uk-UA" sz="2800" b="1" dirty="0" err="1">
                <a:solidFill>
                  <a:srgbClr val="FFFF00"/>
                </a:solidFill>
                <a:highlight>
                  <a:srgbClr val="0000FF"/>
                </a:highlight>
                <a:latin typeface="Times New Roman" panose="02020603050405020304" pitchFamily="18" charset="0"/>
                <a:cs typeface="Times New Roman" panose="02020603050405020304" pitchFamily="18" charset="0"/>
              </a:rPr>
              <a:t>панеллінізму</a:t>
            </a:r>
            <a:r>
              <a:rPr lang="uk-UA" sz="2800" b="1" dirty="0">
                <a:solidFill>
                  <a:srgbClr val="FFFF00"/>
                </a:solidFill>
                <a:highlight>
                  <a:srgbClr val="0000FF"/>
                </a:highlight>
                <a:latin typeface="Times New Roman" panose="02020603050405020304" pitchFamily="18" charset="0"/>
                <a:cs typeface="Times New Roman" panose="02020603050405020304" pitchFamily="18" charset="0"/>
              </a:rPr>
              <a:t> як об’єднання греко-македонського світу у </a:t>
            </a:r>
            <a:r>
              <a:rPr lang="en-US" sz="2800" b="1" dirty="0">
                <a:solidFill>
                  <a:srgbClr val="FFFF00"/>
                </a:solidFill>
                <a:highlight>
                  <a:srgbClr val="0000FF"/>
                </a:highlight>
                <a:latin typeface="Times New Roman" panose="02020603050405020304" pitchFamily="18" charset="0"/>
                <a:cs typeface="Times New Roman" panose="02020603050405020304" pitchFamily="18" charset="0"/>
              </a:rPr>
              <a:t>IV </a:t>
            </a:r>
            <a:r>
              <a:rPr lang="uk-UA" sz="2800" b="1" dirty="0">
                <a:solidFill>
                  <a:srgbClr val="FFFF00"/>
                </a:solidFill>
                <a:highlight>
                  <a:srgbClr val="0000FF"/>
                </a:highlight>
                <a:latin typeface="Times New Roman" panose="02020603050405020304" pitchFamily="18" charset="0"/>
                <a:cs typeface="Times New Roman" panose="02020603050405020304" pitchFamily="18" charset="0"/>
              </a:rPr>
              <a:t>ст. до н. е. </a:t>
            </a:r>
            <a:br>
              <a:rPr lang="uk-UA" sz="2800" b="1" dirty="0">
                <a:solidFill>
                  <a:srgbClr val="FFFF00"/>
                </a:solidFill>
                <a:highlight>
                  <a:srgbClr val="0000FF"/>
                </a:highlight>
                <a:latin typeface="Times New Roman" panose="02020603050405020304" pitchFamily="18" charset="0"/>
                <a:cs typeface="Times New Roman" panose="02020603050405020304" pitchFamily="18" charset="0"/>
              </a:rPr>
            </a:br>
            <a:r>
              <a:rPr lang="uk-UA" sz="2800" b="1" dirty="0">
                <a:solidFill>
                  <a:srgbClr val="FFFF00"/>
                </a:solidFill>
                <a:highlight>
                  <a:srgbClr val="0000FF"/>
                </a:highlight>
                <a:latin typeface="Times New Roman" panose="02020603050405020304" pitchFamily="18" charset="0"/>
                <a:cs typeface="Times New Roman" panose="02020603050405020304" pitchFamily="18" charset="0"/>
              </a:rPr>
              <a:t>Александр Македонський і ідея «світової імперії». </a:t>
            </a:r>
          </a:p>
        </p:txBody>
      </p:sp>
      <p:sp>
        <p:nvSpPr>
          <p:cNvPr id="3" name="Объект 2">
            <a:extLst>
              <a:ext uri="{FF2B5EF4-FFF2-40B4-BE49-F238E27FC236}">
                <a16:creationId xmlns:a16="http://schemas.microsoft.com/office/drawing/2014/main" id="{2A409BDE-7234-B61E-6F65-1A70308DC991}"/>
              </a:ext>
            </a:extLst>
          </p:cNvPr>
          <p:cNvSpPr>
            <a:spLocks noGrp="1"/>
          </p:cNvSpPr>
          <p:nvPr>
            <p:ph idx="1"/>
          </p:nvPr>
        </p:nvSpPr>
        <p:spPr>
          <a:xfrm>
            <a:off x="0" y="1093694"/>
            <a:ext cx="12191999" cy="5764306"/>
          </a:xfrm>
        </p:spPr>
        <p:txBody>
          <a:bodyPr>
            <a:noAutofit/>
          </a:bodyPr>
          <a:lstStyle/>
          <a:p>
            <a:pPr marL="0" indent="0" algn="just">
              <a:buNone/>
            </a:pPr>
            <a:r>
              <a:rPr lang="uk-UA" sz="2900" b="1" dirty="0"/>
              <a:t>У такий спосіб ідея </a:t>
            </a:r>
            <a:r>
              <a:rPr lang="uk-UA" sz="2900" b="1" dirty="0" err="1"/>
              <a:t>панеллінізму</a:t>
            </a:r>
            <a:r>
              <a:rPr lang="uk-UA" sz="2900" b="1" dirty="0"/>
              <a:t> – </a:t>
            </a:r>
            <a:r>
              <a:rPr lang="uk-UA" sz="2900" b="1" dirty="0">
                <a:highlight>
                  <a:srgbClr val="FF0000"/>
                </a:highlight>
              </a:rPr>
              <a:t>національної єдності греків почала пов’язуватися з монархічною ідеєю</a:t>
            </a:r>
            <a:r>
              <a:rPr lang="uk-UA" sz="2900" b="1" dirty="0"/>
              <a:t>. </a:t>
            </a:r>
          </a:p>
          <a:p>
            <a:pPr marL="0" indent="0" algn="just">
              <a:buNone/>
            </a:pPr>
            <a:r>
              <a:rPr lang="uk-UA" sz="2900" b="1" dirty="0"/>
              <a:t>Одним з ідеологів </a:t>
            </a:r>
            <a:r>
              <a:rPr lang="uk-UA" sz="2900" b="1" dirty="0" err="1"/>
              <a:t>панеллінізму</a:t>
            </a:r>
            <a:r>
              <a:rPr lang="uk-UA" sz="2900" b="1" dirty="0"/>
              <a:t> у цей період був відомий грецький оратор </a:t>
            </a:r>
            <a:r>
              <a:rPr lang="uk-UA" sz="2900" b="1" dirty="0" err="1"/>
              <a:t>Ісократ</a:t>
            </a:r>
            <a:r>
              <a:rPr lang="uk-UA" sz="2900" b="1" dirty="0"/>
              <a:t>. У своїх працях «Панегірик» та «Філіп» він протиставляв греків та македонців варварам (перш за все, персам) та закликав їх об’єднатися, аби не допустити завоювання варварами. Причому він зазначав, що </a:t>
            </a:r>
            <a:r>
              <a:rPr lang="uk-UA" sz="2900" b="1" dirty="0">
                <a:highlight>
                  <a:srgbClr val="800000"/>
                </a:highlight>
              </a:rPr>
              <a:t>бути елліном – це питання не етнічного походження, а освіти та культури</a:t>
            </a:r>
            <a:r>
              <a:rPr lang="uk-UA" sz="2900" b="1" dirty="0"/>
              <a:t>. Щоправда, </a:t>
            </a:r>
            <a:r>
              <a:rPr lang="uk-UA" sz="2900" b="1" dirty="0" err="1"/>
              <a:t>Ісократ</a:t>
            </a:r>
            <a:r>
              <a:rPr lang="uk-UA" sz="2900" b="1" dirty="0"/>
              <a:t> не ставив собі за мету розробити конкретний проект греко-македонського союзу. Результат майбутнього об’єднання він уявляв як певну аморфну співдружність вільних грецьких полісів під егідою македонського монарха.</a:t>
            </a:r>
          </a:p>
        </p:txBody>
      </p:sp>
    </p:spTree>
    <p:extLst>
      <p:ext uri="{BB962C8B-B14F-4D97-AF65-F5344CB8AC3E}">
        <p14:creationId xmlns:p14="http://schemas.microsoft.com/office/powerpoint/2010/main" val="49142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304B224-43ED-177D-04F9-5826FB51E20A}"/>
              </a:ext>
            </a:extLst>
          </p:cNvPr>
          <p:cNvSpPr>
            <a:spLocks noGrp="1"/>
          </p:cNvSpPr>
          <p:nvPr>
            <p:ph type="title"/>
          </p:nvPr>
        </p:nvSpPr>
        <p:spPr>
          <a:xfrm>
            <a:off x="0" y="0"/>
            <a:ext cx="12192000" cy="914400"/>
          </a:xfrm>
        </p:spPr>
        <p:txBody>
          <a:bodyPr>
            <a:noAutofit/>
          </a:bodyPr>
          <a:lstStyle/>
          <a:p>
            <a:pPr algn="ctr"/>
            <a:r>
              <a:rPr lang="uk-UA" sz="2800" b="1" dirty="0">
                <a:solidFill>
                  <a:srgbClr val="FFFF00"/>
                </a:solidFill>
                <a:highlight>
                  <a:srgbClr val="0000FF"/>
                </a:highlight>
                <a:latin typeface="Times New Roman" panose="02020603050405020304" pitchFamily="18" charset="0"/>
                <a:cs typeface="Times New Roman" panose="02020603050405020304" pitchFamily="18" charset="0"/>
              </a:rPr>
              <a:t>5.	Ідея </a:t>
            </a:r>
            <a:r>
              <a:rPr lang="uk-UA" sz="2800" b="1" dirty="0" err="1">
                <a:solidFill>
                  <a:srgbClr val="FFFF00"/>
                </a:solidFill>
                <a:highlight>
                  <a:srgbClr val="0000FF"/>
                </a:highlight>
                <a:latin typeface="Times New Roman" panose="02020603050405020304" pitchFamily="18" charset="0"/>
                <a:cs typeface="Times New Roman" panose="02020603050405020304" pitchFamily="18" charset="0"/>
              </a:rPr>
              <a:t>панеллінізму</a:t>
            </a:r>
            <a:r>
              <a:rPr lang="uk-UA" sz="2800" b="1" dirty="0">
                <a:solidFill>
                  <a:srgbClr val="FFFF00"/>
                </a:solidFill>
                <a:highlight>
                  <a:srgbClr val="0000FF"/>
                </a:highlight>
                <a:latin typeface="Times New Roman" panose="02020603050405020304" pitchFamily="18" charset="0"/>
                <a:cs typeface="Times New Roman" panose="02020603050405020304" pitchFamily="18" charset="0"/>
              </a:rPr>
              <a:t> як об’єднання греко-македонського світу у </a:t>
            </a:r>
            <a:r>
              <a:rPr lang="en-US" sz="2800" b="1" dirty="0">
                <a:solidFill>
                  <a:srgbClr val="FFFF00"/>
                </a:solidFill>
                <a:highlight>
                  <a:srgbClr val="0000FF"/>
                </a:highlight>
                <a:latin typeface="Times New Roman" panose="02020603050405020304" pitchFamily="18" charset="0"/>
                <a:cs typeface="Times New Roman" panose="02020603050405020304" pitchFamily="18" charset="0"/>
              </a:rPr>
              <a:t>IV </a:t>
            </a:r>
            <a:r>
              <a:rPr lang="uk-UA" sz="2800" b="1" dirty="0">
                <a:solidFill>
                  <a:srgbClr val="FFFF00"/>
                </a:solidFill>
                <a:highlight>
                  <a:srgbClr val="0000FF"/>
                </a:highlight>
                <a:latin typeface="Times New Roman" panose="02020603050405020304" pitchFamily="18" charset="0"/>
                <a:cs typeface="Times New Roman" panose="02020603050405020304" pitchFamily="18" charset="0"/>
              </a:rPr>
              <a:t>ст. до н. е. </a:t>
            </a:r>
            <a:br>
              <a:rPr lang="uk-UA" sz="2800" b="1" dirty="0">
                <a:solidFill>
                  <a:srgbClr val="FFFF00"/>
                </a:solidFill>
                <a:highlight>
                  <a:srgbClr val="0000FF"/>
                </a:highlight>
                <a:latin typeface="Times New Roman" panose="02020603050405020304" pitchFamily="18" charset="0"/>
                <a:cs typeface="Times New Roman" panose="02020603050405020304" pitchFamily="18" charset="0"/>
              </a:rPr>
            </a:br>
            <a:r>
              <a:rPr lang="uk-UA" sz="2800" b="1" dirty="0">
                <a:solidFill>
                  <a:srgbClr val="FFFF00"/>
                </a:solidFill>
                <a:highlight>
                  <a:srgbClr val="0000FF"/>
                </a:highlight>
                <a:latin typeface="Times New Roman" panose="02020603050405020304" pitchFamily="18" charset="0"/>
                <a:cs typeface="Times New Roman" panose="02020603050405020304" pitchFamily="18" charset="0"/>
              </a:rPr>
              <a:t>Александр Македонський і ідея «світової імперії». </a:t>
            </a:r>
          </a:p>
        </p:txBody>
      </p:sp>
      <p:sp>
        <p:nvSpPr>
          <p:cNvPr id="3" name="Объект 2">
            <a:extLst>
              <a:ext uri="{FF2B5EF4-FFF2-40B4-BE49-F238E27FC236}">
                <a16:creationId xmlns:a16="http://schemas.microsoft.com/office/drawing/2014/main" id="{2A409BDE-7234-B61E-6F65-1A70308DC991}"/>
              </a:ext>
            </a:extLst>
          </p:cNvPr>
          <p:cNvSpPr>
            <a:spLocks noGrp="1"/>
          </p:cNvSpPr>
          <p:nvPr>
            <p:ph idx="1"/>
          </p:nvPr>
        </p:nvSpPr>
        <p:spPr>
          <a:xfrm>
            <a:off x="0" y="1093694"/>
            <a:ext cx="12191999" cy="5764306"/>
          </a:xfrm>
        </p:spPr>
        <p:txBody>
          <a:bodyPr>
            <a:noAutofit/>
          </a:bodyPr>
          <a:lstStyle/>
          <a:p>
            <a:pPr marL="0" indent="0" algn="just">
              <a:buNone/>
            </a:pPr>
            <a:r>
              <a:rPr lang="uk-UA" sz="3200" b="1" dirty="0"/>
              <a:t>Попри наявний спротив, Філіпу ІІ все ж таки вдалося взяти грецькі держави під свій контроль. У 338 р. до н.е. македонський цар </a:t>
            </a:r>
            <a:r>
              <a:rPr lang="uk-UA" sz="3200" b="1" dirty="0" err="1"/>
              <a:t>Филипп</a:t>
            </a:r>
            <a:r>
              <a:rPr lang="uk-UA" sz="3200" b="1" dirty="0"/>
              <a:t> </a:t>
            </a:r>
            <a:r>
              <a:rPr lang="en-US" sz="3200" b="1" dirty="0"/>
              <a:t>II </a:t>
            </a:r>
            <a:r>
              <a:rPr lang="uk-UA" sz="3200" b="1" dirty="0"/>
              <a:t>підчинив Грецію владі Македонії. </a:t>
            </a:r>
          </a:p>
          <a:p>
            <a:pPr marL="0" indent="0" algn="just">
              <a:buNone/>
            </a:pPr>
            <a:r>
              <a:rPr lang="uk-UA" sz="3200" b="1" dirty="0" err="1"/>
              <a:t>Филиппа</a:t>
            </a:r>
            <a:r>
              <a:rPr lang="uk-UA" sz="3200" b="1" dirty="0"/>
              <a:t> </a:t>
            </a:r>
            <a:r>
              <a:rPr lang="en-US" sz="3200" b="1" dirty="0"/>
              <a:t>II </a:t>
            </a:r>
            <a:r>
              <a:rPr lang="uk-UA" sz="3200" b="1" dirty="0"/>
              <a:t>було обрано командуючим об’єднаної грецької армії і він почав підготовку до вторгнення у Малу Азію. У 338 – 337 рр. до н.е. Філіп ІІ скликав Коринфський конгрес грецьких держав, на якому була засновано </a:t>
            </a:r>
            <a:r>
              <a:rPr lang="uk-UA" sz="3200" b="1" dirty="0" err="1"/>
              <a:t>загальногрецький</a:t>
            </a:r>
            <a:r>
              <a:rPr lang="uk-UA" sz="3200" b="1" dirty="0"/>
              <a:t> Коринфський союз на чолі з Македонією. Фактично, на місці роздроблених полісів </a:t>
            </a:r>
            <a:r>
              <a:rPr lang="uk-UA" sz="3200" b="1" dirty="0">
                <a:highlight>
                  <a:srgbClr val="800000"/>
                </a:highlight>
              </a:rPr>
              <a:t>виникла об’єднана держава на кшталт монархічної федерації</a:t>
            </a:r>
            <a:r>
              <a:rPr lang="uk-UA" sz="3200" b="1" dirty="0"/>
              <a:t>.</a:t>
            </a:r>
          </a:p>
        </p:txBody>
      </p:sp>
    </p:spTree>
    <p:extLst>
      <p:ext uri="{BB962C8B-B14F-4D97-AF65-F5344CB8AC3E}">
        <p14:creationId xmlns:p14="http://schemas.microsoft.com/office/powerpoint/2010/main" val="31613487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304B224-43ED-177D-04F9-5826FB51E20A}"/>
              </a:ext>
            </a:extLst>
          </p:cNvPr>
          <p:cNvSpPr>
            <a:spLocks noGrp="1"/>
          </p:cNvSpPr>
          <p:nvPr>
            <p:ph type="title"/>
          </p:nvPr>
        </p:nvSpPr>
        <p:spPr>
          <a:xfrm>
            <a:off x="0" y="0"/>
            <a:ext cx="12192000" cy="914400"/>
          </a:xfrm>
        </p:spPr>
        <p:txBody>
          <a:bodyPr>
            <a:normAutofit/>
          </a:bodyPr>
          <a:lstStyle/>
          <a:p>
            <a:pPr algn="ctr"/>
            <a:r>
              <a:rPr lang="uk-UA" sz="2800" b="1" dirty="0">
                <a:solidFill>
                  <a:srgbClr val="FF0000"/>
                </a:solidFill>
                <a:highlight>
                  <a:srgbClr val="FFFF00"/>
                </a:highlight>
                <a:latin typeface="Times New Roman" panose="02020603050405020304" pitchFamily="18" charset="0"/>
                <a:cs typeface="Times New Roman" panose="02020603050405020304" pitchFamily="18" charset="0"/>
              </a:rPr>
              <a:t>2.	Географ </a:t>
            </a:r>
            <a:r>
              <a:rPr lang="uk-UA" sz="2800" b="1" dirty="0" err="1">
                <a:solidFill>
                  <a:srgbClr val="FF0000"/>
                </a:solidFill>
                <a:highlight>
                  <a:srgbClr val="FFFF00"/>
                </a:highlight>
                <a:latin typeface="Times New Roman" panose="02020603050405020304" pitchFamily="18" charset="0"/>
                <a:cs typeface="Times New Roman" panose="02020603050405020304" pitchFamily="18" charset="0"/>
              </a:rPr>
              <a:t>Гекатей</a:t>
            </a:r>
            <a:r>
              <a:rPr lang="uk-UA" sz="2800" b="1" dirty="0">
                <a:solidFill>
                  <a:srgbClr val="FF0000"/>
                </a:solidFill>
                <a:highlight>
                  <a:srgbClr val="FFFF00"/>
                </a:highlight>
                <a:latin typeface="Times New Roman" panose="02020603050405020304" pitchFamily="18" charset="0"/>
                <a:cs typeface="Times New Roman" panose="02020603050405020304" pitchFamily="18" charset="0"/>
              </a:rPr>
              <a:t> </a:t>
            </a:r>
            <a:r>
              <a:rPr lang="uk-UA" sz="2800" b="1" dirty="0" err="1">
                <a:solidFill>
                  <a:srgbClr val="FF0000"/>
                </a:solidFill>
                <a:highlight>
                  <a:srgbClr val="FFFF00"/>
                </a:highlight>
                <a:latin typeface="Times New Roman" panose="02020603050405020304" pitchFamily="18" charset="0"/>
                <a:cs typeface="Times New Roman" panose="02020603050405020304" pitchFamily="18" charset="0"/>
              </a:rPr>
              <a:t>Мілетський</a:t>
            </a:r>
            <a:r>
              <a:rPr lang="uk-UA" sz="2800" b="1" dirty="0">
                <a:solidFill>
                  <a:srgbClr val="FF0000"/>
                </a:solidFill>
                <a:highlight>
                  <a:srgbClr val="FFFF00"/>
                </a:highlight>
                <a:latin typeface="Times New Roman" panose="02020603050405020304" pitchFamily="18" charset="0"/>
                <a:cs typeface="Times New Roman" panose="02020603050405020304" pitchFamily="18" charset="0"/>
              </a:rPr>
              <a:t> і його праця «</a:t>
            </a:r>
            <a:r>
              <a:rPr lang="uk-UA" sz="2800" b="1" dirty="0" err="1">
                <a:solidFill>
                  <a:srgbClr val="FF0000"/>
                </a:solidFill>
                <a:highlight>
                  <a:srgbClr val="FFFF00"/>
                </a:highlight>
                <a:latin typeface="Times New Roman" panose="02020603050405020304" pitchFamily="18" charset="0"/>
                <a:cs typeface="Times New Roman" panose="02020603050405020304" pitchFamily="18" charset="0"/>
              </a:rPr>
              <a:t>Землеопис</a:t>
            </a:r>
            <a:r>
              <a:rPr lang="uk-UA" sz="2800" b="1" dirty="0">
                <a:solidFill>
                  <a:srgbClr val="FF0000"/>
                </a:solidFill>
                <a:highlight>
                  <a:srgbClr val="FFFF00"/>
                </a:highlight>
                <a:latin typeface="Times New Roman" panose="02020603050405020304" pitchFamily="18" charset="0"/>
                <a:cs typeface="Times New Roman" panose="02020603050405020304" pitchFamily="18" charset="0"/>
              </a:rPr>
              <a:t>». «</a:t>
            </a:r>
            <a:r>
              <a:rPr lang="uk-UA" sz="2800" b="1" dirty="0" err="1">
                <a:solidFill>
                  <a:srgbClr val="FF0000"/>
                </a:solidFill>
                <a:highlight>
                  <a:srgbClr val="FFFF00"/>
                </a:highlight>
                <a:latin typeface="Times New Roman" panose="02020603050405020304" pitchFamily="18" charset="0"/>
                <a:cs typeface="Times New Roman" panose="02020603050405020304" pitchFamily="18" charset="0"/>
              </a:rPr>
              <a:t>Немейські</a:t>
            </a:r>
            <a:r>
              <a:rPr lang="uk-UA" sz="2800" b="1" dirty="0">
                <a:solidFill>
                  <a:srgbClr val="FF0000"/>
                </a:solidFill>
                <a:highlight>
                  <a:srgbClr val="FFFF00"/>
                </a:highlight>
                <a:latin typeface="Times New Roman" panose="02020603050405020304" pitchFamily="18" charset="0"/>
                <a:cs typeface="Times New Roman" panose="02020603050405020304" pitchFamily="18" charset="0"/>
              </a:rPr>
              <a:t> пісні» поета Піндара</a:t>
            </a:r>
          </a:p>
        </p:txBody>
      </p:sp>
      <p:sp>
        <p:nvSpPr>
          <p:cNvPr id="3" name="Объект 2">
            <a:extLst>
              <a:ext uri="{FF2B5EF4-FFF2-40B4-BE49-F238E27FC236}">
                <a16:creationId xmlns:a16="http://schemas.microsoft.com/office/drawing/2014/main" id="{2A409BDE-7234-B61E-6F65-1A70308DC991}"/>
              </a:ext>
            </a:extLst>
          </p:cNvPr>
          <p:cNvSpPr>
            <a:spLocks noGrp="1"/>
          </p:cNvSpPr>
          <p:nvPr>
            <p:ph idx="1"/>
          </p:nvPr>
        </p:nvSpPr>
        <p:spPr>
          <a:xfrm>
            <a:off x="0" y="914400"/>
            <a:ext cx="6465455" cy="5943600"/>
          </a:xfrm>
        </p:spPr>
        <p:txBody>
          <a:bodyPr>
            <a:normAutofit/>
          </a:bodyPr>
          <a:lstStyle/>
          <a:p>
            <a:pPr marL="0" indent="0" algn="just">
              <a:buNone/>
            </a:pPr>
            <a:r>
              <a:rPr lang="uk-UA" b="1" dirty="0"/>
              <a:t>Карта світу </a:t>
            </a:r>
            <a:r>
              <a:rPr lang="uk-UA" b="1" dirty="0" err="1"/>
              <a:t>Гекатея</a:t>
            </a:r>
            <a:r>
              <a:rPr lang="uk-UA" b="1" dirty="0"/>
              <a:t> </a:t>
            </a:r>
            <a:r>
              <a:rPr lang="uk-UA" b="1" dirty="0" err="1"/>
              <a:t>Мілетського</a:t>
            </a:r>
            <a:r>
              <a:rPr lang="uk-UA" b="1" dirty="0"/>
              <a:t> (Дата створення: бл. 520 року до н. е.; за «Атласом світу» Джорджа Франкліна </a:t>
            </a:r>
            <a:r>
              <a:rPr lang="uk-UA" b="1" dirty="0" err="1"/>
              <a:t>Крема</a:t>
            </a:r>
            <a:r>
              <a:rPr lang="uk-UA" b="1" dirty="0"/>
              <a:t> (</a:t>
            </a:r>
            <a:r>
              <a:rPr lang="uk-UA" b="1" dirty="0" err="1"/>
              <a:t>George</a:t>
            </a:r>
            <a:r>
              <a:rPr lang="uk-UA" b="1" dirty="0"/>
              <a:t> </a:t>
            </a:r>
            <a:r>
              <a:rPr lang="uk-UA" b="1" dirty="0" err="1"/>
              <a:t>Franklin</a:t>
            </a:r>
            <a:r>
              <a:rPr lang="uk-UA" b="1" dirty="0"/>
              <a:t> </a:t>
            </a:r>
            <a:r>
              <a:rPr lang="uk-UA" b="1" dirty="0" err="1"/>
              <a:t>Cram</a:t>
            </a:r>
            <a:r>
              <a:rPr lang="uk-UA" b="1" dirty="0"/>
              <a:t>) 1901 р.).</a:t>
            </a:r>
          </a:p>
        </p:txBody>
      </p:sp>
      <p:pic>
        <p:nvPicPr>
          <p:cNvPr id="4" name="Рисунок 3">
            <a:extLst>
              <a:ext uri="{FF2B5EF4-FFF2-40B4-BE49-F238E27FC236}">
                <a16:creationId xmlns:a16="http://schemas.microsoft.com/office/drawing/2014/main" id="{4C76222A-C0A0-C20F-4343-EC12359BA1A5}"/>
              </a:ext>
            </a:extLst>
          </p:cNvPr>
          <p:cNvPicPr>
            <a:picLocks noChangeAspect="1"/>
          </p:cNvPicPr>
          <p:nvPr/>
        </p:nvPicPr>
        <p:blipFill>
          <a:blip r:embed="rId2"/>
          <a:stretch>
            <a:fillRect/>
          </a:stretch>
        </p:blipFill>
        <p:spPr>
          <a:xfrm>
            <a:off x="1218204" y="2328878"/>
            <a:ext cx="4284359" cy="4284359"/>
          </a:xfrm>
          <a:prstGeom prst="rect">
            <a:avLst/>
          </a:prstGeom>
        </p:spPr>
      </p:pic>
      <p:sp>
        <p:nvSpPr>
          <p:cNvPr id="6" name="TextBox 5">
            <a:extLst>
              <a:ext uri="{FF2B5EF4-FFF2-40B4-BE49-F238E27FC236}">
                <a16:creationId xmlns:a16="http://schemas.microsoft.com/office/drawing/2014/main" id="{5CEDD79E-7EEC-1C73-FDC1-5945F0EF3026}"/>
              </a:ext>
            </a:extLst>
          </p:cNvPr>
          <p:cNvSpPr txBox="1"/>
          <p:nvPr/>
        </p:nvSpPr>
        <p:spPr>
          <a:xfrm>
            <a:off x="6465455" y="979056"/>
            <a:ext cx="5726545" cy="2031325"/>
          </a:xfrm>
          <a:prstGeom prst="rect">
            <a:avLst/>
          </a:prstGeom>
          <a:noFill/>
        </p:spPr>
        <p:txBody>
          <a:bodyPr wrap="square">
            <a:spAutoFit/>
          </a:bodyPr>
          <a:lstStyle/>
          <a:p>
            <a:pPr algn="just"/>
            <a:r>
              <a:rPr lang="uk-UA" b="1" dirty="0"/>
              <a:t>Зокрема, у творі </a:t>
            </a:r>
            <a:r>
              <a:rPr lang="uk-UA" b="1" dirty="0" err="1"/>
              <a:t>Гекатея</a:t>
            </a:r>
            <a:r>
              <a:rPr lang="uk-UA" b="1" dirty="0"/>
              <a:t> міститься докладна характеристика країни скіфів (сучасна Україна) — її річки, місцеве населення, грецькі колонії, більшість яких заснували співвітчизники </a:t>
            </a:r>
            <a:r>
              <a:rPr lang="uk-UA" b="1" dirty="0" err="1"/>
              <a:t>Гекатея</a:t>
            </a:r>
            <a:r>
              <a:rPr lang="uk-UA" b="1" dirty="0"/>
              <a:t> — містяни малоазійського міста </a:t>
            </a:r>
            <a:r>
              <a:rPr lang="uk-UA" b="1" dirty="0" err="1"/>
              <a:t>Мілет</a:t>
            </a:r>
            <a:r>
              <a:rPr lang="uk-UA" b="1" dirty="0"/>
              <a:t> (</a:t>
            </a:r>
            <a:r>
              <a:rPr lang="uk-UA" b="1" dirty="0" err="1"/>
              <a:t>Мілетополь</a:t>
            </a:r>
            <a:r>
              <a:rPr lang="uk-UA" b="1" dirty="0"/>
              <a:t>=Мелітополь).</a:t>
            </a:r>
          </a:p>
        </p:txBody>
      </p:sp>
      <p:pic>
        <p:nvPicPr>
          <p:cNvPr id="7" name="Рисунок 6">
            <a:extLst>
              <a:ext uri="{FF2B5EF4-FFF2-40B4-BE49-F238E27FC236}">
                <a16:creationId xmlns:a16="http://schemas.microsoft.com/office/drawing/2014/main" id="{4D43A707-0712-D39B-B85B-C46027ABB1A0}"/>
              </a:ext>
            </a:extLst>
          </p:cNvPr>
          <p:cNvPicPr>
            <a:picLocks noChangeAspect="1"/>
          </p:cNvPicPr>
          <p:nvPr/>
        </p:nvPicPr>
        <p:blipFill>
          <a:blip r:embed="rId3"/>
          <a:stretch>
            <a:fillRect/>
          </a:stretch>
        </p:blipFill>
        <p:spPr>
          <a:xfrm>
            <a:off x="7422937" y="3143092"/>
            <a:ext cx="3811579" cy="3714908"/>
          </a:xfrm>
          <a:prstGeom prst="rect">
            <a:avLst/>
          </a:prstGeom>
        </p:spPr>
      </p:pic>
      <p:sp>
        <p:nvSpPr>
          <p:cNvPr id="8" name="Стрелка: вниз 7">
            <a:extLst>
              <a:ext uri="{FF2B5EF4-FFF2-40B4-BE49-F238E27FC236}">
                <a16:creationId xmlns:a16="http://schemas.microsoft.com/office/drawing/2014/main" id="{107BBA3A-5C84-7F80-0A4C-A300400DE8A7}"/>
              </a:ext>
            </a:extLst>
          </p:cNvPr>
          <p:cNvSpPr/>
          <p:nvPr/>
        </p:nvSpPr>
        <p:spPr>
          <a:xfrm>
            <a:off x="9369707" y="3045441"/>
            <a:ext cx="266217" cy="1425616"/>
          </a:xfrm>
          <a:prstGeom prst="downArrow">
            <a:avLst>
              <a:gd name="adj1" fmla="val 50000"/>
              <a:gd name="adj2" fmla="val 49259"/>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9373578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304B224-43ED-177D-04F9-5826FB51E20A}"/>
              </a:ext>
            </a:extLst>
          </p:cNvPr>
          <p:cNvSpPr>
            <a:spLocks noGrp="1"/>
          </p:cNvSpPr>
          <p:nvPr>
            <p:ph type="title"/>
          </p:nvPr>
        </p:nvSpPr>
        <p:spPr>
          <a:xfrm>
            <a:off x="0" y="0"/>
            <a:ext cx="12192000" cy="914400"/>
          </a:xfrm>
        </p:spPr>
        <p:txBody>
          <a:bodyPr>
            <a:noAutofit/>
          </a:bodyPr>
          <a:lstStyle/>
          <a:p>
            <a:pPr algn="ctr"/>
            <a:r>
              <a:rPr lang="uk-UA" sz="2800" b="1" dirty="0">
                <a:solidFill>
                  <a:srgbClr val="FFFF00"/>
                </a:solidFill>
                <a:highlight>
                  <a:srgbClr val="0000FF"/>
                </a:highlight>
                <a:latin typeface="Times New Roman" panose="02020603050405020304" pitchFamily="18" charset="0"/>
                <a:cs typeface="Times New Roman" panose="02020603050405020304" pitchFamily="18" charset="0"/>
              </a:rPr>
              <a:t>5.	Ідея </a:t>
            </a:r>
            <a:r>
              <a:rPr lang="uk-UA" sz="2800" b="1" dirty="0" err="1">
                <a:solidFill>
                  <a:srgbClr val="FFFF00"/>
                </a:solidFill>
                <a:highlight>
                  <a:srgbClr val="0000FF"/>
                </a:highlight>
                <a:latin typeface="Times New Roman" panose="02020603050405020304" pitchFamily="18" charset="0"/>
                <a:cs typeface="Times New Roman" panose="02020603050405020304" pitchFamily="18" charset="0"/>
              </a:rPr>
              <a:t>панеллінізму</a:t>
            </a:r>
            <a:r>
              <a:rPr lang="uk-UA" sz="2800" b="1" dirty="0">
                <a:solidFill>
                  <a:srgbClr val="FFFF00"/>
                </a:solidFill>
                <a:highlight>
                  <a:srgbClr val="0000FF"/>
                </a:highlight>
                <a:latin typeface="Times New Roman" panose="02020603050405020304" pitchFamily="18" charset="0"/>
                <a:cs typeface="Times New Roman" panose="02020603050405020304" pitchFamily="18" charset="0"/>
              </a:rPr>
              <a:t> як об’єднання греко-македонського світу у </a:t>
            </a:r>
            <a:r>
              <a:rPr lang="en-US" sz="2800" b="1" dirty="0">
                <a:solidFill>
                  <a:srgbClr val="FFFF00"/>
                </a:solidFill>
                <a:highlight>
                  <a:srgbClr val="0000FF"/>
                </a:highlight>
                <a:latin typeface="Times New Roman" panose="02020603050405020304" pitchFamily="18" charset="0"/>
                <a:cs typeface="Times New Roman" panose="02020603050405020304" pitchFamily="18" charset="0"/>
              </a:rPr>
              <a:t>IV </a:t>
            </a:r>
            <a:r>
              <a:rPr lang="uk-UA" sz="2800" b="1" dirty="0">
                <a:solidFill>
                  <a:srgbClr val="FFFF00"/>
                </a:solidFill>
                <a:highlight>
                  <a:srgbClr val="0000FF"/>
                </a:highlight>
                <a:latin typeface="Times New Roman" panose="02020603050405020304" pitchFamily="18" charset="0"/>
                <a:cs typeface="Times New Roman" panose="02020603050405020304" pitchFamily="18" charset="0"/>
              </a:rPr>
              <a:t>ст. до н. е. </a:t>
            </a:r>
            <a:br>
              <a:rPr lang="uk-UA" sz="2800" b="1" dirty="0">
                <a:solidFill>
                  <a:srgbClr val="FFFF00"/>
                </a:solidFill>
                <a:highlight>
                  <a:srgbClr val="0000FF"/>
                </a:highlight>
                <a:latin typeface="Times New Roman" panose="02020603050405020304" pitchFamily="18" charset="0"/>
                <a:cs typeface="Times New Roman" panose="02020603050405020304" pitchFamily="18" charset="0"/>
              </a:rPr>
            </a:br>
            <a:r>
              <a:rPr lang="uk-UA" sz="2800" b="1" dirty="0">
                <a:solidFill>
                  <a:srgbClr val="FFFF00"/>
                </a:solidFill>
                <a:highlight>
                  <a:srgbClr val="0000FF"/>
                </a:highlight>
                <a:latin typeface="Times New Roman" panose="02020603050405020304" pitchFamily="18" charset="0"/>
                <a:cs typeface="Times New Roman" panose="02020603050405020304" pitchFamily="18" charset="0"/>
              </a:rPr>
              <a:t>Александр Македонський і ідея «світової імперії». </a:t>
            </a:r>
          </a:p>
        </p:txBody>
      </p:sp>
      <p:sp>
        <p:nvSpPr>
          <p:cNvPr id="3" name="Объект 2">
            <a:extLst>
              <a:ext uri="{FF2B5EF4-FFF2-40B4-BE49-F238E27FC236}">
                <a16:creationId xmlns:a16="http://schemas.microsoft.com/office/drawing/2014/main" id="{2A409BDE-7234-B61E-6F65-1A70308DC991}"/>
              </a:ext>
            </a:extLst>
          </p:cNvPr>
          <p:cNvSpPr>
            <a:spLocks noGrp="1"/>
          </p:cNvSpPr>
          <p:nvPr>
            <p:ph idx="1"/>
          </p:nvPr>
        </p:nvSpPr>
        <p:spPr>
          <a:xfrm>
            <a:off x="4213412" y="1093694"/>
            <a:ext cx="7978587" cy="5764306"/>
          </a:xfrm>
        </p:spPr>
        <p:txBody>
          <a:bodyPr>
            <a:noAutofit/>
          </a:bodyPr>
          <a:lstStyle/>
          <a:p>
            <a:pPr marL="0" indent="0" algn="just">
              <a:buNone/>
            </a:pPr>
            <a:r>
              <a:rPr lang="uk-UA" sz="3000" b="1" dirty="0"/>
              <a:t>Приготування до східного походу були перервані раптово смертю Філіпа II  у 336 р. до н.е., вбитого під час весілля своєї доньки, дорогою до театру, македонським юнаком </a:t>
            </a:r>
            <a:r>
              <a:rPr lang="uk-UA" sz="3000" b="1" dirty="0" err="1"/>
              <a:t>Павсанієм</a:t>
            </a:r>
            <a:r>
              <a:rPr lang="uk-UA" sz="3000" b="1" dirty="0"/>
              <a:t>.</a:t>
            </a:r>
          </a:p>
          <a:p>
            <a:pPr marL="0" indent="0" algn="just">
              <a:buNone/>
            </a:pPr>
            <a:r>
              <a:rPr lang="uk-UA" sz="3000" b="1" dirty="0"/>
              <a:t>Зі смертю Філіпа II померла надія об’єднати Грецію і Македонію в їхньому намаганні до спільного майбутнього. </a:t>
            </a:r>
          </a:p>
          <a:p>
            <a:pPr marL="0" indent="0" algn="just">
              <a:buNone/>
            </a:pPr>
            <a:r>
              <a:rPr lang="uk-UA" sz="3000" b="1" dirty="0"/>
              <a:t>Ця ідея не знайшла прихильника в особі Александра. Його завданням було об’єднати всі народи і країни.</a:t>
            </a:r>
          </a:p>
          <a:p>
            <a:pPr marL="0" indent="0" algn="just">
              <a:buNone/>
            </a:pPr>
            <a:endParaRPr lang="uk-UA" sz="2800" b="1" dirty="0"/>
          </a:p>
        </p:txBody>
      </p:sp>
      <p:pic>
        <p:nvPicPr>
          <p:cNvPr id="4" name="Рисунок 3">
            <a:extLst>
              <a:ext uri="{FF2B5EF4-FFF2-40B4-BE49-F238E27FC236}">
                <a16:creationId xmlns:a16="http://schemas.microsoft.com/office/drawing/2014/main" id="{47817AC4-7954-78F3-91B5-0B9A6563345E}"/>
              </a:ext>
            </a:extLst>
          </p:cNvPr>
          <p:cNvPicPr>
            <a:picLocks noChangeAspect="1"/>
          </p:cNvPicPr>
          <p:nvPr/>
        </p:nvPicPr>
        <p:blipFill>
          <a:blip r:embed="rId2"/>
          <a:stretch>
            <a:fillRect/>
          </a:stretch>
        </p:blipFill>
        <p:spPr>
          <a:xfrm>
            <a:off x="235831" y="1268154"/>
            <a:ext cx="3652051" cy="5276082"/>
          </a:xfrm>
          <a:prstGeom prst="rect">
            <a:avLst/>
          </a:prstGeom>
        </p:spPr>
      </p:pic>
    </p:spTree>
    <p:extLst>
      <p:ext uri="{BB962C8B-B14F-4D97-AF65-F5344CB8AC3E}">
        <p14:creationId xmlns:p14="http://schemas.microsoft.com/office/powerpoint/2010/main" val="20076160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304B224-43ED-177D-04F9-5826FB51E20A}"/>
              </a:ext>
            </a:extLst>
          </p:cNvPr>
          <p:cNvSpPr>
            <a:spLocks noGrp="1"/>
          </p:cNvSpPr>
          <p:nvPr>
            <p:ph type="title"/>
          </p:nvPr>
        </p:nvSpPr>
        <p:spPr>
          <a:xfrm>
            <a:off x="0" y="0"/>
            <a:ext cx="12192000" cy="914400"/>
          </a:xfrm>
        </p:spPr>
        <p:txBody>
          <a:bodyPr>
            <a:noAutofit/>
          </a:bodyPr>
          <a:lstStyle/>
          <a:p>
            <a:pPr algn="ctr"/>
            <a:r>
              <a:rPr lang="uk-UA" sz="2800" b="1" dirty="0">
                <a:solidFill>
                  <a:srgbClr val="FFFF00"/>
                </a:solidFill>
                <a:highlight>
                  <a:srgbClr val="0000FF"/>
                </a:highlight>
                <a:latin typeface="Times New Roman" panose="02020603050405020304" pitchFamily="18" charset="0"/>
                <a:cs typeface="Times New Roman" panose="02020603050405020304" pitchFamily="18" charset="0"/>
              </a:rPr>
              <a:t>5.	Ідея </a:t>
            </a:r>
            <a:r>
              <a:rPr lang="uk-UA" sz="2800" b="1" dirty="0" err="1">
                <a:solidFill>
                  <a:srgbClr val="FFFF00"/>
                </a:solidFill>
                <a:highlight>
                  <a:srgbClr val="0000FF"/>
                </a:highlight>
                <a:latin typeface="Times New Roman" panose="02020603050405020304" pitchFamily="18" charset="0"/>
                <a:cs typeface="Times New Roman" panose="02020603050405020304" pitchFamily="18" charset="0"/>
              </a:rPr>
              <a:t>панеллінізму</a:t>
            </a:r>
            <a:r>
              <a:rPr lang="uk-UA" sz="2800" b="1" dirty="0">
                <a:solidFill>
                  <a:srgbClr val="FFFF00"/>
                </a:solidFill>
                <a:highlight>
                  <a:srgbClr val="0000FF"/>
                </a:highlight>
                <a:latin typeface="Times New Roman" panose="02020603050405020304" pitchFamily="18" charset="0"/>
                <a:cs typeface="Times New Roman" panose="02020603050405020304" pitchFamily="18" charset="0"/>
              </a:rPr>
              <a:t> як об’єднання греко-македонського світу у </a:t>
            </a:r>
            <a:r>
              <a:rPr lang="en-US" sz="2800" b="1" dirty="0">
                <a:solidFill>
                  <a:srgbClr val="FFFF00"/>
                </a:solidFill>
                <a:highlight>
                  <a:srgbClr val="0000FF"/>
                </a:highlight>
                <a:latin typeface="Times New Roman" panose="02020603050405020304" pitchFamily="18" charset="0"/>
                <a:cs typeface="Times New Roman" panose="02020603050405020304" pitchFamily="18" charset="0"/>
              </a:rPr>
              <a:t>IV </a:t>
            </a:r>
            <a:r>
              <a:rPr lang="uk-UA" sz="2800" b="1" dirty="0">
                <a:solidFill>
                  <a:srgbClr val="FFFF00"/>
                </a:solidFill>
                <a:highlight>
                  <a:srgbClr val="0000FF"/>
                </a:highlight>
                <a:latin typeface="Times New Roman" panose="02020603050405020304" pitchFamily="18" charset="0"/>
                <a:cs typeface="Times New Roman" panose="02020603050405020304" pitchFamily="18" charset="0"/>
              </a:rPr>
              <a:t>ст. до н. е. </a:t>
            </a:r>
            <a:br>
              <a:rPr lang="uk-UA" sz="2800" b="1" dirty="0">
                <a:solidFill>
                  <a:srgbClr val="FFFF00"/>
                </a:solidFill>
                <a:highlight>
                  <a:srgbClr val="0000FF"/>
                </a:highlight>
                <a:latin typeface="Times New Roman" panose="02020603050405020304" pitchFamily="18" charset="0"/>
                <a:cs typeface="Times New Roman" panose="02020603050405020304" pitchFamily="18" charset="0"/>
              </a:rPr>
            </a:br>
            <a:r>
              <a:rPr lang="uk-UA" sz="2800" b="1" dirty="0">
                <a:solidFill>
                  <a:srgbClr val="FFFF00"/>
                </a:solidFill>
                <a:highlight>
                  <a:srgbClr val="0000FF"/>
                </a:highlight>
                <a:latin typeface="Times New Roman" panose="02020603050405020304" pitchFamily="18" charset="0"/>
                <a:cs typeface="Times New Roman" panose="02020603050405020304" pitchFamily="18" charset="0"/>
              </a:rPr>
              <a:t>Александр Македонський і ідея «світової імперії». </a:t>
            </a:r>
          </a:p>
        </p:txBody>
      </p:sp>
      <p:sp>
        <p:nvSpPr>
          <p:cNvPr id="3" name="Объект 2">
            <a:extLst>
              <a:ext uri="{FF2B5EF4-FFF2-40B4-BE49-F238E27FC236}">
                <a16:creationId xmlns:a16="http://schemas.microsoft.com/office/drawing/2014/main" id="{2A409BDE-7234-B61E-6F65-1A70308DC991}"/>
              </a:ext>
            </a:extLst>
          </p:cNvPr>
          <p:cNvSpPr>
            <a:spLocks noGrp="1"/>
          </p:cNvSpPr>
          <p:nvPr>
            <p:ph idx="1"/>
          </p:nvPr>
        </p:nvSpPr>
        <p:spPr>
          <a:xfrm>
            <a:off x="3568580" y="1093694"/>
            <a:ext cx="8623419" cy="5764306"/>
          </a:xfrm>
        </p:spPr>
        <p:txBody>
          <a:bodyPr>
            <a:noAutofit/>
          </a:bodyPr>
          <a:lstStyle/>
          <a:p>
            <a:pPr marL="0" indent="0" algn="just">
              <a:buNone/>
            </a:pPr>
            <a:r>
              <a:rPr lang="uk-UA" sz="2800" b="1" dirty="0"/>
              <a:t>Справу Філіпа ІІ продовжив його син. Саме Александру Македонському (21.07.</a:t>
            </a:r>
            <a:r>
              <a:rPr lang="ru-RU" sz="2800" b="1" dirty="0"/>
              <a:t>356 р. – 10/11.06. 323 </a:t>
            </a:r>
            <a:r>
              <a:rPr lang="ru-RU" sz="2800" b="1" dirty="0" err="1"/>
              <a:t>рр</a:t>
            </a:r>
            <a:r>
              <a:rPr lang="ru-RU" sz="2800" b="1" dirty="0"/>
              <a:t>. до </a:t>
            </a:r>
            <a:r>
              <a:rPr lang="ru-RU" sz="2800" b="1" dirty="0" err="1"/>
              <a:t>н.е</a:t>
            </a:r>
            <a:r>
              <a:rPr lang="ru-RU" sz="2800" b="1" dirty="0"/>
              <a:t>.</a:t>
            </a:r>
            <a:r>
              <a:rPr lang="uk-UA" sz="2800" b="1" dirty="0"/>
              <a:t>), завдяки його переможним військовим походам, вдалося втілити в життя ідею «світової імперії». </a:t>
            </a:r>
          </a:p>
          <a:p>
            <a:pPr marL="0" indent="0" algn="just">
              <a:buNone/>
            </a:pPr>
            <a:endParaRPr lang="uk-UA" sz="2800" b="1" dirty="0"/>
          </a:p>
        </p:txBody>
      </p:sp>
      <p:pic>
        <p:nvPicPr>
          <p:cNvPr id="4" name="Рисунок 3">
            <a:extLst>
              <a:ext uri="{FF2B5EF4-FFF2-40B4-BE49-F238E27FC236}">
                <a16:creationId xmlns:a16="http://schemas.microsoft.com/office/drawing/2014/main" id="{24D97162-D406-B2CF-304F-9E76D91DDF5A}"/>
              </a:ext>
            </a:extLst>
          </p:cNvPr>
          <p:cNvPicPr>
            <a:picLocks noChangeAspect="1"/>
          </p:cNvPicPr>
          <p:nvPr/>
        </p:nvPicPr>
        <p:blipFill>
          <a:blip r:embed="rId2"/>
          <a:stretch>
            <a:fillRect/>
          </a:stretch>
        </p:blipFill>
        <p:spPr>
          <a:xfrm>
            <a:off x="165718" y="1452282"/>
            <a:ext cx="3402862" cy="5111722"/>
          </a:xfrm>
          <a:prstGeom prst="rect">
            <a:avLst/>
          </a:prstGeom>
        </p:spPr>
      </p:pic>
      <p:pic>
        <p:nvPicPr>
          <p:cNvPr id="5" name="Рисунок 4">
            <a:extLst>
              <a:ext uri="{FF2B5EF4-FFF2-40B4-BE49-F238E27FC236}">
                <a16:creationId xmlns:a16="http://schemas.microsoft.com/office/drawing/2014/main" id="{FC10E539-AC72-634B-CAAD-114818836492}"/>
              </a:ext>
            </a:extLst>
          </p:cNvPr>
          <p:cNvPicPr>
            <a:picLocks noChangeAspect="1"/>
          </p:cNvPicPr>
          <p:nvPr/>
        </p:nvPicPr>
        <p:blipFill>
          <a:blip r:embed="rId3"/>
          <a:stretch>
            <a:fillRect/>
          </a:stretch>
        </p:blipFill>
        <p:spPr>
          <a:xfrm>
            <a:off x="3963531" y="3059303"/>
            <a:ext cx="6010965" cy="3798697"/>
          </a:xfrm>
          <a:prstGeom prst="rect">
            <a:avLst/>
          </a:prstGeom>
        </p:spPr>
      </p:pic>
      <p:pic>
        <p:nvPicPr>
          <p:cNvPr id="6" name="Рисунок 5">
            <a:extLst>
              <a:ext uri="{FF2B5EF4-FFF2-40B4-BE49-F238E27FC236}">
                <a16:creationId xmlns:a16="http://schemas.microsoft.com/office/drawing/2014/main" id="{BC507D69-FB97-B1E1-5A27-7A80F7659C30}"/>
              </a:ext>
            </a:extLst>
          </p:cNvPr>
          <p:cNvPicPr>
            <a:picLocks noChangeAspect="1"/>
          </p:cNvPicPr>
          <p:nvPr/>
        </p:nvPicPr>
        <p:blipFill>
          <a:blip r:embed="rId4"/>
          <a:stretch>
            <a:fillRect/>
          </a:stretch>
        </p:blipFill>
        <p:spPr>
          <a:xfrm>
            <a:off x="10190586" y="3059303"/>
            <a:ext cx="1835696" cy="1960932"/>
          </a:xfrm>
          <a:prstGeom prst="rect">
            <a:avLst/>
          </a:prstGeom>
        </p:spPr>
      </p:pic>
      <p:pic>
        <p:nvPicPr>
          <p:cNvPr id="7" name="Рисунок 6">
            <a:extLst>
              <a:ext uri="{FF2B5EF4-FFF2-40B4-BE49-F238E27FC236}">
                <a16:creationId xmlns:a16="http://schemas.microsoft.com/office/drawing/2014/main" id="{CCED0162-B481-AB2A-78D8-AE17FCEBC9AD}"/>
              </a:ext>
            </a:extLst>
          </p:cNvPr>
          <p:cNvPicPr>
            <a:picLocks noChangeAspect="1"/>
          </p:cNvPicPr>
          <p:nvPr/>
        </p:nvPicPr>
        <p:blipFill>
          <a:blip r:embed="rId5"/>
          <a:stretch>
            <a:fillRect/>
          </a:stretch>
        </p:blipFill>
        <p:spPr>
          <a:xfrm>
            <a:off x="10369447" y="5110700"/>
            <a:ext cx="1656835" cy="1656835"/>
          </a:xfrm>
          <a:prstGeom prst="rect">
            <a:avLst/>
          </a:prstGeom>
        </p:spPr>
      </p:pic>
    </p:spTree>
    <p:extLst>
      <p:ext uri="{BB962C8B-B14F-4D97-AF65-F5344CB8AC3E}">
        <p14:creationId xmlns:p14="http://schemas.microsoft.com/office/powerpoint/2010/main" val="20422974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304B224-43ED-177D-04F9-5826FB51E20A}"/>
              </a:ext>
            </a:extLst>
          </p:cNvPr>
          <p:cNvSpPr>
            <a:spLocks noGrp="1"/>
          </p:cNvSpPr>
          <p:nvPr>
            <p:ph type="title"/>
          </p:nvPr>
        </p:nvSpPr>
        <p:spPr>
          <a:xfrm>
            <a:off x="0" y="0"/>
            <a:ext cx="12192000" cy="914400"/>
          </a:xfrm>
        </p:spPr>
        <p:txBody>
          <a:bodyPr>
            <a:noAutofit/>
          </a:bodyPr>
          <a:lstStyle/>
          <a:p>
            <a:pPr algn="ctr"/>
            <a:r>
              <a:rPr lang="uk-UA" sz="2800" b="1" dirty="0">
                <a:solidFill>
                  <a:srgbClr val="FFFF00"/>
                </a:solidFill>
                <a:highlight>
                  <a:srgbClr val="0000FF"/>
                </a:highlight>
                <a:latin typeface="Times New Roman" panose="02020603050405020304" pitchFamily="18" charset="0"/>
                <a:cs typeface="Times New Roman" panose="02020603050405020304" pitchFamily="18" charset="0"/>
              </a:rPr>
              <a:t>5.	Ідея </a:t>
            </a:r>
            <a:r>
              <a:rPr lang="uk-UA" sz="2800" b="1" dirty="0" err="1">
                <a:solidFill>
                  <a:srgbClr val="FFFF00"/>
                </a:solidFill>
                <a:highlight>
                  <a:srgbClr val="0000FF"/>
                </a:highlight>
                <a:latin typeface="Times New Roman" panose="02020603050405020304" pitchFamily="18" charset="0"/>
                <a:cs typeface="Times New Roman" panose="02020603050405020304" pitchFamily="18" charset="0"/>
              </a:rPr>
              <a:t>панеллінізму</a:t>
            </a:r>
            <a:r>
              <a:rPr lang="uk-UA" sz="2800" b="1" dirty="0">
                <a:solidFill>
                  <a:srgbClr val="FFFF00"/>
                </a:solidFill>
                <a:highlight>
                  <a:srgbClr val="0000FF"/>
                </a:highlight>
                <a:latin typeface="Times New Roman" panose="02020603050405020304" pitchFamily="18" charset="0"/>
                <a:cs typeface="Times New Roman" panose="02020603050405020304" pitchFamily="18" charset="0"/>
              </a:rPr>
              <a:t> як об’єднання греко-македонського світу у </a:t>
            </a:r>
            <a:r>
              <a:rPr lang="en-US" sz="2800" b="1" dirty="0">
                <a:solidFill>
                  <a:srgbClr val="FFFF00"/>
                </a:solidFill>
                <a:highlight>
                  <a:srgbClr val="0000FF"/>
                </a:highlight>
                <a:latin typeface="Times New Roman" panose="02020603050405020304" pitchFamily="18" charset="0"/>
                <a:cs typeface="Times New Roman" panose="02020603050405020304" pitchFamily="18" charset="0"/>
              </a:rPr>
              <a:t>IV </a:t>
            </a:r>
            <a:r>
              <a:rPr lang="uk-UA" sz="2800" b="1" dirty="0">
                <a:solidFill>
                  <a:srgbClr val="FFFF00"/>
                </a:solidFill>
                <a:highlight>
                  <a:srgbClr val="0000FF"/>
                </a:highlight>
                <a:latin typeface="Times New Roman" panose="02020603050405020304" pitchFamily="18" charset="0"/>
                <a:cs typeface="Times New Roman" panose="02020603050405020304" pitchFamily="18" charset="0"/>
              </a:rPr>
              <a:t>ст. до н. е. </a:t>
            </a:r>
            <a:br>
              <a:rPr lang="uk-UA" sz="2800" b="1" dirty="0">
                <a:solidFill>
                  <a:srgbClr val="FFFF00"/>
                </a:solidFill>
                <a:highlight>
                  <a:srgbClr val="0000FF"/>
                </a:highlight>
                <a:latin typeface="Times New Roman" panose="02020603050405020304" pitchFamily="18" charset="0"/>
                <a:cs typeface="Times New Roman" panose="02020603050405020304" pitchFamily="18" charset="0"/>
              </a:rPr>
            </a:br>
            <a:r>
              <a:rPr lang="uk-UA" sz="2800" b="1" dirty="0">
                <a:solidFill>
                  <a:srgbClr val="FFFF00"/>
                </a:solidFill>
                <a:highlight>
                  <a:srgbClr val="0000FF"/>
                </a:highlight>
                <a:latin typeface="Times New Roman" panose="02020603050405020304" pitchFamily="18" charset="0"/>
                <a:cs typeface="Times New Roman" panose="02020603050405020304" pitchFamily="18" charset="0"/>
              </a:rPr>
              <a:t>Александр Македонський і ідея «світової імперії». </a:t>
            </a:r>
          </a:p>
        </p:txBody>
      </p:sp>
      <p:sp>
        <p:nvSpPr>
          <p:cNvPr id="3" name="Объект 2">
            <a:extLst>
              <a:ext uri="{FF2B5EF4-FFF2-40B4-BE49-F238E27FC236}">
                <a16:creationId xmlns:a16="http://schemas.microsoft.com/office/drawing/2014/main" id="{2A409BDE-7234-B61E-6F65-1A70308DC991}"/>
              </a:ext>
            </a:extLst>
          </p:cNvPr>
          <p:cNvSpPr>
            <a:spLocks noGrp="1"/>
          </p:cNvSpPr>
          <p:nvPr>
            <p:ph idx="1"/>
          </p:nvPr>
        </p:nvSpPr>
        <p:spPr>
          <a:xfrm>
            <a:off x="0" y="1093694"/>
            <a:ext cx="12191999" cy="5764306"/>
          </a:xfrm>
        </p:spPr>
        <p:txBody>
          <a:bodyPr>
            <a:noAutofit/>
          </a:bodyPr>
          <a:lstStyle/>
          <a:p>
            <a:pPr marL="0" indent="0" algn="just">
              <a:buNone/>
            </a:pPr>
            <a:r>
              <a:rPr lang="uk-UA" sz="3600" b="1" dirty="0"/>
              <a:t>Хоча після смерті Александра його держава </a:t>
            </a:r>
            <a:r>
              <a:rPr lang="uk-UA" sz="3600" b="1" dirty="0" err="1"/>
              <a:t>розпалася</a:t>
            </a:r>
            <a:r>
              <a:rPr lang="uk-UA" sz="3600" b="1" dirty="0"/>
              <a:t>, її недовготривале існування справило великий вплив на подальший розвиток регіону та вплинуло на формування світогляду наступних поколінь мислителів. </a:t>
            </a:r>
          </a:p>
          <a:p>
            <a:pPr marL="0" indent="0" algn="just">
              <a:buNone/>
            </a:pPr>
            <a:r>
              <a:rPr lang="uk-UA" sz="3600" b="1" dirty="0"/>
              <a:t>У результаті походів Александра відбулося об’єднання давньогрецького та </a:t>
            </a:r>
            <a:r>
              <a:rPr lang="uk-UA" sz="3600" b="1" dirty="0" err="1"/>
              <a:t>давньосхідного</a:t>
            </a:r>
            <a:r>
              <a:rPr lang="uk-UA" sz="3600" b="1" dirty="0"/>
              <a:t> світів, що раніше розвивалися окремо, в єдину систему держав, які мали багато спільного у своїй соціально-економічній структурі, політичному устрої та культурі.</a:t>
            </a:r>
          </a:p>
        </p:txBody>
      </p:sp>
    </p:spTree>
    <p:extLst>
      <p:ext uri="{BB962C8B-B14F-4D97-AF65-F5344CB8AC3E}">
        <p14:creationId xmlns:p14="http://schemas.microsoft.com/office/powerpoint/2010/main" val="20363657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304B224-43ED-177D-04F9-5826FB51E20A}"/>
              </a:ext>
            </a:extLst>
          </p:cNvPr>
          <p:cNvSpPr>
            <a:spLocks noGrp="1"/>
          </p:cNvSpPr>
          <p:nvPr>
            <p:ph type="title"/>
          </p:nvPr>
        </p:nvSpPr>
        <p:spPr>
          <a:xfrm>
            <a:off x="0" y="0"/>
            <a:ext cx="12192000" cy="914400"/>
          </a:xfrm>
        </p:spPr>
        <p:txBody>
          <a:bodyPr>
            <a:noAutofit/>
          </a:bodyPr>
          <a:lstStyle/>
          <a:p>
            <a:pPr algn="ctr"/>
            <a:r>
              <a:rPr lang="uk-UA" sz="2800" b="1" dirty="0">
                <a:solidFill>
                  <a:srgbClr val="FFFF00"/>
                </a:solidFill>
                <a:highlight>
                  <a:srgbClr val="0000FF"/>
                </a:highlight>
                <a:latin typeface="Times New Roman" panose="02020603050405020304" pitchFamily="18" charset="0"/>
                <a:cs typeface="Times New Roman" panose="02020603050405020304" pitchFamily="18" charset="0"/>
              </a:rPr>
              <a:t>5.	Ідея </a:t>
            </a:r>
            <a:r>
              <a:rPr lang="uk-UA" sz="2800" b="1" dirty="0" err="1">
                <a:solidFill>
                  <a:srgbClr val="FFFF00"/>
                </a:solidFill>
                <a:highlight>
                  <a:srgbClr val="0000FF"/>
                </a:highlight>
                <a:latin typeface="Times New Roman" panose="02020603050405020304" pitchFamily="18" charset="0"/>
                <a:cs typeface="Times New Roman" panose="02020603050405020304" pitchFamily="18" charset="0"/>
              </a:rPr>
              <a:t>панеллінізму</a:t>
            </a:r>
            <a:r>
              <a:rPr lang="uk-UA" sz="2800" b="1" dirty="0">
                <a:solidFill>
                  <a:srgbClr val="FFFF00"/>
                </a:solidFill>
                <a:highlight>
                  <a:srgbClr val="0000FF"/>
                </a:highlight>
                <a:latin typeface="Times New Roman" panose="02020603050405020304" pitchFamily="18" charset="0"/>
                <a:cs typeface="Times New Roman" panose="02020603050405020304" pitchFamily="18" charset="0"/>
              </a:rPr>
              <a:t> як об’єднання греко-македонського світу у </a:t>
            </a:r>
            <a:r>
              <a:rPr lang="en-US" sz="2800" b="1" dirty="0">
                <a:solidFill>
                  <a:srgbClr val="FFFF00"/>
                </a:solidFill>
                <a:highlight>
                  <a:srgbClr val="0000FF"/>
                </a:highlight>
                <a:latin typeface="Times New Roman" panose="02020603050405020304" pitchFamily="18" charset="0"/>
                <a:cs typeface="Times New Roman" panose="02020603050405020304" pitchFamily="18" charset="0"/>
              </a:rPr>
              <a:t>IV </a:t>
            </a:r>
            <a:r>
              <a:rPr lang="uk-UA" sz="2800" b="1" dirty="0">
                <a:solidFill>
                  <a:srgbClr val="FFFF00"/>
                </a:solidFill>
                <a:highlight>
                  <a:srgbClr val="0000FF"/>
                </a:highlight>
                <a:latin typeface="Times New Roman" panose="02020603050405020304" pitchFamily="18" charset="0"/>
                <a:cs typeface="Times New Roman" panose="02020603050405020304" pitchFamily="18" charset="0"/>
              </a:rPr>
              <a:t>ст. до н. е. </a:t>
            </a:r>
            <a:br>
              <a:rPr lang="uk-UA" sz="2800" b="1" dirty="0">
                <a:solidFill>
                  <a:srgbClr val="FFFF00"/>
                </a:solidFill>
                <a:highlight>
                  <a:srgbClr val="0000FF"/>
                </a:highlight>
                <a:latin typeface="Times New Roman" panose="02020603050405020304" pitchFamily="18" charset="0"/>
                <a:cs typeface="Times New Roman" panose="02020603050405020304" pitchFamily="18" charset="0"/>
              </a:rPr>
            </a:br>
            <a:r>
              <a:rPr lang="uk-UA" sz="2800" b="1" dirty="0">
                <a:solidFill>
                  <a:srgbClr val="FFFF00"/>
                </a:solidFill>
                <a:highlight>
                  <a:srgbClr val="0000FF"/>
                </a:highlight>
                <a:latin typeface="Times New Roman" panose="02020603050405020304" pitchFamily="18" charset="0"/>
                <a:cs typeface="Times New Roman" panose="02020603050405020304" pitchFamily="18" charset="0"/>
              </a:rPr>
              <a:t>Александр Македонський і ідея «світової імперії». </a:t>
            </a:r>
          </a:p>
        </p:txBody>
      </p:sp>
      <p:sp>
        <p:nvSpPr>
          <p:cNvPr id="3" name="Объект 2">
            <a:extLst>
              <a:ext uri="{FF2B5EF4-FFF2-40B4-BE49-F238E27FC236}">
                <a16:creationId xmlns:a16="http://schemas.microsoft.com/office/drawing/2014/main" id="{2A409BDE-7234-B61E-6F65-1A70308DC991}"/>
              </a:ext>
            </a:extLst>
          </p:cNvPr>
          <p:cNvSpPr>
            <a:spLocks noGrp="1"/>
          </p:cNvSpPr>
          <p:nvPr>
            <p:ph idx="1"/>
          </p:nvPr>
        </p:nvSpPr>
        <p:spPr>
          <a:xfrm>
            <a:off x="0" y="1093694"/>
            <a:ext cx="12191999" cy="5764306"/>
          </a:xfrm>
        </p:spPr>
        <p:txBody>
          <a:bodyPr>
            <a:noAutofit/>
          </a:bodyPr>
          <a:lstStyle/>
          <a:p>
            <a:pPr algn="ctr"/>
            <a:r>
              <a:rPr lang="uk-UA" sz="3500" b="1" u="sng" dirty="0">
                <a:solidFill>
                  <a:srgbClr val="FF0000"/>
                </a:solidFill>
                <a:effectLst/>
                <a:ea typeface="Times New Roman" panose="02020603050405020304" pitchFamily="18" charset="0"/>
              </a:rPr>
              <a:t>Для еллінізму характерні</a:t>
            </a:r>
            <a:r>
              <a:rPr lang="uk-UA" sz="3500" b="1" dirty="0">
                <a:effectLst/>
                <a:ea typeface="Times New Roman" panose="02020603050405020304" pitchFamily="18" charset="0"/>
              </a:rPr>
              <a:t>: </a:t>
            </a:r>
          </a:p>
          <a:p>
            <a:pPr algn="ctr"/>
            <a:r>
              <a:rPr lang="uk-UA" sz="3500" b="1" dirty="0">
                <a:effectLst/>
                <a:ea typeface="Times New Roman" panose="02020603050405020304" pitchFamily="18" charset="0"/>
              </a:rPr>
              <a:t>1) інтенсивний розвиток торгівлі і грошових відносин; </a:t>
            </a:r>
          </a:p>
          <a:p>
            <a:pPr algn="ctr"/>
            <a:r>
              <a:rPr lang="uk-UA" sz="3500" b="1" dirty="0">
                <a:effectLst/>
                <a:ea typeface="Times New Roman" panose="02020603050405020304" pitchFamily="18" charset="0"/>
              </a:rPr>
              <a:t>2) тенденція витіснення натурального господарства; </a:t>
            </a:r>
          </a:p>
          <a:p>
            <a:pPr algn="ctr"/>
            <a:r>
              <a:rPr lang="uk-UA" sz="3500" b="1" dirty="0">
                <a:effectLst/>
                <a:ea typeface="Times New Roman" panose="02020603050405020304" pitchFamily="18" charset="0"/>
              </a:rPr>
              <a:t>3) поширення на Сході форм класичного рабства; </a:t>
            </a:r>
          </a:p>
          <a:p>
            <a:pPr algn="ctr"/>
            <a:r>
              <a:rPr lang="uk-UA" sz="3500" b="1" dirty="0">
                <a:effectLst/>
                <a:ea typeface="Times New Roman" panose="02020603050405020304" pitchFamily="18" charset="0"/>
              </a:rPr>
              <a:t>4) деяке економічне нівелювання; </a:t>
            </a:r>
          </a:p>
          <a:p>
            <a:pPr algn="ctr"/>
            <a:r>
              <a:rPr lang="uk-UA" sz="3500" b="1" dirty="0">
                <a:effectLst/>
                <a:ea typeface="Times New Roman" panose="02020603050405020304" pitchFamily="18" charset="0"/>
              </a:rPr>
              <a:t>5) згладжування етнічних розбіжностей; </a:t>
            </a:r>
          </a:p>
          <a:p>
            <a:pPr algn="ctr"/>
            <a:r>
              <a:rPr lang="uk-UA" sz="3500" b="1" dirty="0">
                <a:effectLst/>
                <a:ea typeface="Times New Roman" panose="02020603050405020304" pitchFamily="18" charset="0"/>
              </a:rPr>
              <a:t>6) загострення соціальних протиріч; </a:t>
            </a:r>
          </a:p>
          <a:p>
            <a:pPr algn="ctr"/>
            <a:r>
              <a:rPr lang="uk-UA" sz="3500" b="1" dirty="0">
                <a:effectLst/>
                <a:ea typeface="Times New Roman" panose="02020603050405020304" pitchFamily="18" charset="0"/>
              </a:rPr>
              <a:t>7) взаємодія грецької і східної культури.</a:t>
            </a:r>
            <a:endParaRPr lang="uk-UA" sz="3500" b="1" dirty="0">
              <a:highlight>
                <a:srgbClr val="00FFFF"/>
              </a:highlight>
            </a:endParaRPr>
          </a:p>
          <a:p>
            <a:pPr marL="0" indent="0" algn="just">
              <a:buNone/>
            </a:pPr>
            <a:endParaRPr lang="uk-UA" sz="2800" b="1" dirty="0"/>
          </a:p>
        </p:txBody>
      </p:sp>
    </p:spTree>
    <p:extLst>
      <p:ext uri="{BB962C8B-B14F-4D97-AF65-F5344CB8AC3E}">
        <p14:creationId xmlns:p14="http://schemas.microsoft.com/office/powerpoint/2010/main" val="24737679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304B224-43ED-177D-04F9-5826FB51E20A}"/>
              </a:ext>
            </a:extLst>
          </p:cNvPr>
          <p:cNvSpPr>
            <a:spLocks noGrp="1"/>
          </p:cNvSpPr>
          <p:nvPr>
            <p:ph type="title"/>
          </p:nvPr>
        </p:nvSpPr>
        <p:spPr>
          <a:xfrm>
            <a:off x="0" y="0"/>
            <a:ext cx="12192000" cy="914400"/>
          </a:xfrm>
        </p:spPr>
        <p:txBody>
          <a:bodyPr>
            <a:noAutofit/>
          </a:bodyPr>
          <a:lstStyle/>
          <a:p>
            <a:pPr algn="ctr"/>
            <a:r>
              <a:rPr lang="uk-UA" sz="2800" b="1" dirty="0">
                <a:solidFill>
                  <a:srgbClr val="FFFF00"/>
                </a:solidFill>
                <a:highlight>
                  <a:srgbClr val="0000FF"/>
                </a:highlight>
                <a:latin typeface="Times New Roman" panose="02020603050405020304" pitchFamily="18" charset="0"/>
                <a:cs typeface="Times New Roman" panose="02020603050405020304" pitchFamily="18" charset="0"/>
              </a:rPr>
              <a:t>5.	Ідея </a:t>
            </a:r>
            <a:r>
              <a:rPr lang="uk-UA" sz="2800" b="1" dirty="0" err="1">
                <a:solidFill>
                  <a:srgbClr val="FFFF00"/>
                </a:solidFill>
                <a:highlight>
                  <a:srgbClr val="0000FF"/>
                </a:highlight>
                <a:latin typeface="Times New Roman" panose="02020603050405020304" pitchFamily="18" charset="0"/>
                <a:cs typeface="Times New Roman" panose="02020603050405020304" pitchFamily="18" charset="0"/>
              </a:rPr>
              <a:t>панеллінізму</a:t>
            </a:r>
            <a:r>
              <a:rPr lang="uk-UA" sz="2800" b="1" dirty="0">
                <a:solidFill>
                  <a:srgbClr val="FFFF00"/>
                </a:solidFill>
                <a:highlight>
                  <a:srgbClr val="0000FF"/>
                </a:highlight>
                <a:latin typeface="Times New Roman" panose="02020603050405020304" pitchFamily="18" charset="0"/>
                <a:cs typeface="Times New Roman" panose="02020603050405020304" pitchFamily="18" charset="0"/>
              </a:rPr>
              <a:t> як об’єднання греко-македонського світу у </a:t>
            </a:r>
            <a:r>
              <a:rPr lang="en-US" sz="2800" b="1" dirty="0">
                <a:solidFill>
                  <a:srgbClr val="FFFF00"/>
                </a:solidFill>
                <a:highlight>
                  <a:srgbClr val="0000FF"/>
                </a:highlight>
                <a:latin typeface="Times New Roman" panose="02020603050405020304" pitchFamily="18" charset="0"/>
                <a:cs typeface="Times New Roman" panose="02020603050405020304" pitchFamily="18" charset="0"/>
              </a:rPr>
              <a:t>IV </a:t>
            </a:r>
            <a:r>
              <a:rPr lang="uk-UA" sz="2800" b="1" dirty="0">
                <a:solidFill>
                  <a:srgbClr val="FFFF00"/>
                </a:solidFill>
                <a:highlight>
                  <a:srgbClr val="0000FF"/>
                </a:highlight>
                <a:latin typeface="Times New Roman" panose="02020603050405020304" pitchFamily="18" charset="0"/>
                <a:cs typeface="Times New Roman" panose="02020603050405020304" pitchFamily="18" charset="0"/>
              </a:rPr>
              <a:t>ст. до н. е. </a:t>
            </a:r>
            <a:br>
              <a:rPr lang="uk-UA" sz="2800" b="1" dirty="0">
                <a:solidFill>
                  <a:srgbClr val="FFFF00"/>
                </a:solidFill>
                <a:highlight>
                  <a:srgbClr val="0000FF"/>
                </a:highlight>
                <a:latin typeface="Times New Roman" panose="02020603050405020304" pitchFamily="18" charset="0"/>
                <a:cs typeface="Times New Roman" panose="02020603050405020304" pitchFamily="18" charset="0"/>
              </a:rPr>
            </a:br>
            <a:r>
              <a:rPr lang="uk-UA" sz="2800" b="1" dirty="0">
                <a:solidFill>
                  <a:srgbClr val="FFFF00"/>
                </a:solidFill>
                <a:highlight>
                  <a:srgbClr val="0000FF"/>
                </a:highlight>
                <a:latin typeface="Times New Roman" panose="02020603050405020304" pitchFamily="18" charset="0"/>
                <a:cs typeface="Times New Roman" panose="02020603050405020304" pitchFamily="18" charset="0"/>
              </a:rPr>
              <a:t>Александр Македонський і ідея «світової імперії». </a:t>
            </a:r>
          </a:p>
        </p:txBody>
      </p:sp>
      <p:sp>
        <p:nvSpPr>
          <p:cNvPr id="3" name="Объект 2">
            <a:extLst>
              <a:ext uri="{FF2B5EF4-FFF2-40B4-BE49-F238E27FC236}">
                <a16:creationId xmlns:a16="http://schemas.microsoft.com/office/drawing/2014/main" id="{2A409BDE-7234-B61E-6F65-1A70308DC991}"/>
              </a:ext>
            </a:extLst>
          </p:cNvPr>
          <p:cNvSpPr>
            <a:spLocks noGrp="1"/>
          </p:cNvSpPr>
          <p:nvPr>
            <p:ph idx="1"/>
          </p:nvPr>
        </p:nvSpPr>
        <p:spPr>
          <a:xfrm>
            <a:off x="0" y="1093694"/>
            <a:ext cx="12191999" cy="5764306"/>
          </a:xfrm>
        </p:spPr>
        <p:txBody>
          <a:bodyPr>
            <a:noAutofit/>
          </a:bodyPr>
          <a:lstStyle/>
          <a:p>
            <a:pPr marL="0" indent="0" algn="just">
              <a:buNone/>
            </a:pPr>
            <a:r>
              <a:rPr lang="uk-UA" sz="2800" b="1" dirty="0"/>
              <a:t>Загальні тенденції еллінізму як нового етапу соціально-економічного, політичного і культурного розвитку давньогрецького і </a:t>
            </a:r>
            <a:r>
              <a:rPr lang="uk-UA" sz="2800" b="1" dirty="0" err="1"/>
              <a:t>давньосхідного</a:t>
            </a:r>
            <a:r>
              <a:rPr lang="uk-UA" sz="2800" b="1" dirty="0"/>
              <a:t> світів діяли з різним ступенем інтенсивності як на територіях, завойованих військами Александра Македонського, так і в тих регіонах, які такому завоюванню не піддавалися.</a:t>
            </a:r>
          </a:p>
          <a:p>
            <a:pPr marL="0" indent="0" algn="just">
              <a:buNone/>
            </a:pPr>
            <a:r>
              <a:rPr lang="uk-UA" sz="2800" b="1" dirty="0"/>
              <a:t>До складу елліністичного світу входили різноманітні за територією та населенням державні об’єднання від Сицилії і Південної Італії на заході і до Північно-Східної Індії на сході, від південних берегів Аральського моря на півночі і до перших порогів Нілу на півдні. Інакше кажучи, до складу елліністичного світу ввійшла територія класичної Греції (включаючи Велику Грецію і Причорномор’я) і класичний Схід, тобто Єгипет, Передня і Середня Азія (без Індії і Китаю). </a:t>
            </a:r>
          </a:p>
          <a:p>
            <a:pPr marL="0" indent="0" algn="just">
              <a:buNone/>
            </a:pPr>
            <a:endParaRPr lang="uk-UA" sz="2800" b="1" dirty="0"/>
          </a:p>
        </p:txBody>
      </p:sp>
    </p:spTree>
    <p:extLst>
      <p:ext uri="{BB962C8B-B14F-4D97-AF65-F5344CB8AC3E}">
        <p14:creationId xmlns:p14="http://schemas.microsoft.com/office/powerpoint/2010/main" val="4246062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304B224-43ED-177D-04F9-5826FB51E20A}"/>
              </a:ext>
            </a:extLst>
          </p:cNvPr>
          <p:cNvSpPr>
            <a:spLocks noGrp="1"/>
          </p:cNvSpPr>
          <p:nvPr>
            <p:ph type="title"/>
          </p:nvPr>
        </p:nvSpPr>
        <p:spPr>
          <a:xfrm>
            <a:off x="0" y="0"/>
            <a:ext cx="12192000" cy="914400"/>
          </a:xfrm>
        </p:spPr>
        <p:txBody>
          <a:bodyPr>
            <a:noAutofit/>
          </a:bodyPr>
          <a:lstStyle/>
          <a:p>
            <a:pPr algn="ctr"/>
            <a:r>
              <a:rPr lang="uk-UA" sz="2800" b="1" dirty="0">
                <a:solidFill>
                  <a:srgbClr val="FFFF00"/>
                </a:solidFill>
                <a:highlight>
                  <a:srgbClr val="0000FF"/>
                </a:highlight>
                <a:latin typeface="Times New Roman" panose="02020603050405020304" pitchFamily="18" charset="0"/>
                <a:cs typeface="Times New Roman" panose="02020603050405020304" pitchFamily="18" charset="0"/>
              </a:rPr>
              <a:t>5.	Ідея </a:t>
            </a:r>
            <a:r>
              <a:rPr lang="uk-UA" sz="2800" b="1" dirty="0" err="1">
                <a:solidFill>
                  <a:srgbClr val="FFFF00"/>
                </a:solidFill>
                <a:highlight>
                  <a:srgbClr val="0000FF"/>
                </a:highlight>
                <a:latin typeface="Times New Roman" panose="02020603050405020304" pitchFamily="18" charset="0"/>
                <a:cs typeface="Times New Roman" panose="02020603050405020304" pitchFamily="18" charset="0"/>
              </a:rPr>
              <a:t>панеллінізму</a:t>
            </a:r>
            <a:r>
              <a:rPr lang="uk-UA" sz="2800" b="1" dirty="0">
                <a:solidFill>
                  <a:srgbClr val="FFFF00"/>
                </a:solidFill>
                <a:highlight>
                  <a:srgbClr val="0000FF"/>
                </a:highlight>
                <a:latin typeface="Times New Roman" panose="02020603050405020304" pitchFamily="18" charset="0"/>
                <a:cs typeface="Times New Roman" panose="02020603050405020304" pitchFamily="18" charset="0"/>
              </a:rPr>
              <a:t> як об’єднання греко-македонського світу у </a:t>
            </a:r>
            <a:r>
              <a:rPr lang="en-US" sz="2800" b="1" dirty="0">
                <a:solidFill>
                  <a:srgbClr val="FFFF00"/>
                </a:solidFill>
                <a:highlight>
                  <a:srgbClr val="0000FF"/>
                </a:highlight>
                <a:latin typeface="Times New Roman" panose="02020603050405020304" pitchFamily="18" charset="0"/>
                <a:cs typeface="Times New Roman" panose="02020603050405020304" pitchFamily="18" charset="0"/>
              </a:rPr>
              <a:t>IV </a:t>
            </a:r>
            <a:r>
              <a:rPr lang="uk-UA" sz="2800" b="1" dirty="0">
                <a:solidFill>
                  <a:srgbClr val="FFFF00"/>
                </a:solidFill>
                <a:highlight>
                  <a:srgbClr val="0000FF"/>
                </a:highlight>
                <a:latin typeface="Times New Roman" panose="02020603050405020304" pitchFamily="18" charset="0"/>
                <a:cs typeface="Times New Roman" panose="02020603050405020304" pitchFamily="18" charset="0"/>
              </a:rPr>
              <a:t>ст. до н. е. </a:t>
            </a:r>
            <a:br>
              <a:rPr lang="uk-UA" sz="2800" b="1" dirty="0">
                <a:solidFill>
                  <a:srgbClr val="FFFF00"/>
                </a:solidFill>
                <a:highlight>
                  <a:srgbClr val="0000FF"/>
                </a:highlight>
                <a:latin typeface="Times New Roman" panose="02020603050405020304" pitchFamily="18" charset="0"/>
                <a:cs typeface="Times New Roman" panose="02020603050405020304" pitchFamily="18" charset="0"/>
              </a:rPr>
            </a:br>
            <a:r>
              <a:rPr lang="uk-UA" sz="2800" b="1" dirty="0">
                <a:solidFill>
                  <a:srgbClr val="FFFF00"/>
                </a:solidFill>
                <a:highlight>
                  <a:srgbClr val="0000FF"/>
                </a:highlight>
                <a:latin typeface="Times New Roman" panose="02020603050405020304" pitchFamily="18" charset="0"/>
                <a:cs typeface="Times New Roman" panose="02020603050405020304" pitchFamily="18" charset="0"/>
              </a:rPr>
              <a:t>Александр Македонський і ідея «світової імперії». </a:t>
            </a:r>
          </a:p>
        </p:txBody>
      </p:sp>
      <p:pic>
        <p:nvPicPr>
          <p:cNvPr id="4" name="Объект 3">
            <a:extLst>
              <a:ext uri="{FF2B5EF4-FFF2-40B4-BE49-F238E27FC236}">
                <a16:creationId xmlns:a16="http://schemas.microsoft.com/office/drawing/2014/main" id="{5A4E3134-42F8-1DEC-F394-B54A7E4F70AC}"/>
              </a:ext>
            </a:extLst>
          </p:cNvPr>
          <p:cNvPicPr>
            <a:picLocks noGrp="1" noChangeAspect="1"/>
          </p:cNvPicPr>
          <p:nvPr>
            <p:ph idx="1"/>
          </p:nvPr>
        </p:nvPicPr>
        <p:blipFill>
          <a:blip r:embed="rId2"/>
          <a:stretch>
            <a:fillRect/>
          </a:stretch>
        </p:blipFill>
        <p:spPr>
          <a:xfrm>
            <a:off x="157981" y="1122718"/>
            <a:ext cx="11876037" cy="5706351"/>
          </a:xfrm>
          <a:prstGeom prst="rect">
            <a:avLst/>
          </a:prstGeom>
        </p:spPr>
      </p:pic>
    </p:spTree>
    <p:extLst>
      <p:ext uri="{BB962C8B-B14F-4D97-AF65-F5344CB8AC3E}">
        <p14:creationId xmlns:p14="http://schemas.microsoft.com/office/powerpoint/2010/main" val="11703404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304B224-43ED-177D-04F9-5826FB51E20A}"/>
              </a:ext>
            </a:extLst>
          </p:cNvPr>
          <p:cNvSpPr>
            <a:spLocks noGrp="1"/>
          </p:cNvSpPr>
          <p:nvPr>
            <p:ph type="title"/>
          </p:nvPr>
        </p:nvSpPr>
        <p:spPr>
          <a:xfrm>
            <a:off x="0" y="0"/>
            <a:ext cx="12192000" cy="914400"/>
          </a:xfrm>
        </p:spPr>
        <p:txBody>
          <a:bodyPr>
            <a:noAutofit/>
          </a:bodyPr>
          <a:lstStyle/>
          <a:p>
            <a:pPr algn="ctr"/>
            <a:r>
              <a:rPr lang="uk-UA" sz="2800" b="1" dirty="0">
                <a:solidFill>
                  <a:srgbClr val="FFFF00"/>
                </a:solidFill>
                <a:highlight>
                  <a:srgbClr val="0000FF"/>
                </a:highlight>
                <a:latin typeface="Times New Roman" panose="02020603050405020304" pitchFamily="18" charset="0"/>
                <a:cs typeface="Times New Roman" panose="02020603050405020304" pitchFamily="18" charset="0"/>
              </a:rPr>
              <a:t>5.	Ідея </a:t>
            </a:r>
            <a:r>
              <a:rPr lang="uk-UA" sz="2800" b="1" dirty="0" err="1">
                <a:solidFill>
                  <a:srgbClr val="FFFF00"/>
                </a:solidFill>
                <a:highlight>
                  <a:srgbClr val="0000FF"/>
                </a:highlight>
                <a:latin typeface="Times New Roman" panose="02020603050405020304" pitchFamily="18" charset="0"/>
                <a:cs typeface="Times New Roman" panose="02020603050405020304" pitchFamily="18" charset="0"/>
              </a:rPr>
              <a:t>панеллінізму</a:t>
            </a:r>
            <a:r>
              <a:rPr lang="uk-UA" sz="2800" b="1" dirty="0">
                <a:solidFill>
                  <a:srgbClr val="FFFF00"/>
                </a:solidFill>
                <a:highlight>
                  <a:srgbClr val="0000FF"/>
                </a:highlight>
                <a:latin typeface="Times New Roman" panose="02020603050405020304" pitchFamily="18" charset="0"/>
                <a:cs typeface="Times New Roman" panose="02020603050405020304" pitchFamily="18" charset="0"/>
              </a:rPr>
              <a:t> як об’єднання греко-македонського світу у </a:t>
            </a:r>
            <a:r>
              <a:rPr lang="en-US" sz="2800" b="1" dirty="0">
                <a:solidFill>
                  <a:srgbClr val="FFFF00"/>
                </a:solidFill>
                <a:highlight>
                  <a:srgbClr val="0000FF"/>
                </a:highlight>
                <a:latin typeface="Times New Roman" panose="02020603050405020304" pitchFamily="18" charset="0"/>
                <a:cs typeface="Times New Roman" panose="02020603050405020304" pitchFamily="18" charset="0"/>
              </a:rPr>
              <a:t>IV </a:t>
            </a:r>
            <a:r>
              <a:rPr lang="uk-UA" sz="2800" b="1" dirty="0">
                <a:solidFill>
                  <a:srgbClr val="FFFF00"/>
                </a:solidFill>
                <a:highlight>
                  <a:srgbClr val="0000FF"/>
                </a:highlight>
                <a:latin typeface="Times New Roman" panose="02020603050405020304" pitchFamily="18" charset="0"/>
                <a:cs typeface="Times New Roman" panose="02020603050405020304" pitchFamily="18" charset="0"/>
              </a:rPr>
              <a:t>ст. до н. е. </a:t>
            </a:r>
            <a:br>
              <a:rPr lang="uk-UA" sz="2800" b="1" dirty="0">
                <a:solidFill>
                  <a:srgbClr val="FFFF00"/>
                </a:solidFill>
                <a:highlight>
                  <a:srgbClr val="0000FF"/>
                </a:highlight>
                <a:latin typeface="Times New Roman" panose="02020603050405020304" pitchFamily="18" charset="0"/>
                <a:cs typeface="Times New Roman" panose="02020603050405020304" pitchFamily="18" charset="0"/>
              </a:rPr>
            </a:br>
            <a:r>
              <a:rPr lang="uk-UA" sz="2800" b="1" dirty="0">
                <a:solidFill>
                  <a:srgbClr val="FFFF00"/>
                </a:solidFill>
                <a:highlight>
                  <a:srgbClr val="0000FF"/>
                </a:highlight>
                <a:latin typeface="Times New Roman" panose="02020603050405020304" pitchFamily="18" charset="0"/>
                <a:cs typeface="Times New Roman" panose="02020603050405020304" pitchFamily="18" charset="0"/>
              </a:rPr>
              <a:t>Александр Македонський і ідея «світової імперії». </a:t>
            </a:r>
          </a:p>
        </p:txBody>
      </p:sp>
      <p:sp>
        <p:nvSpPr>
          <p:cNvPr id="3" name="Объект 2">
            <a:extLst>
              <a:ext uri="{FF2B5EF4-FFF2-40B4-BE49-F238E27FC236}">
                <a16:creationId xmlns:a16="http://schemas.microsoft.com/office/drawing/2014/main" id="{2A409BDE-7234-B61E-6F65-1A70308DC991}"/>
              </a:ext>
            </a:extLst>
          </p:cNvPr>
          <p:cNvSpPr>
            <a:spLocks noGrp="1"/>
          </p:cNvSpPr>
          <p:nvPr>
            <p:ph idx="1"/>
          </p:nvPr>
        </p:nvSpPr>
        <p:spPr>
          <a:xfrm>
            <a:off x="0" y="1093694"/>
            <a:ext cx="12191999" cy="5764306"/>
          </a:xfrm>
        </p:spPr>
        <p:txBody>
          <a:bodyPr>
            <a:noAutofit/>
          </a:body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uk-UA" sz="3700" b="1" i="0" u="none" strike="noStrike" kern="1200" cap="none" spc="0" normalizeH="0" baseline="0" noProof="0" dirty="0">
                <a:ln>
                  <a:noFill/>
                </a:ln>
                <a:solidFill>
                  <a:prstClr val="black"/>
                </a:solidFill>
                <a:effectLst/>
                <a:highlight>
                  <a:srgbClr val="00FFFF"/>
                </a:highlight>
                <a:uLnTx/>
                <a:uFillTx/>
                <a:latin typeface="Calibri" panose="020F0502020204030204"/>
                <a:ea typeface="+mn-ea"/>
                <a:cs typeface="+mn-cs"/>
              </a:rPr>
              <a:t>Частина дослідників приймає за початок еллінізму смерть Александра Македонського (323 р. до н.е.), інші – початковою датою вважають </a:t>
            </a:r>
            <a:r>
              <a:rPr kumimoji="0" lang="uk-UA" sz="3700" b="1" i="0" u="none" strike="noStrike" kern="1200" cap="none" spc="0" normalizeH="0" baseline="0" noProof="0" dirty="0" err="1">
                <a:ln>
                  <a:noFill/>
                </a:ln>
                <a:solidFill>
                  <a:prstClr val="black"/>
                </a:solidFill>
                <a:effectLst/>
                <a:highlight>
                  <a:srgbClr val="00FFFF"/>
                </a:highlight>
                <a:uLnTx/>
                <a:uFillTx/>
                <a:latin typeface="Calibri" panose="020F0502020204030204"/>
                <a:ea typeface="+mn-ea"/>
                <a:cs typeface="+mn-cs"/>
              </a:rPr>
              <a:t>Херонейську</a:t>
            </a:r>
            <a:r>
              <a:rPr kumimoji="0" lang="uk-UA" sz="3700" b="1" i="0" u="none" strike="noStrike" kern="1200" cap="none" spc="0" normalizeH="0" baseline="0" noProof="0" dirty="0">
                <a:ln>
                  <a:noFill/>
                </a:ln>
                <a:solidFill>
                  <a:prstClr val="black"/>
                </a:solidFill>
                <a:effectLst/>
                <a:highlight>
                  <a:srgbClr val="00FFFF"/>
                </a:highlight>
                <a:uLnTx/>
                <a:uFillTx/>
                <a:latin typeface="Calibri" panose="020F0502020204030204"/>
                <a:ea typeface="+mn-ea"/>
                <a:cs typeface="+mn-cs"/>
              </a:rPr>
              <a:t> битву (338 р. до н.е.), треті – битву при </a:t>
            </a:r>
            <a:r>
              <a:rPr kumimoji="0" lang="uk-UA" sz="3700" b="1" i="0" u="none" strike="noStrike" kern="1200" cap="none" spc="0" normalizeH="0" baseline="0" noProof="0" dirty="0" err="1">
                <a:ln>
                  <a:noFill/>
                </a:ln>
                <a:solidFill>
                  <a:prstClr val="black"/>
                </a:solidFill>
                <a:effectLst/>
                <a:highlight>
                  <a:srgbClr val="00FFFF"/>
                </a:highlight>
                <a:uLnTx/>
                <a:uFillTx/>
                <a:latin typeface="Calibri" panose="020F0502020204030204"/>
                <a:ea typeface="+mn-ea"/>
                <a:cs typeface="+mn-cs"/>
              </a:rPr>
              <a:t>Іпсі</a:t>
            </a:r>
            <a:r>
              <a:rPr kumimoji="0" lang="uk-UA" sz="3700" b="1" i="0" u="none" strike="noStrike" kern="1200" cap="none" spc="0" normalizeH="0" baseline="0" noProof="0" dirty="0">
                <a:ln>
                  <a:noFill/>
                </a:ln>
                <a:solidFill>
                  <a:prstClr val="black"/>
                </a:solidFill>
                <a:effectLst/>
                <a:highlight>
                  <a:srgbClr val="00FFFF"/>
                </a:highlight>
                <a:uLnTx/>
                <a:uFillTx/>
                <a:latin typeface="Calibri" panose="020F0502020204030204"/>
                <a:ea typeface="+mn-ea"/>
                <a:cs typeface="+mn-cs"/>
              </a:rPr>
              <a:t> (301 р. до н.е.). </a:t>
            </a:r>
          </a:p>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uk-UA" sz="3700" b="1" i="0" u="none" strike="noStrike" kern="1200" cap="none" spc="0" normalizeH="0" baseline="0" noProof="0" dirty="0">
                <a:ln>
                  <a:noFill/>
                </a:ln>
                <a:solidFill>
                  <a:prstClr val="black"/>
                </a:solidFill>
                <a:effectLst/>
                <a:highlight>
                  <a:srgbClr val="00FFFF"/>
                </a:highlight>
                <a:uLnTx/>
                <a:uFillTx/>
                <a:latin typeface="Calibri" panose="020F0502020204030204"/>
                <a:ea typeface="+mn-ea"/>
                <a:cs typeface="+mn-cs"/>
              </a:rPr>
              <a:t>Але більшість істориків початком еллінізму вважають початок походу Александра Великого на Схід (</a:t>
            </a:r>
            <a:r>
              <a:rPr kumimoji="0" lang="uk-UA" sz="3700" b="1" i="0" u="none" strike="noStrike" kern="1200" cap="none" spc="0" normalizeH="0" baseline="0" noProof="0" dirty="0">
                <a:ln>
                  <a:noFill/>
                </a:ln>
                <a:solidFill>
                  <a:prstClr val="black"/>
                </a:solidFill>
                <a:effectLst/>
                <a:highlight>
                  <a:srgbClr val="FF00FF"/>
                </a:highlight>
                <a:uLnTx/>
                <a:uFillTx/>
                <a:latin typeface="Calibri" panose="020F0502020204030204"/>
                <a:ea typeface="+mn-ea"/>
                <a:cs typeface="+mn-cs"/>
              </a:rPr>
              <a:t>334 р. до н.е.</a:t>
            </a:r>
            <a:r>
              <a:rPr kumimoji="0" lang="uk-UA" sz="3700" b="1" i="0" u="none" strike="noStrike" kern="1200" cap="none" spc="0" normalizeH="0" baseline="0" noProof="0" dirty="0">
                <a:ln>
                  <a:noFill/>
                </a:ln>
                <a:solidFill>
                  <a:prstClr val="black"/>
                </a:solidFill>
                <a:effectLst/>
                <a:highlight>
                  <a:srgbClr val="00FFFF"/>
                </a:highlight>
                <a:uLnTx/>
                <a:uFillTx/>
                <a:latin typeface="Calibri" panose="020F0502020204030204"/>
                <a:ea typeface="+mn-ea"/>
                <a:cs typeface="+mn-cs"/>
              </a:rPr>
              <a:t>) і закінчують його завоюванням останньої елліністичної держави (Єгипетського царства) римлянами у </a:t>
            </a:r>
            <a:r>
              <a:rPr kumimoji="0" lang="uk-UA" sz="3700" b="1" i="0" u="none" strike="noStrike" kern="1200" cap="none" spc="0" normalizeH="0" baseline="0" noProof="0" dirty="0">
                <a:ln>
                  <a:noFill/>
                </a:ln>
                <a:solidFill>
                  <a:prstClr val="black"/>
                </a:solidFill>
                <a:effectLst/>
                <a:highlight>
                  <a:srgbClr val="FF00FF"/>
                </a:highlight>
                <a:uLnTx/>
                <a:uFillTx/>
                <a:latin typeface="Calibri" panose="020F0502020204030204"/>
                <a:ea typeface="+mn-ea"/>
                <a:cs typeface="+mn-cs"/>
              </a:rPr>
              <a:t>30 р. до н.е. </a:t>
            </a:r>
          </a:p>
          <a:p>
            <a:pPr marL="0" indent="0" algn="just">
              <a:buNone/>
            </a:pPr>
            <a:endParaRPr lang="uk-UA" sz="2800" b="1" dirty="0"/>
          </a:p>
        </p:txBody>
      </p:sp>
      <p:pic>
        <p:nvPicPr>
          <p:cNvPr id="4" name="Рисунок 3">
            <a:extLst>
              <a:ext uri="{FF2B5EF4-FFF2-40B4-BE49-F238E27FC236}">
                <a16:creationId xmlns:a16="http://schemas.microsoft.com/office/drawing/2014/main" id="{6C01C104-E7BC-8180-CBDA-3F7C52051E6C}"/>
              </a:ext>
            </a:extLst>
          </p:cNvPr>
          <p:cNvPicPr>
            <a:picLocks noChangeAspect="1"/>
          </p:cNvPicPr>
          <p:nvPr/>
        </p:nvPicPr>
        <p:blipFill>
          <a:blip r:embed="rId2"/>
          <a:stretch>
            <a:fillRect/>
          </a:stretch>
        </p:blipFill>
        <p:spPr>
          <a:xfrm>
            <a:off x="304800" y="5369334"/>
            <a:ext cx="2784159" cy="1384984"/>
          </a:xfrm>
          <a:prstGeom prst="rect">
            <a:avLst/>
          </a:prstGeom>
        </p:spPr>
      </p:pic>
      <p:pic>
        <p:nvPicPr>
          <p:cNvPr id="5" name="Рисунок 4">
            <a:extLst>
              <a:ext uri="{FF2B5EF4-FFF2-40B4-BE49-F238E27FC236}">
                <a16:creationId xmlns:a16="http://schemas.microsoft.com/office/drawing/2014/main" id="{8AF5308F-2569-B71D-A16B-D69676602A70}"/>
              </a:ext>
            </a:extLst>
          </p:cNvPr>
          <p:cNvPicPr>
            <a:picLocks noChangeAspect="1"/>
          </p:cNvPicPr>
          <p:nvPr/>
        </p:nvPicPr>
        <p:blipFill>
          <a:blip r:embed="rId3"/>
          <a:stretch>
            <a:fillRect/>
          </a:stretch>
        </p:blipFill>
        <p:spPr>
          <a:xfrm>
            <a:off x="9343077" y="5341916"/>
            <a:ext cx="2784160" cy="1412402"/>
          </a:xfrm>
          <a:prstGeom prst="rect">
            <a:avLst/>
          </a:prstGeom>
        </p:spPr>
      </p:pic>
    </p:spTree>
    <p:extLst>
      <p:ext uri="{BB962C8B-B14F-4D97-AF65-F5344CB8AC3E}">
        <p14:creationId xmlns:p14="http://schemas.microsoft.com/office/powerpoint/2010/main" val="27149489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304B224-43ED-177D-04F9-5826FB51E20A}"/>
              </a:ext>
            </a:extLst>
          </p:cNvPr>
          <p:cNvSpPr>
            <a:spLocks noGrp="1"/>
          </p:cNvSpPr>
          <p:nvPr>
            <p:ph type="title"/>
          </p:nvPr>
        </p:nvSpPr>
        <p:spPr>
          <a:xfrm>
            <a:off x="0" y="0"/>
            <a:ext cx="12192000" cy="914400"/>
          </a:xfrm>
        </p:spPr>
        <p:txBody>
          <a:bodyPr>
            <a:noAutofit/>
          </a:bodyPr>
          <a:lstStyle/>
          <a:p>
            <a:pPr algn="ctr"/>
            <a:r>
              <a:rPr lang="uk-UA" sz="2800" b="1" dirty="0">
                <a:solidFill>
                  <a:srgbClr val="FFFF00"/>
                </a:solidFill>
                <a:highlight>
                  <a:srgbClr val="0000FF"/>
                </a:highlight>
                <a:latin typeface="Times New Roman" panose="02020603050405020304" pitchFamily="18" charset="0"/>
                <a:cs typeface="Times New Roman" panose="02020603050405020304" pitchFamily="18" charset="0"/>
              </a:rPr>
              <a:t>5.	Ідея </a:t>
            </a:r>
            <a:r>
              <a:rPr lang="uk-UA" sz="2800" b="1" dirty="0" err="1">
                <a:solidFill>
                  <a:srgbClr val="FFFF00"/>
                </a:solidFill>
                <a:highlight>
                  <a:srgbClr val="0000FF"/>
                </a:highlight>
                <a:latin typeface="Times New Roman" panose="02020603050405020304" pitchFamily="18" charset="0"/>
                <a:cs typeface="Times New Roman" panose="02020603050405020304" pitchFamily="18" charset="0"/>
              </a:rPr>
              <a:t>панеллінізму</a:t>
            </a:r>
            <a:r>
              <a:rPr lang="uk-UA" sz="2800" b="1" dirty="0">
                <a:solidFill>
                  <a:srgbClr val="FFFF00"/>
                </a:solidFill>
                <a:highlight>
                  <a:srgbClr val="0000FF"/>
                </a:highlight>
                <a:latin typeface="Times New Roman" panose="02020603050405020304" pitchFamily="18" charset="0"/>
                <a:cs typeface="Times New Roman" panose="02020603050405020304" pitchFamily="18" charset="0"/>
              </a:rPr>
              <a:t> як об’єднання греко-македонського світу у </a:t>
            </a:r>
            <a:r>
              <a:rPr lang="en-US" sz="2800" b="1" dirty="0">
                <a:solidFill>
                  <a:srgbClr val="FFFF00"/>
                </a:solidFill>
                <a:highlight>
                  <a:srgbClr val="0000FF"/>
                </a:highlight>
                <a:latin typeface="Times New Roman" panose="02020603050405020304" pitchFamily="18" charset="0"/>
                <a:cs typeface="Times New Roman" panose="02020603050405020304" pitchFamily="18" charset="0"/>
              </a:rPr>
              <a:t>IV </a:t>
            </a:r>
            <a:r>
              <a:rPr lang="uk-UA" sz="2800" b="1" dirty="0">
                <a:solidFill>
                  <a:srgbClr val="FFFF00"/>
                </a:solidFill>
                <a:highlight>
                  <a:srgbClr val="0000FF"/>
                </a:highlight>
                <a:latin typeface="Times New Roman" panose="02020603050405020304" pitchFamily="18" charset="0"/>
                <a:cs typeface="Times New Roman" panose="02020603050405020304" pitchFamily="18" charset="0"/>
              </a:rPr>
              <a:t>ст. до н. е. </a:t>
            </a:r>
            <a:br>
              <a:rPr lang="uk-UA" sz="2800" b="1" dirty="0">
                <a:solidFill>
                  <a:srgbClr val="FFFF00"/>
                </a:solidFill>
                <a:highlight>
                  <a:srgbClr val="0000FF"/>
                </a:highlight>
                <a:latin typeface="Times New Roman" panose="02020603050405020304" pitchFamily="18" charset="0"/>
                <a:cs typeface="Times New Roman" panose="02020603050405020304" pitchFamily="18" charset="0"/>
              </a:rPr>
            </a:br>
            <a:r>
              <a:rPr lang="uk-UA" sz="2800" b="1" dirty="0">
                <a:solidFill>
                  <a:srgbClr val="FFFF00"/>
                </a:solidFill>
                <a:highlight>
                  <a:srgbClr val="0000FF"/>
                </a:highlight>
                <a:latin typeface="Times New Roman" panose="02020603050405020304" pitchFamily="18" charset="0"/>
                <a:cs typeface="Times New Roman" panose="02020603050405020304" pitchFamily="18" charset="0"/>
              </a:rPr>
              <a:t>Александр Македонський і ідея «світової імперії». </a:t>
            </a:r>
          </a:p>
        </p:txBody>
      </p:sp>
      <p:pic>
        <p:nvPicPr>
          <p:cNvPr id="4" name="Объект 3">
            <a:extLst>
              <a:ext uri="{FF2B5EF4-FFF2-40B4-BE49-F238E27FC236}">
                <a16:creationId xmlns:a16="http://schemas.microsoft.com/office/drawing/2014/main" id="{54E4CFAA-5D7C-99CE-6AB2-D5CD50440345}"/>
              </a:ext>
            </a:extLst>
          </p:cNvPr>
          <p:cNvPicPr>
            <a:picLocks noGrp="1" noChangeAspect="1"/>
          </p:cNvPicPr>
          <p:nvPr>
            <p:ph idx="1"/>
          </p:nvPr>
        </p:nvPicPr>
        <p:blipFill>
          <a:blip r:embed="rId2"/>
          <a:stretch>
            <a:fillRect/>
          </a:stretch>
        </p:blipFill>
        <p:spPr>
          <a:xfrm>
            <a:off x="1785392" y="1093788"/>
            <a:ext cx="9356320" cy="5764212"/>
          </a:xfrm>
          <a:prstGeom prst="rect">
            <a:avLst/>
          </a:prstGeom>
        </p:spPr>
      </p:pic>
    </p:spTree>
    <p:extLst>
      <p:ext uri="{BB962C8B-B14F-4D97-AF65-F5344CB8AC3E}">
        <p14:creationId xmlns:p14="http://schemas.microsoft.com/office/powerpoint/2010/main" val="38936562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304B224-43ED-177D-04F9-5826FB51E20A}"/>
              </a:ext>
            </a:extLst>
          </p:cNvPr>
          <p:cNvSpPr>
            <a:spLocks noGrp="1"/>
          </p:cNvSpPr>
          <p:nvPr>
            <p:ph type="title"/>
          </p:nvPr>
        </p:nvSpPr>
        <p:spPr>
          <a:xfrm>
            <a:off x="0" y="0"/>
            <a:ext cx="12192000" cy="815788"/>
          </a:xfrm>
        </p:spPr>
        <p:txBody>
          <a:bodyPr>
            <a:noAutofit/>
          </a:bodyPr>
          <a:lstStyle/>
          <a:p>
            <a:pPr algn="ctr"/>
            <a:r>
              <a:rPr lang="uk-UA" sz="2800" b="1" dirty="0">
                <a:solidFill>
                  <a:srgbClr val="C00000"/>
                </a:solidFill>
                <a:highlight>
                  <a:srgbClr val="FFFF00"/>
                </a:highlight>
                <a:latin typeface="Times New Roman" panose="02020603050405020304" pitchFamily="18" charset="0"/>
                <a:cs typeface="Times New Roman" panose="02020603050405020304" pitchFamily="18" charset="0"/>
              </a:rPr>
              <a:t>6.	Діоген і його термін «космополіт» </a:t>
            </a:r>
            <a:br>
              <a:rPr lang="uk-UA" sz="2800" b="1" dirty="0">
                <a:solidFill>
                  <a:srgbClr val="C00000"/>
                </a:solidFill>
                <a:highlight>
                  <a:srgbClr val="FFFF00"/>
                </a:highlight>
                <a:latin typeface="Times New Roman" panose="02020603050405020304" pitchFamily="18" charset="0"/>
                <a:cs typeface="Times New Roman" panose="02020603050405020304" pitchFamily="18" charset="0"/>
              </a:rPr>
            </a:br>
            <a:r>
              <a:rPr lang="uk-UA" sz="2800" b="1" dirty="0">
                <a:solidFill>
                  <a:srgbClr val="C00000"/>
                </a:solidFill>
                <a:highlight>
                  <a:srgbClr val="FFFF00"/>
                </a:highlight>
                <a:latin typeface="Times New Roman" panose="02020603050405020304" pitchFamily="18" charset="0"/>
                <a:cs typeface="Times New Roman" panose="02020603050405020304" pitchFamily="18" charset="0"/>
              </a:rPr>
              <a:t>як «громадянин світу». </a:t>
            </a:r>
          </a:p>
        </p:txBody>
      </p:sp>
      <p:sp>
        <p:nvSpPr>
          <p:cNvPr id="3" name="Объект 2">
            <a:extLst>
              <a:ext uri="{FF2B5EF4-FFF2-40B4-BE49-F238E27FC236}">
                <a16:creationId xmlns:a16="http://schemas.microsoft.com/office/drawing/2014/main" id="{2A409BDE-7234-B61E-6F65-1A70308DC991}"/>
              </a:ext>
            </a:extLst>
          </p:cNvPr>
          <p:cNvSpPr>
            <a:spLocks noGrp="1"/>
          </p:cNvSpPr>
          <p:nvPr>
            <p:ph idx="1"/>
          </p:nvPr>
        </p:nvSpPr>
        <p:spPr>
          <a:xfrm>
            <a:off x="3917576" y="815788"/>
            <a:ext cx="8274423" cy="6042212"/>
          </a:xfrm>
        </p:spPr>
        <p:txBody>
          <a:bodyPr>
            <a:noAutofit/>
          </a:bodyPr>
          <a:lstStyle/>
          <a:p>
            <a:pPr marL="0" indent="0" algn="just">
              <a:buNone/>
            </a:pPr>
            <a:r>
              <a:rPr lang="uk-UA" sz="3200" b="1" dirty="0"/>
              <a:t>Саме у період еллінізму з’являються космополітичні тенденції. Зокрема, вважається, що давньогрецький філософ Діоген (б</a:t>
            </a:r>
            <a:r>
              <a:rPr lang="ru-RU" sz="3200" b="1" dirty="0"/>
              <a:t>л. 411/404 — 322 </a:t>
            </a:r>
            <a:r>
              <a:rPr lang="ru-RU" sz="3200" b="1" dirty="0" err="1"/>
              <a:t>рр</a:t>
            </a:r>
            <a:r>
              <a:rPr lang="ru-RU" sz="3200" b="1" dirty="0"/>
              <a:t>. до </a:t>
            </a:r>
            <a:r>
              <a:rPr lang="ru-RU" sz="3200" b="1" dirty="0" err="1"/>
              <a:t>н.е</a:t>
            </a:r>
            <a:r>
              <a:rPr lang="ru-RU" sz="3200" b="1" dirty="0"/>
              <a:t>.</a:t>
            </a:r>
            <a:r>
              <a:rPr lang="uk-UA" sz="3200" b="1" dirty="0"/>
              <a:t>) винайшов слово </a:t>
            </a:r>
            <a:r>
              <a:rPr lang="uk-UA" sz="3200" b="1" dirty="0">
                <a:solidFill>
                  <a:srgbClr val="002060"/>
                </a:solidFill>
                <a:highlight>
                  <a:srgbClr val="FFFF00"/>
                </a:highlight>
              </a:rPr>
              <a:t>«космополіт» – «громадянин світу»</a:t>
            </a:r>
            <a:r>
              <a:rPr lang="uk-UA" sz="3200" b="1" dirty="0"/>
              <a:t> на противагу громадянину міста-держави, традиційному уявленню про громадянство, як про тісний зв’язок з конкретним містом-державою. Причому, для Діогена </a:t>
            </a:r>
            <a:r>
              <a:rPr lang="uk-UA" sz="3200" b="1" dirty="0">
                <a:highlight>
                  <a:srgbClr val="800000"/>
                </a:highlight>
              </a:rPr>
              <a:t>громадянин світу був перш за все громадянином Європи</a:t>
            </a:r>
            <a:r>
              <a:rPr lang="uk-UA" sz="3200" b="1" dirty="0"/>
              <a:t>.</a:t>
            </a:r>
          </a:p>
        </p:txBody>
      </p:sp>
      <p:pic>
        <p:nvPicPr>
          <p:cNvPr id="4" name="Рисунок 3">
            <a:extLst>
              <a:ext uri="{FF2B5EF4-FFF2-40B4-BE49-F238E27FC236}">
                <a16:creationId xmlns:a16="http://schemas.microsoft.com/office/drawing/2014/main" id="{0733DD44-6A65-2C75-433A-4CFA7122C195}"/>
              </a:ext>
            </a:extLst>
          </p:cNvPr>
          <p:cNvPicPr>
            <a:picLocks noChangeAspect="1"/>
          </p:cNvPicPr>
          <p:nvPr/>
        </p:nvPicPr>
        <p:blipFill>
          <a:blip r:embed="rId2"/>
          <a:stretch>
            <a:fillRect/>
          </a:stretch>
        </p:blipFill>
        <p:spPr>
          <a:xfrm>
            <a:off x="225136" y="1017494"/>
            <a:ext cx="3611721" cy="5638800"/>
          </a:xfrm>
          <a:prstGeom prst="rect">
            <a:avLst/>
          </a:prstGeom>
        </p:spPr>
      </p:pic>
    </p:spTree>
    <p:extLst>
      <p:ext uri="{BB962C8B-B14F-4D97-AF65-F5344CB8AC3E}">
        <p14:creationId xmlns:p14="http://schemas.microsoft.com/office/powerpoint/2010/main" val="27382850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304B224-43ED-177D-04F9-5826FB51E20A}"/>
              </a:ext>
            </a:extLst>
          </p:cNvPr>
          <p:cNvSpPr>
            <a:spLocks noGrp="1"/>
          </p:cNvSpPr>
          <p:nvPr>
            <p:ph type="title"/>
          </p:nvPr>
        </p:nvSpPr>
        <p:spPr>
          <a:xfrm>
            <a:off x="0" y="0"/>
            <a:ext cx="12192000" cy="815788"/>
          </a:xfrm>
        </p:spPr>
        <p:txBody>
          <a:bodyPr>
            <a:noAutofit/>
          </a:bodyPr>
          <a:lstStyle/>
          <a:p>
            <a:pPr algn="ctr"/>
            <a:r>
              <a:rPr lang="uk-UA" sz="2800" b="1" dirty="0">
                <a:solidFill>
                  <a:srgbClr val="C00000"/>
                </a:solidFill>
                <a:highlight>
                  <a:srgbClr val="FFFF00"/>
                </a:highlight>
                <a:latin typeface="Times New Roman" panose="02020603050405020304" pitchFamily="18" charset="0"/>
                <a:cs typeface="Times New Roman" panose="02020603050405020304" pitchFamily="18" charset="0"/>
              </a:rPr>
              <a:t>6.	Діоген і його термін «космополіт» </a:t>
            </a:r>
            <a:br>
              <a:rPr lang="uk-UA" sz="2800" b="1" dirty="0">
                <a:solidFill>
                  <a:srgbClr val="C00000"/>
                </a:solidFill>
                <a:highlight>
                  <a:srgbClr val="FFFF00"/>
                </a:highlight>
                <a:latin typeface="Times New Roman" panose="02020603050405020304" pitchFamily="18" charset="0"/>
                <a:cs typeface="Times New Roman" panose="02020603050405020304" pitchFamily="18" charset="0"/>
              </a:rPr>
            </a:br>
            <a:r>
              <a:rPr lang="uk-UA" sz="2800" b="1" dirty="0">
                <a:solidFill>
                  <a:srgbClr val="C00000"/>
                </a:solidFill>
                <a:highlight>
                  <a:srgbClr val="FFFF00"/>
                </a:highlight>
                <a:latin typeface="Times New Roman" panose="02020603050405020304" pitchFamily="18" charset="0"/>
                <a:cs typeface="Times New Roman" panose="02020603050405020304" pitchFamily="18" charset="0"/>
              </a:rPr>
              <a:t>як «громадянин світу». </a:t>
            </a:r>
          </a:p>
        </p:txBody>
      </p:sp>
      <p:sp>
        <p:nvSpPr>
          <p:cNvPr id="3" name="Объект 2">
            <a:extLst>
              <a:ext uri="{FF2B5EF4-FFF2-40B4-BE49-F238E27FC236}">
                <a16:creationId xmlns:a16="http://schemas.microsoft.com/office/drawing/2014/main" id="{2A409BDE-7234-B61E-6F65-1A70308DC991}"/>
              </a:ext>
            </a:extLst>
          </p:cNvPr>
          <p:cNvSpPr>
            <a:spLocks noGrp="1"/>
          </p:cNvSpPr>
          <p:nvPr>
            <p:ph idx="1"/>
          </p:nvPr>
        </p:nvSpPr>
        <p:spPr>
          <a:xfrm>
            <a:off x="0" y="1030940"/>
            <a:ext cx="12191999" cy="5827059"/>
          </a:xfrm>
        </p:spPr>
        <p:txBody>
          <a:bodyPr>
            <a:noAutofit/>
          </a:bodyPr>
          <a:lstStyle/>
          <a:p>
            <a:pPr marL="0" indent="0" algn="just">
              <a:buNone/>
            </a:pPr>
            <a:r>
              <a:rPr lang="uk-UA" sz="3200" b="1" dirty="0"/>
              <a:t>Ідею єдності світу розвивали також представники філософської школи стоїків, яка пізніше набула популярності у Римській державі. </a:t>
            </a:r>
          </a:p>
          <a:p>
            <a:pPr marL="0" indent="0" algn="just">
              <a:buNone/>
            </a:pPr>
            <a:r>
              <a:rPr lang="uk-UA" sz="3200" b="1" dirty="0"/>
              <a:t>Доказом подальшого розвитку об’єднавчих тенденції стало поступове поширення на території Греції різного роду союзів, які особливо активно почали з’являтися після розпаду держави Александра. Передусім варто відзначити Ахейський та </a:t>
            </a:r>
            <a:r>
              <a:rPr lang="uk-UA" sz="3200" b="1" dirty="0" err="1"/>
              <a:t>Етолійський</a:t>
            </a:r>
            <a:r>
              <a:rPr lang="uk-UA" sz="3200" b="1" dirty="0"/>
              <a:t> союзи, які певною мірою являли собою </a:t>
            </a:r>
            <a:r>
              <a:rPr lang="uk-UA" sz="3200" b="1" dirty="0">
                <a:highlight>
                  <a:srgbClr val="800000"/>
                </a:highlight>
              </a:rPr>
              <a:t>новий тип державних об’єднань</a:t>
            </a:r>
            <a:r>
              <a:rPr lang="uk-UA" sz="3200" b="1" dirty="0"/>
              <a:t>, що мали федеративний устрій та були засновані на принципах рівноправ’я учасників. Типовою для доби еллінізму формою союзів були об’єднання без гегемона.</a:t>
            </a:r>
          </a:p>
        </p:txBody>
      </p:sp>
    </p:spTree>
    <p:extLst>
      <p:ext uri="{BB962C8B-B14F-4D97-AF65-F5344CB8AC3E}">
        <p14:creationId xmlns:p14="http://schemas.microsoft.com/office/powerpoint/2010/main" val="35450523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304B224-43ED-177D-04F9-5826FB51E20A}"/>
              </a:ext>
            </a:extLst>
          </p:cNvPr>
          <p:cNvSpPr>
            <a:spLocks noGrp="1"/>
          </p:cNvSpPr>
          <p:nvPr>
            <p:ph type="title"/>
          </p:nvPr>
        </p:nvSpPr>
        <p:spPr>
          <a:xfrm>
            <a:off x="0" y="0"/>
            <a:ext cx="12192000" cy="914400"/>
          </a:xfrm>
        </p:spPr>
        <p:txBody>
          <a:bodyPr>
            <a:normAutofit/>
          </a:bodyPr>
          <a:lstStyle/>
          <a:p>
            <a:pPr algn="ctr"/>
            <a:r>
              <a:rPr lang="uk-UA" sz="2800" b="1" dirty="0">
                <a:solidFill>
                  <a:srgbClr val="FF0000"/>
                </a:solidFill>
                <a:highlight>
                  <a:srgbClr val="FFFF00"/>
                </a:highlight>
                <a:latin typeface="Times New Roman" panose="02020603050405020304" pitchFamily="18" charset="0"/>
                <a:cs typeface="Times New Roman" panose="02020603050405020304" pitchFamily="18" charset="0"/>
              </a:rPr>
              <a:t>2.	Географ </a:t>
            </a:r>
            <a:r>
              <a:rPr lang="uk-UA" sz="2800" b="1" dirty="0" err="1">
                <a:solidFill>
                  <a:srgbClr val="FF0000"/>
                </a:solidFill>
                <a:highlight>
                  <a:srgbClr val="FFFF00"/>
                </a:highlight>
                <a:latin typeface="Times New Roman" panose="02020603050405020304" pitchFamily="18" charset="0"/>
                <a:cs typeface="Times New Roman" panose="02020603050405020304" pitchFamily="18" charset="0"/>
              </a:rPr>
              <a:t>Гекатей</a:t>
            </a:r>
            <a:r>
              <a:rPr lang="uk-UA" sz="2800" b="1" dirty="0">
                <a:solidFill>
                  <a:srgbClr val="FF0000"/>
                </a:solidFill>
                <a:highlight>
                  <a:srgbClr val="FFFF00"/>
                </a:highlight>
                <a:latin typeface="Times New Roman" panose="02020603050405020304" pitchFamily="18" charset="0"/>
                <a:cs typeface="Times New Roman" panose="02020603050405020304" pitchFamily="18" charset="0"/>
              </a:rPr>
              <a:t> </a:t>
            </a:r>
            <a:r>
              <a:rPr lang="uk-UA" sz="2800" b="1" dirty="0" err="1">
                <a:solidFill>
                  <a:srgbClr val="FF0000"/>
                </a:solidFill>
                <a:highlight>
                  <a:srgbClr val="FFFF00"/>
                </a:highlight>
                <a:latin typeface="Times New Roman" panose="02020603050405020304" pitchFamily="18" charset="0"/>
                <a:cs typeface="Times New Roman" panose="02020603050405020304" pitchFamily="18" charset="0"/>
              </a:rPr>
              <a:t>Мілетський</a:t>
            </a:r>
            <a:r>
              <a:rPr lang="uk-UA" sz="2800" b="1" dirty="0">
                <a:solidFill>
                  <a:srgbClr val="FF0000"/>
                </a:solidFill>
                <a:highlight>
                  <a:srgbClr val="FFFF00"/>
                </a:highlight>
                <a:latin typeface="Times New Roman" panose="02020603050405020304" pitchFamily="18" charset="0"/>
                <a:cs typeface="Times New Roman" panose="02020603050405020304" pitchFamily="18" charset="0"/>
              </a:rPr>
              <a:t> і його праця «</a:t>
            </a:r>
            <a:r>
              <a:rPr lang="uk-UA" sz="2800" b="1" dirty="0" err="1">
                <a:solidFill>
                  <a:srgbClr val="FF0000"/>
                </a:solidFill>
                <a:highlight>
                  <a:srgbClr val="FFFF00"/>
                </a:highlight>
                <a:latin typeface="Times New Roman" panose="02020603050405020304" pitchFamily="18" charset="0"/>
                <a:cs typeface="Times New Roman" panose="02020603050405020304" pitchFamily="18" charset="0"/>
              </a:rPr>
              <a:t>Землеопис</a:t>
            </a:r>
            <a:r>
              <a:rPr lang="uk-UA" sz="2800" b="1" dirty="0">
                <a:solidFill>
                  <a:srgbClr val="FF0000"/>
                </a:solidFill>
                <a:highlight>
                  <a:srgbClr val="FFFF00"/>
                </a:highlight>
                <a:latin typeface="Times New Roman" panose="02020603050405020304" pitchFamily="18" charset="0"/>
                <a:cs typeface="Times New Roman" panose="02020603050405020304" pitchFamily="18" charset="0"/>
              </a:rPr>
              <a:t>». «</a:t>
            </a:r>
            <a:r>
              <a:rPr lang="uk-UA" sz="2800" b="1" dirty="0" err="1">
                <a:solidFill>
                  <a:srgbClr val="FF0000"/>
                </a:solidFill>
                <a:highlight>
                  <a:srgbClr val="FFFF00"/>
                </a:highlight>
                <a:latin typeface="Times New Roman" panose="02020603050405020304" pitchFamily="18" charset="0"/>
                <a:cs typeface="Times New Roman" panose="02020603050405020304" pitchFamily="18" charset="0"/>
              </a:rPr>
              <a:t>Немейські</a:t>
            </a:r>
            <a:r>
              <a:rPr lang="uk-UA" sz="2800" b="1" dirty="0">
                <a:solidFill>
                  <a:srgbClr val="FF0000"/>
                </a:solidFill>
                <a:highlight>
                  <a:srgbClr val="FFFF00"/>
                </a:highlight>
                <a:latin typeface="Times New Roman" panose="02020603050405020304" pitchFamily="18" charset="0"/>
                <a:cs typeface="Times New Roman" panose="02020603050405020304" pitchFamily="18" charset="0"/>
              </a:rPr>
              <a:t> пісні» поета Піндара</a:t>
            </a:r>
          </a:p>
        </p:txBody>
      </p:sp>
      <p:sp>
        <p:nvSpPr>
          <p:cNvPr id="3" name="Объект 2">
            <a:extLst>
              <a:ext uri="{FF2B5EF4-FFF2-40B4-BE49-F238E27FC236}">
                <a16:creationId xmlns:a16="http://schemas.microsoft.com/office/drawing/2014/main" id="{2A409BDE-7234-B61E-6F65-1A70308DC991}"/>
              </a:ext>
            </a:extLst>
          </p:cNvPr>
          <p:cNvSpPr>
            <a:spLocks noGrp="1"/>
          </p:cNvSpPr>
          <p:nvPr>
            <p:ph idx="1"/>
          </p:nvPr>
        </p:nvSpPr>
        <p:spPr>
          <a:xfrm>
            <a:off x="3251002" y="914400"/>
            <a:ext cx="8940997" cy="5943600"/>
          </a:xfrm>
        </p:spPr>
        <p:txBody>
          <a:bodyPr>
            <a:normAutofit/>
          </a:bodyPr>
          <a:lstStyle/>
          <a:p>
            <a:pPr marL="0" indent="0" algn="just">
              <a:buNone/>
            </a:pPr>
            <a:r>
              <a:rPr lang="uk-UA" sz="3200" b="1" dirty="0"/>
              <a:t>Давньогрецький поет </a:t>
            </a:r>
            <a:r>
              <a:rPr lang="uk-UA" sz="3200" b="1" dirty="0">
                <a:highlight>
                  <a:srgbClr val="FF00FF"/>
                </a:highlight>
              </a:rPr>
              <a:t>Піндар</a:t>
            </a:r>
            <a:r>
              <a:rPr lang="uk-UA" sz="3200" b="1" dirty="0"/>
              <a:t> (бл. 518 — 443/438 до н. е.) в одній зі своїх «</a:t>
            </a:r>
            <a:r>
              <a:rPr lang="uk-UA" sz="3200" b="1" dirty="0" err="1"/>
              <a:t>Немейських</a:t>
            </a:r>
            <a:r>
              <a:rPr lang="uk-UA" sz="3200" b="1" dirty="0"/>
              <a:t> пісень» (</a:t>
            </a:r>
            <a:r>
              <a:rPr lang="uk-UA" sz="3200" b="1" dirty="0" err="1"/>
              <a:t>Немейські</a:t>
            </a:r>
            <a:r>
              <a:rPr lang="uk-UA" sz="3200" b="1" dirty="0"/>
              <a:t> оди) не радив подорожувати далі через Гібралтарську протоку, рекомендуючи повернути кораблі «</a:t>
            </a:r>
            <a:r>
              <a:rPr lang="uk-UA" sz="3200" b="1" dirty="0">
                <a:solidFill>
                  <a:srgbClr val="00B0F0"/>
                </a:solidFill>
              </a:rPr>
              <a:t>до берегів Європи</a:t>
            </a:r>
            <a:r>
              <a:rPr lang="uk-UA" sz="3200" b="1" dirty="0"/>
              <a:t>».</a:t>
            </a:r>
          </a:p>
        </p:txBody>
      </p:sp>
      <p:pic>
        <p:nvPicPr>
          <p:cNvPr id="4" name="Рисунок 3">
            <a:extLst>
              <a:ext uri="{FF2B5EF4-FFF2-40B4-BE49-F238E27FC236}">
                <a16:creationId xmlns:a16="http://schemas.microsoft.com/office/drawing/2014/main" id="{B433C338-43C8-1822-0785-ACE74FC34EBA}"/>
              </a:ext>
            </a:extLst>
          </p:cNvPr>
          <p:cNvPicPr>
            <a:picLocks noChangeAspect="1"/>
          </p:cNvPicPr>
          <p:nvPr/>
        </p:nvPicPr>
        <p:blipFill>
          <a:blip r:embed="rId2"/>
          <a:stretch>
            <a:fillRect/>
          </a:stretch>
        </p:blipFill>
        <p:spPr>
          <a:xfrm>
            <a:off x="217498" y="1298222"/>
            <a:ext cx="2816006" cy="4261556"/>
          </a:xfrm>
          <a:prstGeom prst="rect">
            <a:avLst/>
          </a:prstGeom>
        </p:spPr>
      </p:pic>
      <p:pic>
        <p:nvPicPr>
          <p:cNvPr id="5" name="Рисунок 4">
            <a:extLst>
              <a:ext uri="{FF2B5EF4-FFF2-40B4-BE49-F238E27FC236}">
                <a16:creationId xmlns:a16="http://schemas.microsoft.com/office/drawing/2014/main" id="{88D24E51-6907-92A0-38D7-8FF59D7C11E3}"/>
              </a:ext>
            </a:extLst>
          </p:cNvPr>
          <p:cNvPicPr>
            <a:picLocks noChangeAspect="1"/>
          </p:cNvPicPr>
          <p:nvPr/>
        </p:nvPicPr>
        <p:blipFill>
          <a:blip r:embed="rId3"/>
          <a:stretch>
            <a:fillRect/>
          </a:stretch>
        </p:blipFill>
        <p:spPr>
          <a:xfrm>
            <a:off x="4244875" y="3648075"/>
            <a:ext cx="6953250" cy="3209925"/>
          </a:xfrm>
          <a:prstGeom prst="rect">
            <a:avLst/>
          </a:prstGeom>
        </p:spPr>
      </p:pic>
    </p:spTree>
    <p:extLst>
      <p:ext uri="{BB962C8B-B14F-4D97-AF65-F5344CB8AC3E}">
        <p14:creationId xmlns:p14="http://schemas.microsoft.com/office/powerpoint/2010/main" val="37778796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304B224-43ED-177D-04F9-5826FB51E20A}"/>
              </a:ext>
            </a:extLst>
          </p:cNvPr>
          <p:cNvSpPr>
            <a:spLocks noGrp="1"/>
          </p:cNvSpPr>
          <p:nvPr>
            <p:ph type="title"/>
          </p:nvPr>
        </p:nvSpPr>
        <p:spPr>
          <a:xfrm>
            <a:off x="0" y="0"/>
            <a:ext cx="12192000" cy="815788"/>
          </a:xfrm>
        </p:spPr>
        <p:txBody>
          <a:bodyPr>
            <a:noAutofit/>
          </a:bodyPr>
          <a:lstStyle/>
          <a:p>
            <a:pPr algn="ctr"/>
            <a:r>
              <a:rPr lang="uk-UA" sz="2800" b="1" dirty="0">
                <a:solidFill>
                  <a:srgbClr val="C00000"/>
                </a:solidFill>
                <a:highlight>
                  <a:srgbClr val="FFFF00"/>
                </a:highlight>
                <a:latin typeface="Times New Roman" panose="02020603050405020304" pitchFamily="18" charset="0"/>
                <a:cs typeface="Times New Roman" panose="02020603050405020304" pitchFamily="18" charset="0"/>
              </a:rPr>
              <a:t>6.	Діоген і його термін «космополіт» </a:t>
            </a:r>
            <a:br>
              <a:rPr lang="uk-UA" sz="2800" b="1" dirty="0">
                <a:solidFill>
                  <a:srgbClr val="C00000"/>
                </a:solidFill>
                <a:highlight>
                  <a:srgbClr val="FFFF00"/>
                </a:highlight>
                <a:latin typeface="Times New Roman" panose="02020603050405020304" pitchFamily="18" charset="0"/>
                <a:cs typeface="Times New Roman" panose="02020603050405020304" pitchFamily="18" charset="0"/>
              </a:rPr>
            </a:br>
            <a:r>
              <a:rPr lang="uk-UA" sz="2800" b="1" dirty="0">
                <a:solidFill>
                  <a:srgbClr val="C00000"/>
                </a:solidFill>
                <a:highlight>
                  <a:srgbClr val="FFFF00"/>
                </a:highlight>
                <a:latin typeface="Times New Roman" panose="02020603050405020304" pitchFamily="18" charset="0"/>
                <a:cs typeface="Times New Roman" panose="02020603050405020304" pitchFamily="18" charset="0"/>
              </a:rPr>
              <a:t>як «громадянин світу». </a:t>
            </a:r>
          </a:p>
        </p:txBody>
      </p:sp>
      <p:sp>
        <p:nvSpPr>
          <p:cNvPr id="3" name="Объект 2">
            <a:extLst>
              <a:ext uri="{FF2B5EF4-FFF2-40B4-BE49-F238E27FC236}">
                <a16:creationId xmlns:a16="http://schemas.microsoft.com/office/drawing/2014/main" id="{2A409BDE-7234-B61E-6F65-1A70308DC991}"/>
              </a:ext>
            </a:extLst>
          </p:cNvPr>
          <p:cNvSpPr>
            <a:spLocks noGrp="1"/>
          </p:cNvSpPr>
          <p:nvPr>
            <p:ph idx="1"/>
          </p:nvPr>
        </p:nvSpPr>
        <p:spPr>
          <a:xfrm>
            <a:off x="0" y="815788"/>
            <a:ext cx="12191999" cy="6042212"/>
          </a:xfrm>
        </p:spPr>
        <p:txBody>
          <a:bodyPr>
            <a:noAutofit/>
          </a:bodyPr>
          <a:lstStyle/>
          <a:p>
            <a:pPr marL="0" indent="0" algn="just">
              <a:buNone/>
            </a:pPr>
            <a:r>
              <a:rPr lang="uk-UA" sz="3600" b="1" dirty="0"/>
              <a:t>Хоча союзи існували в Греції і раніше, саме тепер вони стали провідною формою політичної організації суспільства. Виникнення союзів не подолало політичної роздробленості і не об’єднало Грецію. Якщо раніше між собою суперничали окремі поліси, то тепер почали суперничати союзи полісів. </a:t>
            </a:r>
          </a:p>
          <a:p>
            <a:pPr marL="0" indent="0" algn="just">
              <a:buNone/>
            </a:pPr>
            <a:r>
              <a:rPr lang="uk-UA" sz="3600" b="1" dirty="0"/>
              <a:t>Проте, загалом Стародавня Греція традиційно і цілком слушно вважається відправною точкою, колискою європейської цивілізації, її філософії, культури, мистецтва та політичного устрою.</a:t>
            </a:r>
          </a:p>
        </p:txBody>
      </p:sp>
    </p:spTree>
    <p:extLst>
      <p:ext uri="{BB962C8B-B14F-4D97-AF65-F5344CB8AC3E}">
        <p14:creationId xmlns:p14="http://schemas.microsoft.com/office/powerpoint/2010/main" val="19631477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304B224-43ED-177D-04F9-5826FB51E20A}"/>
              </a:ext>
            </a:extLst>
          </p:cNvPr>
          <p:cNvSpPr>
            <a:spLocks noGrp="1"/>
          </p:cNvSpPr>
          <p:nvPr>
            <p:ph type="title"/>
          </p:nvPr>
        </p:nvSpPr>
        <p:spPr>
          <a:xfrm>
            <a:off x="0" y="0"/>
            <a:ext cx="12192000" cy="815788"/>
          </a:xfrm>
        </p:spPr>
        <p:txBody>
          <a:bodyPr>
            <a:noAutofit/>
          </a:bodyPr>
          <a:lstStyle/>
          <a:p>
            <a:pPr algn="ctr"/>
            <a:r>
              <a:rPr lang="uk-UA" sz="2800" b="1" dirty="0">
                <a:solidFill>
                  <a:srgbClr val="C00000"/>
                </a:solidFill>
                <a:highlight>
                  <a:srgbClr val="FFFF00"/>
                </a:highlight>
                <a:latin typeface="Times New Roman" panose="02020603050405020304" pitchFamily="18" charset="0"/>
                <a:cs typeface="Times New Roman" panose="02020603050405020304" pitchFamily="18" charset="0"/>
              </a:rPr>
              <a:t>6.	Діоген і його термін «космополіт» </a:t>
            </a:r>
            <a:br>
              <a:rPr lang="uk-UA" sz="2800" b="1" dirty="0">
                <a:solidFill>
                  <a:srgbClr val="C00000"/>
                </a:solidFill>
                <a:highlight>
                  <a:srgbClr val="FFFF00"/>
                </a:highlight>
                <a:latin typeface="Times New Roman" panose="02020603050405020304" pitchFamily="18" charset="0"/>
                <a:cs typeface="Times New Roman" panose="02020603050405020304" pitchFamily="18" charset="0"/>
              </a:rPr>
            </a:br>
            <a:r>
              <a:rPr lang="uk-UA" sz="2800" b="1" dirty="0">
                <a:solidFill>
                  <a:srgbClr val="C00000"/>
                </a:solidFill>
                <a:highlight>
                  <a:srgbClr val="FFFF00"/>
                </a:highlight>
                <a:latin typeface="Times New Roman" panose="02020603050405020304" pitchFamily="18" charset="0"/>
                <a:cs typeface="Times New Roman" panose="02020603050405020304" pitchFamily="18" charset="0"/>
              </a:rPr>
              <a:t>як «громадянин світу». </a:t>
            </a:r>
          </a:p>
        </p:txBody>
      </p:sp>
      <p:sp>
        <p:nvSpPr>
          <p:cNvPr id="3" name="Объект 2">
            <a:extLst>
              <a:ext uri="{FF2B5EF4-FFF2-40B4-BE49-F238E27FC236}">
                <a16:creationId xmlns:a16="http://schemas.microsoft.com/office/drawing/2014/main" id="{2A409BDE-7234-B61E-6F65-1A70308DC991}"/>
              </a:ext>
            </a:extLst>
          </p:cNvPr>
          <p:cNvSpPr>
            <a:spLocks noGrp="1"/>
          </p:cNvSpPr>
          <p:nvPr>
            <p:ph idx="1"/>
          </p:nvPr>
        </p:nvSpPr>
        <p:spPr>
          <a:xfrm>
            <a:off x="0" y="815788"/>
            <a:ext cx="12191999" cy="6042212"/>
          </a:xfrm>
        </p:spPr>
        <p:txBody>
          <a:bodyPr>
            <a:noAutofit/>
          </a:bodyPr>
          <a:lstStyle/>
          <a:p>
            <a:pPr marL="0" indent="0" algn="just">
              <a:buNone/>
            </a:pPr>
            <a:r>
              <a:rPr lang="uk-UA" sz="3400" b="1" dirty="0"/>
              <a:t>Античні автори загалом мало вживали термін «Європа» і, як стверджує Д. </a:t>
            </a:r>
            <a:r>
              <a:rPr lang="uk-UA" sz="3400" b="1" dirty="0" err="1"/>
              <a:t>Хей</a:t>
            </a:r>
            <a:r>
              <a:rPr lang="uk-UA" sz="3400" b="1" dirty="0"/>
              <a:t> у своєму дослідженні історії ідеї Європи, у цей час термін міг вживатися для позначення континентальної частини Греції. </a:t>
            </a:r>
          </a:p>
          <a:p>
            <a:pPr marL="0" indent="0" algn="just">
              <a:buNone/>
            </a:pPr>
            <a:r>
              <a:rPr lang="uk-UA" sz="3400" b="1" dirty="0"/>
              <a:t>Ідея Європи для греків загалом була підпорядкована ідеї Заходу, яким вважалося східне Середземномор’я і яке не було тотожне Європі. Вона починає набувати політичного значення за часів Александра Македонського, який прагнув використати її для формування окремої визначеності земель, що були ним завойовані.</a:t>
            </a:r>
          </a:p>
        </p:txBody>
      </p:sp>
    </p:spTree>
    <p:extLst>
      <p:ext uri="{BB962C8B-B14F-4D97-AF65-F5344CB8AC3E}">
        <p14:creationId xmlns:p14="http://schemas.microsoft.com/office/powerpoint/2010/main" val="4852211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304B224-43ED-177D-04F9-5826FB51E20A}"/>
              </a:ext>
            </a:extLst>
          </p:cNvPr>
          <p:cNvSpPr>
            <a:spLocks noGrp="1"/>
          </p:cNvSpPr>
          <p:nvPr>
            <p:ph type="title"/>
          </p:nvPr>
        </p:nvSpPr>
        <p:spPr>
          <a:xfrm>
            <a:off x="0" y="0"/>
            <a:ext cx="12192000" cy="815788"/>
          </a:xfrm>
        </p:spPr>
        <p:txBody>
          <a:bodyPr>
            <a:noAutofit/>
          </a:bodyPr>
          <a:lstStyle/>
          <a:p>
            <a:pPr algn="ctr"/>
            <a:r>
              <a:rPr lang="ru-RU" sz="2800" b="1" dirty="0">
                <a:solidFill>
                  <a:srgbClr val="C00000"/>
                </a:solidFill>
                <a:highlight>
                  <a:srgbClr val="FFFF00"/>
                </a:highlight>
                <a:latin typeface="Times New Roman" panose="02020603050405020304" pitchFamily="18" charset="0"/>
                <a:cs typeface="Times New Roman" panose="02020603050405020304" pitchFamily="18" charset="0"/>
              </a:rPr>
              <a:t>7.	Роль </a:t>
            </a:r>
            <a:r>
              <a:rPr lang="ru-RU" sz="2800" b="1" dirty="0" err="1">
                <a:solidFill>
                  <a:srgbClr val="C00000"/>
                </a:solidFill>
                <a:highlight>
                  <a:srgbClr val="FFFF00"/>
                </a:highlight>
                <a:latin typeface="Times New Roman" panose="02020603050405020304" pitchFamily="18" charset="0"/>
                <a:cs typeface="Times New Roman" panose="02020603050405020304" pitchFamily="18" charset="0"/>
              </a:rPr>
              <a:t>Стародавнього</a:t>
            </a:r>
            <a:r>
              <a:rPr lang="ru-RU" sz="2800" b="1" dirty="0">
                <a:solidFill>
                  <a:srgbClr val="C00000"/>
                </a:solidFill>
                <a:highlight>
                  <a:srgbClr val="FFFF00"/>
                </a:highlight>
                <a:latin typeface="Times New Roman" panose="02020603050405020304" pitchFamily="18" charset="0"/>
                <a:cs typeface="Times New Roman" panose="02020603050405020304" pitchFamily="18" charset="0"/>
              </a:rPr>
              <a:t> Риму у </a:t>
            </a:r>
            <a:r>
              <a:rPr lang="ru-RU" sz="2800" b="1" dirty="0" err="1">
                <a:solidFill>
                  <a:srgbClr val="C00000"/>
                </a:solidFill>
                <a:highlight>
                  <a:srgbClr val="FFFF00"/>
                </a:highlight>
                <a:latin typeface="Times New Roman" panose="02020603050405020304" pitchFamily="18" charset="0"/>
                <a:cs typeface="Times New Roman" panose="02020603050405020304" pitchFamily="18" charset="0"/>
              </a:rPr>
              <a:t>формуванні</a:t>
            </a:r>
            <a:r>
              <a:rPr lang="ru-RU" sz="2800" b="1" dirty="0">
                <a:solidFill>
                  <a:srgbClr val="C00000"/>
                </a:solidFill>
                <a:highlight>
                  <a:srgbClr val="FFFF00"/>
                </a:highlight>
                <a:latin typeface="Times New Roman" panose="02020603050405020304" pitchFamily="18" charset="0"/>
                <a:cs typeface="Times New Roman" panose="02020603050405020304" pitchFamily="18" charset="0"/>
              </a:rPr>
              <a:t> </a:t>
            </a:r>
            <a:r>
              <a:rPr lang="ru-RU" sz="2800" b="1" dirty="0" err="1">
                <a:solidFill>
                  <a:srgbClr val="C00000"/>
                </a:solidFill>
                <a:highlight>
                  <a:srgbClr val="FFFF00"/>
                </a:highlight>
                <a:latin typeface="Times New Roman" panose="02020603050405020304" pitchFamily="18" charset="0"/>
                <a:cs typeface="Times New Roman" panose="02020603050405020304" pitchFamily="18" charset="0"/>
              </a:rPr>
              <a:t>ідеї</a:t>
            </a:r>
            <a:r>
              <a:rPr lang="ru-RU" sz="2800" b="1" dirty="0">
                <a:solidFill>
                  <a:srgbClr val="C00000"/>
                </a:solidFill>
                <a:highlight>
                  <a:srgbClr val="FFFF00"/>
                </a:highlight>
                <a:latin typeface="Times New Roman" panose="02020603050405020304" pitchFamily="18" charset="0"/>
                <a:cs typeface="Times New Roman" panose="02020603050405020304" pitchFamily="18" charset="0"/>
              </a:rPr>
              <a:t> </a:t>
            </a:r>
            <a:r>
              <a:rPr lang="ru-RU" sz="2800" b="1" dirty="0" err="1">
                <a:solidFill>
                  <a:srgbClr val="C00000"/>
                </a:solidFill>
                <a:highlight>
                  <a:srgbClr val="FFFF00"/>
                </a:highlight>
                <a:latin typeface="Times New Roman" panose="02020603050405020304" pitchFamily="18" charset="0"/>
                <a:cs typeface="Times New Roman" panose="02020603050405020304" pitchFamily="18" charset="0"/>
              </a:rPr>
              <a:t>об’єднаної</a:t>
            </a:r>
            <a:r>
              <a:rPr lang="ru-RU" sz="2800" b="1" dirty="0">
                <a:solidFill>
                  <a:srgbClr val="C00000"/>
                </a:solidFill>
                <a:highlight>
                  <a:srgbClr val="FFFF00"/>
                </a:highlight>
                <a:latin typeface="Times New Roman" panose="02020603050405020304" pitchFamily="18" charset="0"/>
                <a:cs typeface="Times New Roman" panose="02020603050405020304" pitchFamily="18" charset="0"/>
              </a:rPr>
              <a:t> </a:t>
            </a:r>
            <a:r>
              <a:rPr lang="ru-RU" sz="2800" b="1" dirty="0" err="1">
                <a:solidFill>
                  <a:srgbClr val="C00000"/>
                </a:solidFill>
                <a:highlight>
                  <a:srgbClr val="FFFF00"/>
                </a:highlight>
                <a:latin typeface="Times New Roman" panose="02020603050405020304" pitchFamily="18" charset="0"/>
                <a:cs typeface="Times New Roman" panose="02020603050405020304" pitchFamily="18" charset="0"/>
              </a:rPr>
              <a:t>Європи</a:t>
            </a:r>
            <a:endParaRPr lang="uk-UA" sz="2800" b="1" dirty="0">
              <a:solidFill>
                <a:srgbClr val="C00000"/>
              </a:solidFill>
              <a:highlight>
                <a:srgbClr val="FFFF00"/>
              </a:highlight>
              <a:latin typeface="Times New Roman" panose="02020603050405020304" pitchFamily="18" charset="0"/>
              <a:cs typeface="Times New Roman" panose="02020603050405020304" pitchFamily="18" charset="0"/>
            </a:endParaRPr>
          </a:p>
        </p:txBody>
      </p:sp>
      <p:sp>
        <p:nvSpPr>
          <p:cNvPr id="3" name="Объект 2">
            <a:extLst>
              <a:ext uri="{FF2B5EF4-FFF2-40B4-BE49-F238E27FC236}">
                <a16:creationId xmlns:a16="http://schemas.microsoft.com/office/drawing/2014/main" id="{2A409BDE-7234-B61E-6F65-1A70308DC991}"/>
              </a:ext>
            </a:extLst>
          </p:cNvPr>
          <p:cNvSpPr>
            <a:spLocks noGrp="1"/>
          </p:cNvSpPr>
          <p:nvPr>
            <p:ph idx="1"/>
          </p:nvPr>
        </p:nvSpPr>
        <p:spPr>
          <a:xfrm>
            <a:off x="0" y="815788"/>
            <a:ext cx="12191999" cy="6042212"/>
          </a:xfrm>
        </p:spPr>
        <p:txBody>
          <a:bodyPr>
            <a:noAutofit/>
          </a:bodyPr>
          <a:lstStyle/>
          <a:p>
            <a:pPr marL="0" indent="0" algn="just">
              <a:buNone/>
            </a:pPr>
            <a:r>
              <a:rPr lang="uk-UA" sz="2800" b="1" dirty="0"/>
              <a:t>Грецькі уявлення про Європу були успадковані і розвинуті вченими Римської держави, до складу якої у ІІ ст. до н.е. (196 р. до н.е.) увійшла Греція. </a:t>
            </a:r>
          </a:p>
          <a:p>
            <a:pPr marL="0" indent="0" algn="just">
              <a:buNone/>
            </a:pPr>
            <a:r>
              <a:rPr lang="uk-UA" sz="2800" b="1" dirty="0"/>
              <a:t>Римська експансія та розширення кордонів Римської держави сприяли розвитку географічних уявлень про світ. Так, римський вчений грецького походження </a:t>
            </a:r>
            <a:r>
              <a:rPr lang="uk-UA" sz="2800" b="1" dirty="0" err="1"/>
              <a:t>Страбон</a:t>
            </a:r>
            <a:r>
              <a:rPr lang="uk-UA" sz="2800" b="1" dirty="0"/>
              <a:t> зазначав, що «</a:t>
            </a:r>
            <a:r>
              <a:rPr lang="uk-UA" sz="2800" b="1" dirty="0">
                <a:highlight>
                  <a:srgbClr val="800000"/>
                </a:highlight>
              </a:rPr>
              <a:t>Александр відкрив для нас, як географів, більшу частину Азії і всю північну частину Європи аж до ріки Істра, а римляни – всі західні частини Європи до ріки </a:t>
            </a:r>
            <a:r>
              <a:rPr lang="uk-UA" sz="2800" b="1" dirty="0" err="1">
                <a:highlight>
                  <a:srgbClr val="800000"/>
                </a:highlight>
              </a:rPr>
              <a:t>Альбіс</a:t>
            </a:r>
            <a:r>
              <a:rPr lang="uk-UA" sz="2800" b="1" dirty="0">
                <a:highlight>
                  <a:srgbClr val="800000"/>
                </a:highlight>
              </a:rPr>
              <a:t> (яка розділяла Германію на дві частини) і області за Істром до ріки </a:t>
            </a:r>
            <a:r>
              <a:rPr lang="uk-UA" sz="2800" b="1" dirty="0" err="1">
                <a:highlight>
                  <a:srgbClr val="800000"/>
                </a:highlight>
              </a:rPr>
              <a:t>Тіраса</a:t>
            </a:r>
            <a:r>
              <a:rPr lang="uk-UA" sz="2800" b="1" dirty="0">
                <a:highlight>
                  <a:srgbClr val="800000"/>
                </a:highlight>
              </a:rPr>
              <a:t>; </a:t>
            </a:r>
            <a:r>
              <a:rPr lang="uk-UA" sz="2800" b="1" dirty="0" err="1">
                <a:highlight>
                  <a:srgbClr val="800000"/>
                </a:highlight>
              </a:rPr>
              <a:t>Мітрідат</a:t>
            </a:r>
            <a:r>
              <a:rPr lang="uk-UA" sz="2800" b="1" dirty="0">
                <a:highlight>
                  <a:srgbClr val="800000"/>
                </a:highlight>
              </a:rPr>
              <a:t>, прозваний </a:t>
            </a:r>
            <a:r>
              <a:rPr lang="uk-UA" sz="2800" b="1" dirty="0" err="1">
                <a:highlight>
                  <a:srgbClr val="800000"/>
                </a:highlight>
              </a:rPr>
              <a:t>Євпатором</a:t>
            </a:r>
            <a:r>
              <a:rPr lang="uk-UA" sz="2800" b="1" dirty="0">
                <a:highlight>
                  <a:srgbClr val="800000"/>
                </a:highlight>
              </a:rPr>
              <a:t>, та його полководці познайомили нас з країнами, які лежать за рікою </a:t>
            </a:r>
            <a:r>
              <a:rPr lang="uk-UA" sz="2800" b="1" dirty="0" err="1">
                <a:highlight>
                  <a:srgbClr val="800000"/>
                </a:highlight>
              </a:rPr>
              <a:t>Тірасом</a:t>
            </a:r>
            <a:r>
              <a:rPr lang="uk-UA" sz="2800" b="1" dirty="0">
                <a:highlight>
                  <a:srgbClr val="800000"/>
                </a:highlight>
              </a:rPr>
              <a:t> до </a:t>
            </a:r>
            <a:r>
              <a:rPr lang="uk-UA" sz="2800" b="1" dirty="0" err="1">
                <a:highlight>
                  <a:srgbClr val="800000"/>
                </a:highlight>
              </a:rPr>
              <a:t>Меотійського</a:t>
            </a:r>
            <a:r>
              <a:rPr lang="uk-UA" sz="2800" b="1" dirty="0">
                <a:highlight>
                  <a:srgbClr val="800000"/>
                </a:highlight>
              </a:rPr>
              <a:t> озера і морського узбережжя, яке закінчується у Колхіди. З іншої сторони, парфяни доповнили наші відомості відносно </a:t>
            </a:r>
            <a:r>
              <a:rPr lang="uk-UA" sz="2800" b="1" dirty="0" err="1">
                <a:highlight>
                  <a:srgbClr val="800000"/>
                </a:highlight>
              </a:rPr>
              <a:t>Гірканії</a:t>
            </a:r>
            <a:r>
              <a:rPr lang="uk-UA" sz="2800" b="1" dirty="0">
                <a:highlight>
                  <a:srgbClr val="800000"/>
                </a:highlight>
              </a:rPr>
              <a:t> і Бактріани і про скіфів, які живуть на північ від </a:t>
            </a:r>
            <a:r>
              <a:rPr lang="uk-UA" sz="2800" b="1" dirty="0" err="1">
                <a:highlight>
                  <a:srgbClr val="800000"/>
                </a:highlight>
              </a:rPr>
              <a:t>Гірканії</a:t>
            </a:r>
            <a:r>
              <a:rPr lang="uk-UA" sz="2800" b="1" dirty="0">
                <a:highlight>
                  <a:srgbClr val="800000"/>
                </a:highlight>
              </a:rPr>
              <a:t> і Бактріани</a:t>
            </a:r>
            <a:r>
              <a:rPr lang="uk-UA" sz="2800" b="1" dirty="0"/>
              <a:t>». </a:t>
            </a:r>
          </a:p>
          <a:p>
            <a:pPr marL="0" indent="0" algn="just">
              <a:buNone/>
            </a:pPr>
            <a:endParaRPr lang="uk-UA" sz="2800" b="1" dirty="0"/>
          </a:p>
        </p:txBody>
      </p:sp>
    </p:spTree>
    <p:extLst>
      <p:ext uri="{BB962C8B-B14F-4D97-AF65-F5344CB8AC3E}">
        <p14:creationId xmlns:p14="http://schemas.microsoft.com/office/powerpoint/2010/main" val="5557030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304B224-43ED-177D-04F9-5826FB51E20A}"/>
              </a:ext>
            </a:extLst>
          </p:cNvPr>
          <p:cNvSpPr>
            <a:spLocks noGrp="1"/>
          </p:cNvSpPr>
          <p:nvPr>
            <p:ph type="title"/>
          </p:nvPr>
        </p:nvSpPr>
        <p:spPr>
          <a:xfrm>
            <a:off x="0" y="0"/>
            <a:ext cx="12192000" cy="815788"/>
          </a:xfrm>
        </p:spPr>
        <p:txBody>
          <a:bodyPr>
            <a:noAutofit/>
          </a:bodyPr>
          <a:lstStyle/>
          <a:p>
            <a:pPr algn="ctr"/>
            <a:r>
              <a:rPr lang="ru-RU" sz="2800" b="1" dirty="0">
                <a:solidFill>
                  <a:srgbClr val="C00000"/>
                </a:solidFill>
                <a:highlight>
                  <a:srgbClr val="FFFF00"/>
                </a:highlight>
                <a:latin typeface="Times New Roman" panose="02020603050405020304" pitchFamily="18" charset="0"/>
                <a:cs typeface="Times New Roman" panose="02020603050405020304" pitchFamily="18" charset="0"/>
              </a:rPr>
              <a:t>7.	Роль </a:t>
            </a:r>
            <a:r>
              <a:rPr lang="ru-RU" sz="2800" b="1" dirty="0" err="1">
                <a:solidFill>
                  <a:srgbClr val="C00000"/>
                </a:solidFill>
                <a:highlight>
                  <a:srgbClr val="FFFF00"/>
                </a:highlight>
                <a:latin typeface="Times New Roman" panose="02020603050405020304" pitchFamily="18" charset="0"/>
                <a:cs typeface="Times New Roman" panose="02020603050405020304" pitchFamily="18" charset="0"/>
              </a:rPr>
              <a:t>Стародавнього</a:t>
            </a:r>
            <a:r>
              <a:rPr lang="ru-RU" sz="2800" b="1" dirty="0">
                <a:solidFill>
                  <a:srgbClr val="C00000"/>
                </a:solidFill>
                <a:highlight>
                  <a:srgbClr val="FFFF00"/>
                </a:highlight>
                <a:latin typeface="Times New Roman" panose="02020603050405020304" pitchFamily="18" charset="0"/>
                <a:cs typeface="Times New Roman" panose="02020603050405020304" pitchFamily="18" charset="0"/>
              </a:rPr>
              <a:t> Риму у </a:t>
            </a:r>
            <a:r>
              <a:rPr lang="ru-RU" sz="2800" b="1" dirty="0" err="1">
                <a:solidFill>
                  <a:srgbClr val="C00000"/>
                </a:solidFill>
                <a:highlight>
                  <a:srgbClr val="FFFF00"/>
                </a:highlight>
                <a:latin typeface="Times New Roman" panose="02020603050405020304" pitchFamily="18" charset="0"/>
                <a:cs typeface="Times New Roman" panose="02020603050405020304" pitchFamily="18" charset="0"/>
              </a:rPr>
              <a:t>формуванні</a:t>
            </a:r>
            <a:r>
              <a:rPr lang="ru-RU" sz="2800" b="1" dirty="0">
                <a:solidFill>
                  <a:srgbClr val="C00000"/>
                </a:solidFill>
                <a:highlight>
                  <a:srgbClr val="FFFF00"/>
                </a:highlight>
                <a:latin typeface="Times New Roman" panose="02020603050405020304" pitchFamily="18" charset="0"/>
                <a:cs typeface="Times New Roman" panose="02020603050405020304" pitchFamily="18" charset="0"/>
              </a:rPr>
              <a:t> </a:t>
            </a:r>
            <a:r>
              <a:rPr lang="ru-RU" sz="2800" b="1" dirty="0" err="1">
                <a:solidFill>
                  <a:srgbClr val="C00000"/>
                </a:solidFill>
                <a:highlight>
                  <a:srgbClr val="FFFF00"/>
                </a:highlight>
                <a:latin typeface="Times New Roman" panose="02020603050405020304" pitchFamily="18" charset="0"/>
                <a:cs typeface="Times New Roman" panose="02020603050405020304" pitchFamily="18" charset="0"/>
              </a:rPr>
              <a:t>ідеї</a:t>
            </a:r>
            <a:r>
              <a:rPr lang="ru-RU" sz="2800" b="1" dirty="0">
                <a:solidFill>
                  <a:srgbClr val="C00000"/>
                </a:solidFill>
                <a:highlight>
                  <a:srgbClr val="FFFF00"/>
                </a:highlight>
                <a:latin typeface="Times New Roman" panose="02020603050405020304" pitchFamily="18" charset="0"/>
                <a:cs typeface="Times New Roman" panose="02020603050405020304" pitchFamily="18" charset="0"/>
              </a:rPr>
              <a:t> </a:t>
            </a:r>
            <a:r>
              <a:rPr lang="ru-RU" sz="2800" b="1" dirty="0" err="1">
                <a:solidFill>
                  <a:srgbClr val="C00000"/>
                </a:solidFill>
                <a:highlight>
                  <a:srgbClr val="FFFF00"/>
                </a:highlight>
                <a:latin typeface="Times New Roman" panose="02020603050405020304" pitchFamily="18" charset="0"/>
                <a:cs typeface="Times New Roman" panose="02020603050405020304" pitchFamily="18" charset="0"/>
              </a:rPr>
              <a:t>об’єднаної</a:t>
            </a:r>
            <a:r>
              <a:rPr lang="ru-RU" sz="2800" b="1" dirty="0">
                <a:solidFill>
                  <a:srgbClr val="C00000"/>
                </a:solidFill>
                <a:highlight>
                  <a:srgbClr val="FFFF00"/>
                </a:highlight>
                <a:latin typeface="Times New Roman" panose="02020603050405020304" pitchFamily="18" charset="0"/>
                <a:cs typeface="Times New Roman" panose="02020603050405020304" pitchFamily="18" charset="0"/>
              </a:rPr>
              <a:t> </a:t>
            </a:r>
            <a:r>
              <a:rPr lang="ru-RU" sz="2800" b="1" dirty="0" err="1">
                <a:solidFill>
                  <a:srgbClr val="C00000"/>
                </a:solidFill>
                <a:highlight>
                  <a:srgbClr val="FFFF00"/>
                </a:highlight>
                <a:latin typeface="Times New Roman" panose="02020603050405020304" pitchFamily="18" charset="0"/>
                <a:cs typeface="Times New Roman" panose="02020603050405020304" pitchFamily="18" charset="0"/>
              </a:rPr>
              <a:t>Європи</a:t>
            </a:r>
            <a:endParaRPr lang="uk-UA" sz="2800" b="1" dirty="0">
              <a:solidFill>
                <a:srgbClr val="C00000"/>
              </a:solidFill>
              <a:highlight>
                <a:srgbClr val="FFFF00"/>
              </a:highlight>
              <a:latin typeface="Times New Roman" panose="02020603050405020304" pitchFamily="18" charset="0"/>
              <a:cs typeface="Times New Roman" panose="02020603050405020304" pitchFamily="18" charset="0"/>
            </a:endParaRPr>
          </a:p>
        </p:txBody>
      </p:sp>
      <p:pic>
        <p:nvPicPr>
          <p:cNvPr id="7" name="Объект 6">
            <a:extLst>
              <a:ext uri="{FF2B5EF4-FFF2-40B4-BE49-F238E27FC236}">
                <a16:creationId xmlns:a16="http://schemas.microsoft.com/office/drawing/2014/main" id="{4E7B07C0-A056-4007-B29A-51BA67579341}"/>
              </a:ext>
            </a:extLst>
          </p:cNvPr>
          <p:cNvPicPr>
            <a:picLocks noGrp="1" noChangeAspect="1"/>
          </p:cNvPicPr>
          <p:nvPr>
            <p:ph idx="1"/>
          </p:nvPr>
        </p:nvPicPr>
        <p:blipFill>
          <a:blip r:embed="rId2"/>
          <a:stretch>
            <a:fillRect/>
          </a:stretch>
        </p:blipFill>
        <p:spPr>
          <a:xfrm>
            <a:off x="878542" y="815788"/>
            <a:ext cx="10652975" cy="5992299"/>
          </a:xfrm>
          <a:prstGeom prst="rect">
            <a:avLst/>
          </a:prstGeom>
        </p:spPr>
      </p:pic>
    </p:spTree>
    <p:extLst>
      <p:ext uri="{BB962C8B-B14F-4D97-AF65-F5344CB8AC3E}">
        <p14:creationId xmlns:p14="http://schemas.microsoft.com/office/powerpoint/2010/main" val="41573248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304B224-43ED-177D-04F9-5826FB51E20A}"/>
              </a:ext>
            </a:extLst>
          </p:cNvPr>
          <p:cNvSpPr>
            <a:spLocks noGrp="1"/>
          </p:cNvSpPr>
          <p:nvPr>
            <p:ph type="title"/>
          </p:nvPr>
        </p:nvSpPr>
        <p:spPr>
          <a:xfrm>
            <a:off x="0" y="0"/>
            <a:ext cx="12192000" cy="815788"/>
          </a:xfrm>
        </p:spPr>
        <p:txBody>
          <a:bodyPr>
            <a:noAutofit/>
          </a:bodyPr>
          <a:lstStyle/>
          <a:p>
            <a:pPr algn="ctr"/>
            <a:r>
              <a:rPr lang="ru-RU" sz="2800" b="1" dirty="0">
                <a:solidFill>
                  <a:srgbClr val="C00000"/>
                </a:solidFill>
                <a:highlight>
                  <a:srgbClr val="FFFF00"/>
                </a:highlight>
                <a:latin typeface="Times New Roman" panose="02020603050405020304" pitchFamily="18" charset="0"/>
                <a:cs typeface="Times New Roman" panose="02020603050405020304" pitchFamily="18" charset="0"/>
              </a:rPr>
              <a:t>7.	Роль </a:t>
            </a:r>
            <a:r>
              <a:rPr lang="ru-RU" sz="2800" b="1" dirty="0" err="1">
                <a:solidFill>
                  <a:srgbClr val="C00000"/>
                </a:solidFill>
                <a:highlight>
                  <a:srgbClr val="FFFF00"/>
                </a:highlight>
                <a:latin typeface="Times New Roman" panose="02020603050405020304" pitchFamily="18" charset="0"/>
                <a:cs typeface="Times New Roman" panose="02020603050405020304" pitchFamily="18" charset="0"/>
              </a:rPr>
              <a:t>Стародавнього</a:t>
            </a:r>
            <a:r>
              <a:rPr lang="ru-RU" sz="2800" b="1" dirty="0">
                <a:solidFill>
                  <a:srgbClr val="C00000"/>
                </a:solidFill>
                <a:highlight>
                  <a:srgbClr val="FFFF00"/>
                </a:highlight>
                <a:latin typeface="Times New Roman" panose="02020603050405020304" pitchFamily="18" charset="0"/>
                <a:cs typeface="Times New Roman" panose="02020603050405020304" pitchFamily="18" charset="0"/>
              </a:rPr>
              <a:t> Риму у </a:t>
            </a:r>
            <a:r>
              <a:rPr lang="ru-RU" sz="2800" b="1" dirty="0" err="1">
                <a:solidFill>
                  <a:srgbClr val="C00000"/>
                </a:solidFill>
                <a:highlight>
                  <a:srgbClr val="FFFF00"/>
                </a:highlight>
                <a:latin typeface="Times New Roman" panose="02020603050405020304" pitchFamily="18" charset="0"/>
                <a:cs typeface="Times New Roman" panose="02020603050405020304" pitchFamily="18" charset="0"/>
              </a:rPr>
              <a:t>формуванні</a:t>
            </a:r>
            <a:r>
              <a:rPr lang="ru-RU" sz="2800" b="1" dirty="0">
                <a:solidFill>
                  <a:srgbClr val="C00000"/>
                </a:solidFill>
                <a:highlight>
                  <a:srgbClr val="FFFF00"/>
                </a:highlight>
                <a:latin typeface="Times New Roman" panose="02020603050405020304" pitchFamily="18" charset="0"/>
                <a:cs typeface="Times New Roman" panose="02020603050405020304" pitchFamily="18" charset="0"/>
              </a:rPr>
              <a:t> </a:t>
            </a:r>
            <a:r>
              <a:rPr lang="ru-RU" sz="2800" b="1" dirty="0" err="1">
                <a:solidFill>
                  <a:srgbClr val="C00000"/>
                </a:solidFill>
                <a:highlight>
                  <a:srgbClr val="FFFF00"/>
                </a:highlight>
                <a:latin typeface="Times New Roman" panose="02020603050405020304" pitchFamily="18" charset="0"/>
                <a:cs typeface="Times New Roman" panose="02020603050405020304" pitchFamily="18" charset="0"/>
              </a:rPr>
              <a:t>ідеї</a:t>
            </a:r>
            <a:r>
              <a:rPr lang="ru-RU" sz="2800" b="1" dirty="0">
                <a:solidFill>
                  <a:srgbClr val="C00000"/>
                </a:solidFill>
                <a:highlight>
                  <a:srgbClr val="FFFF00"/>
                </a:highlight>
                <a:latin typeface="Times New Roman" panose="02020603050405020304" pitchFamily="18" charset="0"/>
                <a:cs typeface="Times New Roman" panose="02020603050405020304" pitchFamily="18" charset="0"/>
              </a:rPr>
              <a:t> </a:t>
            </a:r>
            <a:r>
              <a:rPr lang="ru-RU" sz="2800" b="1" dirty="0" err="1">
                <a:solidFill>
                  <a:srgbClr val="C00000"/>
                </a:solidFill>
                <a:highlight>
                  <a:srgbClr val="FFFF00"/>
                </a:highlight>
                <a:latin typeface="Times New Roman" panose="02020603050405020304" pitchFamily="18" charset="0"/>
                <a:cs typeface="Times New Roman" panose="02020603050405020304" pitchFamily="18" charset="0"/>
              </a:rPr>
              <a:t>об’єднаної</a:t>
            </a:r>
            <a:r>
              <a:rPr lang="ru-RU" sz="2800" b="1" dirty="0">
                <a:solidFill>
                  <a:srgbClr val="C00000"/>
                </a:solidFill>
                <a:highlight>
                  <a:srgbClr val="FFFF00"/>
                </a:highlight>
                <a:latin typeface="Times New Roman" panose="02020603050405020304" pitchFamily="18" charset="0"/>
                <a:cs typeface="Times New Roman" panose="02020603050405020304" pitchFamily="18" charset="0"/>
              </a:rPr>
              <a:t> </a:t>
            </a:r>
            <a:r>
              <a:rPr lang="ru-RU" sz="2800" b="1" dirty="0" err="1">
                <a:solidFill>
                  <a:srgbClr val="C00000"/>
                </a:solidFill>
                <a:highlight>
                  <a:srgbClr val="FFFF00"/>
                </a:highlight>
                <a:latin typeface="Times New Roman" panose="02020603050405020304" pitchFamily="18" charset="0"/>
                <a:cs typeface="Times New Roman" panose="02020603050405020304" pitchFamily="18" charset="0"/>
              </a:rPr>
              <a:t>Європи</a:t>
            </a:r>
            <a:endParaRPr lang="uk-UA" sz="2800" b="1" dirty="0">
              <a:solidFill>
                <a:srgbClr val="C00000"/>
              </a:solidFill>
              <a:highlight>
                <a:srgbClr val="FFFF00"/>
              </a:highlight>
              <a:latin typeface="Times New Roman" panose="02020603050405020304" pitchFamily="18" charset="0"/>
              <a:cs typeface="Times New Roman" panose="02020603050405020304" pitchFamily="18" charset="0"/>
            </a:endParaRPr>
          </a:p>
        </p:txBody>
      </p:sp>
      <p:sp>
        <p:nvSpPr>
          <p:cNvPr id="3" name="Объект 2">
            <a:extLst>
              <a:ext uri="{FF2B5EF4-FFF2-40B4-BE49-F238E27FC236}">
                <a16:creationId xmlns:a16="http://schemas.microsoft.com/office/drawing/2014/main" id="{2A409BDE-7234-B61E-6F65-1A70308DC991}"/>
              </a:ext>
            </a:extLst>
          </p:cNvPr>
          <p:cNvSpPr>
            <a:spLocks noGrp="1"/>
          </p:cNvSpPr>
          <p:nvPr>
            <p:ph idx="1"/>
          </p:nvPr>
        </p:nvSpPr>
        <p:spPr>
          <a:xfrm>
            <a:off x="0" y="815788"/>
            <a:ext cx="12191999" cy="6042212"/>
          </a:xfrm>
        </p:spPr>
        <p:txBody>
          <a:bodyPr>
            <a:noAutofit/>
          </a:bodyPr>
          <a:lstStyle/>
          <a:p>
            <a:pPr marL="0" indent="0" algn="just">
              <a:buNone/>
            </a:pPr>
            <a:r>
              <a:rPr lang="uk-UA" sz="3200" b="1" dirty="0" err="1"/>
              <a:t>Страбон</a:t>
            </a:r>
            <a:r>
              <a:rPr lang="uk-UA" sz="3200" b="1" dirty="0"/>
              <a:t> поділяв Ойкумену на три частини – Європу, Азію, Лівію, визначаючи кордоном між ними ріки Танаїс (Дон) і Ніл. Характеризуючи Європу, </a:t>
            </a:r>
            <a:r>
              <a:rPr lang="uk-UA" sz="3200" b="1" dirty="0" err="1"/>
              <a:t>Страбон</a:t>
            </a:r>
            <a:r>
              <a:rPr lang="uk-UA" sz="3200" b="1" dirty="0"/>
              <a:t> вказував, що «</a:t>
            </a:r>
            <a:r>
              <a:rPr lang="uk-UA" sz="3200" b="1" dirty="0">
                <a:highlight>
                  <a:srgbClr val="800000"/>
                </a:highlight>
              </a:rPr>
              <a:t>вона не тільки являє різноманітність форми, але і дивно пристосована природою для удосконалення людей і державних форм, … вона передала й іншим частинам світу більшу частину своїх власних благ і цілком зручна для проживання, за винятком незначної області, безлюдної через холод</a:t>
            </a:r>
            <a:r>
              <a:rPr lang="uk-UA" sz="3200" b="1" dirty="0"/>
              <a:t>». </a:t>
            </a:r>
          </a:p>
          <a:p>
            <a:pPr marL="0" indent="0" algn="just">
              <a:buNone/>
            </a:pPr>
            <a:r>
              <a:rPr lang="uk-UA" sz="3200" b="1" dirty="0"/>
              <a:t>Деякі дослідники вважають ці слова </a:t>
            </a:r>
            <a:r>
              <a:rPr lang="uk-UA" sz="3200" b="1" dirty="0" err="1"/>
              <a:t>Страбона</a:t>
            </a:r>
            <a:r>
              <a:rPr lang="uk-UA" sz="3200" b="1" dirty="0"/>
              <a:t> </a:t>
            </a:r>
            <a:r>
              <a:rPr lang="uk-UA" sz="3200" b="1" dirty="0">
                <a:solidFill>
                  <a:srgbClr val="FFFF00"/>
                </a:solidFill>
              </a:rPr>
              <a:t>першою відомою спробою обґрунтувати претензії Європи на зверхність по відношенню до інших частин світу</a:t>
            </a:r>
            <a:r>
              <a:rPr lang="uk-UA" sz="3200" b="1" dirty="0"/>
              <a:t>.</a:t>
            </a:r>
          </a:p>
        </p:txBody>
      </p:sp>
    </p:spTree>
    <p:extLst>
      <p:ext uri="{BB962C8B-B14F-4D97-AF65-F5344CB8AC3E}">
        <p14:creationId xmlns:p14="http://schemas.microsoft.com/office/powerpoint/2010/main" val="28019250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304B224-43ED-177D-04F9-5826FB51E20A}"/>
              </a:ext>
            </a:extLst>
          </p:cNvPr>
          <p:cNvSpPr>
            <a:spLocks noGrp="1"/>
          </p:cNvSpPr>
          <p:nvPr>
            <p:ph type="title"/>
          </p:nvPr>
        </p:nvSpPr>
        <p:spPr>
          <a:xfrm>
            <a:off x="0" y="0"/>
            <a:ext cx="12192000" cy="815788"/>
          </a:xfrm>
        </p:spPr>
        <p:txBody>
          <a:bodyPr>
            <a:noAutofit/>
          </a:bodyPr>
          <a:lstStyle/>
          <a:p>
            <a:pPr algn="ctr"/>
            <a:r>
              <a:rPr lang="ru-RU" sz="2800" b="1" dirty="0">
                <a:solidFill>
                  <a:srgbClr val="C00000"/>
                </a:solidFill>
                <a:highlight>
                  <a:srgbClr val="FFFF00"/>
                </a:highlight>
                <a:latin typeface="Times New Roman" panose="02020603050405020304" pitchFamily="18" charset="0"/>
                <a:cs typeface="Times New Roman" panose="02020603050405020304" pitchFamily="18" charset="0"/>
              </a:rPr>
              <a:t>7.	Роль </a:t>
            </a:r>
            <a:r>
              <a:rPr lang="ru-RU" sz="2800" b="1" dirty="0" err="1">
                <a:solidFill>
                  <a:srgbClr val="C00000"/>
                </a:solidFill>
                <a:highlight>
                  <a:srgbClr val="FFFF00"/>
                </a:highlight>
                <a:latin typeface="Times New Roman" panose="02020603050405020304" pitchFamily="18" charset="0"/>
                <a:cs typeface="Times New Roman" panose="02020603050405020304" pitchFamily="18" charset="0"/>
              </a:rPr>
              <a:t>Стародавнього</a:t>
            </a:r>
            <a:r>
              <a:rPr lang="ru-RU" sz="2800" b="1" dirty="0">
                <a:solidFill>
                  <a:srgbClr val="C00000"/>
                </a:solidFill>
                <a:highlight>
                  <a:srgbClr val="FFFF00"/>
                </a:highlight>
                <a:latin typeface="Times New Roman" panose="02020603050405020304" pitchFamily="18" charset="0"/>
                <a:cs typeface="Times New Roman" panose="02020603050405020304" pitchFamily="18" charset="0"/>
              </a:rPr>
              <a:t> Риму у </a:t>
            </a:r>
            <a:r>
              <a:rPr lang="ru-RU" sz="2800" b="1" dirty="0" err="1">
                <a:solidFill>
                  <a:srgbClr val="C00000"/>
                </a:solidFill>
                <a:highlight>
                  <a:srgbClr val="FFFF00"/>
                </a:highlight>
                <a:latin typeface="Times New Roman" panose="02020603050405020304" pitchFamily="18" charset="0"/>
                <a:cs typeface="Times New Roman" panose="02020603050405020304" pitchFamily="18" charset="0"/>
              </a:rPr>
              <a:t>формуванні</a:t>
            </a:r>
            <a:r>
              <a:rPr lang="ru-RU" sz="2800" b="1" dirty="0">
                <a:solidFill>
                  <a:srgbClr val="C00000"/>
                </a:solidFill>
                <a:highlight>
                  <a:srgbClr val="FFFF00"/>
                </a:highlight>
                <a:latin typeface="Times New Roman" panose="02020603050405020304" pitchFamily="18" charset="0"/>
                <a:cs typeface="Times New Roman" panose="02020603050405020304" pitchFamily="18" charset="0"/>
              </a:rPr>
              <a:t> </a:t>
            </a:r>
            <a:r>
              <a:rPr lang="ru-RU" sz="2800" b="1" dirty="0" err="1">
                <a:solidFill>
                  <a:srgbClr val="C00000"/>
                </a:solidFill>
                <a:highlight>
                  <a:srgbClr val="FFFF00"/>
                </a:highlight>
                <a:latin typeface="Times New Roman" panose="02020603050405020304" pitchFamily="18" charset="0"/>
                <a:cs typeface="Times New Roman" panose="02020603050405020304" pitchFamily="18" charset="0"/>
              </a:rPr>
              <a:t>ідеї</a:t>
            </a:r>
            <a:r>
              <a:rPr lang="ru-RU" sz="2800" b="1" dirty="0">
                <a:solidFill>
                  <a:srgbClr val="C00000"/>
                </a:solidFill>
                <a:highlight>
                  <a:srgbClr val="FFFF00"/>
                </a:highlight>
                <a:latin typeface="Times New Roman" panose="02020603050405020304" pitchFamily="18" charset="0"/>
                <a:cs typeface="Times New Roman" panose="02020603050405020304" pitchFamily="18" charset="0"/>
              </a:rPr>
              <a:t> </a:t>
            </a:r>
            <a:r>
              <a:rPr lang="ru-RU" sz="2800" b="1" dirty="0" err="1">
                <a:solidFill>
                  <a:srgbClr val="C00000"/>
                </a:solidFill>
                <a:highlight>
                  <a:srgbClr val="FFFF00"/>
                </a:highlight>
                <a:latin typeface="Times New Roman" panose="02020603050405020304" pitchFamily="18" charset="0"/>
                <a:cs typeface="Times New Roman" panose="02020603050405020304" pitchFamily="18" charset="0"/>
              </a:rPr>
              <a:t>об’єднаної</a:t>
            </a:r>
            <a:r>
              <a:rPr lang="ru-RU" sz="2800" b="1" dirty="0">
                <a:solidFill>
                  <a:srgbClr val="C00000"/>
                </a:solidFill>
                <a:highlight>
                  <a:srgbClr val="FFFF00"/>
                </a:highlight>
                <a:latin typeface="Times New Roman" panose="02020603050405020304" pitchFamily="18" charset="0"/>
                <a:cs typeface="Times New Roman" panose="02020603050405020304" pitchFamily="18" charset="0"/>
              </a:rPr>
              <a:t> </a:t>
            </a:r>
            <a:r>
              <a:rPr lang="ru-RU" sz="2800" b="1" dirty="0" err="1">
                <a:solidFill>
                  <a:srgbClr val="C00000"/>
                </a:solidFill>
                <a:highlight>
                  <a:srgbClr val="FFFF00"/>
                </a:highlight>
                <a:latin typeface="Times New Roman" panose="02020603050405020304" pitchFamily="18" charset="0"/>
                <a:cs typeface="Times New Roman" panose="02020603050405020304" pitchFamily="18" charset="0"/>
              </a:rPr>
              <a:t>Європи</a:t>
            </a:r>
            <a:endParaRPr lang="uk-UA" sz="2800" b="1" dirty="0">
              <a:solidFill>
                <a:srgbClr val="C00000"/>
              </a:solidFill>
              <a:highlight>
                <a:srgbClr val="FFFF00"/>
              </a:highlight>
              <a:latin typeface="Times New Roman" panose="02020603050405020304" pitchFamily="18" charset="0"/>
              <a:cs typeface="Times New Roman" panose="02020603050405020304" pitchFamily="18" charset="0"/>
            </a:endParaRPr>
          </a:p>
        </p:txBody>
      </p:sp>
      <p:sp>
        <p:nvSpPr>
          <p:cNvPr id="3" name="Объект 2">
            <a:extLst>
              <a:ext uri="{FF2B5EF4-FFF2-40B4-BE49-F238E27FC236}">
                <a16:creationId xmlns:a16="http://schemas.microsoft.com/office/drawing/2014/main" id="{2A409BDE-7234-B61E-6F65-1A70308DC991}"/>
              </a:ext>
            </a:extLst>
          </p:cNvPr>
          <p:cNvSpPr>
            <a:spLocks noGrp="1"/>
          </p:cNvSpPr>
          <p:nvPr>
            <p:ph idx="1"/>
          </p:nvPr>
        </p:nvSpPr>
        <p:spPr>
          <a:xfrm>
            <a:off x="0" y="815788"/>
            <a:ext cx="12191999" cy="6042212"/>
          </a:xfrm>
        </p:spPr>
        <p:txBody>
          <a:bodyPr>
            <a:noAutofit/>
          </a:bodyPr>
          <a:lstStyle/>
          <a:p>
            <a:pPr marL="0" indent="0" algn="just">
              <a:buNone/>
            </a:pPr>
            <a:r>
              <a:rPr lang="uk-UA" sz="3200" b="1" dirty="0"/>
              <a:t>Традиційно грецькі та римські автори вважали Європою територію між Азовським морем та р. Дон (або ж Кавказом) на сході та Іберією й Атлантичним океаном на заході. Північним кордоном здебільшого визначали р. Дунай, а південний кордон проводили по Малій Азії, Чорному та Середземному морям. «Серцем» Європи, звісно, античні автори вважали середземноморський регіон.</a:t>
            </a:r>
          </a:p>
          <a:p>
            <a:pPr marL="0" indent="0" algn="just">
              <a:buNone/>
            </a:pPr>
            <a:r>
              <a:rPr lang="uk-UA" sz="3200" b="1" dirty="0"/>
              <a:t>Тож для римлян термін «Європа» означав географічний регіон, до якого входить більшість сучасної континентальної Європи, за виключенням Скандинавії. Британські острови й Іберійський півострів також не вважалися частиною Європи.</a:t>
            </a:r>
          </a:p>
        </p:txBody>
      </p:sp>
    </p:spTree>
    <p:extLst>
      <p:ext uri="{BB962C8B-B14F-4D97-AF65-F5344CB8AC3E}">
        <p14:creationId xmlns:p14="http://schemas.microsoft.com/office/powerpoint/2010/main" val="1677673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304B224-43ED-177D-04F9-5826FB51E20A}"/>
              </a:ext>
            </a:extLst>
          </p:cNvPr>
          <p:cNvSpPr>
            <a:spLocks noGrp="1"/>
          </p:cNvSpPr>
          <p:nvPr>
            <p:ph type="title"/>
          </p:nvPr>
        </p:nvSpPr>
        <p:spPr>
          <a:xfrm>
            <a:off x="0" y="0"/>
            <a:ext cx="12192000" cy="815788"/>
          </a:xfrm>
        </p:spPr>
        <p:txBody>
          <a:bodyPr>
            <a:noAutofit/>
          </a:bodyPr>
          <a:lstStyle/>
          <a:p>
            <a:pPr algn="ctr"/>
            <a:r>
              <a:rPr lang="ru-RU" sz="2800" b="1" dirty="0">
                <a:solidFill>
                  <a:srgbClr val="C00000"/>
                </a:solidFill>
                <a:highlight>
                  <a:srgbClr val="FFFF00"/>
                </a:highlight>
                <a:latin typeface="Times New Roman" panose="02020603050405020304" pitchFamily="18" charset="0"/>
                <a:cs typeface="Times New Roman" panose="02020603050405020304" pitchFamily="18" charset="0"/>
              </a:rPr>
              <a:t>7.	Роль </a:t>
            </a:r>
            <a:r>
              <a:rPr lang="ru-RU" sz="2800" b="1" dirty="0" err="1">
                <a:solidFill>
                  <a:srgbClr val="C00000"/>
                </a:solidFill>
                <a:highlight>
                  <a:srgbClr val="FFFF00"/>
                </a:highlight>
                <a:latin typeface="Times New Roman" panose="02020603050405020304" pitchFamily="18" charset="0"/>
                <a:cs typeface="Times New Roman" panose="02020603050405020304" pitchFamily="18" charset="0"/>
              </a:rPr>
              <a:t>Стародавнього</a:t>
            </a:r>
            <a:r>
              <a:rPr lang="ru-RU" sz="2800" b="1" dirty="0">
                <a:solidFill>
                  <a:srgbClr val="C00000"/>
                </a:solidFill>
                <a:highlight>
                  <a:srgbClr val="FFFF00"/>
                </a:highlight>
                <a:latin typeface="Times New Roman" panose="02020603050405020304" pitchFamily="18" charset="0"/>
                <a:cs typeface="Times New Roman" panose="02020603050405020304" pitchFamily="18" charset="0"/>
              </a:rPr>
              <a:t> Риму у </a:t>
            </a:r>
            <a:r>
              <a:rPr lang="ru-RU" sz="2800" b="1" dirty="0" err="1">
                <a:solidFill>
                  <a:srgbClr val="C00000"/>
                </a:solidFill>
                <a:highlight>
                  <a:srgbClr val="FFFF00"/>
                </a:highlight>
                <a:latin typeface="Times New Roman" panose="02020603050405020304" pitchFamily="18" charset="0"/>
                <a:cs typeface="Times New Roman" panose="02020603050405020304" pitchFamily="18" charset="0"/>
              </a:rPr>
              <a:t>формуванні</a:t>
            </a:r>
            <a:r>
              <a:rPr lang="ru-RU" sz="2800" b="1" dirty="0">
                <a:solidFill>
                  <a:srgbClr val="C00000"/>
                </a:solidFill>
                <a:highlight>
                  <a:srgbClr val="FFFF00"/>
                </a:highlight>
                <a:latin typeface="Times New Roman" panose="02020603050405020304" pitchFamily="18" charset="0"/>
                <a:cs typeface="Times New Roman" panose="02020603050405020304" pitchFamily="18" charset="0"/>
              </a:rPr>
              <a:t> </a:t>
            </a:r>
            <a:r>
              <a:rPr lang="ru-RU" sz="2800" b="1" dirty="0" err="1">
                <a:solidFill>
                  <a:srgbClr val="C00000"/>
                </a:solidFill>
                <a:highlight>
                  <a:srgbClr val="FFFF00"/>
                </a:highlight>
                <a:latin typeface="Times New Roman" panose="02020603050405020304" pitchFamily="18" charset="0"/>
                <a:cs typeface="Times New Roman" panose="02020603050405020304" pitchFamily="18" charset="0"/>
              </a:rPr>
              <a:t>ідеї</a:t>
            </a:r>
            <a:r>
              <a:rPr lang="ru-RU" sz="2800" b="1" dirty="0">
                <a:solidFill>
                  <a:srgbClr val="C00000"/>
                </a:solidFill>
                <a:highlight>
                  <a:srgbClr val="FFFF00"/>
                </a:highlight>
                <a:latin typeface="Times New Roman" panose="02020603050405020304" pitchFamily="18" charset="0"/>
                <a:cs typeface="Times New Roman" panose="02020603050405020304" pitchFamily="18" charset="0"/>
              </a:rPr>
              <a:t> </a:t>
            </a:r>
            <a:r>
              <a:rPr lang="ru-RU" sz="2800" b="1" dirty="0" err="1">
                <a:solidFill>
                  <a:srgbClr val="C00000"/>
                </a:solidFill>
                <a:highlight>
                  <a:srgbClr val="FFFF00"/>
                </a:highlight>
                <a:latin typeface="Times New Roman" panose="02020603050405020304" pitchFamily="18" charset="0"/>
                <a:cs typeface="Times New Roman" panose="02020603050405020304" pitchFamily="18" charset="0"/>
              </a:rPr>
              <a:t>об’єднаної</a:t>
            </a:r>
            <a:r>
              <a:rPr lang="ru-RU" sz="2800" b="1" dirty="0">
                <a:solidFill>
                  <a:srgbClr val="C00000"/>
                </a:solidFill>
                <a:highlight>
                  <a:srgbClr val="FFFF00"/>
                </a:highlight>
                <a:latin typeface="Times New Roman" panose="02020603050405020304" pitchFamily="18" charset="0"/>
                <a:cs typeface="Times New Roman" panose="02020603050405020304" pitchFamily="18" charset="0"/>
              </a:rPr>
              <a:t> </a:t>
            </a:r>
            <a:r>
              <a:rPr lang="ru-RU" sz="2800" b="1" dirty="0" err="1">
                <a:solidFill>
                  <a:srgbClr val="C00000"/>
                </a:solidFill>
                <a:highlight>
                  <a:srgbClr val="FFFF00"/>
                </a:highlight>
                <a:latin typeface="Times New Roman" panose="02020603050405020304" pitchFamily="18" charset="0"/>
                <a:cs typeface="Times New Roman" panose="02020603050405020304" pitchFamily="18" charset="0"/>
              </a:rPr>
              <a:t>Європи</a:t>
            </a:r>
            <a:endParaRPr lang="uk-UA" sz="2800" b="1" dirty="0">
              <a:solidFill>
                <a:srgbClr val="C00000"/>
              </a:solidFill>
              <a:highlight>
                <a:srgbClr val="FFFF00"/>
              </a:highlight>
              <a:latin typeface="Times New Roman" panose="02020603050405020304" pitchFamily="18" charset="0"/>
              <a:cs typeface="Times New Roman" panose="02020603050405020304" pitchFamily="18" charset="0"/>
            </a:endParaRPr>
          </a:p>
        </p:txBody>
      </p:sp>
      <p:sp>
        <p:nvSpPr>
          <p:cNvPr id="3" name="Объект 2">
            <a:extLst>
              <a:ext uri="{FF2B5EF4-FFF2-40B4-BE49-F238E27FC236}">
                <a16:creationId xmlns:a16="http://schemas.microsoft.com/office/drawing/2014/main" id="{2A409BDE-7234-B61E-6F65-1A70308DC991}"/>
              </a:ext>
            </a:extLst>
          </p:cNvPr>
          <p:cNvSpPr>
            <a:spLocks noGrp="1"/>
          </p:cNvSpPr>
          <p:nvPr>
            <p:ph idx="1"/>
          </p:nvPr>
        </p:nvSpPr>
        <p:spPr>
          <a:xfrm>
            <a:off x="0" y="815788"/>
            <a:ext cx="12191999" cy="6042212"/>
          </a:xfrm>
        </p:spPr>
        <p:txBody>
          <a:bodyPr>
            <a:noAutofit/>
          </a:bodyPr>
          <a:lstStyle/>
          <a:p>
            <a:pPr marL="0" indent="0" algn="just">
              <a:buNone/>
            </a:pPr>
            <a:r>
              <a:rPr lang="uk-UA" sz="2900" b="1" dirty="0"/>
              <a:t>Так, наприклад, </a:t>
            </a:r>
            <a:r>
              <a:rPr lang="uk-UA" sz="2900" b="1" dirty="0" err="1"/>
              <a:t>бенедектинський</a:t>
            </a:r>
            <a:r>
              <a:rPr lang="uk-UA" sz="2900" b="1" dirty="0"/>
              <a:t> чернець </a:t>
            </a:r>
            <a:r>
              <a:rPr lang="uk-UA" sz="2900" b="1" dirty="0" err="1">
                <a:highlight>
                  <a:srgbClr val="800000"/>
                </a:highlight>
              </a:rPr>
              <a:t>Беда</a:t>
            </a:r>
            <a:r>
              <a:rPr lang="uk-UA" sz="2900" b="1" dirty="0">
                <a:highlight>
                  <a:srgbClr val="800000"/>
                </a:highlight>
              </a:rPr>
              <a:t> Преподобний</a:t>
            </a:r>
            <a:r>
              <a:rPr lang="uk-UA" sz="2900" b="1" dirty="0"/>
              <a:t>, англійський історик та святий, у своїй праці «</a:t>
            </a:r>
            <a:r>
              <a:rPr lang="uk-UA" sz="2900" b="1" dirty="0">
                <a:solidFill>
                  <a:srgbClr val="FFFF00"/>
                </a:solidFill>
              </a:rPr>
              <a:t>Церковна Історія Англійського Народу</a:t>
            </a:r>
            <a:r>
              <a:rPr lang="uk-UA" sz="2900" b="1" dirty="0"/>
              <a:t>» («</a:t>
            </a:r>
            <a:r>
              <a:rPr lang="en-US" sz="2900" b="1" dirty="0"/>
              <a:t>Historia </a:t>
            </a:r>
            <a:r>
              <a:rPr lang="en-US" sz="2900" b="1" dirty="0" err="1"/>
              <a:t>ecclesiastica</a:t>
            </a:r>
            <a:r>
              <a:rPr lang="en-US" sz="2900" b="1" dirty="0"/>
              <a:t> </a:t>
            </a:r>
            <a:r>
              <a:rPr lang="en-US" sz="2900" b="1" dirty="0" err="1"/>
              <a:t>gentis</a:t>
            </a:r>
            <a:r>
              <a:rPr lang="en-US" sz="2900" b="1" dirty="0"/>
              <a:t> </a:t>
            </a:r>
            <a:r>
              <a:rPr lang="en-US" sz="2900" b="1" dirty="0" err="1"/>
              <a:t>Anglorum</a:t>
            </a:r>
            <a:r>
              <a:rPr lang="en-US" sz="2900" b="1" dirty="0"/>
              <a:t>») </a:t>
            </a:r>
            <a:r>
              <a:rPr lang="uk-UA" sz="2900" b="1" dirty="0"/>
              <a:t>вказує в дусі римської традиції, що Британія відокремлена від Європи і не належить до неї. </a:t>
            </a:r>
          </a:p>
          <a:p>
            <a:pPr marL="0" indent="0" algn="just">
              <a:buNone/>
            </a:pPr>
            <a:r>
              <a:rPr lang="uk-UA" sz="2900" b="1" dirty="0"/>
              <a:t>Як бачимо, для римлян концепт Європи позбавлений політичного змісту і окреслював лише географічний регіон, що був частиною імперії, а не континент в геополітичному значенні. Більше того, цей регіон був культурно розрізнений – для римлян, як і для греків, він був населений «варварами». Таким чином, для античних часів ідея об’єднаної Європи не мала того змісту, який ми вкладаємо в неї сьогодні, а сама Римська імперія була побудована на міфі Риму як центру світу.</a:t>
            </a:r>
          </a:p>
        </p:txBody>
      </p:sp>
    </p:spTree>
    <p:extLst>
      <p:ext uri="{BB962C8B-B14F-4D97-AF65-F5344CB8AC3E}">
        <p14:creationId xmlns:p14="http://schemas.microsoft.com/office/powerpoint/2010/main" val="28829310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304B224-43ED-177D-04F9-5826FB51E20A}"/>
              </a:ext>
            </a:extLst>
          </p:cNvPr>
          <p:cNvSpPr>
            <a:spLocks noGrp="1"/>
          </p:cNvSpPr>
          <p:nvPr>
            <p:ph type="title"/>
          </p:nvPr>
        </p:nvSpPr>
        <p:spPr>
          <a:xfrm>
            <a:off x="0" y="0"/>
            <a:ext cx="12192000" cy="815788"/>
          </a:xfrm>
        </p:spPr>
        <p:txBody>
          <a:bodyPr>
            <a:noAutofit/>
          </a:bodyPr>
          <a:lstStyle/>
          <a:p>
            <a:pPr algn="ctr"/>
            <a:r>
              <a:rPr lang="ru-RU" sz="2800" b="1" dirty="0">
                <a:solidFill>
                  <a:srgbClr val="C00000"/>
                </a:solidFill>
                <a:highlight>
                  <a:srgbClr val="FFFF00"/>
                </a:highlight>
                <a:latin typeface="Times New Roman" panose="02020603050405020304" pitchFamily="18" charset="0"/>
                <a:cs typeface="Times New Roman" panose="02020603050405020304" pitchFamily="18" charset="0"/>
              </a:rPr>
              <a:t>7.	Роль </a:t>
            </a:r>
            <a:r>
              <a:rPr lang="ru-RU" sz="2800" b="1" dirty="0" err="1">
                <a:solidFill>
                  <a:srgbClr val="C00000"/>
                </a:solidFill>
                <a:highlight>
                  <a:srgbClr val="FFFF00"/>
                </a:highlight>
                <a:latin typeface="Times New Roman" panose="02020603050405020304" pitchFamily="18" charset="0"/>
                <a:cs typeface="Times New Roman" panose="02020603050405020304" pitchFamily="18" charset="0"/>
              </a:rPr>
              <a:t>Стародавнього</a:t>
            </a:r>
            <a:r>
              <a:rPr lang="ru-RU" sz="2800" b="1" dirty="0">
                <a:solidFill>
                  <a:srgbClr val="C00000"/>
                </a:solidFill>
                <a:highlight>
                  <a:srgbClr val="FFFF00"/>
                </a:highlight>
                <a:latin typeface="Times New Roman" panose="02020603050405020304" pitchFamily="18" charset="0"/>
                <a:cs typeface="Times New Roman" panose="02020603050405020304" pitchFamily="18" charset="0"/>
              </a:rPr>
              <a:t> Риму у </a:t>
            </a:r>
            <a:r>
              <a:rPr lang="ru-RU" sz="2800" b="1" dirty="0" err="1">
                <a:solidFill>
                  <a:srgbClr val="C00000"/>
                </a:solidFill>
                <a:highlight>
                  <a:srgbClr val="FFFF00"/>
                </a:highlight>
                <a:latin typeface="Times New Roman" panose="02020603050405020304" pitchFamily="18" charset="0"/>
                <a:cs typeface="Times New Roman" panose="02020603050405020304" pitchFamily="18" charset="0"/>
              </a:rPr>
              <a:t>формуванні</a:t>
            </a:r>
            <a:r>
              <a:rPr lang="ru-RU" sz="2800" b="1" dirty="0">
                <a:solidFill>
                  <a:srgbClr val="C00000"/>
                </a:solidFill>
                <a:highlight>
                  <a:srgbClr val="FFFF00"/>
                </a:highlight>
                <a:latin typeface="Times New Roman" panose="02020603050405020304" pitchFamily="18" charset="0"/>
                <a:cs typeface="Times New Roman" panose="02020603050405020304" pitchFamily="18" charset="0"/>
              </a:rPr>
              <a:t> </a:t>
            </a:r>
            <a:r>
              <a:rPr lang="ru-RU" sz="2800" b="1" dirty="0" err="1">
                <a:solidFill>
                  <a:srgbClr val="C00000"/>
                </a:solidFill>
                <a:highlight>
                  <a:srgbClr val="FFFF00"/>
                </a:highlight>
                <a:latin typeface="Times New Roman" panose="02020603050405020304" pitchFamily="18" charset="0"/>
                <a:cs typeface="Times New Roman" panose="02020603050405020304" pitchFamily="18" charset="0"/>
              </a:rPr>
              <a:t>ідеї</a:t>
            </a:r>
            <a:r>
              <a:rPr lang="ru-RU" sz="2800" b="1" dirty="0">
                <a:solidFill>
                  <a:srgbClr val="C00000"/>
                </a:solidFill>
                <a:highlight>
                  <a:srgbClr val="FFFF00"/>
                </a:highlight>
                <a:latin typeface="Times New Roman" panose="02020603050405020304" pitchFamily="18" charset="0"/>
                <a:cs typeface="Times New Roman" panose="02020603050405020304" pitchFamily="18" charset="0"/>
              </a:rPr>
              <a:t> </a:t>
            </a:r>
            <a:r>
              <a:rPr lang="ru-RU" sz="2800" b="1" dirty="0" err="1">
                <a:solidFill>
                  <a:srgbClr val="C00000"/>
                </a:solidFill>
                <a:highlight>
                  <a:srgbClr val="FFFF00"/>
                </a:highlight>
                <a:latin typeface="Times New Roman" panose="02020603050405020304" pitchFamily="18" charset="0"/>
                <a:cs typeface="Times New Roman" panose="02020603050405020304" pitchFamily="18" charset="0"/>
              </a:rPr>
              <a:t>об’єднаної</a:t>
            </a:r>
            <a:r>
              <a:rPr lang="ru-RU" sz="2800" b="1" dirty="0">
                <a:solidFill>
                  <a:srgbClr val="C00000"/>
                </a:solidFill>
                <a:highlight>
                  <a:srgbClr val="FFFF00"/>
                </a:highlight>
                <a:latin typeface="Times New Roman" panose="02020603050405020304" pitchFamily="18" charset="0"/>
                <a:cs typeface="Times New Roman" panose="02020603050405020304" pitchFamily="18" charset="0"/>
              </a:rPr>
              <a:t> </a:t>
            </a:r>
            <a:r>
              <a:rPr lang="ru-RU" sz="2800" b="1" dirty="0" err="1">
                <a:solidFill>
                  <a:srgbClr val="C00000"/>
                </a:solidFill>
                <a:highlight>
                  <a:srgbClr val="FFFF00"/>
                </a:highlight>
                <a:latin typeface="Times New Roman" panose="02020603050405020304" pitchFamily="18" charset="0"/>
                <a:cs typeface="Times New Roman" panose="02020603050405020304" pitchFamily="18" charset="0"/>
              </a:rPr>
              <a:t>Європи</a:t>
            </a:r>
            <a:endParaRPr lang="uk-UA" sz="2800" b="1" dirty="0">
              <a:solidFill>
                <a:srgbClr val="C00000"/>
              </a:solidFill>
              <a:highlight>
                <a:srgbClr val="FFFF00"/>
              </a:highlight>
              <a:latin typeface="Times New Roman" panose="02020603050405020304" pitchFamily="18" charset="0"/>
              <a:cs typeface="Times New Roman" panose="02020603050405020304" pitchFamily="18" charset="0"/>
            </a:endParaRPr>
          </a:p>
        </p:txBody>
      </p:sp>
      <p:sp>
        <p:nvSpPr>
          <p:cNvPr id="3" name="Объект 2">
            <a:extLst>
              <a:ext uri="{FF2B5EF4-FFF2-40B4-BE49-F238E27FC236}">
                <a16:creationId xmlns:a16="http://schemas.microsoft.com/office/drawing/2014/main" id="{2A409BDE-7234-B61E-6F65-1A70308DC991}"/>
              </a:ext>
            </a:extLst>
          </p:cNvPr>
          <p:cNvSpPr>
            <a:spLocks noGrp="1"/>
          </p:cNvSpPr>
          <p:nvPr>
            <p:ph idx="1"/>
          </p:nvPr>
        </p:nvSpPr>
        <p:spPr>
          <a:xfrm>
            <a:off x="0" y="815788"/>
            <a:ext cx="12191999" cy="6042212"/>
          </a:xfrm>
        </p:spPr>
        <p:txBody>
          <a:bodyPr>
            <a:noAutofit/>
          </a:bodyPr>
          <a:lstStyle/>
          <a:p>
            <a:pPr marL="0" indent="0" algn="just">
              <a:buNone/>
            </a:pPr>
            <a:r>
              <a:rPr lang="uk-UA" sz="2800" b="1" dirty="0"/>
              <a:t>Римська держава пройшла довгий шлях розвитку. В результаті завойовницьких воєн Рим перетворився у велику імперію, що увібрала в себе і вдосконалила досягнення підкорених територій і грецької культури загалом. Причому, розширення кордонів імперії, на думку </a:t>
            </a:r>
            <a:r>
              <a:rPr lang="uk-UA" sz="2800" b="1" dirty="0" err="1"/>
              <a:t>Дж</a:t>
            </a:r>
            <a:r>
              <a:rPr lang="uk-UA" sz="2800" b="1" dirty="0"/>
              <a:t>. Юнкера, було зумовлено двома головними причинами: гарантувати власну безпеку та здобути економічні вигоди. </a:t>
            </a:r>
            <a:r>
              <a:rPr lang="uk-UA" sz="2800" b="1" dirty="0">
                <a:solidFill>
                  <a:srgbClr val="FFFF00"/>
                </a:solidFill>
              </a:rPr>
              <a:t>Стародавній Рим безперечно зробив свій внесок у розвиток європейської ідеї, адже саме за часів Римської імперії відбулося об’єднання більшої частини континенту у межах однієї держави</a:t>
            </a:r>
            <a:r>
              <a:rPr lang="uk-UA" sz="2800" b="1" dirty="0"/>
              <a:t>. </a:t>
            </a:r>
          </a:p>
          <a:p>
            <a:pPr marL="0" indent="0" algn="just">
              <a:buNone/>
            </a:pPr>
            <a:r>
              <a:rPr lang="uk-UA" sz="2800" b="1" dirty="0"/>
              <a:t>Проте слід зауважити, що </a:t>
            </a:r>
            <a:r>
              <a:rPr lang="uk-UA" sz="2800" b="1" dirty="0">
                <a:highlight>
                  <a:srgbClr val="800000"/>
                </a:highlight>
              </a:rPr>
              <a:t>Римська імперія, як і держава Александра Македонського, не асоціювалася з поняттям «Європа», виходячи за її межі навіть у суто географічному відношенні</a:t>
            </a:r>
            <a:r>
              <a:rPr lang="uk-UA" sz="2800" b="1" dirty="0"/>
              <a:t>.</a:t>
            </a:r>
          </a:p>
        </p:txBody>
      </p:sp>
    </p:spTree>
    <p:extLst>
      <p:ext uri="{BB962C8B-B14F-4D97-AF65-F5344CB8AC3E}">
        <p14:creationId xmlns:p14="http://schemas.microsoft.com/office/powerpoint/2010/main" val="35358805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304B224-43ED-177D-04F9-5826FB51E20A}"/>
              </a:ext>
            </a:extLst>
          </p:cNvPr>
          <p:cNvSpPr>
            <a:spLocks noGrp="1"/>
          </p:cNvSpPr>
          <p:nvPr>
            <p:ph type="title"/>
          </p:nvPr>
        </p:nvSpPr>
        <p:spPr>
          <a:xfrm>
            <a:off x="0" y="0"/>
            <a:ext cx="12192000" cy="815788"/>
          </a:xfrm>
        </p:spPr>
        <p:txBody>
          <a:bodyPr>
            <a:noAutofit/>
          </a:bodyPr>
          <a:lstStyle/>
          <a:p>
            <a:pPr algn="ctr"/>
            <a:r>
              <a:rPr lang="ru-RU" sz="2800" b="1" dirty="0">
                <a:solidFill>
                  <a:srgbClr val="C00000"/>
                </a:solidFill>
                <a:highlight>
                  <a:srgbClr val="FFFF00"/>
                </a:highlight>
                <a:latin typeface="Times New Roman" panose="02020603050405020304" pitchFamily="18" charset="0"/>
                <a:cs typeface="Times New Roman" panose="02020603050405020304" pitchFamily="18" charset="0"/>
              </a:rPr>
              <a:t>7.	Роль </a:t>
            </a:r>
            <a:r>
              <a:rPr lang="ru-RU" sz="2800" b="1" dirty="0" err="1">
                <a:solidFill>
                  <a:srgbClr val="C00000"/>
                </a:solidFill>
                <a:highlight>
                  <a:srgbClr val="FFFF00"/>
                </a:highlight>
                <a:latin typeface="Times New Roman" panose="02020603050405020304" pitchFamily="18" charset="0"/>
                <a:cs typeface="Times New Roman" panose="02020603050405020304" pitchFamily="18" charset="0"/>
              </a:rPr>
              <a:t>Стародавнього</a:t>
            </a:r>
            <a:r>
              <a:rPr lang="ru-RU" sz="2800" b="1" dirty="0">
                <a:solidFill>
                  <a:srgbClr val="C00000"/>
                </a:solidFill>
                <a:highlight>
                  <a:srgbClr val="FFFF00"/>
                </a:highlight>
                <a:latin typeface="Times New Roman" panose="02020603050405020304" pitchFamily="18" charset="0"/>
                <a:cs typeface="Times New Roman" panose="02020603050405020304" pitchFamily="18" charset="0"/>
              </a:rPr>
              <a:t> Риму у </a:t>
            </a:r>
            <a:r>
              <a:rPr lang="ru-RU" sz="2800" b="1" dirty="0" err="1">
                <a:solidFill>
                  <a:srgbClr val="C00000"/>
                </a:solidFill>
                <a:highlight>
                  <a:srgbClr val="FFFF00"/>
                </a:highlight>
                <a:latin typeface="Times New Roman" panose="02020603050405020304" pitchFamily="18" charset="0"/>
                <a:cs typeface="Times New Roman" panose="02020603050405020304" pitchFamily="18" charset="0"/>
              </a:rPr>
              <a:t>формуванні</a:t>
            </a:r>
            <a:r>
              <a:rPr lang="ru-RU" sz="2800" b="1" dirty="0">
                <a:solidFill>
                  <a:srgbClr val="C00000"/>
                </a:solidFill>
                <a:highlight>
                  <a:srgbClr val="FFFF00"/>
                </a:highlight>
                <a:latin typeface="Times New Roman" panose="02020603050405020304" pitchFamily="18" charset="0"/>
                <a:cs typeface="Times New Roman" panose="02020603050405020304" pitchFamily="18" charset="0"/>
              </a:rPr>
              <a:t> </a:t>
            </a:r>
            <a:r>
              <a:rPr lang="ru-RU" sz="2800" b="1" dirty="0" err="1">
                <a:solidFill>
                  <a:srgbClr val="C00000"/>
                </a:solidFill>
                <a:highlight>
                  <a:srgbClr val="FFFF00"/>
                </a:highlight>
                <a:latin typeface="Times New Roman" panose="02020603050405020304" pitchFamily="18" charset="0"/>
                <a:cs typeface="Times New Roman" panose="02020603050405020304" pitchFamily="18" charset="0"/>
              </a:rPr>
              <a:t>ідеї</a:t>
            </a:r>
            <a:r>
              <a:rPr lang="ru-RU" sz="2800" b="1" dirty="0">
                <a:solidFill>
                  <a:srgbClr val="C00000"/>
                </a:solidFill>
                <a:highlight>
                  <a:srgbClr val="FFFF00"/>
                </a:highlight>
                <a:latin typeface="Times New Roman" panose="02020603050405020304" pitchFamily="18" charset="0"/>
                <a:cs typeface="Times New Roman" panose="02020603050405020304" pitchFamily="18" charset="0"/>
              </a:rPr>
              <a:t> </a:t>
            </a:r>
            <a:r>
              <a:rPr lang="ru-RU" sz="2800" b="1" dirty="0" err="1">
                <a:solidFill>
                  <a:srgbClr val="C00000"/>
                </a:solidFill>
                <a:highlight>
                  <a:srgbClr val="FFFF00"/>
                </a:highlight>
                <a:latin typeface="Times New Roman" panose="02020603050405020304" pitchFamily="18" charset="0"/>
                <a:cs typeface="Times New Roman" panose="02020603050405020304" pitchFamily="18" charset="0"/>
              </a:rPr>
              <a:t>об’єднаної</a:t>
            </a:r>
            <a:r>
              <a:rPr lang="ru-RU" sz="2800" b="1" dirty="0">
                <a:solidFill>
                  <a:srgbClr val="C00000"/>
                </a:solidFill>
                <a:highlight>
                  <a:srgbClr val="FFFF00"/>
                </a:highlight>
                <a:latin typeface="Times New Roman" panose="02020603050405020304" pitchFamily="18" charset="0"/>
                <a:cs typeface="Times New Roman" panose="02020603050405020304" pitchFamily="18" charset="0"/>
              </a:rPr>
              <a:t> </a:t>
            </a:r>
            <a:r>
              <a:rPr lang="ru-RU" sz="2800" b="1" dirty="0" err="1">
                <a:solidFill>
                  <a:srgbClr val="C00000"/>
                </a:solidFill>
                <a:highlight>
                  <a:srgbClr val="FFFF00"/>
                </a:highlight>
                <a:latin typeface="Times New Roman" panose="02020603050405020304" pitchFamily="18" charset="0"/>
                <a:cs typeface="Times New Roman" panose="02020603050405020304" pitchFamily="18" charset="0"/>
              </a:rPr>
              <a:t>Європи</a:t>
            </a:r>
            <a:endParaRPr lang="uk-UA" sz="2800" b="1" dirty="0">
              <a:solidFill>
                <a:srgbClr val="C00000"/>
              </a:solidFill>
              <a:highlight>
                <a:srgbClr val="FFFF00"/>
              </a:highlight>
              <a:latin typeface="Times New Roman" panose="02020603050405020304" pitchFamily="18" charset="0"/>
              <a:cs typeface="Times New Roman" panose="02020603050405020304" pitchFamily="18" charset="0"/>
            </a:endParaRPr>
          </a:p>
        </p:txBody>
      </p:sp>
      <p:sp>
        <p:nvSpPr>
          <p:cNvPr id="3" name="Объект 2">
            <a:extLst>
              <a:ext uri="{FF2B5EF4-FFF2-40B4-BE49-F238E27FC236}">
                <a16:creationId xmlns:a16="http://schemas.microsoft.com/office/drawing/2014/main" id="{2A409BDE-7234-B61E-6F65-1A70308DC991}"/>
              </a:ext>
            </a:extLst>
          </p:cNvPr>
          <p:cNvSpPr>
            <a:spLocks noGrp="1"/>
          </p:cNvSpPr>
          <p:nvPr>
            <p:ph idx="1"/>
          </p:nvPr>
        </p:nvSpPr>
        <p:spPr>
          <a:xfrm>
            <a:off x="0" y="815788"/>
            <a:ext cx="12191999" cy="6042212"/>
          </a:xfrm>
        </p:spPr>
        <p:txBody>
          <a:bodyPr>
            <a:noAutofit/>
          </a:bodyPr>
          <a:lstStyle/>
          <a:p>
            <a:pPr marL="0" indent="0" algn="just">
              <a:buNone/>
            </a:pPr>
            <a:r>
              <a:rPr lang="uk-UA" sz="3000" b="1" dirty="0"/>
              <a:t>Римські автори вкрай рідко використовували поняття «Європа». Але саме </a:t>
            </a:r>
            <a:r>
              <a:rPr lang="uk-UA" sz="3000" b="1" dirty="0">
                <a:highlight>
                  <a:srgbClr val="800000"/>
                </a:highlight>
              </a:rPr>
              <a:t>за часів Римської імперії починала формуватися політична єдність європейського регіону</a:t>
            </a:r>
            <a:r>
              <a:rPr lang="uk-UA" sz="3000" b="1" dirty="0"/>
              <a:t>. На зміну розрізненим містам-державам, царствам і варварським племенам прийшла адміністративно-правова система, яка охопила у роки свого піднесення більшу частину Європи. </a:t>
            </a:r>
          </a:p>
          <a:p>
            <a:pPr marL="0" indent="0" algn="just">
              <a:buNone/>
            </a:pPr>
            <a:r>
              <a:rPr lang="uk-UA" sz="3000" b="1" dirty="0"/>
              <a:t>Частиною імперської ідеології стала ідея єдності й універсалізму. Єдність Римської імперії забезпечувалася перш за все військовими методами, базувалася на експансії, завоюванні та підкоренні, поширенні римського права. </a:t>
            </a:r>
            <a:r>
              <a:rPr lang="uk-UA" sz="3000" b="1" dirty="0">
                <a:highlight>
                  <a:srgbClr val="FF0000"/>
                </a:highlight>
              </a:rPr>
              <a:t>Відтак мають рацію фахівці, які розрізняють два різновиди інтеграції, притаманні античній епосі, – грецьку «культурну» і римську «політичну». </a:t>
            </a:r>
          </a:p>
        </p:txBody>
      </p:sp>
    </p:spTree>
    <p:extLst>
      <p:ext uri="{BB962C8B-B14F-4D97-AF65-F5344CB8AC3E}">
        <p14:creationId xmlns:p14="http://schemas.microsoft.com/office/powerpoint/2010/main" val="34011941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304B224-43ED-177D-04F9-5826FB51E20A}"/>
              </a:ext>
            </a:extLst>
          </p:cNvPr>
          <p:cNvSpPr>
            <a:spLocks noGrp="1"/>
          </p:cNvSpPr>
          <p:nvPr>
            <p:ph type="title"/>
          </p:nvPr>
        </p:nvSpPr>
        <p:spPr>
          <a:xfrm>
            <a:off x="0" y="0"/>
            <a:ext cx="12192000" cy="815788"/>
          </a:xfrm>
        </p:spPr>
        <p:txBody>
          <a:bodyPr>
            <a:noAutofit/>
          </a:bodyPr>
          <a:lstStyle/>
          <a:p>
            <a:pPr algn="ctr"/>
            <a:r>
              <a:rPr lang="ru-RU" sz="2800" b="1" dirty="0">
                <a:solidFill>
                  <a:srgbClr val="C00000"/>
                </a:solidFill>
                <a:highlight>
                  <a:srgbClr val="FFFF00"/>
                </a:highlight>
                <a:latin typeface="Times New Roman" panose="02020603050405020304" pitchFamily="18" charset="0"/>
                <a:cs typeface="Times New Roman" panose="02020603050405020304" pitchFamily="18" charset="0"/>
              </a:rPr>
              <a:t>7</a:t>
            </a:r>
            <a:r>
              <a:rPr lang="uk-UA" sz="2800" b="1" dirty="0">
                <a:solidFill>
                  <a:srgbClr val="C00000"/>
                </a:solidFill>
                <a:highlight>
                  <a:srgbClr val="FFFF00"/>
                </a:highlight>
                <a:latin typeface="Times New Roman" panose="02020603050405020304" pitchFamily="18" charset="0"/>
                <a:cs typeface="Times New Roman" panose="02020603050405020304" pitchFamily="18" charset="0"/>
              </a:rPr>
              <a:t>.	Роль Стародавнього Риму у формуванні ідеї об’єднаної Європи</a:t>
            </a:r>
          </a:p>
        </p:txBody>
      </p:sp>
      <p:sp>
        <p:nvSpPr>
          <p:cNvPr id="3" name="Объект 2">
            <a:extLst>
              <a:ext uri="{FF2B5EF4-FFF2-40B4-BE49-F238E27FC236}">
                <a16:creationId xmlns:a16="http://schemas.microsoft.com/office/drawing/2014/main" id="{2A409BDE-7234-B61E-6F65-1A70308DC991}"/>
              </a:ext>
            </a:extLst>
          </p:cNvPr>
          <p:cNvSpPr>
            <a:spLocks noGrp="1"/>
          </p:cNvSpPr>
          <p:nvPr>
            <p:ph idx="1"/>
          </p:nvPr>
        </p:nvSpPr>
        <p:spPr>
          <a:xfrm>
            <a:off x="0" y="815788"/>
            <a:ext cx="12191999" cy="6042212"/>
          </a:xfrm>
        </p:spPr>
        <p:txBody>
          <a:bodyPr>
            <a:noAutofit/>
          </a:bodyPr>
          <a:lstStyle/>
          <a:p>
            <a:pPr marL="0" indent="0" algn="just">
              <a:buNone/>
            </a:pPr>
            <a:r>
              <a:rPr lang="uk-UA" sz="2800" b="1" dirty="0"/>
              <a:t>Від самого початку Римська держава формувалася у вигляді </a:t>
            </a:r>
            <a:r>
              <a:rPr lang="uk-UA" sz="2800" b="1" dirty="0">
                <a:highlight>
                  <a:srgbClr val="FF0000"/>
                </a:highlight>
              </a:rPr>
              <a:t>своєрідного союзу між римлянами та підконтрольними їм територіями</a:t>
            </a:r>
            <a:r>
              <a:rPr lang="uk-UA" sz="2800" b="1" dirty="0"/>
              <a:t>. З часом, цей </a:t>
            </a:r>
            <a:r>
              <a:rPr lang="uk-UA" sz="2800" b="1" dirty="0" err="1"/>
              <a:t>римсько</a:t>
            </a:r>
            <a:r>
              <a:rPr lang="uk-UA" sz="2800" b="1" dirty="0"/>
              <a:t>-італійський союз перетворився в об’єднану державу. Поштовхом до цього стали, зокрема, Пунічні війни (ІІІ – ІІ ст. до н. е.). Щоправда, у Римській державі не порушувалося питання «європейської ідентичності» та навіть Пунічні війни не розглядалися як зіткнення Європи та Африки.</a:t>
            </a:r>
          </a:p>
          <a:p>
            <a:pPr marL="0" indent="0" algn="just">
              <a:buNone/>
            </a:pPr>
            <a:r>
              <a:rPr lang="uk-UA" sz="2800" b="1" dirty="0"/>
              <a:t>Рим почав ототожнюватися з усім світом як «світова держава». Це не значить, що римляни не знали географії чи тішили себе думкою про панування над усім світом. Вони цікавилися іншими територіями, але вважали, що мешканці інших країн в усьому їм поступаються. Виходячи з подібних міркувань, імператора Антоніна </a:t>
            </a:r>
            <a:r>
              <a:rPr lang="uk-UA" sz="2800" b="1" dirty="0" err="1"/>
              <a:t>Пія</a:t>
            </a:r>
            <a:r>
              <a:rPr lang="uk-UA" sz="2800" b="1" dirty="0"/>
              <a:t> у ІІ ст. називали «господарем усього світу».</a:t>
            </a:r>
          </a:p>
        </p:txBody>
      </p:sp>
    </p:spTree>
    <p:extLst>
      <p:ext uri="{BB962C8B-B14F-4D97-AF65-F5344CB8AC3E}">
        <p14:creationId xmlns:p14="http://schemas.microsoft.com/office/powerpoint/2010/main" val="3621937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304B224-43ED-177D-04F9-5826FB51E20A}"/>
              </a:ext>
            </a:extLst>
          </p:cNvPr>
          <p:cNvSpPr>
            <a:spLocks noGrp="1"/>
          </p:cNvSpPr>
          <p:nvPr>
            <p:ph type="title"/>
          </p:nvPr>
        </p:nvSpPr>
        <p:spPr>
          <a:xfrm>
            <a:off x="0" y="0"/>
            <a:ext cx="12192000" cy="914400"/>
          </a:xfrm>
        </p:spPr>
        <p:txBody>
          <a:bodyPr>
            <a:normAutofit/>
          </a:bodyPr>
          <a:lstStyle/>
          <a:p>
            <a:pPr algn="ctr"/>
            <a:r>
              <a:rPr lang="uk-UA" sz="2800" b="1" dirty="0">
                <a:solidFill>
                  <a:srgbClr val="002060"/>
                </a:solidFill>
                <a:highlight>
                  <a:srgbClr val="00FFFF"/>
                </a:highlight>
                <a:latin typeface="Times New Roman" panose="02020603050405020304" pitchFamily="18" charset="0"/>
                <a:cs typeface="Times New Roman" panose="02020603050405020304" pitchFamily="18" charset="0"/>
              </a:rPr>
              <a:t>3.	Праця Геродота «Історії в дев’яти книгах». Давньогрецькі історики Фукідід і Гіппократ про Європу</a:t>
            </a:r>
          </a:p>
        </p:txBody>
      </p:sp>
      <p:sp>
        <p:nvSpPr>
          <p:cNvPr id="3" name="Объект 2">
            <a:extLst>
              <a:ext uri="{FF2B5EF4-FFF2-40B4-BE49-F238E27FC236}">
                <a16:creationId xmlns:a16="http://schemas.microsoft.com/office/drawing/2014/main" id="{2A409BDE-7234-B61E-6F65-1A70308DC991}"/>
              </a:ext>
            </a:extLst>
          </p:cNvPr>
          <p:cNvSpPr>
            <a:spLocks noGrp="1"/>
          </p:cNvSpPr>
          <p:nvPr>
            <p:ph idx="1"/>
          </p:nvPr>
        </p:nvSpPr>
        <p:spPr>
          <a:xfrm>
            <a:off x="2967318" y="914400"/>
            <a:ext cx="9224681" cy="5943600"/>
          </a:xfrm>
        </p:spPr>
        <p:txBody>
          <a:bodyPr>
            <a:normAutofit/>
          </a:bodyPr>
          <a:lstStyle/>
          <a:p>
            <a:pPr marL="0" indent="0" algn="just">
              <a:buNone/>
            </a:pPr>
            <a:r>
              <a:rPr lang="uk-UA" b="1" dirty="0"/>
              <a:t>Давньогрецький історик Геродот </a:t>
            </a:r>
            <a:r>
              <a:rPr lang="ru-RU" b="1" dirty="0"/>
              <a:t>(</a:t>
            </a:r>
            <a:r>
              <a:rPr lang="ru-RU" b="1" dirty="0" err="1"/>
              <a:t>між</a:t>
            </a:r>
            <a:r>
              <a:rPr lang="ru-RU" b="1" dirty="0"/>
              <a:t> 490 і 480 р. до н. е. — </a:t>
            </a:r>
            <a:r>
              <a:rPr lang="ru-RU" b="1" dirty="0" err="1"/>
              <a:t>бл</a:t>
            </a:r>
            <a:r>
              <a:rPr lang="ru-RU" b="1" dirty="0"/>
              <a:t>. 425 р. до </a:t>
            </a:r>
            <a:r>
              <a:rPr lang="ru-RU" b="1" dirty="0" err="1"/>
              <a:t>н.е</a:t>
            </a:r>
            <a:r>
              <a:rPr lang="ru-RU" b="1" dirty="0"/>
              <a:t>.) </a:t>
            </a:r>
            <a:r>
              <a:rPr lang="uk-UA" b="1" dirty="0"/>
              <a:t>зазначав, що, на думку еллінів, існують три частини світу – </a:t>
            </a:r>
            <a:r>
              <a:rPr lang="uk-UA" b="1" dirty="0">
                <a:highlight>
                  <a:srgbClr val="800000"/>
                </a:highlight>
              </a:rPr>
              <a:t>Європа, Азія і Лівія </a:t>
            </a:r>
            <a:r>
              <a:rPr lang="uk-UA" b="1" dirty="0"/>
              <a:t>(тобто, сучасна Африка). Але сам Геродот вважав за доцільне виокремлювати ще і четверту частину світу – Дельту Ніла. </a:t>
            </a:r>
            <a:r>
              <a:rPr lang="uk-UA" b="1" dirty="0">
                <a:highlight>
                  <a:srgbClr val="008080"/>
                </a:highlight>
              </a:rPr>
              <a:t>Цікаво, що Геродот не відносив о. Крит до Європи і дивувався, чому цей континент назвали на честь викраденої на о. Крит жінки.</a:t>
            </a:r>
          </a:p>
        </p:txBody>
      </p:sp>
      <p:pic>
        <p:nvPicPr>
          <p:cNvPr id="5" name="Рисунок 4">
            <a:extLst>
              <a:ext uri="{FF2B5EF4-FFF2-40B4-BE49-F238E27FC236}">
                <a16:creationId xmlns:a16="http://schemas.microsoft.com/office/drawing/2014/main" id="{3E6FCD09-DB45-743F-757A-83D9604A5118}"/>
              </a:ext>
            </a:extLst>
          </p:cNvPr>
          <p:cNvPicPr>
            <a:picLocks noChangeAspect="1"/>
          </p:cNvPicPr>
          <p:nvPr/>
        </p:nvPicPr>
        <p:blipFill>
          <a:blip r:embed="rId2"/>
          <a:stretch>
            <a:fillRect/>
          </a:stretch>
        </p:blipFill>
        <p:spPr>
          <a:xfrm>
            <a:off x="2507913" y="4066474"/>
            <a:ext cx="1936376" cy="2522584"/>
          </a:xfrm>
          <a:prstGeom prst="rect">
            <a:avLst/>
          </a:prstGeom>
        </p:spPr>
      </p:pic>
      <p:pic>
        <p:nvPicPr>
          <p:cNvPr id="6" name="Рисунок 5">
            <a:extLst>
              <a:ext uri="{FF2B5EF4-FFF2-40B4-BE49-F238E27FC236}">
                <a16:creationId xmlns:a16="http://schemas.microsoft.com/office/drawing/2014/main" id="{6FFF07DC-62C1-4D9C-8130-68AEF9127A29}"/>
              </a:ext>
            </a:extLst>
          </p:cNvPr>
          <p:cNvPicPr>
            <a:picLocks noChangeAspect="1"/>
          </p:cNvPicPr>
          <p:nvPr/>
        </p:nvPicPr>
        <p:blipFill>
          <a:blip r:embed="rId3"/>
          <a:stretch>
            <a:fillRect/>
          </a:stretch>
        </p:blipFill>
        <p:spPr>
          <a:xfrm>
            <a:off x="9950186" y="3199072"/>
            <a:ext cx="2172284" cy="3561271"/>
          </a:xfrm>
          <a:prstGeom prst="rect">
            <a:avLst/>
          </a:prstGeom>
        </p:spPr>
      </p:pic>
      <p:pic>
        <p:nvPicPr>
          <p:cNvPr id="9" name="Рисунок 8">
            <a:extLst>
              <a:ext uri="{FF2B5EF4-FFF2-40B4-BE49-F238E27FC236}">
                <a16:creationId xmlns:a16="http://schemas.microsoft.com/office/drawing/2014/main" id="{F2D56323-EE5D-E235-1488-EB41FDB3FCD7}"/>
              </a:ext>
            </a:extLst>
          </p:cNvPr>
          <p:cNvPicPr>
            <a:picLocks noChangeAspect="1"/>
          </p:cNvPicPr>
          <p:nvPr/>
        </p:nvPicPr>
        <p:blipFill>
          <a:blip r:embed="rId4"/>
          <a:stretch>
            <a:fillRect/>
          </a:stretch>
        </p:blipFill>
        <p:spPr>
          <a:xfrm>
            <a:off x="4523879" y="3421135"/>
            <a:ext cx="5370786" cy="3244850"/>
          </a:xfrm>
          <a:prstGeom prst="rect">
            <a:avLst/>
          </a:prstGeom>
        </p:spPr>
      </p:pic>
      <p:pic>
        <p:nvPicPr>
          <p:cNvPr id="10" name="Рисунок 9">
            <a:extLst>
              <a:ext uri="{FF2B5EF4-FFF2-40B4-BE49-F238E27FC236}">
                <a16:creationId xmlns:a16="http://schemas.microsoft.com/office/drawing/2014/main" id="{0FA6A53A-8B1B-F6E9-1C4C-706C84949D66}"/>
              </a:ext>
            </a:extLst>
          </p:cNvPr>
          <p:cNvPicPr>
            <a:picLocks noChangeAspect="1"/>
          </p:cNvPicPr>
          <p:nvPr/>
        </p:nvPicPr>
        <p:blipFill>
          <a:blip r:embed="rId5"/>
          <a:stretch>
            <a:fillRect/>
          </a:stretch>
        </p:blipFill>
        <p:spPr>
          <a:xfrm>
            <a:off x="166668" y="1614560"/>
            <a:ext cx="2570947" cy="3429000"/>
          </a:xfrm>
          <a:prstGeom prst="rect">
            <a:avLst/>
          </a:prstGeom>
        </p:spPr>
      </p:pic>
      <p:cxnSp>
        <p:nvCxnSpPr>
          <p:cNvPr id="13" name="Соединитель: уступ 12">
            <a:extLst>
              <a:ext uri="{FF2B5EF4-FFF2-40B4-BE49-F238E27FC236}">
                <a16:creationId xmlns:a16="http://schemas.microsoft.com/office/drawing/2014/main" id="{1B2A9E34-3D55-2529-7025-8FA1E56FB8E6}"/>
              </a:ext>
            </a:extLst>
          </p:cNvPr>
          <p:cNvCxnSpPr/>
          <p:nvPr/>
        </p:nvCxnSpPr>
        <p:spPr>
          <a:xfrm rot="10800000" flipV="1">
            <a:off x="8482725" y="3038185"/>
            <a:ext cx="2823881" cy="2456329"/>
          </a:xfrm>
          <a:prstGeom prst="bentConnector3">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03019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304B224-43ED-177D-04F9-5826FB51E20A}"/>
              </a:ext>
            </a:extLst>
          </p:cNvPr>
          <p:cNvSpPr>
            <a:spLocks noGrp="1"/>
          </p:cNvSpPr>
          <p:nvPr>
            <p:ph type="title"/>
          </p:nvPr>
        </p:nvSpPr>
        <p:spPr>
          <a:xfrm>
            <a:off x="0" y="0"/>
            <a:ext cx="12192000" cy="815788"/>
          </a:xfrm>
        </p:spPr>
        <p:txBody>
          <a:bodyPr>
            <a:noAutofit/>
          </a:bodyPr>
          <a:lstStyle/>
          <a:p>
            <a:pPr algn="ctr"/>
            <a:r>
              <a:rPr lang="ru-RU" sz="2800" b="1" dirty="0">
                <a:solidFill>
                  <a:srgbClr val="C00000"/>
                </a:solidFill>
                <a:highlight>
                  <a:srgbClr val="FFFF00"/>
                </a:highlight>
                <a:latin typeface="Times New Roman" panose="02020603050405020304" pitchFamily="18" charset="0"/>
                <a:cs typeface="Times New Roman" panose="02020603050405020304" pitchFamily="18" charset="0"/>
              </a:rPr>
              <a:t>7</a:t>
            </a:r>
            <a:r>
              <a:rPr lang="uk-UA" sz="2800" b="1" dirty="0">
                <a:solidFill>
                  <a:srgbClr val="C00000"/>
                </a:solidFill>
                <a:highlight>
                  <a:srgbClr val="FFFF00"/>
                </a:highlight>
                <a:latin typeface="Times New Roman" panose="02020603050405020304" pitchFamily="18" charset="0"/>
                <a:cs typeface="Times New Roman" panose="02020603050405020304" pitchFamily="18" charset="0"/>
              </a:rPr>
              <a:t>.	Роль Стародавнього Риму у формуванні ідеї об’єднаної Європи</a:t>
            </a:r>
          </a:p>
        </p:txBody>
      </p:sp>
      <p:sp>
        <p:nvSpPr>
          <p:cNvPr id="3" name="Объект 2">
            <a:extLst>
              <a:ext uri="{FF2B5EF4-FFF2-40B4-BE49-F238E27FC236}">
                <a16:creationId xmlns:a16="http://schemas.microsoft.com/office/drawing/2014/main" id="{2A409BDE-7234-B61E-6F65-1A70308DC991}"/>
              </a:ext>
            </a:extLst>
          </p:cNvPr>
          <p:cNvSpPr>
            <a:spLocks noGrp="1"/>
          </p:cNvSpPr>
          <p:nvPr>
            <p:ph idx="1"/>
          </p:nvPr>
        </p:nvSpPr>
        <p:spPr>
          <a:xfrm>
            <a:off x="0" y="1532964"/>
            <a:ext cx="12191999" cy="5325035"/>
          </a:xfrm>
        </p:spPr>
        <p:txBody>
          <a:bodyPr>
            <a:noAutofit/>
          </a:bodyPr>
          <a:lstStyle/>
          <a:p>
            <a:pPr marL="0" indent="0" algn="just">
              <a:buNone/>
            </a:pPr>
            <a:r>
              <a:rPr lang="uk-UA" sz="4000" b="1" dirty="0"/>
              <a:t>За часів Римської імперії була здійснена спроба інтегрувати у одну державу десятки різних народів та племен. </a:t>
            </a:r>
          </a:p>
          <a:p>
            <a:pPr marL="0" indent="0" algn="just">
              <a:buNone/>
            </a:pPr>
            <a:r>
              <a:rPr lang="uk-UA" sz="4000" b="1" dirty="0"/>
              <a:t>Ж. </a:t>
            </a:r>
            <a:r>
              <a:rPr lang="uk-UA" sz="4000" b="1" dirty="0" err="1"/>
              <a:t>Дюрозель</a:t>
            </a:r>
            <a:r>
              <a:rPr lang="uk-UA" sz="4000" b="1" dirty="0"/>
              <a:t> вважав, що </a:t>
            </a:r>
            <a:r>
              <a:rPr lang="uk-UA" sz="4000" b="1" dirty="0">
                <a:solidFill>
                  <a:srgbClr val="FFFF00"/>
                </a:solidFill>
              </a:rPr>
              <a:t>довгий час «Європа» була поняттям суто географічним</a:t>
            </a:r>
            <a:r>
              <a:rPr lang="uk-UA" sz="4000" b="1" dirty="0"/>
              <a:t>. Він зазначав, що ані Юлій Цезар, ані Цицерон ніколи не вживали слово «Європа», а у Тацита воно зустрічається лише один раз.</a:t>
            </a:r>
          </a:p>
        </p:txBody>
      </p:sp>
    </p:spTree>
    <p:extLst>
      <p:ext uri="{BB962C8B-B14F-4D97-AF65-F5344CB8AC3E}">
        <p14:creationId xmlns:p14="http://schemas.microsoft.com/office/powerpoint/2010/main" val="37284522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304B224-43ED-177D-04F9-5826FB51E20A}"/>
              </a:ext>
            </a:extLst>
          </p:cNvPr>
          <p:cNvSpPr>
            <a:spLocks noGrp="1"/>
          </p:cNvSpPr>
          <p:nvPr>
            <p:ph type="title"/>
          </p:nvPr>
        </p:nvSpPr>
        <p:spPr>
          <a:xfrm>
            <a:off x="0" y="0"/>
            <a:ext cx="12192000" cy="815788"/>
          </a:xfrm>
        </p:spPr>
        <p:txBody>
          <a:bodyPr>
            <a:noAutofit/>
          </a:bodyPr>
          <a:lstStyle/>
          <a:p>
            <a:pPr algn="ctr"/>
            <a:r>
              <a:rPr lang="ru-RU" sz="2800" b="1" dirty="0">
                <a:solidFill>
                  <a:srgbClr val="C00000"/>
                </a:solidFill>
                <a:highlight>
                  <a:srgbClr val="FFFF00"/>
                </a:highlight>
                <a:latin typeface="Times New Roman" panose="02020603050405020304" pitchFamily="18" charset="0"/>
                <a:cs typeface="Times New Roman" panose="02020603050405020304" pitchFamily="18" charset="0"/>
              </a:rPr>
              <a:t>7</a:t>
            </a:r>
            <a:r>
              <a:rPr lang="uk-UA" sz="2800" b="1" dirty="0">
                <a:solidFill>
                  <a:srgbClr val="C00000"/>
                </a:solidFill>
                <a:highlight>
                  <a:srgbClr val="FFFF00"/>
                </a:highlight>
                <a:latin typeface="Times New Roman" panose="02020603050405020304" pitchFamily="18" charset="0"/>
                <a:cs typeface="Times New Roman" panose="02020603050405020304" pitchFamily="18" charset="0"/>
              </a:rPr>
              <a:t>.	Роль Стародавнього Риму у формуванні ідеї об’єднаної Європи</a:t>
            </a:r>
          </a:p>
        </p:txBody>
      </p:sp>
      <p:sp>
        <p:nvSpPr>
          <p:cNvPr id="3" name="Объект 2">
            <a:extLst>
              <a:ext uri="{FF2B5EF4-FFF2-40B4-BE49-F238E27FC236}">
                <a16:creationId xmlns:a16="http://schemas.microsoft.com/office/drawing/2014/main" id="{2A409BDE-7234-B61E-6F65-1A70308DC991}"/>
              </a:ext>
            </a:extLst>
          </p:cNvPr>
          <p:cNvSpPr>
            <a:spLocks noGrp="1"/>
          </p:cNvSpPr>
          <p:nvPr>
            <p:ph idx="1"/>
          </p:nvPr>
        </p:nvSpPr>
        <p:spPr>
          <a:xfrm>
            <a:off x="0" y="815788"/>
            <a:ext cx="12191999" cy="6042212"/>
          </a:xfrm>
        </p:spPr>
        <p:txBody>
          <a:bodyPr>
            <a:noAutofit/>
          </a:bodyPr>
          <a:lstStyle/>
          <a:p>
            <a:pPr marL="0" indent="0" algn="just">
              <a:buNone/>
            </a:pPr>
            <a:r>
              <a:rPr lang="uk-UA" sz="3500" b="1" dirty="0"/>
              <a:t>Внаслідок розширення підвладної території Римська держава відчувала впливи різних релігій та філософських систем, що певною мірою </a:t>
            </a:r>
            <a:r>
              <a:rPr lang="uk-UA" sz="3500" b="1" i="1" dirty="0">
                <a:highlight>
                  <a:srgbClr val="FF0000"/>
                </a:highlight>
              </a:rPr>
              <a:t>заважало формуванню ідеологічної єдності та згуртованості</a:t>
            </a:r>
            <a:r>
              <a:rPr lang="uk-UA" sz="3500" b="1" dirty="0"/>
              <a:t>.</a:t>
            </a:r>
          </a:p>
          <a:p>
            <a:pPr marL="0" indent="0" algn="just">
              <a:buNone/>
            </a:pPr>
            <a:r>
              <a:rPr lang="uk-UA" sz="3500" b="1" dirty="0"/>
              <a:t> Проте, як не дивно, на зміцнення європейської самосвідомості позитивним чином впливала постійна конфронтація з «чужими» – ворожими сусідами, варварами, даючи привід замислитися над відмінностями від них. </a:t>
            </a:r>
            <a:r>
              <a:rPr lang="uk-UA" sz="3500" b="1" u="sng" dirty="0"/>
              <a:t>Усе це дає підстави сучасним дослідникам вбачати у Римській імперії яскравий приклад політичної та мультикультурної держави</a:t>
            </a:r>
            <a:r>
              <a:rPr lang="uk-UA" sz="3500" b="1" dirty="0"/>
              <a:t>.</a:t>
            </a:r>
          </a:p>
        </p:txBody>
      </p:sp>
    </p:spTree>
    <p:extLst>
      <p:ext uri="{BB962C8B-B14F-4D97-AF65-F5344CB8AC3E}">
        <p14:creationId xmlns:p14="http://schemas.microsoft.com/office/powerpoint/2010/main" val="25442556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304B224-43ED-177D-04F9-5826FB51E20A}"/>
              </a:ext>
            </a:extLst>
          </p:cNvPr>
          <p:cNvSpPr>
            <a:spLocks noGrp="1"/>
          </p:cNvSpPr>
          <p:nvPr>
            <p:ph type="title"/>
          </p:nvPr>
        </p:nvSpPr>
        <p:spPr>
          <a:xfrm>
            <a:off x="0" y="0"/>
            <a:ext cx="12192000" cy="815788"/>
          </a:xfrm>
        </p:spPr>
        <p:txBody>
          <a:bodyPr>
            <a:noAutofit/>
          </a:bodyPr>
          <a:lstStyle/>
          <a:p>
            <a:pPr algn="ctr"/>
            <a:r>
              <a:rPr lang="ru-RU" sz="2800" b="1" dirty="0">
                <a:solidFill>
                  <a:srgbClr val="C00000"/>
                </a:solidFill>
                <a:highlight>
                  <a:srgbClr val="FFFF00"/>
                </a:highlight>
                <a:latin typeface="Times New Roman" panose="02020603050405020304" pitchFamily="18" charset="0"/>
                <a:cs typeface="Times New Roman" panose="02020603050405020304" pitchFamily="18" charset="0"/>
              </a:rPr>
              <a:t>7</a:t>
            </a:r>
            <a:r>
              <a:rPr lang="uk-UA" sz="2800" b="1" dirty="0">
                <a:solidFill>
                  <a:srgbClr val="C00000"/>
                </a:solidFill>
                <a:highlight>
                  <a:srgbClr val="FFFF00"/>
                </a:highlight>
                <a:latin typeface="Times New Roman" panose="02020603050405020304" pitchFamily="18" charset="0"/>
                <a:cs typeface="Times New Roman" panose="02020603050405020304" pitchFamily="18" charset="0"/>
              </a:rPr>
              <a:t>.	Роль Стародавнього Риму у формуванні ідеї об’єднаної Європи</a:t>
            </a:r>
          </a:p>
        </p:txBody>
      </p:sp>
      <p:sp>
        <p:nvSpPr>
          <p:cNvPr id="3" name="Объект 2">
            <a:extLst>
              <a:ext uri="{FF2B5EF4-FFF2-40B4-BE49-F238E27FC236}">
                <a16:creationId xmlns:a16="http://schemas.microsoft.com/office/drawing/2014/main" id="{2A409BDE-7234-B61E-6F65-1A70308DC991}"/>
              </a:ext>
            </a:extLst>
          </p:cNvPr>
          <p:cNvSpPr>
            <a:spLocks noGrp="1"/>
          </p:cNvSpPr>
          <p:nvPr>
            <p:ph idx="1"/>
          </p:nvPr>
        </p:nvSpPr>
        <p:spPr>
          <a:xfrm>
            <a:off x="0" y="815788"/>
            <a:ext cx="12191999" cy="6042212"/>
          </a:xfrm>
        </p:spPr>
        <p:txBody>
          <a:bodyPr>
            <a:noAutofit/>
          </a:bodyPr>
          <a:lstStyle/>
          <a:p>
            <a:pPr marL="0" indent="0" algn="just">
              <a:buNone/>
            </a:pPr>
            <a:r>
              <a:rPr lang="uk-UA" sz="3300" b="1" dirty="0"/>
              <a:t>Так само, як і у греків, у римлян не сформувалося чіткої «</a:t>
            </a:r>
            <a:r>
              <a:rPr lang="uk-UA" sz="3300" b="1" dirty="0">
                <a:highlight>
                  <a:srgbClr val="FF0000"/>
                </a:highlight>
              </a:rPr>
              <a:t>ідеї Європи</a:t>
            </a:r>
            <a:r>
              <a:rPr lang="uk-UA" sz="3300" b="1" dirty="0"/>
              <a:t>», ймовірно, через те, що Римська держава, з одного боку, швидко поширилася на позаєвропейські території, а з іншого – не охопила усієї Європи. </a:t>
            </a:r>
          </a:p>
          <a:p>
            <a:pPr marL="0" indent="0" algn="just">
              <a:buNone/>
            </a:pPr>
            <a:r>
              <a:rPr lang="uk-UA" sz="3300" b="1" i="1" dirty="0">
                <a:solidFill>
                  <a:srgbClr val="FFFF00"/>
                </a:solidFill>
              </a:rPr>
              <a:t>Римляни базували свій світогляд не на «ідеї Європи», а на уявленнях про Рим як центр світ</a:t>
            </a:r>
            <a:r>
              <a:rPr lang="uk-UA" sz="3300" b="1" dirty="0"/>
              <a:t>у. У той час, як поняття «Європа» поступово запроваджувалося у науковий і суспільний обіг, термін «європейці» в античні часи використовувався дуже рідко. Це також є свідченням того, що </a:t>
            </a:r>
            <a:r>
              <a:rPr lang="uk-UA" sz="3300" b="1" i="1" dirty="0">
                <a:solidFill>
                  <a:srgbClr val="00B0F0"/>
                </a:solidFill>
              </a:rPr>
              <a:t>Європа була ще лише географічним поняттям, а не символізувала культурну самобутність та єдність</a:t>
            </a:r>
            <a:r>
              <a:rPr lang="uk-UA" sz="3300" b="1" dirty="0"/>
              <a:t>.</a:t>
            </a:r>
          </a:p>
        </p:txBody>
      </p:sp>
    </p:spTree>
    <p:extLst>
      <p:ext uri="{BB962C8B-B14F-4D97-AF65-F5344CB8AC3E}">
        <p14:creationId xmlns:p14="http://schemas.microsoft.com/office/powerpoint/2010/main" val="33905674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304B224-43ED-177D-04F9-5826FB51E20A}"/>
              </a:ext>
            </a:extLst>
          </p:cNvPr>
          <p:cNvSpPr>
            <a:spLocks noGrp="1"/>
          </p:cNvSpPr>
          <p:nvPr>
            <p:ph type="title"/>
          </p:nvPr>
        </p:nvSpPr>
        <p:spPr>
          <a:xfrm>
            <a:off x="0" y="0"/>
            <a:ext cx="12192000" cy="815788"/>
          </a:xfrm>
        </p:spPr>
        <p:txBody>
          <a:bodyPr>
            <a:noAutofit/>
          </a:bodyPr>
          <a:lstStyle/>
          <a:p>
            <a:pPr algn="ctr"/>
            <a:r>
              <a:rPr lang="ru-RU" sz="2800" b="1" dirty="0">
                <a:solidFill>
                  <a:srgbClr val="C00000"/>
                </a:solidFill>
                <a:highlight>
                  <a:srgbClr val="FFFF00"/>
                </a:highlight>
                <a:latin typeface="Times New Roman" panose="02020603050405020304" pitchFamily="18" charset="0"/>
                <a:cs typeface="Times New Roman" panose="02020603050405020304" pitchFamily="18" charset="0"/>
              </a:rPr>
              <a:t>7</a:t>
            </a:r>
            <a:r>
              <a:rPr lang="uk-UA" sz="2800" b="1" dirty="0">
                <a:solidFill>
                  <a:srgbClr val="C00000"/>
                </a:solidFill>
                <a:highlight>
                  <a:srgbClr val="FFFF00"/>
                </a:highlight>
                <a:latin typeface="Times New Roman" panose="02020603050405020304" pitchFamily="18" charset="0"/>
                <a:cs typeface="Times New Roman" panose="02020603050405020304" pitchFamily="18" charset="0"/>
              </a:rPr>
              <a:t>.	Роль Стародавнього Риму у формуванні ідеї об’єднаної Європи</a:t>
            </a:r>
          </a:p>
        </p:txBody>
      </p:sp>
      <p:sp>
        <p:nvSpPr>
          <p:cNvPr id="3" name="Объект 2">
            <a:extLst>
              <a:ext uri="{FF2B5EF4-FFF2-40B4-BE49-F238E27FC236}">
                <a16:creationId xmlns:a16="http://schemas.microsoft.com/office/drawing/2014/main" id="{2A409BDE-7234-B61E-6F65-1A70308DC991}"/>
              </a:ext>
            </a:extLst>
          </p:cNvPr>
          <p:cNvSpPr>
            <a:spLocks noGrp="1"/>
          </p:cNvSpPr>
          <p:nvPr>
            <p:ph idx="1"/>
          </p:nvPr>
        </p:nvSpPr>
        <p:spPr>
          <a:xfrm>
            <a:off x="0" y="1093694"/>
            <a:ext cx="12191999" cy="5764306"/>
          </a:xfrm>
        </p:spPr>
        <p:txBody>
          <a:bodyPr>
            <a:noAutofit/>
          </a:bodyPr>
          <a:lstStyle/>
          <a:p>
            <a:pPr marL="0" indent="0" algn="just">
              <a:buNone/>
            </a:pPr>
            <a:r>
              <a:rPr lang="uk-UA" sz="3800" b="1" dirty="0"/>
              <a:t>Водночас політичний та соціально-економічний розвиток Римської держави зумовив появу принципово нового законодавства. </a:t>
            </a:r>
          </a:p>
          <a:p>
            <a:pPr marL="0" indent="0" algn="just">
              <a:buNone/>
            </a:pPr>
            <a:r>
              <a:rPr lang="uk-UA" sz="3800" b="1" dirty="0"/>
              <a:t>Завдяки римським юристам, які вивчали й </a:t>
            </a:r>
            <a:r>
              <a:rPr lang="uk-UA" sz="3800" b="1" dirty="0" err="1"/>
              <a:t>імплементували</a:t>
            </a:r>
            <a:r>
              <a:rPr lang="uk-UA" sz="3800" b="1" dirty="0"/>
              <a:t> елементи правових доктрин інших народів, поталанило створити універсальну правову систему, яка лягла в основу більшості західноєвропейських правових систем і не втратила своєї актуальності до сьогодні.</a:t>
            </a:r>
          </a:p>
        </p:txBody>
      </p:sp>
    </p:spTree>
    <p:extLst>
      <p:ext uri="{BB962C8B-B14F-4D97-AF65-F5344CB8AC3E}">
        <p14:creationId xmlns:p14="http://schemas.microsoft.com/office/powerpoint/2010/main" val="22203347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304B224-43ED-177D-04F9-5826FB51E20A}"/>
              </a:ext>
            </a:extLst>
          </p:cNvPr>
          <p:cNvSpPr>
            <a:spLocks noGrp="1"/>
          </p:cNvSpPr>
          <p:nvPr>
            <p:ph type="title"/>
          </p:nvPr>
        </p:nvSpPr>
        <p:spPr>
          <a:xfrm>
            <a:off x="0" y="0"/>
            <a:ext cx="12192000" cy="815788"/>
          </a:xfrm>
        </p:spPr>
        <p:txBody>
          <a:bodyPr>
            <a:noAutofit/>
          </a:bodyPr>
          <a:lstStyle/>
          <a:p>
            <a:pPr algn="ctr"/>
            <a:r>
              <a:rPr lang="ru-RU" sz="2800" b="1" dirty="0">
                <a:solidFill>
                  <a:srgbClr val="C00000"/>
                </a:solidFill>
                <a:highlight>
                  <a:srgbClr val="FFFF00"/>
                </a:highlight>
                <a:latin typeface="Times New Roman" panose="02020603050405020304" pitchFamily="18" charset="0"/>
                <a:cs typeface="Times New Roman" panose="02020603050405020304" pitchFamily="18" charset="0"/>
              </a:rPr>
              <a:t>7</a:t>
            </a:r>
            <a:r>
              <a:rPr lang="uk-UA" sz="2800" b="1" dirty="0">
                <a:solidFill>
                  <a:srgbClr val="C00000"/>
                </a:solidFill>
                <a:highlight>
                  <a:srgbClr val="FFFF00"/>
                </a:highlight>
                <a:latin typeface="Times New Roman" panose="02020603050405020304" pitchFamily="18" charset="0"/>
                <a:cs typeface="Times New Roman" panose="02020603050405020304" pitchFamily="18" charset="0"/>
              </a:rPr>
              <a:t>.	Роль Стародавнього Риму у формуванні ідеї об’єднаної Європи</a:t>
            </a:r>
          </a:p>
        </p:txBody>
      </p:sp>
      <p:sp>
        <p:nvSpPr>
          <p:cNvPr id="3" name="Объект 2">
            <a:extLst>
              <a:ext uri="{FF2B5EF4-FFF2-40B4-BE49-F238E27FC236}">
                <a16:creationId xmlns:a16="http://schemas.microsoft.com/office/drawing/2014/main" id="{2A409BDE-7234-B61E-6F65-1A70308DC991}"/>
              </a:ext>
            </a:extLst>
          </p:cNvPr>
          <p:cNvSpPr>
            <a:spLocks noGrp="1"/>
          </p:cNvSpPr>
          <p:nvPr>
            <p:ph idx="1"/>
          </p:nvPr>
        </p:nvSpPr>
        <p:spPr>
          <a:xfrm>
            <a:off x="0" y="815788"/>
            <a:ext cx="12191999" cy="6042212"/>
          </a:xfrm>
        </p:spPr>
        <p:txBody>
          <a:bodyPr>
            <a:noAutofit/>
          </a:bodyPr>
          <a:lstStyle/>
          <a:p>
            <a:pPr marL="0" indent="0" algn="just">
              <a:buNone/>
            </a:pPr>
            <a:r>
              <a:rPr lang="uk-UA" sz="3300" b="1" dirty="0"/>
              <a:t>Для багатонаціональної імперії була конче потрібна релігія, здатна об’єднати усі народи, і </a:t>
            </a:r>
            <a:r>
              <a:rPr lang="uk-UA" sz="3300" b="1" u="sng" dirty="0">
                <a:solidFill>
                  <a:srgbClr val="FFFF00"/>
                </a:solidFill>
              </a:rPr>
              <a:t>християнство заявило про себе як про наднаціональну релігію</a:t>
            </a:r>
            <a:r>
              <a:rPr lang="uk-UA" sz="3300" b="1" dirty="0"/>
              <a:t>, здатну об’єднати Імперію. </a:t>
            </a:r>
            <a:r>
              <a:rPr lang="uk-UA" sz="3300" b="1" i="1" dirty="0"/>
              <a:t>Воно стало своєрідним формоутворюючим елементом європейської цивілізації</a:t>
            </a:r>
            <a:r>
              <a:rPr lang="uk-UA" sz="3300" b="1" dirty="0"/>
              <a:t>. </a:t>
            </a:r>
          </a:p>
          <a:p>
            <a:pPr marL="0" indent="0" algn="just">
              <a:buNone/>
            </a:pPr>
            <a:r>
              <a:rPr lang="uk-UA" sz="3300" b="1" dirty="0"/>
              <a:t>По мірі поглинання грецького світу римською цивілізацією Європа в сучасному розумінні стала символом античної греко-римської культури, в якій розділяти правила і норми поведінки Римської імперії означало бути «цивілізованими», а перебувати поза рамками римського права і законів – бути «варварами».</a:t>
            </a:r>
          </a:p>
        </p:txBody>
      </p:sp>
    </p:spTree>
    <p:extLst>
      <p:ext uri="{BB962C8B-B14F-4D97-AF65-F5344CB8AC3E}">
        <p14:creationId xmlns:p14="http://schemas.microsoft.com/office/powerpoint/2010/main" val="18086190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304B224-43ED-177D-04F9-5826FB51E20A}"/>
              </a:ext>
            </a:extLst>
          </p:cNvPr>
          <p:cNvSpPr>
            <a:spLocks noGrp="1"/>
          </p:cNvSpPr>
          <p:nvPr>
            <p:ph type="title"/>
          </p:nvPr>
        </p:nvSpPr>
        <p:spPr>
          <a:xfrm>
            <a:off x="0" y="0"/>
            <a:ext cx="12192000" cy="815788"/>
          </a:xfrm>
        </p:spPr>
        <p:txBody>
          <a:bodyPr>
            <a:noAutofit/>
          </a:bodyPr>
          <a:lstStyle/>
          <a:p>
            <a:pPr algn="ctr"/>
            <a:r>
              <a:rPr lang="ru-RU" sz="2800" b="1" dirty="0">
                <a:solidFill>
                  <a:srgbClr val="C00000"/>
                </a:solidFill>
                <a:highlight>
                  <a:srgbClr val="FFFF00"/>
                </a:highlight>
                <a:latin typeface="Times New Roman" panose="02020603050405020304" pitchFamily="18" charset="0"/>
                <a:cs typeface="Times New Roman" panose="02020603050405020304" pitchFamily="18" charset="0"/>
              </a:rPr>
              <a:t>7</a:t>
            </a:r>
            <a:r>
              <a:rPr lang="uk-UA" sz="2800" b="1" dirty="0">
                <a:solidFill>
                  <a:srgbClr val="C00000"/>
                </a:solidFill>
                <a:highlight>
                  <a:srgbClr val="FFFF00"/>
                </a:highlight>
                <a:latin typeface="Times New Roman" panose="02020603050405020304" pitchFamily="18" charset="0"/>
                <a:cs typeface="Times New Roman" panose="02020603050405020304" pitchFamily="18" charset="0"/>
              </a:rPr>
              <a:t>.	Роль Стародавнього Риму у формуванні ідеї об’єднаної Європи</a:t>
            </a:r>
          </a:p>
        </p:txBody>
      </p:sp>
      <p:sp>
        <p:nvSpPr>
          <p:cNvPr id="3" name="Объект 2">
            <a:extLst>
              <a:ext uri="{FF2B5EF4-FFF2-40B4-BE49-F238E27FC236}">
                <a16:creationId xmlns:a16="http://schemas.microsoft.com/office/drawing/2014/main" id="{2A409BDE-7234-B61E-6F65-1A70308DC991}"/>
              </a:ext>
            </a:extLst>
          </p:cNvPr>
          <p:cNvSpPr>
            <a:spLocks noGrp="1"/>
          </p:cNvSpPr>
          <p:nvPr>
            <p:ph idx="1"/>
          </p:nvPr>
        </p:nvSpPr>
        <p:spPr>
          <a:xfrm>
            <a:off x="1" y="815788"/>
            <a:ext cx="12191999" cy="6042212"/>
          </a:xfrm>
        </p:spPr>
        <p:txBody>
          <a:bodyPr>
            <a:noAutofit/>
          </a:bodyPr>
          <a:lstStyle/>
          <a:p>
            <a:pPr marL="0" indent="0" algn="just">
              <a:buNone/>
            </a:pPr>
            <a:r>
              <a:rPr lang="uk-UA" sz="3600" b="1" dirty="0"/>
              <a:t>«Варварами» в кінцевому підсумку могли бути і представники таких розвинених </a:t>
            </a:r>
            <a:r>
              <a:rPr lang="uk-UA" sz="3600" b="1" dirty="0" err="1"/>
              <a:t>давньосхідних</a:t>
            </a:r>
            <a:r>
              <a:rPr lang="uk-UA" sz="3600" b="1" dirty="0"/>
              <a:t> цивілізацій, як вавилонська або фінікійська, тільки тому, що їх система цінностей, з якої витікали принципи організації життя і правила поведінки, була відмінна від греко-римської цивілізації.</a:t>
            </a:r>
          </a:p>
          <a:p>
            <a:pPr marL="0" indent="0" algn="just">
              <a:buNone/>
            </a:pPr>
            <a:r>
              <a:rPr lang="uk-UA" sz="3600" b="1" dirty="0"/>
              <a:t> Подібне розділення на «своїх» і «чужих» залишається невід’ємною частиною процесу становлення та розвитку системи «</a:t>
            </a:r>
            <a:r>
              <a:rPr lang="uk-UA" sz="3600" b="1" dirty="0">
                <a:highlight>
                  <a:srgbClr val="FF0000"/>
                </a:highlight>
              </a:rPr>
              <a:t>європейських цінностей</a:t>
            </a:r>
            <a:r>
              <a:rPr lang="uk-UA" sz="3600" b="1" dirty="0"/>
              <a:t>», з часом змінюються і доповнюються лише критерії оцінки ступеня приналежності до неї.</a:t>
            </a:r>
          </a:p>
        </p:txBody>
      </p:sp>
    </p:spTree>
    <p:extLst>
      <p:ext uri="{BB962C8B-B14F-4D97-AF65-F5344CB8AC3E}">
        <p14:creationId xmlns:p14="http://schemas.microsoft.com/office/powerpoint/2010/main" val="18311696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304B224-43ED-177D-04F9-5826FB51E20A}"/>
              </a:ext>
            </a:extLst>
          </p:cNvPr>
          <p:cNvSpPr>
            <a:spLocks noGrp="1"/>
          </p:cNvSpPr>
          <p:nvPr>
            <p:ph type="title"/>
          </p:nvPr>
        </p:nvSpPr>
        <p:spPr>
          <a:xfrm>
            <a:off x="0" y="0"/>
            <a:ext cx="12192000" cy="815788"/>
          </a:xfrm>
        </p:spPr>
        <p:txBody>
          <a:bodyPr>
            <a:noAutofit/>
          </a:bodyPr>
          <a:lstStyle/>
          <a:p>
            <a:pPr algn="ctr"/>
            <a:r>
              <a:rPr lang="ru-RU" sz="2800" b="1" dirty="0">
                <a:solidFill>
                  <a:srgbClr val="C00000"/>
                </a:solidFill>
                <a:highlight>
                  <a:srgbClr val="FFFF00"/>
                </a:highlight>
                <a:latin typeface="Times New Roman" panose="02020603050405020304" pitchFamily="18" charset="0"/>
                <a:cs typeface="Times New Roman" panose="02020603050405020304" pitchFamily="18" charset="0"/>
              </a:rPr>
              <a:t>7</a:t>
            </a:r>
            <a:r>
              <a:rPr lang="uk-UA" sz="2800" b="1" dirty="0">
                <a:solidFill>
                  <a:srgbClr val="C00000"/>
                </a:solidFill>
                <a:highlight>
                  <a:srgbClr val="FFFF00"/>
                </a:highlight>
                <a:latin typeface="Times New Roman" panose="02020603050405020304" pitchFamily="18" charset="0"/>
                <a:cs typeface="Times New Roman" panose="02020603050405020304" pitchFamily="18" charset="0"/>
              </a:rPr>
              <a:t>.	Роль Стародавнього Риму у формуванні ідеї об’єднаної Європи</a:t>
            </a:r>
          </a:p>
        </p:txBody>
      </p:sp>
      <p:sp>
        <p:nvSpPr>
          <p:cNvPr id="3" name="Объект 2">
            <a:extLst>
              <a:ext uri="{FF2B5EF4-FFF2-40B4-BE49-F238E27FC236}">
                <a16:creationId xmlns:a16="http://schemas.microsoft.com/office/drawing/2014/main" id="{2A409BDE-7234-B61E-6F65-1A70308DC991}"/>
              </a:ext>
            </a:extLst>
          </p:cNvPr>
          <p:cNvSpPr>
            <a:spLocks noGrp="1"/>
          </p:cNvSpPr>
          <p:nvPr>
            <p:ph idx="1"/>
          </p:nvPr>
        </p:nvSpPr>
        <p:spPr>
          <a:xfrm>
            <a:off x="0" y="815788"/>
            <a:ext cx="12191999" cy="6042212"/>
          </a:xfrm>
        </p:spPr>
        <p:txBody>
          <a:bodyPr>
            <a:noAutofit/>
          </a:bodyPr>
          <a:lstStyle/>
          <a:p>
            <a:pPr marL="0" indent="0" algn="just">
              <a:buNone/>
            </a:pPr>
            <a:r>
              <a:rPr lang="uk-UA" sz="3200" b="1" dirty="0"/>
              <a:t>Для сучасної системи європейських цінностей Стародавній Рим – це перш за все римське право, яке функціонує на всій території Стародавнього Риму. </a:t>
            </a:r>
          </a:p>
          <a:p>
            <a:pPr marL="0" indent="0" algn="just">
              <a:buNone/>
            </a:pPr>
            <a:r>
              <a:rPr lang="uk-UA" sz="3200" b="1" dirty="0"/>
              <a:t>У свою чергу, Римське право – єдина система законів, що передбачає рівність всіх громадян перед встановленим законом, поділ громадського та особистого життя.</a:t>
            </a:r>
          </a:p>
          <a:p>
            <a:pPr marL="0" indent="0" algn="just">
              <a:buNone/>
            </a:pPr>
            <a:r>
              <a:rPr lang="uk-UA" sz="3200" b="1" dirty="0"/>
              <a:t>З появою і поширенням християнства на території Римської імперії, затвердженням особливого статусу цієї релігії і активною підтримкою церкви з боку імператора Костянтина Великого, якого називають святим рівноапостольним князем, у </a:t>
            </a:r>
            <a:r>
              <a:rPr lang="uk-UA" sz="3200" b="1" dirty="0">
                <a:highlight>
                  <a:srgbClr val="FF0000"/>
                </a:highlight>
              </a:rPr>
              <a:t>розвитку європейської системи цінностей відбувається перелом</a:t>
            </a:r>
            <a:r>
              <a:rPr lang="uk-UA" sz="3200" b="1" dirty="0"/>
              <a:t>.</a:t>
            </a:r>
          </a:p>
        </p:txBody>
      </p:sp>
    </p:spTree>
    <p:extLst>
      <p:ext uri="{BB962C8B-B14F-4D97-AF65-F5344CB8AC3E}">
        <p14:creationId xmlns:p14="http://schemas.microsoft.com/office/powerpoint/2010/main" val="35039032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304B224-43ED-177D-04F9-5826FB51E20A}"/>
              </a:ext>
            </a:extLst>
          </p:cNvPr>
          <p:cNvSpPr>
            <a:spLocks noGrp="1"/>
          </p:cNvSpPr>
          <p:nvPr>
            <p:ph type="title"/>
          </p:nvPr>
        </p:nvSpPr>
        <p:spPr>
          <a:xfrm>
            <a:off x="0" y="0"/>
            <a:ext cx="12192000" cy="815788"/>
          </a:xfrm>
        </p:spPr>
        <p:txBody>
          <a:bodyPr>
            <a:noAutofit/>
          </a:bodyPr>
          <a:lstStyle/>
          <a:p>
            <a:pPr algn="ctr"/>
            <a:r>
              <a:rPr lang="ru-RU" sz="2800" b="1" dirty="0">
                <a:solidFill>
                  <a:srgbClr val="C00000"/>
                </a:solidFill>
                <a:highlight>
                  <a:srgbClr val="FFFF00"/>
                </a:highlight>
                <a:latin typeface="Times New Roman" panose="02020603050405020304" pitchFamily="18" charset="0"/>
                <a:cs typeface="Times New Roman" panose="02020603050405020304" pitchFamily="18" charset="0"/>
              </a:rPr>
              <a:t>7</a:t>
            </a:r>
            <a:r>
              <a:rPr lang="uk-UA" sz="2800" b="1" dirty="0">
                <a:solidFill>
                  <a:srgbClr val="C00000"/>
                </a:solidFill>
                <a:highlight>
                  <a:srgbClr val="FFFF00"/>
                </a:highlight>
                <a:latin typeface="Times New Roman" panose="02020603050405020304" pitchFamily="18" charset="0"/>
                <a:cs typeface="Times New Roman" panose="02020603050405020304" pitchFamily="18" charset="0"/>
              </a:rPr>
              <a:t>.	Роль Стародавнього Риму у формуванні ідеї об’єднаної Європи</a:t>
            </a:r>
          </a:p>
        </p:txBody>
      </p:sp>
      <p:sp>
        <p:nvSpPr>
          <p:cNvPr id="3" name="Объект 2">
            <a:extLst>
              <a:ext uri="{FF2B5EF4-FFF2-40B4-BE49-F238E27FC236}">
                <a16:creationId xmlns:a16="http://schemas.microsoft.com/office/drawing/2014/main" id="{2A409BDE-7234-B61E-6F65-1A70308DC991}"/>
              </a:ext>
            </a:extLst>
          </p:cNvPr>
          <p:cNvSpPr>
            <a:spLocks noGrp="1"/>
          </p:cNvSpPr>
          <p:nvPr>
            <p:ph idx="1"/>
          </p:nvPr>
        </p:nvSpPr>
        <p:spPr>
          <a:xfrm>
            <a:off x="0" y="815788"/>
            <a:ext cx="12191999" cy="6042212"/>
          </a:xfrm>
        </p:spPr>
        <p:txBody>
          <a:bodyPr>
            <a:noAutofit/>
          </a:bodyPr>
          <a:lstStyle/>
          <a:p>
            <a:pPr marL="0" indent="0" algn="just">
              <a:buNone/>
            </a:pPr>
            <a:r>
              <a:rPr lang="uk-UA" sz="3000" b="1" dirty="0"/>
              <a:t>Частиною системи цінностей, яка панує на території Римської імперії, стають десять християнських заповідей. Життя людини і його роль в суспільстві, так само як і зміст законів, в ідеальному варіанті розглядаються через призму дотримання цих заповідей. З моменту правління імператора Костянтина Великого історія Римської імперії стає «християнською». </a:t>
            </a:r>
          </a:p>
          <a:p>
            <a:pPr marL="0" indent="0" algn="just">
              <a:buNone/>
            </a:pPr>
            <a:r>
              <a:rPr lang="uk-UA" sz="3000" b="1" dirty="0"/>
              <a:t>Прихильність до християнської релігії розглядається як показник приналежності до певної культурно-історичної спільності зі своєю власною системою цінностей. Якщо раніше «варварами» були ті, хто не перебував під юрисдикцією Римської імперії і не підкорявся її законам, то </a:t>
            </a:r>
            <a:r>
              <a:rPr lang="uk-UA" sz="3000" b="1" dirty="0">
                <a:highlight>
                  <a:srgbClr val="FF0000"/>
                </a:highlight>
              </a:rPr>
              <a:t>на пізніх етапах розвитку Римської імперії «варварами» могли з легкістю стати «нехристияни».</a:t>
            </a:r>
          </a:p>
        </p:txBody>
      </p:sp>
    </p:spTree>
    <p:extLst>
      <p:ext uri="{BB962C8B-B14F-4D97-AF65-F5344CB8AC3E}">
        <p14:creationId xmlns:p14="http://schemas.microsoft.com/office/powerpoint/2010/main" val="13174062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304B224-43ED-177D-04F9-5826FB51E20A}"/>
              </a:ext>
            </a:extLst>
          </p:cNvPr>
          <p:cNvSpPr>
            <a:spLocks noGrp="1"/>
          </p:cNvSpPr>
          <p:nvPr>
            <p:ph type="title"/>
          </p:nvPr>
        </p:nvSpPr>
        <p:spPr>
          <a:xfrm>
            <a:off x="0" y="0"/>
            <a:ext cx="12192000" cy="815788"/>
          </a:xfrm>
        </p:spPr>
        <p:txBody>
          <a:bodyPr>
            <a:noAutofit/>
          </a:bodyPr>
          <a:lstStyle/>
          <a:p>
            <a:pPr algn="ctr"/>
            <a:r>
              <a:rPr lang="ru-RU" sz="2800" b="1" dirty="0">
                <a:solidFill>
                  <a:srgbClr val="C00000"/>
                </a:solidFill>
                <a:highlight>
                  <a:srgbClr val="FFFF00"/>
                </a:highlight>
                <a:latin typeface="Times New Roman" panose="02020603050405020304" pitchFamily="18" charset="0"/>
                <a:cs typeface="Times New Roman" panose="02020603050405020304" pitchFamily="18" charset="0"/>
              </a:rPr>
              <a:t>7</a:t>
            </a:r>
            <a:r>
              <a:rPr lang="uk-UA" sz="2800" b="1" dirty="0">
                <a:solidFill>
                  <a:srgbClr val="C00000"/>
                </a:solidFill>
                <a:highlight>
                  <a:srgbClr val="FFFF00"/>
                </a:highlight>
                <a:latin typeface="Times New Roman" panose="02020603050405020304" pitchFamily="18" charset="0"/>
                <a:cs typeface="Times New Roman" panose="02020603050405020304" pitchFamily="18" charset="0"/>
              </a:rPr>
              <a:t>.	Роль Стародавнього Риму у формуванні ідеї об’єднаної Європи</a:t>
            </a:r>
          </a:p>
        </p:txBody>
      </p:sp>
      <p:sp>
        <p:nvSpPr>
          <p:cNvPr id="3" name="Объект 2">
            <a:extLst>
              <a:ext uri="{FF2B5EF4-FFF2-40B4-BE49-F238E27FC236}">
                <a16:creationId xmlns:a16="http://schemas.microsoft.com/office/drawing/2014/main" id="{2A409BDE-7234-B61E-6F65-1A70308DC991}"/>
              </a:ext>
            </a:extLst>
          </p:cNvPr>
          <p:cNvSpPr>
            <a:spLocks noGrp="1"/>
          </p:cNvSpPr>
          <p:nvPr>
            <p:ph idx="1"/>
          </p:nvPr>
        </p:nvSpPr>
        <p:spPr>
          <a:xfrm>
            <a:off x="0" y="815788"/>
            <a:ext cx="12191999" cy="6042212"/>
          </a:xfrm>
        </p:spPr>
        <p:txBody>
          <a:bodyPr>
            <a:noAutofit/>
          </a:bodyPr>
          <a:lstStyle/>
          <a:p>
            <a:pPr marL="0" indent="0" algn="just">
              <a:buNone/>
            </a:pPr>
            <a:r>
              <a:rPr lang="uk-UA" sz="3400" b="1" dirty="0"/>
              <a:t>Цікаво звернутися до цитати У. Черчилля зі знаменитої промови у американському </a:t>
            </a:r>
            <a:r>
              <a:rPr lang="uk-UA" sz="3400" b="1" dirty="0" err="1"/>
              <a:t>Фултоні</a:t>
            </a:r>
            <a:r>
              <a:rPr lang="uk-UA" sz="3400" b="1" dirty="0"/>
              <a:t> 5 березня 1946 р.: «</a:t>
            </a:r>
            <a:r>
              <a:rPr lang="uk-UA" sz="3400" b="1" dirty="0">
                <a:solidFill>
                  <a:srgbClr val="FFFF00"/>
                </a:solidFill>
              </a:rPr>
              <a:t>Від Щецина на Балтиці до Трієста на Адріатиці на континент опустилась залізна завіса. За цією лінією зберігаються всі скарби древніх держав Центральної і Східної Європи. Варшава, Берлін, Прага, Відень, Будапешт, Белґрад, Бухарест, Софія – усі ці знамениті міста і населення в цих районах перебувають у </a:t>
            </a:r>
            <a:r>
              <a:rPr lang="uk-UA" sz="3400" b="1" dirty="0" err="1">
                <a:solidFill>
                  <a:srgbClr val="FFFF00"/>
                </a:solidFill>
              </a:rPr>
              <a:t>совєтській</a:t>
            </a:r>
            <a:r>
              <a:rPr lang="uk-UA" sz="3400" b="1" dirty="0">
                <a:solidFill>
                  <a:srgbClr val="FFFF00"/>
                </a:solidFill>
              </a:rPr>
              <a:t> сфері… У переважній більшості країн… створені комуністичні п’яті колони [які] становлять зростаючу загрозу і небезпеку для </a:t>
            </a:r>
            <a:r>
              <a:rPr lang="uk-UA" sz="3400" b="1" i="1" dirty="0">
                <a:highlight>
                  <a:srgbClr val="800000"/>
                </a:highlight>
              </a:rPr>
              <a:t>християнської цивілізації</a:t>
            </a:r>
            <a:r>
              <a:rPr lang="uk-UA" sz="3400" b="1" dirty="0"/>
              <a:t>».</a:t>
            </a:r>
          </a:p>
        </p:txBody>
      </p:sp>
    </p:spTree>
    <p:extLst>
      <p:ext uri="{BB962C8B-B14F-4D97-AF65-F5344CB8AC3E}">
        <p14:creationId xmlns:p14="http://schemas.microsoft.com/office/powerpoint/2010/main" val="7124369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304B224-43ED-177D-04F9-5826FB51E20A}"/>
              </a:ext>
            </a:extLst>
          </p:cNvPr>
          <p:cNvSpPr>
            <a:spLocks noGrp="1"/>
          </p:cNvSpPr>
          <p:nvPr>
            <p:ph type="title"/>
          </p:nvPr>
        </p:nvSpPr>
        <p:spPr>
          <a:xfrm>
            <a:off x="0" y="0"/>
            <a:ext cx="12192000" cy="815788"/>
          </a:xfrm>
        </p:spPr>
        <p:txBody>
          <a:bodyPr>
            <a:noAutofit/>
          </a:bodyPr>
          <a:lstStyle/>
          <a:p>
            <a:pPr algn="ctr"/>
            <a:r>
              <a:rPr lang="ru-RU" sz="2800" b="1" dirty="0">
                <a:solidFill>
                  <a:srgbClr val="C00000"/>
                </a:solidFill>
                <a:highlight>
                  <a:srgbClr val="FFFF00"/>
                </a:highlight>
                <a:latin typeface="Times New Roman" panose="02020603050405020304" pitchFamily="18" charset="0"/>
                <a:cs typeface="Times New Roman" panose="02020603050405020304" pitchFamily="18" charset="0"/>
              </a:rPr>
              <a:t>7</a:t>
            </a:r>
            <a:r>
              <a:rPr lang="uk-UA" sz="2800" b="1" dirty="0">
                <a:solidFill>
                  <a:srgbClr val="C00000"/>
                </a:solidFill>
                <a:highlight>
                  <a:srgbClr val="FFFF00"/>
                </a:highlight>
                <a:latin typeface="Times New Roman" panose="02020603050405020304" pitchFamily="18" charset="0"/>
                <a:cs typeface="Times New Roman" panose="02020603050405020304" pitchFamily="18" charset="0"/>
              </a:rPr>
              <a:t>.	Роль Стародавнього Риму у формуванні ідеї об’єднаної Європи</a:t>
            </a:r>
          </a:p>
        </p:txBody>
      </p:sp>
      <p:sp>
        <p:nvSpPr>
          <p:cNvPr id="3" name="Объект 2">
            <a:extLst>
              <a:ext uri="{FF2B5EF4-FFF2-40B4-BE49-F238E27FC236}">
                <a16:creationId xmlns:a16="http://schemas.microsoft.com/office/drawing/2014/main" id="{2A409BDE-7234-B61E-6F65-1A70308DC991}"/>
              </a:ext>
            </a:extLst>
          </p:cNvPr>
          <p:cNvSpPr>
            <a:spLocks noGrp="1"/>
          </p:cNvSpPr>
          <p:nvPr>
            <p:ph idx="1"/>
          </p:nvPr>
        </p:nvSpPr>
        <p:spPr>
          <a:xfrm>
            <a:off x="0" y="815788"/>
            <a:ext cx="12191999" cy="6042212"/>
          </a:xfrm>
        </p:spPr>
        <p:txBody>
          <a:bodyPr>
            <a:noAutofit/>
          </a:bodyPr>
          <a:lstStyle/>
          <a:p>
            <a:pPr marL="0" indent="0" algn="just">
              <a:buNone/>
            </a:pPr>
            <a:r>
              <a:rPr lang="uk-UA" sz="3900" b="1" dirty="0"/>
              <a:t>Юлій Цезар фактично дав Європі нову географію. Завоювавши Галлію та Британію, він посунув кордони Римської імперії далеко на північ. </a:t>
            </a:r>
            <a:r>
              <a:rPr lang="uk-UA" sz="3900" b="1" dirty="0">
                <a:highlight>
                  <a:srgbClr val="800000"/>
                </a:highlight>
              </a:rPr>
              <a:t>Натомість імператор Костянтин дав Європі нову душу, дозволивши сповідування християнства</a:t>
            </a:r>
            <a:r>
              <a:rPr lang="uk-UA" sz="3900" b="1" dirty="0"/>
              <a:t>.</a:t>
            </a:r>
          </a:p>
          <a:p>
            <a:pPr marL="0" indent="0" algn="just">
              <a:buNone/>
            </a:pPr>
            <a:r>
              <a:rPr lang="uk-UA" sz="3900" b="1" dirty="0"/>
              <a:t> Християнство поширилося на всі народи Середземномор’я, а потім і всієї Європи. Наступні європейські правителі намагались об’єднати християнський світ і, перш за все, Європу.</a:t>
            </a:r>
          </a:p>
        </p:txBody>
      </p:sp>
    </p:spTree>
    <p:extLst>
      <p:ext uri="{BB962C8B-B14F-4D97-AF65-F5344CB8AC3E}">
        <p14:creationId xmlns:p14="http://schemas.microsoft.com/office/powerpoint/2010/main" val="25961763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304B224-43ED-177D-04F9-5826FB51E20A}"/>
              </a:ext>
            </a:extLst>
          </p:cNvPr>
          <p:cNvSpPr>
            <a:spLocks noGrp="1"/>
          </p:cNvSpPr>
          <p:nvPr>
            <p:ph type="title"/>
          </p:nvPr>
        </p:nvSpPr>
        <p:spPr>
          <a:xfrm>
            <a:off x="0" y="0"/>
            <a:ext cx="12192000" cy="914400"/>
          </a:xfrm>
        </p:spPr>
        <p:txBody>
          <a:bodyPr>
            <a:normAutofit/>
          </a:bodyPr>
          <a:lstStyle/>
          <a:p>
            <a:pPr algn="ctr"/>
            <a:r>
              <a:rPr lang="uk-UA" sz="2800" b="1" dirty="0">
                <a:solidFill>
                  <a:srgbClr val="002060"/>
                </a:solidFill>
                <a:highlight>
                  <a:srgbClr val="00FFFF"/>
                </a:highlight>
                <a:latin typeface="Times New Roman" panose="02020603050405020304" pitchFamily="18" charset="0"/>
                <a:cs typeface="Times New Roman" panose="02020603050405020304" pitchFamily="18" charset="0"/>
              </a:rPr>
              <a:t>3.	Праця Геродота «Історії в дев’яти книгах». Давньогрецькі історики Фукідід і Гіппократ про Європу</a:t>
            </a:r>
          </a:p>
        </p:txBody>
      </p:sp>
      <p:sp>
        <p:nvSpPr>
          <p:cNvPr id="3" name="Объект 2">
            <a:extLst>
              <a:ext uri="{FF2B5EF4-FFF2-40B4-BE49-F238E27FC236}">
                <a16:creationId xmlns:a16="http://schemas.microsoft.com/office/drawing/2014/main" id="{2A409BDE-7234-B61E-6F65-1A70308DC991}"/>
              </a:ext>
            </a:extLst>
          </p:cNvPr>
          <p:cNvSpPr>
            <a:spLocks noGrp="1"/>
          </p:cNvSpPr>
          <p:nvPr>
            <p:ph idx="1"/>
          </p:nvPr>
        </p:nvSpPr>
        <p:spPr>
          <a:xfrm>
            <a:off x="0" y="1425388"/>
            <a:ext cx="12191999" cy="5432612"/>
          </a:xfrm>
        </p:spPr>
        <p:txBody>
          <a:bodyPr>
            <a:normAutofit/>
          </a:bodyPr>
          <a:lstStyle/>
          <a:p>
            <a:pPr marL="0" indent="0" algn="just">
              <a:buNone/>
            </a:pPr>
            <a:r>
              <a:rPr lang="uk-UA" sz="3600" b="1" dirty="0"/>
              <a:t>«</a:t>
            </a:r>
            <a:r>
              <a:rPr lang="uk-UA" sz="3600" b="1" dirty="0">
                <a:highlight>
                  <a:srgbClr val="008080"/>
                </a:highlight>
              </a:rPr>
              <a:t>Що ж до крайніх земель Європи, розташованих на заході</a:t>
            </a:r>
            <a:r>
              <a:rPr lang="uk-UA" sz="3600" b="1" dirty="0"/>
              <a:t>, – писав Геродот, – </a:t>
            </a:r>
            <a:r>
              <a:rPr lang="uk-UA" sz="3600" b="1" dirty="0">
                <a:highlight>
                  <a:srgbClr val="008080"/>
                </a:highlight>
              </a:rPr>
              <a:t>то я не можу навести якісь певні відомості, … незважаючи на всі мої розшуки, я не спромігся знайти людину, яка б на власні очі бачила, що за Європою є море</a:t>
            </a:r>
            <a:r>
              <a:rPr lang="uk-UA" sz="3600" b="1" dirty="0"/>
              <a:t>». </a:t>
            </a:r>
          </a:p>
          <a:p>
            <a:pPr marL="0" indent="0" algn="just">
              <a:buNone/>
            </a:pPr>
            <a:r>
              <a:rPr lang="uk-UA" sz="3600" b="1" dirty="0"/>
              <a:t>Він також зауважив: «</a:t>
            </a:r>
            <a:r>
              <a:rPr lang="uk-UA" sz="3600" b="1" dirty="0">
                <a:highlight>
                  <a:srgbClr val="FF00FF"/>
                </a:highlight>
              </a:rPr>
              <a:t>Щодо Європи, ніхто напевне не знає, чи ті її частини, що розташовані на сході і на півночі, обмиваються морем. Відомо, що за своєю довжиною вона майже перевершує два інші материки</a:t>
            </a:r>
            <a:r>
              <a:rPr lang="uk-UA" sz="3600" b="1" dirty="0"/>
              <a:t>».</a:t>
            </a:r>
          </a:p>
        </p:txBody>
      </p:sp>
    </p:spTree>
    <p:extLst>
      <p:ext uri="{BB962C8B-B14F-4D97-AF65-F5344CB8AC3E}">
        <p14:creationId xmlns:p14="http://schemas.microsoft.com/office/powerpoint/2010/main" val="36843467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304B224-43ED-177D-04F9-5826FB51E20A}"/>
              </a:ext>
            </a:extLst>
          </p:cNvPr>
          <p:cNvSpPr>
            <a:spLocks noGrp="1"/>
          </p:cNvSpPr>
          <p:nvPr>
            <p:ph type="title"/>
          </p:nvPr>
        </p:nvSpPr>
        <p:spPr>
          <a:xfrm>
            <a:off x="0" y="0"/>
            <a:ext cx="12192000" cy="815788"/>
          </a:xfrm>
        </p:spPr>
        <p:txBody>
          <a:bodyPr>
            <a:noAutofit/>
          </a:bodyPr>
          <a:lstStyle/>
          <a:p>
            <a:pPr algn="ctr"/>
            <a:r>
              <a:rPr lang="ru-RU" sz="2800" b="1" dirty="0">
                <a:solidFill>
                  <a:srgbClr val="C00000"/>
                </a:solidFill>
                <a:highlight>
                  <a:srgbClr val="FFFF00"/>
                </a:highlight>
                <a:latin typeface="Times New Roman" panose="02020603050405020304" pitchFamily="18" charset="0"/>
                <a:cs typeface="Times New Roman" panose="02020603050405020304" pitchFamily="18" charset="0"/>
              </a:rPr>
              <a:t>7</a:t>
            </a:r>
            <a:r>
              <a:rPr lang="uk-UA" sz="2800" b="1" dirty="0">
                <a:solidFill>
                  <a:srgbClr val="C00000"/>
                </a:solidFill>
                <a:highlight>
                  <a:srgbClr val="FFFF00"/>
                </a:highlight>
                <a:latin typeface="Times New Roman" panose="02020603050405020304" pitchFamily="18" charset="0"/>
                <a:cs typeface="Times New Roman" panose="02020603050405020304" pitchFamily="18" charset="0"/>
              </a:rPr>
              <a:t>.	Роль Стародавнього Риму у формуванні ідеї об’єднаної Європи</a:t>
            </a:r>
          </a:p>
        </p:txBody>
      </p:sp>
      <p:sp>
        <p:nvSpPr>
          <p:cNvPr id="3" name="Объект 2">
            <a:extLst>
              <a:ext uri="{FF2B5EF4-FFF2-40B4-BE49-F238E27FC236}">
                <a16:creationId xmlns:a16="http://schemas.microsoft.com/office/drawing/2014/main" id="{2A409BDE-7234-B61E-6F65-1A70308DC991}"/>
              </a:ext>
            </a:extLst>
          </p:cNvPr>
          <p:cNvSpPr>
            <a:spLocks noGrp="1"/>
          </p:cNvSpPr>
          <p:nvPr>
            <p:ph idx="1"/>
          </p:nvPr>
        </p:nvSpPr>
        <p:spPr>
          <a:xfrm>
            <a:off x="0" y="815788"/>
            <a:ext cx="12191999" cy="6042212"/>
          </a:xfrm>
        </p:spPr>
        <p:txBody>
          <a:bodyPr>
            <a:noAutofit/>
          </a:bodyPr>
          <a:lstStyle/>
          <a:p>
            <a:pPr marL="0" indent="0" algn="just">
              <a:buNone/>
            </a:pPr>
            <a:r>
              <a:rPr lang="uk-UA" sz="3600" b="1" dirty="0"/>
              <a:t>Саме Церква зробила чи не найбільший внесок в усвідомлення </a:t>
            </a:r>
            <a:r>
              <a:rPr lang="uk-UA" sz="3600" b="1" dirty="0">
                <a:highlight>
                  <a:srgbClr val="800000"/>
                </a:highlight>
              </a:rPr>
              <a:t>необхідності європейської єдності</a:t>
            </a:r>
            <a:r>
              <a:rPr lang="uk-UA" sz="3600" b="1" dirty="0"/>
              <a:t>, адже вона поширювала думку про Європу як про особливу систему, особливий світ, де з’явилася нова цивілізація. </a:t>
            </a:r>
          </a:p>
          <a:p>
            <a:pPr marL="0" indent="0" algn="just">
              <a:buNone/>
            </a:pPr>
            <a:r>
              <a:rPr lang="uk-UA" sz="3600" b="1" dirty="0"/>
              <a:t>Церква досить довго відігравала провідну роль у духовному та політичному житті, була одним з перших і найбільш послідовних ініціаторів об’єднавчого процесу в Європі. Саме під знаменами християнства середньовічна Європа об’єдналася для боротьби проти іновірців.</a:t>
            </a:r>
          </a:p>
        </p:txBody>
      </p:sp>
    </p:spTree>
    <p:extLst>
      <p:ext uri="{BB962C8B-B14F-4D97-AF65-F5344CB8AC3E}">
        <p14:creationId xmlns:p14="http://schemas.microsoft.com/office/powerpoint/2010/main" val="34395695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304B224-43ED-177D-04F9-5826FB51E20A}"/>
              </a:ext>
            </a:extLst>
          </p:cNvPr>
          <p:cNvSpPr>
            <a:spLocks noGrp="1"/>
          </p:cNvSpPr>
          <p:nvPr>
            <p:ph type="title"/>
          </p:nvPr>
        </p:nvSpPr>
        <p:spPr>
          <a:xfrm>
            <a:off x="0" y="0"/>
            <a:ext cx="12192000" cy="815788"/>
          </a:xfrm>
        </p:spPr>
        <p:txBody>
          <a:bodyPr>
            <a:noAutofit/>
          </a:bodyPr>
          <a:lstStyle/>
          <a:p>
            <a:pPr algn="ctr"/>
            <a:r>
              <a:rPr lang="ru-RU" sz="2800" b="1" dirty="0">
                <a:solidFill>
                  <a:srgbClr val="C00000"/>
                </a:solidFill>
                <a:highlight>
                  <a:srgbClr val="FFFF00"/>
                </a:highlight>
                <a:latin typeface="Times New Roman" panose="02020603050405020304" pitchFamily="18" charset="0"/>
                <a:cs typeface="Times New Roman" panose="02020603050405020304" pitchFamily="18" charset="0"/>
              </a:rPr>
              <a:t>7</a:t>
            </a:r>
            <a:r>
              <a:rPr lang="uk-UA" sz="2800" b="1" dirty="0">
                <a:solidFill>
                  <a:srgbClr val="C00000"/>
                </a:solidFill>
                <a:highlight>
                  <a:srgbClr val="FFFF00"/>
                </a:highlight>
                <a:latin typeface="Times New Roman" panose="02020603050405020304" pitchFamily="18" charset="0"/>
                <a:cs typeface="Times New Roman" panose="02020603050405020304" pitchFamily="18" charset="0"/>
              </a:rPr>
              <a:t>.	Роль Стародавнього Риму у формуванні ідеї об’єднаної Європи</a:t>
            </a:r>
          </a:p>
        </p:txBody>
      </p:sp>
      <p:sp>
        <p:nvSpPr>
          <p:cNvPr id="3" name="Объект 2">
            <a:extLst>
              <a:ext uri="{FF2B5EF4-FFF2-40B4-BE49-F238E27FC236}">
                <a16:creationId xmlns:a16="http://schemas.microsoft.com/office/drawing/2014/main" id="{2A409BDE-7234-B61E-6F65-1A70308DC991}"/>
              </a:ext>
            </a:extLst>
          </p:cNvPr>
          <p:cNvSpPr>
            <a:spLocks noGrp="1"/>
          </p:cNvSpPr>
          <p:nvPr>
            <p:ph idx="1"/>
          </p:nvPr>
        </p:nvSpPr>
        <p:spPr>
          <a:xfrm>
            <a:off x="0" y="815788"/>
            <a:ext cx="12191999" cy="6042212"/>
          </a:xfrm>
        </p:spPr>
        <p:txBody>
          <a:bodyPr>
            <a:noAutofit/>
          </a:bodyPr>
          <a:lstStyle/>
          <a:p>
            <a:pPr marL="0" indent="0" algn="just">
              <a:buNone/>
            </a:pPr>
            <a:r>
              <a:rPr lang="uk-UA" sz="4400" b="1" dirty="0">
                <a:solidFill>
                  <a:srgbClr val="FFFF00"/>
                </a:solidFill>
              </a:rPr>
              <a:t>Поняття «християнський світ» почало фактично ототожнюватися з поняттям «Європа», а Церква була єдиним транскордонним інститутом.</a:t>
            </a:r>
            <a:r>
              <a:rPr lang="uk-UA" sz="4400" b="1" dirty="0"/>
              <a:t> </a:t>
            </a:r>
          </a:p>
          <a:p>
            <a:pPr marL="0" indent="0" algn="just">
              <a:buNone/>
            </a:pPr>
            <a:r>
              <a:rPr lang="uk-UA" sz="4400" b="1" dirty="0">
                <a:solidFill>
                  <a:srgbClr val="00B0F0"/>
                </a:solidFill>
              </a:rPr>
              <a:t>Цікаво, що деякі дослідники взагалі вважають, що саме зародження християнства знаменує собою народження «справжньої» Європи.</a:t>
            </a:r>
          </a:p>
        </p:txBody>
      </p:sp>
    </p:spTree>
    <p:extLst>
      <p:ext uri="{BB962C8B-B14F-4D97-AF65-F5344CB8AC3E}">
        <p14:creationId xmlns:p14="http://schemas.microsoft.com/office/powerpoint/2010/main" val="156588790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304B224-43ED-177D-04F9-5826FB51E20A}"/>
              </a:ext>
            </a:extLst>
          </p:cNvPr>
          <p:cNvSpPr>
            <a:spLocks noGrp="1"/>
          </p:cNvSpPr>
          <p:nvPr>
            <p:ph type="title"/>
          </p:nvPr>
        </p:nvSpPr>
        <p:spPr>
          <a:xfrm>
            <a:off x="0" y="0"/>
            <a:ext cx="12192000" cy="815788"/>
          </a:xfrm>
        </p:spPr>
        <p:txBody>
          <a:bodyPr>
            <a:noAutofit/>
          </a:bodyPr>
          <a:lstStyle/>
          <a:p>
            <a:pPr algn="ctr"/>
            <a:r>
              <a:rPr lang="ru-RU" sz="2800" b="1" dirty="0">
                <a:solidFill>
                  <a:srgbClr val="C00000"/>
                </a:solidFill>
                <a:highlight>
                  <a:srgbClr val="FFFF00"/>
                </a:highlight>
                <a:latin typeface="Times New Roman" panose="02020603050405020304" pitchFamily="18" charset="0"/>
                <a:cs typeface="Times New Roman" panose="02020603050405020304" pitchFamily="18" charset="0"/>
              </a:rPr>
              <a:t>7</a:t>
            </a:r>
            <a:r>
              <a:rPr lang="uk-UA" sz="2800" b="1" dirty="0">
                <a:solidFill>
                  <a:srgbClr val="C00000"/>
                </a:solidFill>
                <a:highlight>
                  <a:srgbClr val="FFFF00"/>
                </a:highlight>
                <a:latin typeface="Times New Roman" panose="02020603050405020304" pitchFamily="18" charset="0"/>
                <a:cs typeface="Times New Roman" panose="02020603050405020304" pitchFamily="18" charset="0"/>
              </a:rPr>
              <a:t>.	Роль Стародавнього Риму у формуванні ідеї об’єднаної Європи</a:t>
            </a:r>
          </a:p>
        </p:txBody>
      </p:sp>
      <p:sp>
        <p:nvSpPr>
          <p:cNvPr id="3" name="Объект 2">
            <a:extLst>
              <a:ext uri="{FF2B5EF4-FFF2-40B4-BE49-F238E27FC236}">
                <a16:creationId xmlns:a16="http://schemas.microsoft.com/office/drawing/2014/main" id="{2A409BDE-7234-B61E-6F65-1A70308DC991}"/>
              </a:ext>
            </a:extLst>
          </p:cNvPr>
          <p:cNvSpPr>
            <a:spLocks noGrp="1"/>
          </p:cNvSpPr>
          <p:nvPr>
            <p:ph idx="1"/>
          </p:nvPr>
        </p:nvSpPr>
        <p:spPr>
          <a:xfrm>
            <a:off x="0" y="815788"/>
            <a:ext cx="12191999" cy="6042212"/>
          </a:xfrm>
        </p:spPr>
        <p:txBody>
          <a:bodyPr>
            <a:noAutofit/>
          </a:bodyPr>
          <a:lstStyle/>
          <a:p>
            <a:pPr marL="0" indent="0" algn="just">
              <a:buNone/>
            </a:pPr>
            <a:r>
              <a:rPr lang="uk-UA" sz="3200" b="1" dirty="0"/>
              <a:t>Серед факторів, що сприяли подальшому згуртуванню та об’єднанню європейських держав варто відзначити також латинську мову, яка і після падіння Західної Римської імперії залишалася мовою Церкви та освічених еліт в усій Європі.</a:t>
            </a:r>
          </a:p>
          <a:p>
            <a:pPr marL="0" indent="0" algn="just">
              <a:buNone/>
            </a:pPr>
            <a:r>
              <a:rPr lang="uk-UA" sz="3200" b="1" dirty="0"/>
              <a:t> Завдяки Римській імперії утворився єдиний політичний, культурний та законодавчо-правовий простір, чому сприяв процес романізації підкорених територій. </a:t>
            </a:r>
          </a:p>
          <a:p>
            <a:pPr marL="0" indent="0" algn="just">
              <a:buNone/>
            </a:pPr>
            <a:r>
              <a:rPr lang="uk-UA" sz="3200" b="1" dirty="0"/>
              <a:t>Власне, сам по собі імперський устрій, заснований на необмеженій владі імператора, який також претендував на розширення своїх володінь, сприяв процесу інтеграції та надихав майбутні покоління прихильників об’єднавчої ідеї.</a:t>
            </a:r>
          </a:p>
        </p:txBody>
      </p:sp>
    </p:spTree>
    <p:extLst>
      <p:ext uri="{BB962C8B-B14F-4D97-AF65-F5344CB8AC3E}">
        <p14:creationId xmlns:p14="http://schemas.microsoft.com/office/powerpoint/2010/main" val="2781688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304B224-43ED-177D-04F9-5826FB51E20A}"/>
              </a:ext>
            </a:extLst>
          </p:cNvPr>
          <p:cNvSpPr>
            <a:spLocks noGrp="1"/>
          </p:cNvSpPr>
          <p:nvPr>
            <p:ph type="title"/>
          </p:nvPr>
        </p:nvSpPr>
        <p:spPr>
          <a:xfrm>
            <a:off x="0" y="0"/>
            <a:ext cx="12192000" cy="815788"/>
          </a:xfrm>
        </p:spPr>
        <p:txBody>
          <a:bodyPr>
            <a:noAutofit/>
          </a:bodyPr>
          <a:lstStyle/>
          <a:p>
            <a:pPr algn="ctr"/>
            <a:r>
              <a:rPr lang="ru-RU" sz="2800" b="1" dirty="0">
                <a:solidFill>
                  <a:srgbClr val="C00000"/>
                </a:solidFill>
                <a:highlight>
                  <a:srgbClr val="FFFF00"/>
                </a:highlight>
                <a:latin typeface="Times New Roman" panose="02020603050405020304" pitchFamily="18" charset="0"/>
                <a:cs typeface="Times New Roman" panose="02020603050405020304" pitchFamily="18" charset="0"/>
              </a:rPr>
              <a:t>7</a:t>
            </a:r>
            <a:r>
              <a:rPr lang="uk-UA" sz="2800" b="1" dirty="0">
                <a:solidFill>
                  <a:srgbClr val="C00000"/>
                </a:solidFill>
                <a:highlight>
                  <a:srgbClr val="FFFF00"/>
                </a:highlight>
                <a:latin typeface="Times New Roman" panose="02020603050405020304" pitchFamily="18" charset="0"/>
                <a:cs typeface="Times New Roman" panose="02020603050405020304" pitchFamily="18" charset="0"/>
              </a:rPr>
              <a:t>.	Роль Стародавнього Риму у формуванні ідеї об’єднаної Європи</a:t>
            </a:r>
          </a:p>
        </p:txBody>
      </p:sp>
      <p:sp>
        <p:nvSpPr>
          <p:cNvPr id="3" name="Объект 2">
            <a:extLst>
              <a:ext uri="{FF2B5EF4-FFF2-40B4-BE49-F238E27FC236}">
                <a16:creationId xmlns:a16="http://schemas.microsoft.com/office/drawing/2014/main" id="{2A409BDE-7234-B61E-6F65-1A70308DC991}"/>
              </a:ext>
            </a:extLst>
          </p:cNvPr>
          <p:cNvSpPr>
            <a:spLocks noGrp="1"/>
          </p:cNvSpPr>
          <p:nvPr>
            <p:ph idx="1"/>
          </p:nvPr>
        </p:nvSpPr>
        <p:spPr>
          <a:xfrm>
            <a:off x="0" y="815788"/>
            <a:ext cx="12191999" cy="6042212"/>
          </a:xfrm>
        </p:spPr>
        <p:txBody>
          <a:bodyPr>
            <a:noAutofit/>
          </a:bodyPr>
          <a:lstStyle/>
          <a:p>
            <a:pPr marL="0" indent="0" algn="just">
              <a:buNone/>
            </a:pPr>
            <a:r>
              <a:rPr lang="uk-UA" sz="3500" b="1" dirty="0"/>
              <a:t>Міфологема античних витоків європейської спільноти була створена за доби Ренесансу, діячі якого вважали, що античної ойкумени належали й </a:t>
            </a:r>
            <a:r>
              <a:rPr lang="uk-UA" sz="3500" b="1" dirty="0">
                <a:highlight>
                  <a:srgbClr val="800000"/>
                </a:highlight>
              </a:rPr>
              <a:t>українські терени</a:t>
            </a:r>
            <a:r>
              <a:rPr lang="uk-UA" sz="3500" b="1" dirty="0"/>
              <a:t>.</a:t>
            </a:r>
          </a:p>
          <a:p>
            <a:pPr marL="0" indent="0" algn="just">
              <a:buNone/>
            </a:pPr>
            <a:r>
              <a:rPr lang="uk-UA" sz="3500" b="1" dirty="0"/>
              <a:t> Однак Україна має і власну складову античного минулого, на чому свого часу наполягали М. Драгоманов і М. Грушевський, а Є. Маланюк запровадив у суспільний обіг концептуальний образ України як «</a:t>
            </a:r>
            <a:r>
              <a:rPr lang="uk-UA" sz="3500" b="1" dirty="0">
                <a:highlight>
                  <a:srgbClr val="FF00FF"/>
                </a:highlight>
              </a:rPr>
              <a:t>степової Еллади</a:t>
            </a:r>
            <a:r>
              <a:rPr lang="uk-UA" sz="3500" b="1" dirty="0"/>
              <a:t>». </a:t>
            </a:r>
          </a:p>
          <a:p>
            <a:pPr marL="0" indent="0" algn="just">
              <a:buNone/>
            </a:pPr>
            <a:r>
              <a:rPr lang="uk-UA" sz="3500" b="1" dirty="0"/>
              <a:t>Відтак Д. Гордієнко має підстави говорити про «українську античність» як складову європейської самоідентифікації України.</a:t>
            </a:r>
          </a:p>
        </p:txBody>
      </p:sp>
    </p:spTree>
    <p:extLst>
      <p:ext uri="{BB962C8B-B14F-4D97-AF65-F5344CB8AC3E}">
        <p14:creationId xmlns:p14="http://schemas.microsoft.com/office/powerpoint/2010/main" val="44373901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304B224-43ED-177D-04F9-5826FB51E20A}"/>
              </a:ext>
            </a:extLst>
          </p:cNvPr>
          <p:cNvSpPr>
            <a:spLocks noGrp="1"/>
          </p:cNvSpPr>
          <p:nvPr>
            <p:ph type="title"/>
          </p:nvPr>
        </p:nvSpPr>
        <p:spPr>
          <a:xfrm>
            <a:off x="0" y="0"/>
            <a:ext cx="12192000" cy="815788"/>
          </a:xfrm>
        </p:spPr>
        <p:txBody>
          <a:bodyPr>
            <a:noAutofit/>
          </a:bodyPr>
          <a:lstStyle/>
          <a:p>
            <a:pPr algn="ctr"/>
            <a:r>
              <a:rPr lang="ru-RU" sz="2800" b="1" dirty="0">
                <a:solidFill>
                  <a:srgbClr val="C00000"/>
                </a:solidFill>
                <a:highlight>
                  <a:srgbClr val="FFFF00"/>
                </a:highlight>
                <a:latin typeface="Times New Roman" panose="02020603050405020304" pitchFamily="18" charset="0"/>
                <a:cs typeface="Times New Roman" panose="02020603050405020304" pitchFamily="18" charset="0"/>
              </a:rPr>
              <a:t>7</a:t>
            </a:r>
            <a:r>
              <a:rPr lang="uk-UA" sz="2800" b="1" dirty="0">
                <a:solidFill>
                  <a:srgbClr val="C00000"/>
                </a:solidFill>
                <a:highlight>
                  <a:srgbClr val="FFFF00"/>
                </a:highlight>
                <a:latin typeface="Times New Roman" panose="02020603050405020304" pitchFamily="18" charset="0"/>
                <a:cs typeface="Times New Roman" panose="02020603050405020304" pitchFamily="18" charset="0"/>
              </a:rPr>
              <a:t>.	Роль Стародавнього Риму у формуванні ідеї об’єднаної Європи</a:t>
            </a:r>
          </a:p>
        </p:txBody>
      </p:sp>
      <p:sp>
        <p:nvSpPr>
          <p:cNvPr id="3" name="Объект 2">
            <a:extLst>
              <a:ext uri="{FF2B5EF4-FFF2-40B4-BE49-F238E27FC236}">
                <a16:creationId xmlns:a16="http://schemas.microsoft.com/office/drawing/2014/main" id="{2A409BDE-7234-B61E-6F65-1A70308DC991}"/>
              </a:ext>
            </a:extLst>
          </p:cNvPr>
          <p:cNvSpPr>
            <a:spLocks noGrp="1"/>
          </p:cNvSpPr>
          <p:nvPr>
            <p:ph idx="1"/>
          </p:nvPr>
        </p:nvSpPr>
        <p:spPr>
          <a:xfrm>
            <a:off x="0" y="1048870"/>
            <a:ext cx="12191999" cy="5809129"/>
          </a:xfrm>
        </p:spPr>
        <p:txBody>
          <a:bodyPr>
            <a:noAutofit/>
          </a:bodyPr>
          <a:lstStyle/>
          <a:p>
            <a:pPr marL="0" indent="0" algn="just">
              <a:buNone/>
            </a:pPr>
            <a:r>
              <a:rPr lang="uk-UA" sz="3200" b="1" dirty="0"/>
              <a:t>Отже, одним з основних факторів рушіїв об’єднавчого процесу була ідея єдиної Європи як </a:t>
            </a:r>
            <a:r>
              <a:rPr lang="uk-UA" sz="3200" b="1" i="1" dirty="0">
                <a:solidFill>
                  <a:srgbClr val="FFFF00"/>
                </a:solidFill>
              </a:rPr>
              <a:t>особливого типу цивілізації, заснованої на культурній спадщині античності, християнській етиці, гуманістичних традиціях епохи Ренесансу, Реформації та Просвітництва, принципах лібералізму</a:t>
            </a:r>
            <a:r>
              <a:rPr lang="uk-UA" sz="3200" b="1" dirty="0"/>
              <a:t>. </a:t>
            </a:r>
          </a:p>
          <a:p>
            <a:pPr marL="0" indent="0" algn="just">
              <a:buNone/>
            </a:pPr>
            <a:r>
              <a:rPr lang="uk-UA" sz="3200" b="1" dirty="0"/>
              <a:t>Культура Європи є </a:t>
            </a:r>
            <a:r>
              <a:rPr lang="uk-UA" sz="3200" b="1" i="1" dirty="0">
                <a:solidFill>
                  <a:srgbClr val="00B0F0"/>
                </a:solidFill>
              </a:rPr>
              <a:t>унікальним синтезом класичної грецької культури, римської законодавчої системи і концепції держави, християнських ідей та індивідуалізму германських націй</a:t>
            </a:r>
            <a:r>
              <a:rPr lang="uk-UA" sz="3200" b="1" dirty="0"/>
              <a:t>. Загалом, досягнення античного суспільства лягли в основу сучасної європейської цивілізації і багато в чому визначили шляхи її розвитку.</a:t>
            </a:r>
          </a:p>
        </p:txBody>
      </p:sp>
    </p:spTree>
    <p:extLst>
      <p:ext uri="{BB962C8B-B14F-4D97-AF65-F5344CB8AC3E}">
        <p14:creationId xmlns:p14="http://schemas.microsoft.com/office/powerpoint/2010/main" val="15366469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304B224-43ED-177D-04F9-5826FB51E20A}"/>
              </a:ext>
            </a:extLst>
          </p:cNvPr>
          <p:cNvSpPr>
            <a:spLocks noGrp="1"/>
          </p:cNvSpPr>
          <p:nvPr>
            <p:ph type="title"/>
          </p:nvPr>
        </p:nvSpPr>
        <p:spPr>
          <a:xfrm>
            <a:off x="0" y="0"/>
            <a:ext cx="12192000" cy="914400"/>
          </a:xfrm>
        </p:spPr>
        <p:txBody>
          <a:bodyPr>
            <a:normAutofit/>
          </a:bodyPr>
          <a:lstStyle/>
          <a:p>
            <a:pPr algn="ctr"/>
            <a:r>
              <a:rPr lang="uk-UA" sz="2800" b="1" dirty="0">
                <a:solidFill>
                  <a:srgbClr val="002060"/>
                </a:solidFill>
                <a:highlight>
                  <a:srgbClr val="00FFFF"/>
                </a:highlight>
                <a:latin typeface="Times New Roman" panose="02020603050405020304" pitchFamily="18" charset="0"/>
                <a:cs typeface="Times New Roman" panose="02020603050405020304" pitchFamily="18" charset="0"/>
              </a:rPr>
              <a:t>3.	Праця Геродота «Історії в дев’яти книгах». Давньогрецькі історики Фукідід і Гіппократ про Європу</a:t>
            </a:r>
          </a:p>
        </p:txBody>
      </p:sp>
      <p:sp>
        <p:nvSpPr>
          <p:cNvPr id="3" name="Объект 2">
            <a:extLst>
              <a:ext uri="{FF2B5EF4-FFF2-40B4-BE49-F238E27FC236}">
                <a16:creationId xmlns:a16="http://schemas.microsoft.com/office/drawing/2014/main" id="{2A409BDE-7234-B61E-6F65-1A70308DC991}"/>
              </a:ext>
            </a:extLst>
          </p:cNvPr>
          <p:cNvSpPr>
            <a:spLocks noGrp="1"/>
          </p:cNvSpPr>
          <p:nvPr>
            <p:ph idx="1"/>
          </p:nvPr>
        </p:nvSpPr>
        <p:spPr>
          <a:xfrm>
            <a:off x="0" y="914400"/>
            <a:ext cx="12191999" cy="5943600"/>
          </a:xfrm>
        </p:spPr>
        <p:txBody>
          <a:bodyPr>
            <a:normAutofit/>
          </a:bodyPr>
          <a:lstStyle/>
          <a:p>
            <a:pPr marL="0" indent="0" algn="just">
              <a:buNone/>
            </a:pPr>
            <a:r>
              <a:rPr lang="uk-UA" sz="3200" b="1" dirty="0"/>
              <a:t>На думку Геродота, перси завжди вважали еллінів (</a:t>
            </a:r>
            <a:r>
              <a:rPr lang="uk-UA" sz="3200" b="1" dirty="0">
                <a:highlight>
                  <a:srgbClr val="000080"/>
                </a:highlight>
              </a:rPr>
              <a:t>та жителів Європи взагалі</a:t>
            </a:r>
            <a:r>
              <a:rPr lang="uk-UA" sz="3200" b="1" dirty="0"/>
              <a:t>) своїми ворогами. Це протистояння було пов’язано з боротьбою за контроль над грецькими містами Малої Азії. </a:t>
            </a:r>
          </a:p>
          <a:p>
            <a:pPr marL="0" indent="0" algn="just">
              <a:buNone/>
            </a:pPr>
            <a:r>
              <a:rPr lang="uk-UA" sz="3200" b="1" dirty="0"/>
              <a:t>Геродот наводив слова перса </a:t>
            </a:r>
            <a:r>
              <a:rPr lang="uk-UA" sz="3200" b="1" dirty="0" err="1"/>
              <a:t>Мардонія</a:t>
            </a:r>
            <a:r>
              <a:rPr lang="uk-UA" sz="3200" b="1" dirty="0"/>
              <a:t>, про те, що «</a:t>
            </a:r>
            <a:r>
              <a:rPr lang="uk-UA" sz="3200" b="1" dirty="0">
                <a:highlight>
                  <a:srgbClr val="FF00FF"/>
                </a:highlight>
              </a:rPr>
              <a:t>Європа – це чудова країна, там ростуть різноманітні плодові дерева, вона надзвичайно родюча, і єдиний серед смертних, хто є гідний володіти нею, це великий цар</a:t>
            </a:r>
            <a:r>
              <a:rPr lang="uk-UA" sz="3200" b="1" dirty="0"/>
              <a:t>», та промову перського царя Ксеркса, виголошену перед персами. Зокрема, він обіцяв: «</a:t>
            </a:r>
            <a:r>
              <a:rPr lang="uk-UA" sz="3200" b="1" dirty="0">
                <a:highlight>
                  <a:srgbClr val="008000"/>
                </a:highlight>
              </a:rPr>
              <a:t>З вашою допомогою я всі країни зроблю єдиною державою після того, як пройду через усю Європу</a:t>
            </a:r>
            <a:r>
              <a:rPr lang="uk-UA" sz="3200" b="1" dirty="0"/>
              <a:t>».</a:t>
            </a:r>
          </a:p>
        </p:txBody>
      </p:sp>
    </p:spTree>
    <p:extLst>
      <p:ext uri="{BB962C8B-B14F-4D97-AF65-F5344CB8AC3E}">
        <p14:creationId xmlns:p14="http://schemas.microsoft.com/office/powerpoint/2010/main" val="1005786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304B224-43ED-177D-04F9-5826FB51E20A}"/>
              </a:ext>
            </a:extLst>
          </p:cNvPr>
          <p:cNvSpPr>
            <a:spLocks noGrp="1"/>
          </p:cNvSpPr>
          <p:nvPr>
            <p:ph type="title"/>
          </p:nvPr>
        </p:nvSpPr>
        <p:spPr>
          <a:xfrm>
            <a:off x="0" y="0"/>
            <a:ext cx="12192000" cy="914400"/>
          </a:xfrm>
        </p:spPr>
        <p:txBody>
          <a:bodyPr>
            <a:normAutofit/>
          </a:bodyPr>
          <a:lstStyle/>
          <a:p>
            <a:pPr algn="ctr"/>
            <a:r>
              <a:rPr lang="uk-UA" sz="2800" b="1" dirty="0">
                <a:solidFill>
                  <a:srgbClr val="002060"/>
                </a:solidFill>
                <a:highlight>
                  <a:srgbClr val="00FFFF"/>
                </a:highlight>
                <a:latin typeface="Times New Roman" panose="02020603050405020304" pitchFamily="18" charset="0"/>
                <a:cs typeface="Times New Roman" panose="02020603050405020304" pitchFamily="18" charset="0"/>
              </a:rPr>
              <a:t>3.	Праця Геродота «Історії в дев’яти книгах». Давньогрецькі історики Фукідід і Гіппократ про Європу</a:t>
            </a:r>
          </a:p>
        </p:txBody>
      </p:sp>
      <p:sp>
        <p:nvSpPr>
          <p:cNvPr id="3" name="Объект 2">
            <a:extLst>
              <a:ext uri="{FF2B5EF4-FFF2-40B4-BE49-F238E27FC236}">
                <a16:creationId xmlns:a16="http://schemas.microsoft.com/office/drawing/2014/main" id="{2A409BDE-7234-B61E-6F65-1A70308DC991}"/>
              </a:ext>
            </a:extLst>
          </p:cNvPr>
          <p:cNvSpPr>
            <a:spLocks noGrp="1"/>
          </p:cNvSpPr>
          <p:nvPr>
            <p:ph idx="1"/>
          </p:nvPr>
        </p:nvSpPr>
        <p:spPr>
          <a:xfrm>
            <a:off x="2474130" y="842682"/>
            <a:ext cx="6598152" cy="6015318"/>
          </a:xfrm>
        </p:spPr>
        <p:txBody>
          <a:bodyPr>
            <a:noAutofit/>
          </a:bodyPr>
          <a:lstStyle/>
          <a:p>
            <a:pPr marL="0" indent="0" algn="just">
              <a:buNone/>
            </a:pPr>
            <a:r>
              <a:rPr lang="uk-UA" sz="2300" b="1" dirty="0"/>
              <a:t>Інший давньогрецький історик </a:t>
            </a:r>
            <a:r>
              <a:rPr lang="uk-UA" sz="2300" b="1" dirty="0">
                <a:solidFill>
                  <a:srgbClr val="FFFF00"/>
                </a:solidFill>
              </a:rPr>
              <a:t>Фукідід</a:t>
            </a:r>
            <a:r>
              <a:rPr lang="uk-UA" sz="2300" b="1" dirty="0"/>
              <a:t> (</a:t>
            </a:r>
            <a:r>
              <a:rPr lang="ru-RU" sz="2300" b="1" dirty="0" err="1"/>
              <a:t>бл</a:t>
            </a:r>
            <a:r>
              <a:rPr lang="ru-RU" sz="2300" b="1" dirty="0"/>
              <a:t>. 460 р. — 396 р. до </a:t>
            </a:r>
            <a:r>
              <a:rPr lang="ru-RU" sz="2300" b="1" dirty="0" err="1"/>
              <a:t>н.е</a:t>
            </a:r>
            <a:r>
              <a:rPr lang="ru-RU" sz="2300" b="1" dirty="0"/>
              <a:t>.)</a:t>
            </a:r>
            <a:r>
              <a:rPr lang="uk-UA" sz="2300" b="1" dirty="0"/>
              <a:t>  у незавершеній «Історії Пелопоннеської війни» розглядав </a:t>
            </a:r>
            <a:r>
              <a:rPr lang="uk-UA" sz="2300" b="1" dirty="0">
                <a:highlight>
                  <a:srgbClr val="FF0000"/>
                </a:highlight>
              </a:rPr>
              <a:t>територію між Іонічним і Чорним морями як частину Європи</a:t>
            </a:r>
            <a:r>
              <a:rPr lang="uk-UA" sz="2300" b="1" dirty="0"/>
              <a:t>. </a:t>
            </a:r>
          </a:p>
          <a:p>
            <a:pPr marL="0" indent="0" algn="just">
              <a:buNone/>
            </a:pPr>
            <a:r>
              <a:rPr lang="uk-UA" sz="2300" b="1" dirty="0"/>
              <a:t>Давньогрецький лікар </a:t>
            </a:r>
            <a:r>
              <a:rPr lang="uk-UA" sz="2300" b="1" dirty="0">
                <a:solidFill>
                  <a:srgbClr val="FFFF00"/>
                </a:solidFill>
              </a:rPr>
              <a:t>Гіппократ</a:t>
            </a:r>
            <a:r>
              <a:rPr lang="uk-UA" sz="2300" b="1" dirty="0"/>
              <a:t> (</a:t>
            </a:r>
            <a:r>
              <a:rPr lang="ru-RU" sz="2300" b="1" dirty="0"/>
              <a:t>460–377 </a:t>
            </a:r>
            <a:r>
              <a:rPr lang="ru-RU" sz="2300" b="1" dirty="0" err="1"/>
              <a:t>рр</a:t>
            </a:r>
            <a:r>
              <a:rPr lang="ru-RU" sz="2300" b="1" dirty="0"/>
              <a:t>. до </a:t>
            </a:r>
            <a:r>
              <a:rPr lang="ru-RU" sz="2300" b="1" dirty="0" err="1"/>
              <a:t>н.е</a:t>
            </a:r>
            <a:r>
              <a:rPr lang="ru-RU" sz="2300" b="1" dirty="0"/>
              <a:t>.</a:t>
            </a:r>
            <a:r>
              <a:rPr lang="uk-UA" sz="2300" b="1" dirty="0"/>
              <a:t>) у своїй праці «Про повітря, води і місцевості» протиставляв Європу та Азію, намагаючись пояснити відмінності між ними: «</a:t>
            </a:r>
            <a:r>
              <a:rPr lang="uk-UA" sz="2300" b="1" dirty="0">
                <a:solidFill>
                  <a:srgbClr val="00B0F0"/>
                </a:solidFill>
              </a:rPr>
              <a:t>Азія дуже відрізняється від Європи як природою усього того, що виробляється із землі, так і природою людей, бо все в Азії народжується красивішим і величнішим, і сама країна м’якше іншої, і норови людей привітніші й спокійніші. І причиною усього цього слугує помірність пір року</a:t>
            </a:r>
            <a:r>
              <a:rPr lang="uk-UA" sz="2300" b="1" dirty="0"/>
              <a:t>».</a:t>
            </a:r>
          </a:p>
        </p:txBody>
      </p:sp>
      <p:pic>
        <p:nvPicPr>
          <p:cNvPr id="5" name="Рисунок 4">
            <a:extLst>
              <a:ext uri="{FF2B5EF4-FFF2-40B4-BE49-F238E27FC236}">
                <a16:creationId xmlns:a16="http://schemas.microsoft.com/office/drawing/2014/main" id="{5E2BD28B-D60B-487A-B0D6-FCCC2C6AA055}"/>
              </a:ext>
            </a:extLst>
          </p:cNvPr>
          <p:cNvPicPr>
            <a:picLocks noChangeAspect="1"/>
          </p:cNvPicPr>
          <p:nvPr/>
        </p:nvPicPr>
        <p:blipFill>
          <a:blip r:embed="rId2"/>
          <a:stretch>
            <a:fillRect/>
          </a:stretch>
        </p:blipFill>
        <p:spPr>
          <a:xfrm>
            <a:off x="294947" y="914399"/>
            <a:ext cx="2077197" cy="2886635"/>
          </a:xfrm>
          <a:prstGeom prst="rect">
            <a:avLst/>
          </a:prstGeom>
        </p:spPr>
      </p:pic>
      <p:pic>
        <p:nvPicPr>
          <p:cNvPr id="6" name="Рисунок 5">
            <a:extLst>
              <a:ext uri="{FF2B5EF4-FFF2-40B4-BE49-F238E27FC236}">
                <a16:creationId xmlns:a16="http://schemas.microsoft.com/office/drawing/2014/main" id="{7CA1CEAC-B8A9-56B9-0D95-C102CA9F9977}"/>
              </a:ext>
            </a:extLst>
          </p:cNvPr>
          <p:cNvPicPr>
            <a:picLocks noChangeAspect="1"/>
          </p:cNvPicPr>
          <p:nvPr/>
        </p:nvPicPr>
        <p:blipFill>
          <a:blip r:embed="rId3"/>
          <a:stretch>
            <a:fillRect/>
          </a:stretch>
        </p:blipFill>
        <p:spPr>
          <a:xfrm>
            <a:off x="173898" y="4092388"/>
            <a:ext cx="2198246" cy="2335306"/>
          </a:xfrm>
          <a:prstGeom prst="rect">
            <a:avLst/>
          </a:prstGeom>
        </p:spPr>
      </p:pic>
      <p:pic>
        <p:nvPicPr>
          <p:cNvPr id="7" name="Рисунок 6">
            <a:extLst>
              <a:ext uri="{FF2B5EF4-FFF2-40B4-BE49-F238E27FC236}">
                <a16:creationId xmlns:a16="http://schemas.microsoft.com/office/drawing/2014/main" id="{21B468E3-E9BF-F13E-C6ED-88D3BEAA5128}"/>
              </a:ext>
            </a:extLst>
          </p:cNvPr>
          <p:cNvPicPr>
            <a:picLocks noChangeAspect="1"/>
          </p:cNvPicPr>
          <p:nvPr/>
        </p:nvPicPr>
        <p:blipFill>
          <a:blip r:embed="rId4"/>
          <a:stretch>
            <a:fillRect/>
          </a:stretch>
        </p:blipFill>
        <p:spPr>
          <a:xfrm>
            <a:off x="9905999" y="914399"/>
            <a:ext cx="1852126" cy="2624727"/>
          </a:xfrm>
          <a:prstGeom prst="rect">
            <a:avLst/>
          </a:prstGeom>
        </p:spPr>
      </p:pic>
      <p:pic>
        <p:nvPicPr>
          <p:cNvPr id="8" name="Рисунок 7">
            <a:extLst>
              <a:ext uri="{FF2B5EF4-FFF2-40B4-BE49-F238E27FC236}">
                <a16:creationId xmlns:a16="http://schemas.microsoft.com/office/drawing/2014/main" id="{6FA495C6-1F0D-20C0-4962-8204EF5215BE}"/>
              </a:ext>
            </a:extLst>
          </p:cNvPr>
          <p:cNvPicPr>
            <a:picLocks noChangeAspect="1"/>
          </p:cNvPicPr>
          <p:nvPr/>
        </p:nvPicPr>
        <p:blipFill>
          <a:blip r:embed="rId5"/>
          <a:stretch>
            <a:fillRect/>
          </a:stretch>
        </p:blipFill>
        <p:spPr>
          <a:xfrm>
            <a:off x="9203391" y="3801034"/>
            <a:ext cx="2857500" cy="2857500"/>
          </a:xfrm>
          <a:prstGeom prst="rect">
            <a:avLst/>
          </a:prstGeom>
        </p:spPr>
      </p:pic>
    </p:spTree>
    <p:extLst>
      <p:ext uri="{BB962C8B-B14F-4D97-AF65-F5344CB8AC3E}">
        <p14:creationId xmlns:p14="http://schemas.microsoft.com/office/powerpoint/2010/main" val="22765006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304B224-43ED-177D-04F9-5826FB51E20A}"/>
              </a:ext>
            </a:extLst>
          </p:cNvPr>
          <p:cNvSpPr>
            <a:spLocks noGrp="1"/>
          </p:cNvSpPr>
          <p:nvPr>
            <p:ph type="title"/>
          </p:nvPr>
        </p:nvSpPr>
        <p:spPr>
          <a:xfrm>
            <a:off x="0" y="0"/>
            <a:ext cx="12192000" cy="914400"/>
          </a:xfrm>
        </p:spPr>
        <p:txBody>
          <a:bodyPr>
            <a:normAutofit/>
          </a:bodyPr>
          <a:lstStyle/>
          <a:p>
            <a:pPr algn="ctr"/>
            <a:r>
              <a:rPr lang="uk-UA" sz="2800" b="1" dirty="0">
                <a:solidFill>
                  <a:srgbClr val="002060"/>
                </a:solidFill>
                <a:highlight>
                  <a:srgbClr val="00FFFF"/>
                </a:highlight>
                <a:latin typeface="Times New Roman" panose="02020603050405020304" pitchFamily="18" charset="0"/>
                <a:cs typeface="Times New Roman" panose="02020603050405020304" pitchFamily="18" charset="0"/>
              </a:rPr>
              <a:t>3.	Праця Геродота «Історії в дев’яти книгах». Давньогрецькі історики Фукідід і Гіппократ про Європу</a:t>
            </a:r>
          </a:p>
        </p:txBody>
      </p:sp>
      <p:sp>
        <p:nvSpPr>
          <p:cNvPr id="3" name="Объект 2">
            <a:extLst>
              <a:ext uri="{FF2B5EF4-FFF2-40B4-BE49-F238E27FC236}">
                <a16:creationId xmlns:a16="http://schemas.microsoft.com/office/drawing/2014/main" id="{2A409BDE-7234-B61E-6F65-1A70308DC991}"/>
              </a:ext>
            </a:extLst>
          </p:cNvPr>
          <p:cNvSpPr>
            <a:spLocks noGrp="1"/>
          </p:cNvSpPr>
          <p:nvPr>
            <p:ph idx="1"/>
          </p:nvPr>
        </p:nvSpPr>
        <p:spPr>
          <a:xfrm>
            <a:off x="0" y="914400"/>
            <a:ext cx="12191999" cy="5943600"/>
          </a:xfrm>
        </p:spPr>
        <p:txBody>
          <a:bodyPr>
            <a:normAutofit/>
          </a:bodyPr>
          <a:lstStyle/>
          <a:p>
            <a:pPr marL="0" indent="0" algn="just">
              <a:buNone/>
            </a:pPr>
            <a:r>
              <a:rPr lang="uk-UA" sz="2800" b="1" dirty="0"/>
              <a:t>Гіппократ також зазначив: «</a:t>
            </a:r>
            <a:r>
              <a:rPr lang="uk-UA" sz="2800" b="1" dirty="0">
                <a:highlight>
                  <a:srgbClr val="FF0000"/>
                </a:highlight>
              </a:rPr>
              <a:t>Що ж стосується млявості духу і боягузтва, то найбільшою причиною, чому азіати менш войовничі, ніж європейці, і відрізняються більш тихим норовом, суть пори року, які не виробляють великих змін ні на тепло, ні на холод, але завжди приблизно однакові, бо тоді ні розум не відчуває потрясінь, ні тіло не піддається значним змінам … Насправді, зміни усього сильніше збуджують розум людини і не дозволяють залишатися у спокої. Ось внаслідок цих причин, здається мені, народ азіатський позбавлений всякої мужності, а крім того і з причини їхніх законів, бо більша частина Азії управляється владою царів. А там, де люди самі над собою не владні і не автономні, а підпорядковані володарю, турбота у них не про те, щоб вправлятися у військових справах, а щоб здаватися нездатними до війни</a:t>
            </a:r>
            <a:r>
              <a:rPr lang="uk-UA" sz="2800" b="1" dirty="0"/>
              <a:t>».</a:t>
            </a:r>
          </a:p>
        </p:txBody>
      </p:sp>
    </p:spTree>
    <p:extLst>
      <p:ext uri="{BB962C8B-B14F-4D97-AF65-F5344CB8AC3E}">
        <p14:creationId xmlns:p14="http://schemas.microsoft.com/office/powerpoint/2010/main" val="42706141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304B224-43ED-177D-04F9-5826FB51E20A}"/>
              </a:ext>
            </a:extLst>
          </p:cNvPr>
          <p:cNvSpPr>
            <a:spLocks noGrp="1"/>
          </p:cNvSpPr>
          <p:nvPr>
            <p:ph type="title"/>
          </p:nvPr>
        </p:nvSpPr>
        <p:spPr>
          <a:xfrm>
            <a:off x="0" y="0"/>
            <a:ext cx="12192000" cy="914400"/>
          </a:xfrm>
        </p:spPr>
        <p:txBody>
          <a:bodyPr>
            <a:normAutofit/>
          </a:bodyPr>
          <a:lstStyle/>
          <a:p>
            <a:pPr algn="ctr"/>
            <a:r>
              <a:rPr lang="uk-UA" sz="2800" b="1" dirty="0">
                <a:solidFill>
                  <a:srgbClr val="002060"/>
                </a:solidFill>
                <a:highlight>
                  <a:srgbClr val="00FFFF"/>
                </a:highlight>
                <a:latin typeface="Times New Roman" panose="02020603050405020304" pitchFamily="18" charset="0"/>
                <a:cs typeface="Times New Roman" panose="02020603050405020304" pitchFamily="18" charset="0"/>
              </a:rPr>
              <a:t>3.	Праця Геродота «Історії в дев’яти книгах». Давньогрецькі історики Фукідід і Гіппократ про Європу</a:t>
            </a:r>
          </a:p>
        </p:txBody>
      </p:sp>
      <p:sp>
        <p:nvSpPr>
          <p:cNvPr id="3" name="Объект 2">
            <a:extLst>
              <a:ext uri="{FF2B5EF4-FFF2-40B4-BE49-F238E27FC236}">
                <a16:creationId xmlns:a16="http://schemas.microsoft.com/office/drawing/2014/main" id="{2A409BDE-7234-B61E-6F65-1A70308DC991}"/>
              </a:ext>
            </a:extLst>
          </p:cNvPr>
          <p:cNvSpPr>
            <a:spLocks noGrp="1"/>
          </p:cNvSpPr>
          <p:nvPr>
            <p:ph idx="1"/>
          </p:nvPr>
        </p:nvSpPr>
        <p:spPr>
          <a:xfrm>
            <a:off x="2904566" y="914400"/>
            <a:ext cx="9287434" cy="5943600"/>
          </a:xfrm>
        </p:spPr>
        <p:txBody>
          <a:bodyPr>
            <a:normAutofit fontScale="92500" lnSpcReduction="10000"/>
          </a:bodyPr>
          <a:lstStyle/>
          <a:p>
            <a:pPr marL="0" indent="0" algn="just">
              <a:buNone/>
            </a:pPr>
            <a:r>
              <a:rPr lang="uk-UA" sz="3200" b="1" dirty="0"/>
              <a:t>Відчуття військової переваги над персами трансформувалося у відчуття переваги політичної. Давньогрецький філософ Аристотель (</a:t>
            </a:r>
            <a:r>
              <a:rPr lang="ru-RU" sz="3200" b="1" dirty="0"/>
              <a:t>384 — 322 </a:t>
            </a:r>
            <a:r>
              <a:rPr lang="ru-RU" sz="3200" b="1" dirty="0" err="1"/>
              <a:t>рр</a:t>
            </a:r>
            <a:r>
              <a:rPr lang="ru-RU" sz="3200" b="1" dirty="0"/>
              <a:t>. до н. е.)</a:t>
            </a:r>
            <a:r>
              <a:rPr lang="uk-UA" sz="3200" b="1" dirty="0"/>
              <a:t> стверджував, що саме греки мають найкращий політичний устрій, який </a:t>
            </a:r>
            <a:r>
              <a:rPr lang="uk-UA" sz="3200" b="1" dirty="0">
                <a:highlight>
                  <a:srgbClr val="FF0000"/>
                </a:highlight>
              </a:rPr>
              <a:t>повинні запозичити всі «цивілізовані» народи</a:t>
            </a:r>
            <a:r>
              <a:rPr lang="uk-UA" sz="3200" b="1" dirty="0"/>
              <a:t>. </a:t>
            </a:r>
          </a:p>
          <a:p>
            <a:pPr marL="0" indent="0" algn="just">
              <a:buNone/>
            </a:pPr>
            <a:r>
              <a:rPr lang="uk-UA" sz="3200" b="1" dirty="0"/>
              <a:t>У період античності Європа ще не сприймалася як певне ціле. Так само довгий час не була єдиним цілим і Греція. Гори розділяли Грецію на окремі відособлені регіони, в яких утворювалися незалежні держави, котрі не прагнули до об’єднання, а були зацікавлені лише у створенні тимчасових взаємовигідних союзів.</a:t>
            </a:r>
          </a:p>
          <a:p>
            <a:pPr marL="0" indent="0">
              <a:buNone/>
            </a:pPr>
            <a:endParaRPr lang="ru-RU" dirty="0"/>
          </a:p>
        </p:txBody>
      </p:sp>
      <p:pic>
        <p:nvPicPr>
          <p:cNvPr id="4" name="Рисунок 3">
            <a:extLst>
              <a:ext uri="{FF2B5EF4-FFF2-40B4-BE49-F238E27FC236}">
                <a16:creationId xmlns:a16="http://schemas.microsoft.com/office/drawing/2014/main" id="{ACA5A906-A1AB-B6CA-1A23-B40BE237814E}"/>
              </a:ext>
            </a:extLst>
          </p:cNvPr>
          <p:cNvPicPr>
            <a:picLocks noChangeAspect="1"/>
          </p:cNvPicPr>
          <p:nvPr/>
        </p:nvPicPr>
        <p:blipFill>
          <a:blip r:embed="rId2"/>
          <a:stretch>
            <a:fillRect/>
          </a:stretch>
        </p:blipFill>
        <p:spPr>
          <a:xfrm>
            <a:off x="192181" y="1945341"/>
            <a:ext cx="2609850" cy="3495675"/>
          </a:xfrm>
          <a:prstGeom prst="rect">
            <a:avLst/>
          </a:prstGeom>
        </p:spPr>
      </p:pic>
    </p:spTree>
    <p:extLst>
      <p:ext uri="{BB962C8B-B14F-4D97-AF65-F5344CB8AC3E}">
        <p14:creationId xmlns:p14="http://schemas.microsoft.com/office/powerpoint/2010/main" val="1662498135"/>
      </p:ext>
    </p:extLst>
  </p:cSld>
  <p:clrMapOvr>
    <a:masterClrMapping/>
  </p:clrMapOvr>
</p:sld>
</file>

<file path=ppt/theme/theme1.xml><?xml version="1.0" encoding="utf-8"?>
<a:theme xmlns:a="http://schemas.openxmlformats.org/drawingml/2006/main" name="След самолета">
  <a:themeElements>
    <a:clrScheme name="След самолета">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След самолета">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лед самолета">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docProps/app.xml><?xml version="1.0" encoding="utf-8"?>
<Properties xmlns="http://schemas.openxmlformats.org/officeDocument/2006/extended-properties" xmlns:vt="http://schemas.openxmlformats.org/officeDocument/2006/docPropsVTypes">
  <Template>Ion</Template>
  <TotalTime>447</TotalTime>
  <Words>5465</Words>
  <Application>Microsoft Office PowerPoint</Application>
  <PresentationFormat>Широкоэкранный</PresentationFormat>
  <Paragraphs>159</Paragraphs>
  <Slides>54</Slides>
  <Notes>0</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54</vt:i4>
      </vt:variant>
    </vt:vector>
  </HeadingPairs>
  <TitlesOfParts>
    <vt:vector size="59" baseType="lpstr">
      <vt:lpstr>Arial</vt:lpstr>
      <vt:lpstr>Calibri</vt:lpstr>
      <vt:lpstr>Century Gothic</vt:lpstr>
      <vt:lpstr>Times New Roman</vt:lpstr>
      <vt:lpstr>След самолета</vt:lpstr>
      <vt:lpstr>2. Географ Гекатей Мілетський і його праця «Землеопис». «Немейські пісні» поета Піндара</vt:lpstr>
      <vt:lpstr>2. Географ Гекатей Мілетський і його праця «Землеопис». «Немейські пісні» поета Піндара</vt:lpstr>
      <vt:lpstr>2. Географ Гекатей Мілетський і його праця «Землеопис». «Немейські пісні» поета Піндара</vt:lpstr>
      <vt:lpstr>3. Праця Геродота «Історії в дев’яти книгах». Давньогрецькі історики Фукідід і Гіппократ про Європу</vt:lpstr>
      <vt:lpstr>3. Праця Геродота «Історії в дев’яти книгах». Давньогрецькі історики Фукідід і Гіппократ про Європу</vt:lpstr>
      <vt:lpstr>3. Праця Геродота «Історії в дев’яти книгах». Давньогрецькі історики Фукідід і Гіппократ про Європу</vt:lpstr>
      <vt:lpstr>3. Праця Геродота «Історії в дев’яти книгах». Давньогрецькі історики Фукідід і Гіппократ про Європу</vt:lpstr>
      <vt:lpstr>3. Праця Геродота «Історії в дев’яти книгах». Давньогрецькі історики Фукідід і Гіппократ про Європу</vt:lpstr>
      <vt:lpstr>3. Праця Геродота «Історії в дев’яти книгах». Давньогрецькі історики Фукідід і Гіппократ про Європу</vt:lpstr>
      <vt:lpstr>3. Праця Геродота «Історії в дев’яти книгах». Давньогрецькі історики Фукідід і Гіппократ про Європу</vt:lpstr>
      <vt:lpstr>3. Праця Геродота «Історії в дев’яти книгах». Давньогрецькі історики Фукідід і Гіппократ про Європу</vt:lpstr>
      <vt:lpstr>4. Політико-правового забарвлення поняття «Європа» під час греко-перських війн (500–449 рр. до н. е.). </vt:lpstr>
      <vt:lpstr>4. Політико-правового забарвлення поняття «Європа» під час греко-перських війн (500–449 рр. до н. е.). </vt:lpstr>
      <vt:lpstr>4. Політико-правового забарвлення поняття «Європа» під час греко-перських війн (500–449 рр. до н. е.). </vt:lpstr>
      <vt:lpstr>4. Політико-правового забарвлення поняття «Європа» під час греко-перських війн (500–449 рр. до н. е.). </vt:lpstr>
      <vt:lpstr>5. Ідея панеллінізму як об’єднання греко-македонського світу у IV ст. до н. е.  Александр Македонський і ідея «світової імперії». </vt:lpstr>
      <vt:lpstr>5. Ідея панеллінізму як об’єднання греко-македонського світу у IV ст. до н. е.  Александр Македонський і ідея «світової імперії». </vt:lpstr>
      <vt:lpstr>5. Ідея панеллінізму як об’єднання греко-македонського світу у IV ст. до н. е.  Александр Македонський і ідея «світової імперії». </vt:lpstr>
      <vt:lpstr>5. Ідея панеллінізму як об’єднання греко-македонського світу у IV ст. до н. е.  Александр Македонський і ідея «світової імперії». </vt:lpstr>
      <vt:lpstr>5. Ідея панеллінізму як об’єднання греко-македонського світу у IV ст. до н. е.  Александр Македонський і ідея «світової імперії». </vt:lpstr>
      <vt:lpstr>5. Ідея панеллінізму як об’єднання греко-македонського світу у IV ст. до н. е.  Александр Македонський і ідея «світової імперії». </vt:lpstr>
      <vt:lpstr>5. Ідея панеллінізму як об’єднання греко-македонського світу у IV ст. до н. е.  Александр Македонський і ідея «світової імперії». </vt:lpstr>
      <vt:lpstr>5. Ідея панеллінізму як об’єднання греко-македонського світу у IV ст. до н. е.  Александр Македонський і ідея «світової імперії». </vt:lpstr>
      <vt:lpstr>5. Ідея панеллінізму як об’єднання греко-македонського світу у IV ст. до н. е.  Александр Македонський і ідея «світової імперії». </vt:lpstr>
      <vt:lpstr>5. Ідея панеллінізму як об’єднання греко-македонського світу у IV ст. до н. е.  Александр Македонський і ідея «світової імперії». </vt:lpstr>
      <vt:lpstr>5. Ідея панеллінізму як об’єднання греко-македонського світу у IV ст. до н. е.  Александр Македонський і ідея «світової імперії». </vt:lpstr>
      <vt:lpstr>5. Ідея панеллінізму як об’єднання греко-македонського світу у IV ст. до н. е.  Александр Македонський і ідея «світової імперії». </vt:lpstr>
      <vt:lpstr>6. Діоген і його термін «космополіт»  як «громадянин світу». </vt:lpstr>
      <vt:lpstr>6. Діоген і його термін «космополіт»  як «громадянин світу». </vt:lpstr>
      <vt:lpstr>6. Діоген і його термін «космополіт»  як «громадянин світу». </vt:lpstr>
      <vt:lpstr>6. Діоген і його термін «космополіт»  як «громадянин світу». </vt:lpstr>
      <vt:lpstr>7. Роль Стародавнього Риму у формуванні ідеї об’єднаної Європи</vt:lpstr>
      <vt:lpstr>7. Роль Стародавнього Риму у формуванні ідеї об’єднаної Європи</vt:lpstr>
      <vt:lpstr>7. Роль Стародавнього Риму у формуванні ідеї об’єднаної Європи</vt:lpstr>
      <vt:lpstr>7. Роль Стародавнього Риму у формуванні ідеї об’єднаної Європи</vt:lpstr>
      <vt:lpstr>7. Роль Стародавнього Риму у формуванні ідеї об’єднаної Європи</vt:lpstr>
      <vt:lpstr>7. Роль Стародавнього Риму у формуванні ідеї об’єднаної Європи</vt:lpstr>
      <vt:lpstr>7. Роль Стародавнього Риму у формуванні ідеї об’єднаної Європи</vt:lpstr>
      <vt:lpstr>7. Роль Стародавнього Риму у формуванні ідеї об’єднаної Європи</vt:lpstr>
      <vt:lpstr>7. Роль Стародавнього Риму у формуванні ідеї об’єднаної Європи</vt:lpstr>
      <vt:lpstr>7. Роль Стародавнього Риму у формуванні ідеї об’єднаної Європи</vt:lpstr>
      <vt:lpstr>7. Роль Стародавнього Риму у формуванні ідеї об’єднаної Європи</vt:lpstr>
      <vt:lpstr>7. Роль Стародавнього Риму у формуванні ідеї об’єднаної Європи</vt:lpstr>
      <vt:lpstr>7. Роль Стародавнього Риму у формуванні ідеї об’єднаної Європи</vt:lpstr>
      <vt:lpstr>7. Роль Стародавнього Риму у формуванні ідеї об’єднаної Європи</vt:lpstr>
      <vt:lpstr>7. Роль Стародавнього Риму у формуванні ідеї об’єднаної Європи</vt:lpstr>
      <vt:lpstr>7. Роль Стародавнього Риму у формуванні ідеї об’єднаної Європи</vt:lpstr>
      <vt:lpstr>7. Роль Стародавнього Риму у формуванні ідеї об’єднаної Європи</vt:lpstr>
      <vt:lpstr>7. Роль Стародавнього Риму у формуванні ідеї об’єднаної Європи</vt:lpstr>
      <vt:lpstr>7. Роль Стародавнього Риму у формуванні ідеї об’єднаної Європи</vt:lpstr>
      <vt:lpstr>7. Роль Стародавнього Риму у формуванні ідеї об’єднаної Європи</vt:lpstr>
      <vt:lpstr>7. Роль Стародавнього Риму у формуванні ідеї об’єднаної Європи</vt:lpstr>
      <vt:lpstr>7. Роль Стародавнього Риму у формуванні ідеї об’єднаної Європи</vt:lpstr>
      <vt:lpstr>7. Роль Стародавнього Риму у формуванні ідеї об’єднаної Європи</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Лекція 1.   Прелюдія «європейської ідеї»</dc:title>
  <dc:creator>admin</dc:creator>
  <cp:lastModifiedBy>admin</cp:lastModifiedBy>
  <cp:revision>20</cp:revision>
  <dcterms:created xsi:type="dcterms:W3CDTF">2024-01-15T19:56:50Z</dcterms:created>
  <dcterms:modified xsi:type="dcterms:W3CDTF">2024-02-20T14:36:14Z</dcterms:modified>
</cp:coreProperties>
</file>