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Особистість у соціальних контекстах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Герої/ героїні журналістських матеріалів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6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Родина – соціальний контекст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381" y="966651"/>
            <a:ext cx="2990850" cy="163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uk-UA" dirty="0" smtClean="0"/>
              <a:t>Члени родини.</a:t>
            </a:r>
          </a:p>
          <a:p>
            <a:pPr marL="342900" indent="-342900">
              <a:buAutoNum type="arabicPeriod"/>
            </a:pPr>
            <a:r>
              <a:rPr lang="uk-UA" dirty="0" smtClean="0"/>
              <a:t>Сім’я.</a:t>
            </a:r>
          </a:p>
          <a:p>
            <a:pPr marL="342900" indent="-342900">
              <a:buAutoNum type="arabicPeriod"/>
            </a:pPr>
            <a:r>
              <a:rPr lang="uk-UA" dirty="0" smtClean="0"/>
              <a:t>Сімейна організація як система.</a:t>
            </a:r>
          </a:p>
          <a:p>
            <a:pPr marL="342900" indent="-342900">
              <a:buAutoNum type="arabicPeriod"/>
            </a:pPr>
            <a:r>
              <a:rPr lang="uk-UA" dirty="0" smtClean="0"/>
              <a:t>Структура спорідненості.</a:t>
            </a:r>
          </a:p>
          <a:p>
            <a:pPr marL="342900" indent="-342900">
              <a:buAutoNum type="arabicPeriod"/>
            </a:pPr>
            <a:r>
              <a:rPr lang="uk-UA" dirty="0" smtClean="0"/>
              <a:t>Відтворення, виховання, ведення хатнього  господарства.</a:t>
            </a:r>
          </a:p>
          <a:p>
            <a:pPr marL="342900" indent="-342900">
              <a:buAutoNum type="arabicPeriod"/>
            </a:pPr>
            <a:r>
              <a:rPr lang="uk-UA" dirty="0" smtClean="0"/>
              <a:t>Сімейна етика, сімейне право.</a:t>
            </a:r>
          </a:p>
          <a:p>
            <a:pPr marL="342900" indent="-342900">
              <a:buAutoNum type="arabicPeriod"/>
            </a:pPr>
            <a:r>
              <a:rPr lang="uk-UA" dirty="0" smtClean="0"/>
              <a:t>Історична еволюція родини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4" y="3082698"/>
            <a:ext cx="1914525" cy="2390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246" y="306310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Освіта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798" r="3179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endParaRPr lang="uk-UA" sz="2400" dirty="0" smtClean="0"/>
          </a:p>
          <a:p>
            <a:pPr marL="457200" indent="-457200">
              <a:buAutoNum type="arabicPeriod"/>
            </a:pPr>
            <a:r>
              <a:rPr lang="uk-UA" sz="2400" dirty="0" smtClean="0"/>
              <a:t>Початкова освіта.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Школа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Система освіти.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Освітня ієрархія як структура.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Навчання.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Шкільна дисципліна як культура (правила).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Зміни форми та змісту освіти.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438" y="137794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Робота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207" y="1017520"/>
            <a:ext cx="2762250" cy="16573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uk-UA" dirty="0" smtClean="0"/>
              <a:t>Співробітники.</a:t>
            </a:r>
          </a:p>
          <a:p>
            <a:pPr marL="342900" indent="-342900">
              <a:buAutoNum type="arabicPeriod"/>
            </a:pPr>
            <a:r>
              <a:rPr lang="uk-UA" dirty="0" smtClean="0"/>
              <a:t>Фірма, підприємство, заклад.</a:t>
            </a:r>
          </a:p>
          <a:p>
            <a:pPr marL="342900" indent="-342900">
              <a:buAutoNum type="arabicPeriod"/>
            </a:pPr>
            <a:r>
              <a:rPr lang="uk-UA" dirty="0" smtClean="0"/>
              <a:t>Господарство.</a:t>
            </a:r>
          </a:p>
          <a:p>
            <a:pPr marL="342900" indent="-342900">
              <a:buAutoNum type="arabicPeriod"/>
            </a:pPr>
            <a:r>
              <a:rPr lang="uk-UA" dirty="0" smtClean="0"/>
              <a:t>Розподіл праці, організація праці.</a:t>
            </a:r>
          </a:p>
          <a:p>
            <a:pPr marL="342900" indent="-342900">
              <a:buAutoNum type="arabicPeriod"/>
            </a:pPr>
            <a:r>
              <a:rPr lang="uk-UA" dirty="0" smtClean="0"/>
              <a:t>Робочі фактори (питання).</a:t>
            </a:r>
          </a:p>
          <a:p>
            <a:pPr marL="342900" indent="-342900">
              <a:buAutoNum type="arabicPeriod"/>
            </a:pPr>
            <a:r>
              <a:rPr lang="uk-UA" dirty="0" smtClean="0"/>
              <a:t>Етика праці, трудове право.</a:t>
            </a:r>
          </a:p>
          <a:p>
            <a:pPr marL="342900" indent="-342900">
              <a:buAutoNum type="arabicPeriod"/>
            </a:pPr>
            <a:r>
              <a:rPr lang="uk-UA" dirty="0" smtClean="0"/>
              <a:t>Мінливість форми та змісту праці.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95" y="2674870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982" y="3546407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4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Релігія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6442" y="2002155"/>
            <a:ext cx="2619375" cy="17430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uk-UA" dirty="0" err="1" smtClean="0"/>
              <a:t>Віряни</a:t>
            </a:r>
            <a:r>
              <a:rPr lang="uk-UA" dirty="0" smtClean="0"/>
              <a:t>, клір.</a:t>
            </a:r>
          </a:p>
          <a:p>
            <a:pPr marL="342900" indent="-342900">
              <a:buAutoNum type="arabicPeriod"/>
            </a:pPr>
            <a:r>
              <a:rPr lang="uk-UA" dirty="0" smtClean="0"/>
              <a:t>Церква, парафія.</a:t>
            </a:r>
          </a:p>
          <a:p>
            <a:pPr marL="342900" indent="-342900">
              <a:buAutoNum type="arabicPeriod"/>
            </a:pPr>
            <a:r>
              <a:rPr lang="uk-UA" dirty="0" smtClean="0"/>
              <a:t>Церковна організація.</a:t>
            </a:r>
          </a:p>
          <a:p>
            <a:pPr marL="342900" indent="-342900">
              <a:buAutoNum type="arabicPeriod"/>
            </a:pPr>
            <a:r>
              <a:rPr lang="uk-UA" dirty="0" smtClean="0"/>
              <a:t>Церковна ієрархія.</a:t>
            </a:r>
          </a:p>
          <a:p>
            <a:pPr marL="342900" indent="-342900">
              <a:buAutoNum type="arabicPeriod"/>
            </a:pPr>
            <a:r>
              <a:rPr lang="uk-UA" dirty="0" smtClean="0"/>
              <a:t>Молитва, ритуал, «послуги».</a:t>
            </a:r>
          </a:p>
          <a:p>
            <a:pPr marL="342900" indent="-342900">
              <a:buAutoNum type="arabicPeriod"/>
            </a:pPr>
            <a:r>
              <a:rPr lang="uk-UA" dirty="0" smtClean="0"/>
              <a:t>Основні заповіді, релігійне право.</a:t>
            </a:r>
          </a:p>
          <a:p>
            <a:pPr marL="342900" indent="-342900">
              <a:buAutoNum type="arabicPeriod"/>
            </a:pPr>
            <a:r>
              <a:rPr lang="uk-UA" dirty="0" smtClean="0"/>
              <a:t>Історична еволюція релігії.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42" y="3745230"/>
            <a:ext cx="2933700" cy="1562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081" y="103523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4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6014" y="831644"/>
            <a:ext cx="2714625" cy="16859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uk-UA" dirty="0" smtClean="0"/>
              <a:t>Громадяни.</a:t>
            </a:r>
          </a:p>
          <a:p>
            <a:pPr marL="342900" indent="-342900">
              <a:buAutoNum type="arabicPeriod"/>
            </a:pPr>
            <a:r>
              <a:rPr lang="uk-UA" dirty="0" smtClean="0"/>
              <a:t>Національна держава.</a:t>
            </a:r>
          </a:p>
          <a:p>
            <a:pPr marL="342900" indent="-342900">
              <a:buAutoNum type="arabicPeriod"/>
            </a:pPr>
            <a:r>
              <a:rPr lang="uk-UA" dirty="0" smtClean="0"/>
              <a:t>Організація держави.</a:t>
            </a:r>
          </a:p>
          <a:p>
            <a:pPr marL="342900" indent="-342900">
              <a:buAutoNum type="arabicPeriod"/>
            </a:pPr>
            <a:r>
              <a:rPr lang="uk-UA" dirty="0" smtClean="0"/>
              <a:t>Ієрархія влади.</a:t>
            </a:r>
          </a:p>
          <a:p>
            <a:pPr marL="342900" indent="-342900">
              <a:buAutoNum type="arabicPeriod"/>
            </a:pPr>
            <a:r>
              <a:rPr lang="uk-UA" dirty="0" smtClean="0"/>
              <a:t>Управління, участь у владі, вибори.</a:t>
            </a:r>
          </a:p>
          <a:p>
            <a:pPr marL="342900" indent="-342900">
              <a:buAutoNum type="arabicPeriod"/>
            </a:pPr>
            <a:r>
              <a:rPr lang="uk-UA" dirty="0" smtClean="0"/>
              <a:t>Політична культура, конституція.</a:t>
            </a:r>
          </a:p>
          <a:p>
            <a:pPr marL="342900" indent="-342900">
              <a:buAutoNum type="arabicPeriod"/>
            </a:pPr>
            <a:r>
              <a:rPr lang="uk-UA" dirty="0" smtClean="0"/>
              <a:t>Еволюція та мінливість  державної організації.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42" y="2785654"/>
            <a:ext cx="2857500" cy="16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708" y="4385854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54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39</TotalTime>
  <Words>168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Контур</vt:lpstr>
      <vt:lpstr>Особистість у соціальних контекстах</vt:lpstr>
      <vt:lpstr>Родина – соціальний контекст</vt:lpstr>
      <vt:lpstr>Освіта</vt:lpstr>
      <vt:lpstr>Робота</vt:lpstr>
      <vt:lpstr>Релігія</vt:lpstr>
      <vt:lpstr>Політика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Особистість у соціальних контекстах</dc:title>
  <dc:creator>User</dc:creator>
  <cp:lastModifiedBy>User</cp:lastModifiedBy>
  <cp:revision>4</cp:revision>
  <dcterms:created xsi:type="dcterms:W3CDTF">2023-02-28T10:02:12Z</dcterms:created>
  <dcterms:modified xsi:type="dcterms:W3CDTF">2023-02-28T10:41:30Z</dcterms:modified>
</cp:coreProperties>
</file>