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57" r:id="rId5"/>
    <p:sldId id="259" r:id="rId6"/>
    <p:sldId id="260" r:id="rId7"/>
    <p:sldId id="291" r:id="rId8"/>
    <p:sldId id="292" r:id="rId9"/>
    <p:sldId id="293" r:id="rId10"/>
    <p:sldId id="294" r:id="rId11"/>
    <p:sldId id="295" r:id="rId12"/>
    <p:sldId id="261" r:id="rId13"/>
    <p:sldId id="296" r:id="rId14"/>
    <p:sldId id="297" r:id="rId15"/>
    <p:sldId id="262" r:id="rId16"/>
    <p:sldId id="298" r:id="rId17"/>
    <p:sldId id="299" r:id="rId18"/>
    <p:sldId id="300" r:id="rId19"/>
    <p:sldId id="301" r:id="rId20"/>
    <p:sldId id="302" r:id="rId21"/>
    <p:sldId id="303" r:id="rId22"/>
    <p:sldId id="304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itchFamily="2" charset="-52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97">
          <p15:clr>
            <a:srgbClr val="9AA0A6"/>
          </p15:clr>
        </p15:guide>
        <p15:guide id="2" pos="3458">
          <p15:clr>
            <a:srgbClr val="9AA0A6"/>
          </p15:clr>
        </p15:guide>
        <p15:guide id="3" orient="horz" pos="1361">
          <p15:clr>
            <a:srgbClr val="9AA0A6"/>
          </p15:clr>
        </p15:guide>
        <p15:guide id="4" orient="horz" pos="511">
          <p15:clr>
            <a:srgbClr val="9AA0A6"/>
          </p15:clr>
        </p15:guide>
        <p15:guide id="5" orient="horz" pos="2210">
          <p15:clr>
            <a:srgbClr val="9AA0A6"/>
          </p15:clr>
        </p15:guide>
        <p15:guide id="6" orient="horz" pos="2323">
          <p15:clr>
            <a:srgbClr val="9AA0A6"/>
          </p15:clr>
        </p15:guide>
        <p15:guide id="7" pos="1101">
          <p15:clr>
            <a:srgbClr val="9AA0A6"/>
          </p15:clr>
        </p15:guide>
        <p15:guide id="8" pos="6973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jO7Vzc2tWkDaq63h0OMrvyZoHq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DC3E2D-7770-4865-918F-E1F9BF6A7720}">
  <a:tblStyle styleId="{E5DC3E2D-7770-4865-918F-E1F9BF6A77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27" autoAdjust="0"/>
  </p:normalViewPr>
  <p:slideViewPr>
    <p:cSldViewPr snapToGrid="0">
      <p:cViewPr varScale="1">
        <p:scale>
          <a:sx n="79" d="100"/>
          <a:sy n="79" d="100"/>
        </p:scale>
        <p:origin x="1716" y="78"/>
      </p:cViewPr>
      <p:guideLst>
        <p:guide pos="597"/>
        <p:guide pos="3458"/>
        <p:guide orient="horz" pos="1361"/>
        <p:guide orient="horz" pos="511"/>
        <p:guide orient="horz" pos="2210"/>
        <p:guide orient="horz" pos="2323"/>
        <p:guide pos="1101"/>
        <p:guide pos="69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ingishard.com/" TargetMode="External"/><Relationship Id="rId7" Type="http://schemas.openxmlformats.org/officeDocument/2006/relationships/hyperlink" Target="https://www.taniarascia.com/how-to-install-and-use-node-js-and-npm-mac-and-window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aniarascia.com/es6-syntax-and-feature-overview/" TargetMode="External"/><Relationship Id="rId5" Type="http://schemas.openxmlformats.org/officeDocument/2006/relationships/hyperlink" Target="https://www.taniarascia.com/introduction-to-the-dom/" TargetMode="External"/><Relationship Id="rId4" Type="http://schemas.openxmlformats.org/officeDocument/2006/relationships/hyperlink" Target="https://www.digitalocean.com/community/tutorial_series/how-to-code-in-javascript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Element/classNam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veloper.mozilla.org/en-US/docs/Web/API/HTMLElement/tabIndex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7381974/which-characters-need-to-be-escaped-on-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Cross-site_scripting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reactjs.org/docs/react-dom.html#rende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k.reactjs.org/docs/state-and-lifecycle.html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uk/docs/Web/JavaScript/Reference/Classe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reactjs.org/docs/jsx-in-depth.html#user-defined-components-must-be-capitalized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cebook/reac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re_functio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cebook/create-react-ap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ebpack.js.org/" TargetMode="External"/><Relationship Id="rId4" Type="http://schemas.openxmlformats.org/officeDocument/2006/relationships/hyperlink" Target="https://babeljs.io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JavaScript/Guide/Expressions_and_Operators#Expression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/284628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Element/classNam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veloper.mozilla.org/en-US/docs/Web/API/HTMLElement/tabInde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effectLst/>
                <a:latin typeface="+mn-lt"/>
              </a:rPr>
              <a:t>Є кілька речей, які ви повинні знати заздалегідь, перш ніж почати вивчати </a:t>
            </a:r>
            <a:r>
              <a:rPr lang="en-US" b="0" i="0" dirty="0">
                <a:effectLst/>
                <a:latin typeface="+mn-lt"/>
              </a:rPr>
              <a:t>React. </a:t>
            </a:r>
            <a:endParaRPr lang="uk-UA" b="0" i="0" dirty="0">
              <a:effectLst/>
              <a:latin typeface="+mn-lt"/>
            </a:endParaRPr>
          </a:p>
          <a:p>
            <a:pPr algn="l"/>
            <a:r>
              <a:rPr lang="uk-UA" b="0" i="0" dirty="0">
                <a:effectLst/>
                <a:latin typeface="+mn-lt"/>
              </a:rPr>
              <a:t>Наприклад, якщо ви ніколи раніше не користувалися </a:t>
            </a:r>
            <a:r>
              <a:rPr lang="en-US" b="0" i="0" dirty="0">
                <a:effectLst/>
                <a:latin typeface="+mn-lt"/>
              </a:rPr>
              <a:t>JavaScript </a:t>
            </a:r>
            <a:r>
              <a:rPr lang="uk-UA" b="0" i="0" dirty="0">
                <a:effectLst/>
                <a:latin typeface="+mn-lt"/>
              </a:rPr>
              <a:t>або </a:t>
            </a:r>
            <a:r>
              <a:rPr lang="en-US" b="0" i="0" dirty="0">
                <a:effectLst/>
                <a:latin typeface="+mn-lt"/>
              </a:rPr>
              <a:t>DOM, </a:t>
            </a:r>
            <a:r>
              <a:rPr lang="uk-UA" b="0" i="0" dirty="0">
                <a:effectLst/>
                <a:latin typeface="+mn-lt"/>
              </a:rPr>
              <a:t>я б ближче познайомився з цими елементами, перш ніж спробувати взятися за </a:t>
            </a:r>
            <a:r>
              <a:rPr lang="en-US" b="0" i="0" dirty="0">
                <a:effectLst/>
                <a:latin typeface="+mn-lt"/>
              </a:rPr>
              <a:t>React.</a:t>
            </a:r>
          </a:p>
          <a:p>
            <a:pPr algn="l"/>
            <a:r>
              <a:rPr lang="uk-UA" b="0" i="0" dirty="0">
                <a:effectLst/>
                <a:latin typeface="+mn-lt"/>
              </a:rPr>
              <a:t>Ось що я вважаю передумовами </a:t>
            </a:r>
            <a:r>
              <a:rPr lang="en-US" b="0" i="0" dirty="0">
                <a:effectLst/>
                <a:latin typeface="+mn-lt"/>
              </a:rPr>
              <a:t>React.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+mn-lt"/>
              </a:rPr>
              <a:t>Базове знання </a:t>
            </a:r>
            <a:r>
              <a:rPr lang="en-US" b="0" i="0" dirty="0">
                <a:effectLst/>
                <a:latin typeface="+mn-lt"/>
                <a:hlinkClick r:id="rId3"/>
              </a:rPr>
              <a:t>HTML </a:t>
            </a:r>
            <a:r>
              <a:rPr lang="uk-UA" b="0" i="0" dirty="0">
                <a:effectLst/>
                <a:latin typeface="+mn-lt"/>
                <a:hlinkClick r:id="rId3"/>
              </a:rPr>
              <a:t>і </a:t>
            </a:r>
            <a:r>
              <a:rPr lang="en-US" b="0" i="0" dirty="0">
                <a:effectLst/>
                <a:latin typeface="+mn-lt"/>
                <a:hlinkClick r:id="rId3"/>
              </a:rPr>
              <a:t>CSS</a:t>
            </a:r>
            <a:r>
              <a:rPr lang="en-US" b="0" i="0" dirty="0">
                <a:effectLst/>
                <a:latin typeface="+mn-lt"/>
              </a:rPr>
              <a:t> 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+mn-lt"/>
              </a:rPr>
              <a:t>Базові знання </a:t>
            </a:r>
            <a:r>
              <a:rPr lang="en-US" b="0" i="0" dirty="0">
                <a:effectLst/>
                <a:latin typeface="+mn-lt"/>
                <a:hlinkClick r:id="rId4"/>
              </a:rPr>
              <a:t>JavaScript</a:t>
            </a:r>
            <a:r>
              <a:rPr lang="en-US" b="0" i="0" dirty="0">
                <a:effectLst/>
                <a:latin typeface="+mn-lt"/>
              </a:rPr>
              <a:t> </a:t>
            </a:r>
            <a:r>
              <a:rPr lang="uk-UA" b="0" i="0" dirty="0">
                <a:effectLst/>
                <a:latin typeface="+mn-lt"/>
              </a:rPr>
              <a:t>і програмування.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+mn-lt"/>
              </a:rPr>
              <a:t>Базове розуміння </a:t>
            </a:r>
            <a:r>
              <a:rPr lang="en-US" b="0" i="0" dirty="0">
                <a:effectLst/>
                <a:latin typeface="+mn-lt"/>
                <a:hlinkClick r:id="rId5"/>
              </a:rPr>
              <a:t>DOM</a:t>
            </a:r>
            <a:r>
              <a:rPr lang="en-US" b="0" i="0" dirty="0">
                <a:effectLst/>
                <a:latin typeface="+mn-lt"/>
              </a:rPr>
              <a:t> 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+mn-lt"/>
              </a:rPr>
              <a:t>Знайомство з </a:t>
            </a:r>
            <a:r>
              <a:rPr lang="uk-UA" b="0" i="0" dirty="0">
                <a:effectLst/>
                <a:latin typeface="+mn-lt"/>
                <a:hlinkClick r:id="rId6"/>
              </a:rPr>
              <a:t>синтаксисом і функціями </a:t>
            </a:r>
            <a:r>
              <a:rPr lang="en-US" b="0" i="0" dirty="0">
                <a:effectLst/>
                <a:latin typeface="+mn-lt"/>
                <a:hlinkClick r:id="rId6"/>
              </a:rPr>
              <a:t>ES6</a:t>
            </a:r>
            <a:r>
              <a:rPr lang="en-US" b="0" i="0" dirty="0">
                <a:effectLst/>
                <a:latin typeface="+mn-lt"/>
              </a:rPr>
              <a:t> 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  <a:hlinkClick r:id="rId7"/>
              </a:rPr>
              <a:t>Node.js </a:t>
            </a:r>
            <a:r>
              <a:rPr lang="uk-UA" b="0" i="0" dirty="0">
                <a:effectLst/>
                <a:latin typeface="+mn-lt"/>
                <a:hlinkClick r:id="rId7"/>
              </a:rPr>
              <a:t>і </a:t>
            </a:r>
            <a:r>
              <a:rPr lang="en-US" b="0" i="0" dirty="0" err="1">
                <a:effectLst/>
                <a:latin typeface="+mn-lt"/>
                <a:hlinkClick r:id="rId7"/>
              </a:rPr>
              <a:t>npm</a:t>
            </a:r>
            <a:r>
              <a:rPr lang="en-US" b="0" i="0" dirty="0">
                <a:effectLst/>
                <a:latin typeface="+mn-lt"/>
              </a:rPr>
              <a:t> </a:t>
            </a:r>
            <a:r>
              <a:rPr lang="uk-UA" b="0" i="0" dirty="0">
                <a:effectLst/>
                <a:latin typeface="+mn-lt"/>
              </a:rPr>
              <a:t>встановлені </a:t>
            </a:r>
            <a:r>
              <a:rPr lang="uk-UA" b="0" i="0" dirty="0" err="1">
                <a:effectLst/>
                <a:latin typeface="+mn-lt"/>
              </a:rPr>
              <a:t>глобально</a:t>
            </a:r>
            <a:r>
              <a:rPr lang="uk-UA" b="0" i="0" dirty="0">
                <a:effectLst/>
                <a:latin typeface="+mn-lt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Не вставляйте лапки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навколо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фігурних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дужок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коли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вкладаєте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вираз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JavaScript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 атрибут.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повинні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використовувати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лапки (для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рядків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або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фігурні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дужки (для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виразів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), але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обидва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 одному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атрибуті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Оскільки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схожий більше на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ніж на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HTML, React DOM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використовує правило іменування властивостей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camelCase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замість імен атрибутів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Наприклад, 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class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стає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className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tabindex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-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4"/>
              </a:rPr>
              <a:t>tabIndex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796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За замовчуванням,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 DOM 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екранує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 будь-які значення, що включені 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перед їх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рендерингом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Таким чином, це гарантує, що ви ніколи не включите в код те, що явно не написано у вашому додатку.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Перед виводом все перетворюється на рядок. Це допомагає запобігти атакам 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4"/>
              </a:rPr>
              <a:t>XSS (cross-site-scripting)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br>
              <a:rPr lang="en-US" dirty="0"/>
            </a:b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dirty="0" err="1">
                <a:latin typeface="+mj-lt"/>
              </a:rPr>
              <a:t>React.createElement</a:t>
            </a:r>
            <a:r>
              <a:rPr lang="en-US" dirty="0">
                <a:latin typeface="+mj-lt"/>
              </a:rPr>
              <a:t>()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виконує кілька перевірок, які допоможуть вам написати код, що не містить помилок, але, по суті, він створює об’єкт.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Ці об’єкти називаються “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елементами”. ви можете вважати їх описами того, що хочете бачити на екрані.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читає ці об’єкти і використовує їх для побудови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DOM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і підтримки його в актуальному стані.</a:t>
            </a:r>
            <a:br>
              <a:rPr lang="en-US" dirty="0">
                <a:latin typeface="+mj-lt"/>
              </a:rPr>
            </a:b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587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Додатки, створені за допомогою самого лише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зазвичай мають лише один кореневий вузол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DOM. </a:t>
            </a:r>
            <a:endParaRPr lang="uk-UA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Якщо ви інтегруєте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 існуючий додаток — ви можете мати будь-яку кількість ізольованих кореневих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DOM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вузлів.</a:t>
            </a:r>
          </a:p>
          <a:p>
            <a:pPr algn="l"/>
            <a:endParaRPr lang="uk-UA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сторінці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відобразиться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“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Hello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world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”.</a:t>
            </a:r>
            <a:br>
              <a:rPr lang="en-US" dirty="0">
                <a:latin typeface="+mj-lt"/>
              </a:rPr>
            </a:b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28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 практиці, більшість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додатків викликає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ReactDOM.render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()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лише раз.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У наступних лекціях ми дізнаємось, як такий код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інкапсулюється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в 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4"/>
              </a:rPr>
              <a:t>компоненти зі станом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Ми рекомендуємо вам не пропускати ці теми, тому що вони залежать одна від одної.</a:t>
            </a:r>
          </a:p>
          <a:p>
            <a:pPr algn="l"/>
            <a:br>
              <a:rPr lang="en-US" dirty="0">
                <a:latin typeface="+mj-lt"/>
              </a:rPr>
            </a:b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5216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дивлячись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на те,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ми створили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елемент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який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щосекундно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описує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структуру дерева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інтерфейсу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користувача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лише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текстовий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вузол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вміст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якого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змінився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оновлюється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допомогою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React DOM.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нашого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досвіду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—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роздуми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про те, як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інтерфейс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користувача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має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виглядати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 будь-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який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даний момент, а не про те, як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він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повинен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змінюватись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протягом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часу,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виключає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цілий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клас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можливих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помилок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560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Концептуально компоненти є подібними до функцій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Вони приймають довільні вхідні дані (так звані “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пропси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”) і повертають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елементи, що описують те, що повинно з’явитися на екрані.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Ви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можете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використовувати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ES6 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класи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щоб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визначити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компонент:</a:t>
            </a:r>
            <a:endParaRPr lang="en-US" b="0" i="0" dirty="0">
              <a:solidFill>
                <a:srgbClr val="000000"/>
              </a:solidFill>
              <a:effectLst/>
              <a:latin typeface="+mj-lt"/>
              <a:cs typeface="Times New Roman"/>
              <a:sym typeface="Times New Roman"/>
            </a:endParaRP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Функціональні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класові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компоненти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мають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деякі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додаткові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особливості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7926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024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br>
              <a:rPr lang="en-US" dirty="0">
                <a:latin typeface="+mj-lt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+mj-lt"/>
              </a:rPr>
              <a:t>Завжди починайте писати імена компонентів з великої літери.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розглядає компоненти, що починаються з малих літер, як теги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DOM.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Наприклад, &lt;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div /&gt;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представляє тег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 div,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але &lt;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Welcome /&gt;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являє собою компонент і вимагає, щоб 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Welcome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знаходився в області застосування.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Щоб дізнатися більше про причини такої поведінки, прочитайте 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Поглиблений розгляд 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JSX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064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 err="1">
                <a:latin typeface="+mj-lt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+mj-lt"/>
                <a:ea typeface="Times New Roman"/>
                <a:cs typeface="Times New Roman"/>
                <a:sym typeface="Times New Roman"/>
              </a:rPr>
              <a:t>саме</a:t>
            </a:r>
            <a:r>
              <a:rPr lang="ru-RU" dirty="0">
                <a:latin typeface="+mj-lt"/>
                <a:ea typeface="Times New Roman"/>
                <a:cs typeface="Times New Roman"/>
                <a:sym typeface="Times New Roman"/>
              </a:rPr>
              <a:t> ми </a:t>
            </a:r>
            <a:r>
              <a:rPr lang="ru-RU" dirty="0" err="1">
                <a:latin typeface="+mj-lt"/>
                <a:ea typeface="Times New Roman"/>
                <a:cs typeface="Times New Roman"/>
                <a:sym typeface="Times New Roman"/>
              </a:rPr>
              <a:t>називаємо</a:t>
            </a:r>
            <a:r>
              <a:rPr lang="ru-RU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latin typeface="+mj-lt"/>
                <a:ea typeface="Times New Roman"/>
                <a:cs typeface="Times New Roman"/>
                <a:sym typeface="Times New Roman"/>
              </a:rPr>
              <a:t>React</a:t>
            </a:r>
            <a:r>
              <a:rPr lang="ru-RU" dirty="0">
                <a:latin typeface="+mj-lt"/>
                <a:ea typeface="Times New Roman"/>
                <a:cs typeface="Times New Roman"/>
                <a:sym typeface="Times New Roman"/>
              </a:rPr>
              <a:t>?</a:t>
            </a:r>
          </a:p>
          <a:p>
            <a:pPr algn="l"/>
            <a:r>
              <a:rPr lang="uk-UA" b="1" i="0" dirty="0">
                <a:effectLst/>
                <a:latin typeface="+mj-lt"/>
              </a:rPr>
              <a:t>Що таке </a:t>
            </a:r>
            <a:r>
              <a:rPr lang="en-US" b="1" i="0" dirty="0">
                <a:effectLst/>
                <a:latin typeface="+mj-lt"/>
              </a:rPr>
              <a:t>React?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React — </a:t>
            </a:r>
            <a:r>
              <a:rPr lang="uk-UA" b="0" i="0" dirty="0">
                <a:effectLst/>
                <a:latin typeface="+mj-lt"/>
              </a:rPr>
              <a:t>це бібліотека </a:t>
            </a:r>
            <a:r>
              <a:rPr lang="en-US" b="0" i="0" dirty="0">
                <a:effectLst/>
                <a:latin typeface="+mj-lt"/>
              </a:rPr>
              <a:t>JavaScript — </a:t>
            </a:r>
            <a:r>
              <a:rPr lang="uk-UA" b="0" i="0" dirty="0">
                <a:effectLst/>
                <a:latin typeface="+mj-lt"/>
              </a:rPr>
              <a:t>одна з найпопулярніших із </a:t>
            </a:r>
            <a:r>
              <a:rPr lang="uk-UA" b="0" i="0" dirty="0">
                <a:effectLst/>
                <a:latin typeface="+mj-lt"/>
                <a:hlinkClick r:id="rId3"/>
              </a:rPr>
              <a:t>понад 100 000 зірок на </a:t>
            </a:r>
            <a:r>
              <a:rPr lang="en-US" b="0" i="0" dirty="0">
                <a:effectLst/>
                <a:latin typeface="+mj-lt"/>
                <a:hlinkClick r:id="rId3"/>
              </a:rPr>
              <a:t>GitHub</a:t>
            </a:r>
            <a:r>
              <a:rPr lang="en-US" b="0" i="0" dirty="0">
                <a:effectLst/>
                <a:latin typeface="+mj-lt"/>
              </a:rPr>
              <a:t> 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React — </a:t>
            </a:r>
            <a:r>
              <a:rPr lang="uk-UA" b="0" i="0" dirty="0">
                <a:effectLst/>
                <a:latin typeface="+mj-lt"/>
              </a:rPr>
              <a:t>це проект із відкритим кодом, створений </a:t>
            </a:r>
            <a:r>
              <a:rPr lang="en-US" b="0" i="0" dirty="0">
                <a:effectLst/>
                <a:latin typeface="+mj-lt"/>
              </a:rPr>
              <a:t>Facebook.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React </a:t>
            </a:r>
            <a:r>
              <a:rPr lang="uk-UA" b="0" i="0" dirty="0">
                <a:effectLst/>
                <a:latin typeface="+mj-lt"/>
              </a:rPr>
              <a:t>використовується для створення інтерфейсів користувача (</a:t>
            </a:r>
            <a:r>
              <a:rPr lang="en-US" b="0" i="0" dirty="0">
                <a:effectLst/>
                <a:latin typeface="+mj-lt"/>
              </a:rPr>
              <a:t>UI) </a:t>
            </a:r>
            <a:r>
              <a:rPr lang="uk-UA" b="0" i="0" dirty="0">
                <a:effectLst/>
                <a:latin typeface="+mj-lt"/>
              </a:rPr>
              <a:t>на </a:t>
            </a:r>
            <a:r>
              <a:rPr lang="uk-UA" b="0" i="0" dirty="0" err="1">
                <a:effectLst/>
                <a:latin typeface="+mj-lt"/>
              </a:rPr>
              <a:t>фронтенді</a:t>
            </a:r>
            <a:r>
              <a:rPr lang="uk-UA" b="0" i="0" dirty="0">
                <a:effectLst/>
                <a:latin typeface="+mj-lt"/>
              </a:rPr>
              <a:t> додатків.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React — </a:t>
            </a:r>
            <a:r>
              <a:rPr lang="uk-UA" b="0" i="0" dirty="0">
                <a:effectLst/>
                <a:latin typeface="+mj-lt"/>
              </a:rPr>
              <a:t>це рівень </a:t>
            </a:r>
            <a:r>
              <a:rPr lang="uk-UA" b="1" i="0" dirty="0">
                <a:effectLst/>
                <a:latin typeface="+mj-lt"/>
              </a:rPr>
              <a:t>перегляду</a:t>
            </a:r>
            <a:r>
              <a:rPr lang="uk-UA" b="0" i="0" dirty="0">
                <a:effectLst/>
                <a:latin typeface="+mj-lt"/>
              </a:rPr>
              <a:t> програми </a:t>
            </a:r>
            <a:r>
              <a:rPr lang="en-US" b="0" i="0" dirty="0">
                <a:effectLst/>
                <a:latin typeface="+mj-lt"/>
              </a:rPr>
              <a:t>MVC (</a:t>
            </a:r>
            <a:r>
              <a:rPr lang="uk-UA" b="0" i="0" dirty="0">
                <a:effectLst/>
                <a:latin typeface="+mj-lt"/>
              </a:rPr>
              <a:t>контролер перегляду моделі)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Одним із найважливіших аспектів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React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є те, що ви можете створювати </a:t>
            </a:r>
            <a:r>
              <a:rPr lang="uk-UA" b="1" i="0" dirty="0">
                <a:solidFill>
                  <a:srgbClr val="E6E6E6"/>
                </a:solidFill>
                <a:effectLst/>
                <a:latin typeface="+mj-lt"/>
              </a:rPr>
              <a:t>компоненти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 , які є схожими на власні елементи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HTML,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які можна багаторазово використовувати, для швидкого й ефективного створення інтерфейсів користувача. 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React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також оптимізує те, як дані зберігаються та обробляються, використовуючи </a:t>
            </a:r>
            <a:r>
              <a:rPr lang="uk-UA" b="1" i="0" dirty="0">
                <a:solidFill>
                  <a:srgbClr val="E6E6E6"/>
                </a:solidFill>
                <a:effectLst/>
                <a:latin typeface="+mj-lt"/>
              </a:rPr>
              <a:t>стан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 і </a:t>
            </a:r>
            <a:r>
              <a:rPr lang="en-US" b="1" i="0" dirty="0">
                <a:solidFill>
                  <a:srgbClr val="E6E6E6"/>
                </a:solidFill>
                <a:effectLst/>
                <a:latin typeface="+mj-lt"/>
              </a:rPr>
              <a:t>props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 .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Як правило, нові </a:t>
            </a:r>
            <a:r>
              <a:rPr lang="en-US" dirty="0">
                <a:latin typeface="+mj-lt"/>
                <a:ea typeface="Times New Roman"/>
                <a:cs typeface="Times New Roman"/>
                <a:sym typeface="Times New Roman"/>
              </a:rPr>
              <a:t>React-</a:t>
            </a:r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додатки мають єдиний компонент </a:t>
            </a:r>
            <a:r>
              <a:rPr lang="en-US" dirty="0">
                <a:latin typeface="+mj-lt"/>
                <a:ea typeface="Times New Roman"/>
                <a:cs typeface="Times New Roman"/>
                <a:sym typeface="Times New Roman"/>
              </a:rPr>
              <a:t>App, </a:t>
            </a:r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що знаходиться зверху дерева ієрархій елементів. </a:t>
            </a:r>
            <a:endParaRPr lang="en-US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Однак, якщо ви інтегруєте </a:t>
            </a:r>
            <a:r>
              <a:rPr lang="en-US" dirty="0">
                <a:latin typeface="+mj-lt"/>
                <a:ea typeface="Times New Roman"/>
                <a:cs typeface="Times New Roman"/>
                <a:sym typeface="Times New Roman"/>
              </a:rPr>
              <a:t>React </a:t>
            </a:r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у існуючий додаток, ви можете почати знизу вгору з невеликим компонентом, наприклад </a:t>
            </a:r>
            <a:r>
              <a:rPr lang="en-US" dirty="0">
                <a:latin typeface="+mj-lt"/>
                <a:ea typeface="Times New Roman"/>
                <a:cs typeface="Times New Roman"/>
                <a:sym typeface="Times New Roman"/>
              </a:rPr>
              <a:t>Button, </a:t>
            </a:r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і поступово працювати у верхній частині ієрархії перегляду.</a:t>
            </a:r>
            <a:endParaRPr lang="en-US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рекомендуємо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називати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пропси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з точки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зору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компонента, а не з контексту,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якому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вони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використовуються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+mj-lt"/>
              <a:cs typeface="Times New Roman"/>
              <a:sym typeface="Times New Roman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бійтеся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розбивати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компоненти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дрібніші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компоненти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+mj-lt"/>
              <a:cs typeface="Times New Roman"/>
              <a:sym typeface="Times New Roman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Розбиття компонентів може здатися спочатку невдячною роботою. 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Проте, у великих додатках така велика кількість багаторазових компонентів є дуже корисною. 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Суть в тому, що якщо частина вашого інтерфейсу використовується кілька разів (</a:t>
            </a:r>
            <a:r>
              <a:rPr lang="en-US" dirty="0" err="1">
                <a:latin typeface="+mj-lt"/>
              </a:rPr>
              <a:t>Button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dirty="0" err="1">
                <a:latin typeface="+mj-lt"/>
              </a:rPr>
              <a:t>Panel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en-US" dirty="0">
                <a:latin typeface="+mj-lt"/>
              </a:rPr>
              <a:t>Avatar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),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або сама собою досить складна (</a:t>
            </a:r>
            <a:r>
              <a:rPr lang="en-US" dirty="0">
                <a:latin typeface="+mj-lt"/>
              </a:rPr>
              <a:t>App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en-US" dirty="0" err="1">
                <a:latin typeface="+mj-lt"/>
              </a:rPr>
              <a:t>FeedStory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dirty="0" err="1">
                <a:latin typeface="+mj-lt"/>
              </a:rPr>
              <a:t>Comment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),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краще винести її в окремий компонент.</a:t>
            </a:r>
            <a:endParaRPr lang="uk-UA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endParaRPr lang="uk-UA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7509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Такі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функції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називаються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“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чистими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”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оскільки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вони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намагаються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змінити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свої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аргументи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завжди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повертають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один і той же результат для тих же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аргументів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b="0" i="0" dirty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порівняння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наступна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функція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нечиста,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оскільки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вона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змінює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свої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власні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аргументи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ru-RU" b="0" i="0" dirty="0">
              <a:solidFill>
                <a:srgbClr val="000000"/>
              </a:solidFill>
              <a:effectLst/>
              <a:latin typeface="+mj-lt"/>
              <a:cs typeface="Times New Roman"/>
              <a:sym typeface="Times New Roman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Звичайно, інтерфейси користувачів в додатках динамічні і змінюються з часом.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У 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</a:rPr>
              <a:t>наступній лекції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ми представимо нову концепцію “станів”.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Стан дозволяє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компонентам змінювати їхній вивід кожного разу у відповідь на дії користувача, відповіді мережі та всього іншого, не порушуючи цього правила.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04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Facebook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створив </a:t>
            </a:r>
            <a:r>
              <a:rPr lang="en-US" b="0" i="0" dirty="0">
                <a:effectLst/>
                <a:latin typeface="+mj-lt"/>
                <a:hlinkClick r:id="rId3"/>
              </a:rPr>
              <a:t>Create React App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 ,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середовище, яке попередньо налаштовано з усім необхідним для створення програми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React. </a:t>
            </a:r>
            <a:endParaRPr lang="uk-UA" b="0" i="0" dirty="0">
              <a:solidFill>
                <a:srgbClr val="E6E6E6"/>
              </a:solidFill>
              <a:effectLst/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Він створить живий сервер розробки, використовуватиме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Webpack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для автоматичної компіляції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React, JSX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і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ES6,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автоматично додаватиме префікси до файлів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CSS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і використовуватиме </a:t>
            </a:r>
            <a:r>
              <a:rPr lang="en-US" b="0" i="0" dirty="0" err="1">
                <a:solidFill>
                  <a:srgbClr val="E6E6E6"/>
                </a:solidFill>
                <a:effectLst/>
                <a:latin typeface="+mj-lt"/>
              </a:rPr>
              <a:t>ESLint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для тестування та попередження про помилки в коді.</a:t>
            </a:r>
            <a:endParaRPr lang="en-US" b="0" i="0" dirty="0">
              <a:solidFill>
                <a:srgbClr val="E6E6E6"/>
              </a:solidFill>
              <a:effectLst/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Додаток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Create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React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дуже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добре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підходить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для початку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роботи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як для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початківців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, так і для великих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корпоративних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програм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, але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він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не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ідеальний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для кожного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робочого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процесу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. Ви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також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можете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створити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власні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налаштування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Webpack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для React.</a:t>
            </a:r>
            <a:endParaRPr lang="en-US" b="0" i="0" dirty="0">
              <a:solidFill>
                <a:srgbClr val="E6E6E6"/>
              </a:solidFill>
              <a:effectLst/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Create React App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не опрацьовує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бекенд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логіку чи логіку баз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данних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, а лише надає команди для побудови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фронтенду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, тому ви можете використовувати його з будь-яким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бекендом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. Під капотом він використовує 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4"/>
              </a:rPr>
              <a:t>Babel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та 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5"/>
              </a:rPr>
              <a:t>webpack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але вам не треба нічого знати про них.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Якщо ви заглянете в структуру проекту, ви побачите каталог </a:t>
            </a:r>
            <a:r>
              <a:rPr lang="uk-UA" dirty="0">
                <a:latin typeface="+mj-lt"/>
              </a:rPr>
              <a:t>/</a:t>
            </a:r>
            <a:r>
              <a:rPr lang="en-US" dirty="0">
                <a:latin typeface="+mj-lt"/>
              </a:rPr>
              <a:t>public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і </a:t>
            </a:r>
            <a:r>
              <a:rPr lang="uk-UA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src</a:t>
            </a:r>
            <a:r>
              <a:rPr lang="ru-RU" dirty="0">
                <a:latin typeface="+mj-lt"/>
              </a:rPr>
              <a:t>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разом зі звичайними </a:t>
            </a:r>
            <a:r>
              <a:rPr lang="en-US" dirty="0" err="1">
                <a:latin typeface="+mj-lt"/>
              </a:rPr>
              <a:t>node_modules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, </a:t>
            </a:r>
            <a:r>
              <a:rPr lang="en-US" dirty="0">
                <a:latin typeface="+mj-lt"/>
              </a:rPr>
              <a:t>.</a:t>
            </a:r>
            <a:r>
              <a:rPr lang="en-US" dirty="0" err="1">
                <a:latin typeface="+mj-lt"/>
              </a:rPr>
              <a:t>gitignore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, </a:t>
            </a:r>
            <a:r>
              <a:rPr lang="en-US" dirty="0">
                <a:latin typeface="+mj-lt"/>
              </a:rPr>
              <a:t>README.md</a:t>
            </a:r>
            <a:r>
              <a:rPr lang="ru-RU" dirty="0">
                <a:latin typeface="+mj-lt"/>
              </a:rPr>
              <a:t>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і </a:t>
            </a:r>
            <a:r>
              <a:rPr lang="en-US" dirty="0" err="1">
                <a:latin typeface="+mj-lt"/>
              </a:rPr>
              <a:t>package.json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.</a:t>
            </a:r>
            <a:endParaRPr lang="ru-RU" b="0" i="0" dirty="0">
              <a:solidFill>
                <a:srgbClr val="E6E6E6"/>
              </a:solidFill>
              <a:effectLst/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У </a:t>
            </a:r>
            <a:r>
              <a:rPr lang="uk-UA" dirty="0">
                <a:latin typeface="+mj-lt"/>
              </a:rPr>
              <a:t>/</a:t>
            </a:r>
            <a:r>
              <a:rPr lang="en-US" dirty="0">
                <a:latin typeface="+mj-lt"/>
              </a:rPr>
              <a:t>public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нашим важливим файлом є </a:t>
            </a:r>
            <a:r>
              <a:rPr lang="en-US" dirty="0">
                <a:latin typeface="+mj-lt"/>
              </a:rPr>
              <a:t>index.html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який дуже схожий на статичний </a:t>
            </a:r>
            <a:r>
              <a:rPr lang="en-US" dirty="0">
                <a:latin typeface="+mj-lt"/>
              </a:rPr>
              <a:t>index.html</a:t>
            </a:r>
            <a:r>
              <a:rPr lang="ru-RU" dirty="0">
                <a:latin typeface="+mj-lt"/>
              </a:rPr>
              <a:t>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файл,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який ми створили раніше – просто </a:t>
            </a:r>
            <a:r>
              <a:rPr lang="en-US" dirty="0">
                <a:latin typeface="+mj-lt"/>
              </a:rPr>
              <a:t>root</a:t>
            </a:r>
            <a:r>
              <a:rPr lang="ru-RU" dirty="0">
                <a:latin typeface="+mj-lt"/>
              </a:rPr>
              <a:t>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div. 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Цього разу бібліотеки чи скрипти не завантажуються.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src</a:t>
            </a:r>
            <a:r>
              <a:rPr lang="ru-RU" dirty="0">
                <a:latin typeface="+mj-lt"/>
              </a:rPr>
              <a:t>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Каталог міститиме весь наш код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React.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Цей кумедний синтаксис тегів не є ні рядком, ні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Він має назву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JSX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і це розширення синтаксису для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Ми рекомендуємо використовувати його 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щоб описати, як повинен виглядати інтерфейс користувача. 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може нагадувати мову шаблонів, але з усіма перевагами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JavaScript.</a:t>
            </a: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ви можете помістити будь-який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валідний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JavaScript 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вираз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 всередину фігурних дужок у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Наприклад, </a:t>
            </a:r>
            <a:r>
              <a:rPr lang="uk-UA" dirty="0">
                <a:latin typeface="+mj-lt"/>
              </a:rPr>
              <a:t>2 + 2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en-US" dirty="0" err="1">
                <a:latin typeface="+mj-lt"/>
              </a:rPr>
              <a:t>user.firstName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або </a:t>
            </a:r>
            <a:r>
              <a:rPr lang="en-US" dirty="0" err="1">
                <a:latin typeface="+mj-lt"/>
              </a:rPr>
              <a:t>formatName</a:t>
            </a:r>
            <a:r>
              <a:rPr lang="en-US" dirty="0">
                <a:latin typeface="+mj-lt"/>
              </a:rPr>
              <a:t>(user)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є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валідними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виразами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JavaScript.</a:t>
            </a: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641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розбиваємо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JSX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декілька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рядків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покращення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читабельності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Хоча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потрібно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рекомендуємо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охоплювати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дужками,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щоб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уникнути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проблем,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пов’язаних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з 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автоматичною 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вставкою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 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крапки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 з комою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br>
              <a:rPr lang="ru-RU" dirty="0"/>
            </a:b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056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ru-RU" dirty="0"/>
            </a:b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565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ru-RU" dirty="0">
                <a:latin typeface="+mj-lt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Не вставляйте лапки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навколо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фігурних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дужок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коли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вкладаєте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вираз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JavaScript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 атрибут.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повинні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використовувати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лапки (для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рядків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або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фігурні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дужки (для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виразів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), але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обидва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 одному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атрибуті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Оскільки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схожий більше на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ніж на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HTML, React DOM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використовує правило іменування властивостей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camelCase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замість імен атрибутів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Наприклад, 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class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стає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className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tabindex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-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4"/>
              </a:rPr>
              <a:t>tabIndex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391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832d5f94b_0_4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3832d5f94b_0_4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13832d5f94b_0_4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3832d5f94b_0_4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3832d5f94b_0_4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832d5f94b_0_4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3832d5f94b_0_4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3832d5f94b_0_4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 копия 1">
  <p:cSld name="12_Title Slide копия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832d5f94b_0_4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3832d5f94b_0_4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13832d5f94b_0_4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3832d5f94b_0_4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3832d5f94b_0_4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832d5f94b_0_4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3832d5f94b_0_4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g13832d5f94b_0_4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3832d5f94b_0_4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3832d5f94b_0_4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832d5f94b_0_4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3832d5f94b_0_4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13832d5f94b_0_4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13832d5f94b_0_4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3832d5f94b_0_4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3832d5f94b_0_4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832d5f94b_0_4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3832d5f94b_0_4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g13832d5f94b_0_4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13832d5f94b_0_4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g13832d5f94b_0_4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g13832d5f94b_0_4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3832d5f94b_0_4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3832d5f94b_0_4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832d5f94b_0_4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3832d5f94b_0_4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3832d5f94b_0_4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3832d5f94b_0_4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832d5f94b_0_4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3832d5f94b_0_4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g13832d5f94b_0_4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g13832d5f94b_0_4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3832d5f94b_0_4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3832d5f94b_0_4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832d5f94b_0_4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3832d5f94b_0_4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g13832d5f94b_0_4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g13832d5f94b_0_4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3832d5f94b_0_4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3832d5f94b_0_4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832d5f94b_0_4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3832d5f94b_0_47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13832d5f94b_0_4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3832d5f94b_0_4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3832d5f94b_0_4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832d5f94b_0_47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3832d5f94b_0_47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13832d5f94b_0_4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3832d5f94b_0_4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3832d5f94b_0_4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832d5f94b_0_4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13832d5f94b_0_4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3832d5f94b_0_4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3832d5f94b_0_4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3832d5f94b_0_4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en.wikipedia.org/wiki/Separation_of_concer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hyperlink" Target="https://uk.reactjs.org/docs/react-without-jsx.htm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/>
          <p:nvPr/>
        </p:nvSpPr>
        <p:spPr>
          <a:xfrm>
            <a:off x="1176067" y="440727"/>
            <a:ext cx="101052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КУРС</a:t>
            </a:r>
            <a:endParaRPr lang="ru-RU" sz="48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«</a:t>
            </a:r>
            <a:r>
              <a:rPr lang="ru-RU" sz="4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Розробка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вебдодатків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за </a:t>
            </a:r>
            <a:r>
              <a:rPr lang="ru-RU" sz="4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допомогою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фреймворків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  <a:endParaRPr sz="48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998304">
            <a:off x="4333122" y="-2068799"/>
            <a:ext cx="8394623" cy="806598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1574474" y="492268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Лекція</a:t>
            </a:r>
            <a:r>
              <a:rPr lang="ru-RU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1</a:t>
            </a:r>
            <a:endParaRPr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947750" y="3633870"/>
            <a:ext cx="932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Вступ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до курсу «</a:t>
            </a: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Розробка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вебдодатків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за </a:t>
            </a: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допомогою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фреймворку REACT»</a:t>
            </a:r>
            <a:endParaRPr lang="ru-RU" sz="24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44;p31">
            <a:extLst>
              <a:ext uri="{FF2B5EF4-FFF2-40B4-BE49-F238E27FC236}">
                <a16:creationId xmlns:a16="http://schemas.microsoft.com/office/drawing/2014/main" id="{C2D33E0D-A54B-4180-856A-ED81F459CD92}"/>
              </a:ext>
            </a:extLst>
          </p:cNvPr>
          <p:cNvSpPr txBox="1"/>
          <p:nvPr/>
        </p:nvSpPr>
        <p:spPr>
          <a:xfrm>
            <a:off x="6228667" y="4316710"/>
            <a:ext cx="465166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План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1. </a:t>
            </a:r>
            <a:r>
              <a:rPr lang="ru-RU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Вступ</a:t>
            </a: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до 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JSX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2. Рендеринг </a:t>
            </a:r>
            <a:r>
              <a:rPr lang="ru-RU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елементів</a:t>
            </a:r>
            <a:endParaRPr lang="en-US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3. </a:t>
            </a:r>
            <a:r>
              <a:rPr lang="uk-UA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Компоненти і </a:t>
            </a:r>
            <a:r>
              <a:rPr lang="uk-UA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пропси</a:t>
            </a:r>
            <a:endParaRPr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816980" y="2085508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5000" b="1" i="0" dirty="0">
                <a:solidFill>
                  <a:schemeClr val="bg1"/>
                </a:solidFill>
                <a:effectLst/>
                <a:latin typeface="-apple-system"/>
              </a:rPr>
              <a:t>Визначення дочірніх елементів </a:t>
            </a:r>
            <a:r>
              <a:rPr lang="en-US" sz="5000" b="1" i="0" dirty="0">
                <a:solidFill>
                  <a:schemeClr val="bg1"/>
                </a:solidFill>
                <a:effectLst/>
                <a:latin typeface="-apple-system"/>
              </a:rPr>
              <a:t>JSX</a:t>
            </a:r>
          </a:p>
        </p:txBody>
      </p:sp>
      <p:grpSp>
        <p:nvGrpSpPr>
          <p:cNvPr id="290" name="Google Shape;290;g13832d5f94b_0_241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291" name="Google Shape;291;g13832d5f94b_0_2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13832d5f94b_0_2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13832d5f94b_0_2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80;g13832d5f94b_0_241">
            <a:extLst>
              <a:ext uri="{FF2B5EF4-FFF2-40B4-BE49-F238E27FC236}">
                <a16:creationId xmlns:a16="http://schemas.microsoft.com/office/drawing/2014/main" id="{12BB4387-1D9A-4D39-A9EC-54ADE46A5FED}"/>
              </a:ext>
            </a:extLst>
          </p:cNvPr>
          <p:cNvGrpSpPr/>
          <p:nvPr/>
        </p:nvGrpSpPr>
        <p:grpSpPr>
          <a:xfrm>
            <a:off x="5352010" y="767246"/>
            <a:ext cx="6218216" cy="1290361"/>
            <a:chOff x="5915562" y="1015997"/>
            <a:chExt cx="5365800" cy="1215000"/>
          </a:xfrm>
        </p:grpSpPr>
        <p:sp>
          <p:nvSpPr>
            <p:cNvPr id="16" name="Google Shape;281;g13832d5f94b_0_241">
              <a:extLst>
                <a:ext uri="{FF2B5EF4-FFF2-40B4-BE49-F238E27FC236}">
                  <a16:creationId xmlns:a16="http://schemas.microsoft.com/office/drawing/2014/main" id="{1CAA8024-54B1-479F-AEA3-1DBC0CDF6888}"/>
                </a:ext>
              </a:extLst>
            </p:cNvPr>
            <p:cNvSpPr/>
            <p:nvPr/>
          </p:nvSpPr>
          <p:spPr>
            <a:xfrm>
              <a:off x="5915562" y="1015997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2;g13832d5f94b_0_241">
              <a:extLst>
                <a:ext uri="{FF2B5EF4-FFF2-40B4-BE49-F238E27FC236}">
                  <a16:creationId xmlns:a16="http://schemas.microsoft.com/office/drawing/2014/main" id="{6C907B5B-BECA-4DF7-BE97-E4D8BD7AB589}"/>
                </a:ext>
              </a:extLst>
            </p:cNvPr>
            <p:cNvSpPr/>
            <p:nvPr/>
          </p:nvSpPr>
          <p:spPr>
            <a:xfrm>
              <a:off x="7315951" y="1139412"/>
              <a:ext cx="3965411" cy="477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Якщо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тег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порожній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можете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одразу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закрити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його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за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допомогою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/&gt;, як XML:</a:t>
              </a:r>
              <a:endParaRPr lang="ru-RU" sz="15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8" name="Google Shape;283;g13832d5f94b_0_241">
              <a:extLst>
                <a:ext uri="{FF2B5EF4-FFF2-40B4-BE49-F238E27FC236}">
                  <a16:creationId xmlns:a16="http://schemas.microsoft.com/office/drawing/2014/main" id="{C46C5A32-5A46-49E3-8736-3EF8E73D7923}"/>
                </a:ext>
              </a:extLst>
            </p:cNvPr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19" name="Google Shape;284;g13832d5f94b_0_241">
                <a:extLst>
                  <a:ext uri="{FF2B5EF4-FFF2-40B4-BE49-F238E27FC236}">
                    <a16:creationId xmlns:a16="http://schemas.microsoft.com/office/drawing/2014/main" id="{63AA2BD6-4CAD-416B-A3EB-23030511BC68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85;g13832d5f94b_0_241">
                <a:extLst>
                  <a:ext uri="{FF2B5EF4-FFF2-40B4-BE49-F238E27FC236}">
                    <a16:creationId xmlns:a16="http://schemas.microsoft.com/office/drawing/2014/main" id="{7AC132A8-0261-48BD-BD13-527B255D952E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86;g13832d5f94b_0_241">
                <a:extLst>
                  <a:ext uri="{FF2B5EF4-FFF2-40B4-BE49-F238E27FC236}">
                    <a16:creationId xmlns:a16="http://schemas.microsoft.com/office/drawing/2014/main" id="{C372AB67-46E8-4882-9C21-0CFC3EB5ED75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Google Shape;280;g13832d5f94b_0_241">
            <a:extLst>
              <a:ext uri="{FF2B5EF4-FFF2-40B4-BE49-F238E27FC236}">
                <a16:creationId xmlns:a16="http://schemas.microsoft.com/office/drawing/2014/main" id="{5C81DF49-7F8F-4866-A03D-5AB934643E33}"/>
              </a:ext>
            </a:extLst>
          </p:cNvPr>
          <p:cNvGrpSpPr/>
          <p:nvPr/>
        </p:nvGrpSpPr>
        <p:grpSpPr>
          <a:xfrm>
            <a:off x="5352010" y="2615405"/>
            <a:ext cx="6218216" cy="3177000"/>
            <a:chOff x="5915562" y="1001656"/>
            <a:chExt cx="5365800" cy="2991454"/>
          </a:xfrm>
        </p:grpSpPr>
        <p:sp>
          <p:nvSpPr>
            <p:cNvPr id="25" name="Google Shape;281;g13832d5f94b_0_241">
              <a:extLst>
                <a:ext uri="{FF2B5EF4-FFF2-40B4-BE49-F238E27FC236}">
                  <a16:creationId xmlns:a16="http://schemas.microsoft.com/office/drawing/2014/main" id="{B144137E-120A-453A-A8F2-4F65AD05F12F}"/>
                </a:ext>
              </a:extLst>
            </p:cNvPr>
            <p:cNvSpPr/>
            <p:nvPr/>
          </p:nvSpPr>
          <p:spPr>
            <a:xfrm>
              <a:off x="5915562" y="1001656"/>
              <a:ext cx="5365800" cy="299145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82;g13832d5f94b_0_241">
              <a:extLst>
                <a:ext uri="{FF2B5EF4-FFF2-40B4-BE49-F238E27FC236}">
                  <a16:creationId xmlns:a16="http://schemas.microsoft.com/office/drawing/2014/main" id="{808FF7A4-2EA3-4E46-811B-90378CD5FB90}"/>
                </a:ext>
              </a:extLst>
            </p:cNvPr>
            <p:cNvSpPr/>
            <p:nvPr/>
          </p:nvSpPr>
          <p:spPr>
            <a:xfrm>
              <a:off x="7236159" y="1408693"/>
              <a:ext cx="3965411" cy="334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Теги JSX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можуть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мати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дочірні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</a:p>
          </p:txBody>
        </p:sp>
        <p:grpSp>
          <p:nvGrpSpPr>
            <p:cNvPr id="27" name="Google Shape;283;g13832d5f94b_0_241">
              <a:extLst>
                <a:ext uri="{FF2B5EF4-FFF2-40B4-BE49-F238E27FC236}">
                  <a16:creationId xmlns:a16="http://schemas.microsoft.com/office/drawing/2014/main" id="{35D71F9E-4350-4AB2-B31F-62F783DCBC5E}"/>
                </a:ext>
              </a:extLst>
            </p:cNvPr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" name="Google Shape;284;g13832d5f94b_0_241">
                <a:extLst>
                  <a:ext uri="{FF2B5EF4-FFF2-40B4-BE49-F238E27FC236}">
                    <a16:creationId xmlns:a16="http://schemas.microsoft.com/office/drawing/2014/main" id="{C3B76B2B-12D7-4347-8D3D-8C4F6FCC81C5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85;g13832d5f94b_0_241">
                <a:extLst>
                  <a:ext uri="{FF2B5EF4-FFF2-40B4-BE49-F238E27FC236}">
                    <a16:creationId xmlns:a16="http://schemas.microsoft.com/office/drawing/2014/main" id="{26BE0EEA-1946-4A9D-AC54-06AFE3A6301F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286;g13832d5f94b_0_241">
                <a:extLst>
                  <a:ext uri="{FF2B5EF4-FFF2-40B4-BE49-F238E27FC236}">
                    <a16:creationId xmlns:a16="http://schemas.microsoft.com/office/drawing/2014/main" id="{465512AD-CF68-4B43-B042-1BAEDFAD944B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1C4D66-737D-4E82-825B-D3C600F5B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062" y="1536141"/>
            <a:ext cx="3610479" cy="4382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3275E5-2014-4B34-AE56-5E20D1BEF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858" y="3848224"/>
            <a:ext cx="4312219" cy="15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850" y="-6080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670650" y="2267275"/>
            <a:ext cx="3942300" cy="20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JSX </a:t>
            </a:r>
            <a:r>
              <a:rPr lang="uk-UA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запобігає вставці зловмисного коду (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Injection Attack)</a:t>
            </a:r>
            <a:endParaRPr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CD4FA-A70C-4860-9772-5B0CD153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52" y="2633241"/>
            <a:ext cx="5710809" cy="8805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850" y="-6080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598731" y="2633241"/>
            <a:ext cx="3942300" cy="110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JSX - </a:t>
            </a:r>
            <a:r>
              <a:rPr lang="ru-RU" sz="26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це</a:t>
            </a: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6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об’єкти</a:t>
            </a: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по </a:t>
            </a:r>
            <a:r>
              <a:rPr lang="ru-RU" sz="26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суті</a:t>
            </a:r>
            <a:endParaRPr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047A87-0BBF-472B-9FCA-7782348C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196" y="2129563"/>
            <a:ext cx="4207106" cy="3656643"/>
          </a:xfrm>
          <a:prstGeom prst="rect">
            <a:avLst/>
          </a:prstGeom>
        </p:spPr>
      </p:pic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6025651" y="393474"/>
            <a:ext cx="5235498" cy="110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0" i="0" dirty="0" err="1">
                <a:solidFill>
                  <a:srgbClr val="000000"/>
                </a:solidFill>
                <a:effectLst/>
                <a:latin typeface="+mj-lt"/>
              </a:rPr>
              <a:t>Ці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+mj-lt"/>
              </a:rPr>
              <a:t> два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+mj-lt"/>
              </a:rPr>
              <a:t>приклади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+mj-lt"/>
              </a:rPr>
              <a:t>ідентичні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+mj-lt"/>
              </a:rPr>
              <a:t>між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+mj-lt"/>
              </a:rPr>
              <a:t> собою:</a:t>
            </a:r>
            <a:endParaRPr sz="26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8546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849" y="-3045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516537" y="393474"/>
            <a:ext cx="3942300" cy="110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Рендеринг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елементів</a:t>
            </a:r>
            <a:endParaRPr sz="3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6025650" y="115856"/>
            <a:ext cx="5235498" cy="4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Рендеринг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елемента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в </a:t>
            </a:r>
            <a:r>
              <a:rPr lang="en-US" sz="2500" b="1" i="0" dirty="0">
                <a:solidFill>
                  <a:srgbClr val="000000"/>
                </a:solidFill>
                <a:effectLst/>
                <a:latin typeface="+mj-lt"/>
              </a:rPr>
              <a:t>DOM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307;g13832d5f94b_0_367">
            <a:extLst>
              <a:ext uri="{FF2B5EF4-FFF2-40B4-BE49-F238E27FC236}">
                <a16:creationId xmlns:a16="http://schemas.microsoft.com/office/drawing/2014/main" id="{3C4DAABC-A97A-48E3-8324-93DD74623B68}"/>
              </a:ext>
            </a:extLst>
          </p:cNvPr>
          <p:cNvSpPr/>
          <p:nvPr/>
        </p:nvSpPr>
        <p:spPr>
          <a:xfrm>
            <a:off x="486574" y="1677743"/>
            <a:ext cx="4290269" cy="453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—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це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найменші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будівельні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блоки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React-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додатку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описує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те,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що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хочете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бачити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на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екрані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відміну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DOM-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елементів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 —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звичайні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об’єкти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легкі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для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створення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 DOM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бере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на себе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оновлення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DOM 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його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відповідності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React-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елементам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2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2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307;g13832d5f94b_0_367">
            <a:extLst>
              <a:ext uri="{FF2B5EF4-FFF2-40B4-BE49-F238E27FC236}">
                <a16:creationId xmlns:a16="http://schemas.microsoft.com/office/drawing/2014/main" id="{73577C14-EAAB-425F-A26B-580585EFD8C4}"/>
              </a:ext>
            </a:extLst>
          </p:cNvPr>
          <p:cNvSpPr/>
          <p:nvPr/>
        </p:nvSpPr>
        <p:spPr>
          <a:xfrm>
            <a:off x="6025651" y="1021603"/>
            <a:ext cx="5235498" cy="4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Припустимо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вашому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HTML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файлі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існує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&lt;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div&gt;: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ADC86A-24A3-498D-BEBD-7AE883DA0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56" y="2039664"/>
            <a:ext cx="2238687" cy="333422"/>
          </a:xfrm>
          <a:prstGeom prst="rect">
            <a:avLst/>
          </a:prstGeom>
        </p:spPr>
      </p:pic>
      <p:sp>
        <p:nvSpPr>
          <p:cNvPr id="13" name="Google Shape;307;g13832d5f94b_0_367">
            <a:extLst>
              <a:ext uri="{FF2B5EF4-FFF2-40B4-BE49-F238E27FC236}">
                <a16:creationId xmlns:a16="http://schemas.microsoft.com/office/drawing/2014/main" id="{7617B7B4-9227-4684-936C-1187BD607DF4}"/>
              </a:ext>
            </a:extLst>
          </p:cNvPr>
          <p:cNvSpPr/>
          <p:nvPr/>
        </p:nvSpPr>
        <p:spPr>
          <a:xfrm>
            <a:off x="6025650" y="2447127"/>
            <a:ext cx="5235498" cy="175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Ми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називаємо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його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“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кореневим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” DOM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вузлом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, тому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все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всередині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нього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керуватись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за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допомогою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React DOM.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307;g13832d5f94b_0_367">
            <a:extLst>
              <a:ext uri="{FF2B5EF4-FFF2-40B4-BE49-F238E27FC236}">
                <a16:creationId xmlns:a16="http://schemas.microsoft.com/office/drawing/2014/main" id="{CD79C24A-DC2E-4D6C-8F06-24F385465E3F}"/>
              </a:ext>
            </a:extLst>
          </p:cNvPr>
          <p:cNvSpPr/>
          <p:nvPr/>
        </p:nvSpPr>
        <p:spPr>
          <a:xfrm>
            <a:off x="6025650" y="4198212"/>
            <a:ext cx="5235498" cy="175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Для рендерингу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елементу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в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кореневому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DOM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вузлі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викличте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функцію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+mj-lt"/>
              </a:rPr>
              <a:t>ReactDOM.render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()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з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елементом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та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кореневим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DOM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вузлом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якості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аргументів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4A8721-15CE-4030-86A2-3D8422D38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844" y="6254393"/>
            <a:ext cx="4582164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9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598428" y="2161997"/>
            <a:ext cx="47955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Оновлення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відображеного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елемента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35"/>
          <p:cNvGrpSpPr/>
          <p:nvPr/>
        </p:nvGrpSpPr>
        <p:grpSpPr>
          <a:xfrm>
            <a:off x="5763562" y="1703449"/>
            <a:ext cx="5579700" cy="1830229"/>
            <a:chOff x="5915550" y="938100"/>
            <a:chExt cx="5579700" cy="2464658"/>
          </a:xfrm>
        </p:grpSpPr>
        <p:sp>
          <p:nvSpPr>
            <p:cNvPr id="316" name="Google Shape;316;p35"/>
            <p:cNvSpPr/>
            <p:nvPr/>
          </p:nvSpPr>
          <p:spPr>
            <a:xfrm>
              <a:off x="5915550" y="938100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137052" y="1083875"/>
              <a:ext cx="5079300" cy="2238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React-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є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незмінними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Як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тільки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створений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не можете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змінювати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його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дочірні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чи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атрибути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схожий на кадр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із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фільму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він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відображає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інтерфейс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користувача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в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певний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момент часу.</a:t>
              </a:r>
              <a:endParaRPr sz="17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" name="Google Shape;315;p35">
            <a:extLst>
              <a:ext uri="{FF2B5EF4-FFF2-40B4-BE49-F238E27FC236}">
                <a16:creationId xmlns:a16="http://schemas.microsoft.com/office/drawing/2014/main" id="{02C6F005-62D5-4F46-841F-811142E9257C}"/>
              </a:ext>
            </a:extLst>
          </p:cNvPr>
          <p:cNvGrpSpPr/>
          <p:nvPr/>
        </p:nvGrpSpPr>
        <p:grpSpPr>
          <a:xfrm>
            <a:off x="5792260" y="3933574"/>
            <a:ext cx="5579700" cy="1254876"/>
            <a:chOff x="5915550" y="938100"/>
            <a:chExt cx="5579700" cy="2464658"/>
          </a:xfrm>
        </p:grpSpPr>
        <p:sp>
          <p:nvSpPr>
            <p:cNvPr id="13" name="Google Shape;316;p35">
              <a:extLst>
                <a:ext uri="{FF2B5EF4-FFF2-40B4-BE49-F238E27FC236}">
                  <a16:creationId xmlns:a16="http://schemas.microsoft.com/office/drawing/2014/main" id="{41B9712F-37F2-4EE5-B9EB-9B1049E057BA}"/>
                </a:ext>
              </a:extLst>
            </p:cNvPr>
            <p:cNvSpPr/>
            <p:nvPr/>
          </p:nvSpPr>
          <p:spPr>
            <a:xfrm>
              <a:off x="5915550" y="938100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19;p35">
              <a:extLst>
                <a:ext uri="{FF2B5EF4-FFF2-40B4-BE49-F238E27FC236}">
                  <a16:creationId xmlns:a16="http://schemas.microsoft.com/office/drawing/2014/main" id="{1552B27B-A142-45D0-94AE-73B63603EEC0}"/>
                </a:ext>
              </a:extLst>
            </p:cNvPr>
            <p:cNvSpPr/>
            <p:nvPr/>
          </p:nvSpPr>
          <p:spPr>
            <a:xfrm>
              <a:off x="6137052" y="1083875"/>
              <a:ext cx="5079300" cy="15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 нашими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поточними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знаннями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єдиний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спосіб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оновити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інтерфейс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користувача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—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створити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новий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і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передати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його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в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ReactDOM.render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().</a:t>
              </a:r>
              <a:endParaRPr sz="17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849" y="-3045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6025650" y="115856"/>
            <a:ext cx="5235498" cy="4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Розглянемо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наступний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приклад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годинника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307;g13832d5f94b_0_367">
            <a:extLst>
              <a:ext uri="{FF2B5EF4-FFF2-40B4-BE49-F238E27FC236}">
                <a16:creationId xmlns:a16="http://schemas.microsoft.com/office/drawing/2014/main" id="{CD79C24A-DC2E-4D6C-8F06-24F385465E3F}"/>
              </a:ext>
            </a:extLst>
          </p:cNvPr>
          <p:cNvSpPr/>
          <p:nvPr/>
        </p:nvSpPr>
        <p:spPr>
          <a:xfrm>
            <a:off x="6008214" y="4591913"/>
            <a:ext cx="5235498" cy="13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Він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щосекунди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викликає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latin typeface="+mj-lt"/>
              </a:rPr>
              <a:t>ReactDOM.render</a:t>
            </a:r>
            <a:r>
              <a:rPr lang="en-US" sz="2500" b="1" i="0" dirty="0">
                <a:solidFill>
                  <a:srgbClr val="000000"/>
                </a:solidFill>
                <a:effectLst/>
                <a:latin typeface="+mj-lt"/>
              </a:rPr>
              <a:t>()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функції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зворотнього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виклику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+mj-lt"/>
              </a:rPr>
              <a:t>setInterval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().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14;p35">
            <a:extLst>
              <a:ext uri="{FF2B5EF4-FFF2-40B4-BE49-F238E27FC236}">
                <a16:creationId xmlns:a16="http://schemas.microsoft.com/office/drawing/2014/main" id="{E1B7AAF7-49D0-42D3-A21E-FC39FD9EDA29}"/>
              </a:ext>
            </a:extLst>
          </p:cNvPr>
          <p:cNvSpPr/>
          <p:nvPr/>
        </p:nvSpPr>
        <p:spPr>
          <a:xfrm>
            <a:off x="171708" y="2116980"/>
            <a:ext cx="47955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Оновлення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відображеного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елемента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86AC9A-5C22-419E-9CFC-E2109434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402" y="1171260"/>
            <a:ext cx="5627123" cy="27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5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849" y="-5468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384800" y="115856"/>
            <a:ext cx="6515100" cy="168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React DOM </a:t>
            </a:r>
            <a:r>
              <a:rPr lang="uk-UA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порівнює елемент і його дочірні елементи з попередніми та вносить в </a:t>
            </a:r>
            <a:r>
              <a:rPr lang="en-US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DOM </a:t>
            </a:r>
            <a:r>
              <a:rPr lang="uk-UA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тільки необхідні зміни для приведення </a:t>
            </a:r>
            <a:r>
              <a:rPr lang="en-US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DOM </a:t>
            </a:r>
            <a:r>
              <a:rPr lang="uk-UA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у бажаний стан.</a:t>
            </a:r>
            <a:endParaRPr sz="2500" b="1" i="0" u="none" strike="noStrike" cap="none" dirty="0">
              <a:solidFill>
                <a:schemeClr val="tx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307;g13832d5f94b_0_367">
            <a:extLst>
              <a:ext uri="{FF2B5EF4-FFF2-40B4-BE49-F238E27FC236}">
                <a16:creationId xmlns:a16="http://schemas.microsoft.com/office/drawing/2014/main" id="{CD79C24A-DC2E-4D6C-8F06-24F385465E3F}"/>
              </a:ext>
            </a:extLst>
          </p:cNvPr>
          <p:cNvSpPr/>
          <p:nvPr/>
        </p:nvSpPr>
        <p:spPr>
          <a:xfrm>
            <a:off x="5120381" y="2641182"/>
            <a:ext cx="3632963" cy="18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Ви можете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пересвідчитись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 в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цьому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перевіривши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ru-RU" sz="1800" b="0" i="0" u="none" strike="noStrike" dirty="0" err="1">
                <a:solidFill>
                  <a:srgbClr val="1A1A1A"/>
                </a:solidFill>
                <a:effectLst/>
                <a:latin typeface="+mj-lt"/>
              </a:rPr>
              <a:t>останній</a:t>
            </a:r>
            <a:r>
              <a:rPr lang="ru-RU" sz="1800" b="0" i="0" u="none" strike="noStrike" dirty="0">
                <a:solidFill>
                  <a:srgbClr val="1A1A1A"/>
                </a:solidFill>
                <a:effectLst/>
                <a:latin typeface="+mj-lt"/>
              </a:rPr>
              <a:t> приклад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 за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допомогою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інструментів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 браузера:</a:t>
            </a:r>
            <a:endParaRPr sz="18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14;p35">
            <a:extLst>
              <a:ext uri="{FF2B5EF4-FFF2-40B4-BE49-F238E27FC236}">
                <a16:creationId xmlns:a16="http://schemas.microsoft.com/office/drawing/2014/main" id="{E1B7AAF7-49D0-42D3-A21E-FC39FD9EDA29}"/>
              </a:ext>
            </a:extLst>
          </p:cNvPr>
          <p:cNvSpPr/>
          <p:nvPr/>
        </p:nvSpPr>
        <p:spPr>
          <a:xfrm>
            <a:off x="171708" y="2116980"/>
            <a:ext cx="47955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React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оновлює</a:t>
            </a:r>
            <a:r>
              <a:rPr lang="ru-RU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лише</a:t>
            </a:r>
            <a:r>
              <a:rPr lang="ru-RU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те,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ru-RU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необхідно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DOM-інспектор показує лише оновлення деталей">
            <a:extLst>
              <a:ext uri="{FF2B5EF4-FFF2-40B4-BE49-F238E27FC236}">
                <a16:creationId xmlns:a16="http://schemas.microsoft.com/office/drawing/2014/main" id="{D113F0C2-2B26-42C6-92D5-7C73A344D9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951578"/>
            <a:ext cx="27241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9B9DB49B-6918-4276-A541-C6926AA14D24}"/>
              </a:ext>
            </a:extLst>
          </p:cNvPr>
          <p:cNvSpPr/>
          <p:nvPr/>
        </p:nvSpPr>
        <p:spPr>
          <a:xfrm>
            <a:off x="5753100" y="4389610"/>
            <a:ext cx="2590800" cy="500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985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900" y="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516537" y="393474"/>
            <a:ext cx="3942300" cy="110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Компоненти і </a:t>
            </a:r>
            <a:r>
              <a:rPr lang="uk-UA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пропси</a:t>
            </a:r>
            <a:endParaRPr lang="en-US" sz="3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307;g13832d5f94b_0_367">
            <a:extLst>
              <a:ext uri="{FF2B5EF4-FFF2-40B4-BE49-F238E27FC236}">
                <a16:creationId xmlns:a16="http://schemas.microsoft.com/office/drawing/2014/main" id="{3C4DAABC-A97A-48E3-8324-93DD74623B68}"/>
              </a:ext>
            </a:extLst>
          </p:cNvPr>
          <p:cNvSpPr/>
          <p:nvPr/>
        </p:nvSpPr>
        <p:spPr>
          <a:xfrm>
            <a:off x="455011" y="2377996"/>
            <a:ext cx="4290269" cy="268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Компоненти дозволяють розділити інтерфейс користувача на незалежні частини, придатні до повторного використання, і сприймати їх як такі, що функціонують окремо один від одного. </a:t>
            </a:r>
            <a:endParaRPr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307;g13832d5f94b_0_367">
            <a:extLst>
              <a:ext uri="{FF2B5EF4-FFF2-40B4-BE49-F238E27FC236}">
                <a16:creationId xmlns:a16="http://schemas.microsoft.com/office/drawing/2014/main" id="{73577C14-EAAB-425F-A26B-580585EFD8C4}"/>
              </a:ext>
            </a:extLst>
          </p:cNvPr>
          <p:cNvSpPr/>
          <p:nvPr/>
        </p:nvSpPr>
        <p:spPr>
          <a:xfrm>
            <a:off x="5435600" y="216213"/>
            <a:ext cx="6375400" cy="127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+mn-lt"/>
              </a:rPr>
              <a:t>Найпростішим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n-lt"/>
              </a:rPr>
              <a:t> способом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n-lt"/>
              </a:rPr>
              <a:t>визначення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n-lt"/>
              </a:rPr>
              <a:t> компонента є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n-lt"/>
              </a:rPr>
              <a:t>написання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n-lt"/>
              </a:rPr>
              <a:t>функції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n-lt"/>
              </a:rPr>
              <a:t>JavaScript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n-lt"/>
              </a:rPr>
              <a:t>:</a:t>
            </a:r>
            <a:endParaRPr sz="2500" b="1" i="0" u="none" strike="noStrike" cap="none" dirty="0">
              <a:solidFill>
                <a:schemeClr val="lt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30C671-049C-4779-A55D-257D84ECE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139" y="1629713"/>
            <a:ext cx="5582952" cy="1167057"/>
          </a:xfrm>
          <a:prstGeom prst="rect">
            <a:avLst/>
          </a:prstGeom>
        </p:spPr>
      </p:pic>
      <p:sp>
        <p:nvSpPr>
          <p:cNvPr id="16" name="Google Shape;307;g13832d5f94b_0_367">
            <a:extLst>
              <a:ext uri="{FF2B5EF4-FFF2-40B4-BE49-F238E27FC236}">
                <a16:creationId xmlns:a16="http://schemas.microsoft.com/office/drawing/2014/main" id="{6E87D790-3108-46E5-BB28-7CC33A08A7A4}"/>
              </a:ext>
            </a:extLst>
          </p:cNvPr>
          <p:cNvSpPr/>
          <p:nvPr/>
        </p:nvSpPr>
        <p:spPr>
          <a:xfrm>
            <a:off x="5330026" y="3078249"/>
            <a:ext cx="6375400" cy="127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uk-UA" sz="2500" dirty="0">
                <a:latin typeface="+mn-lt"/>
              </a:rPr>
              <a:t>Ця функція є </a:t>
            </a:r>
            <a:r>
              <a:rPr lang="uk-UA" sz="2500" dirty="0" err="1">
                <a:latin typeface="+mn-lt"/>
              </a:rPr>
              <a:t>валідним</a:t>
            </a:r>
            <a:r>
              <a:rPr lang="uk-UA" sz="2500" dirty="0">
                <a:latin typeface="+mn-lt"/>
              </a:rPr>
              <a:t> </a:t>
            </a:r>
            <a:r>
              <a:rPr lang="en-US" sz="2500" dirty="0">
                <a:latin typeface="+mn-lt"/>
              </a:rPr>
              <a:t>React-</a:t>
            </a:r>
            <a:r>
              <a:rPr lang="uk-UA" sz="2500" dirty="0">
                <a:latin typeface="+mn-lt"/>
              </a:rPr>
              <a:t>компонентом, оскільки вона приймає єдиний аргумент “</a:t>
            </a:r>
            <a:r>
              <a:rPr lang="uk-UA" sz="2500" dirty="0" err="1">
                <a:latin typeface="+mn-lt"/>
              </a:rPr>
              <a:t>пропс</a:t>
            </a:r>
            <a:r>
              <a:rPr lang="uk-UA" sz="2500" dirty="0">
                <a:latin typeface="+mn-lt"/>
              </a:rPr>
              <a:t>” (скорочено від </a:t>
            </a:r>
            <a:r>
              <a:rPr lang="en-US" sz="2500" dirty="0">
                <a:latin typeface="+mn-lt"/>
              </a:rPr>
              <a:t>properties - </a:t>
            </a:r>
            <a:r>
              <a:rPr lang="uk-UA" sz="2500" dirty="0">
                <a:latin typeface="+mn-lt"/>
              </a:rPr>
              <a:t>властивості), який є об’єктом з даними і повертає </a:t>
            </a:r>
            <a:r>
              <a:rPr lang="en-US" sz="2500" dirty="0">
                <a:latin typeface="+mn-lt"/>
              </a:rPr>
              <a:t>React-</a:t>
            </a:r>
            <a:r>
              <a:rPr lang="uk-UA" sz="2500" dirty="0">
                <a:latin typeface="+mn-lt"/>
              </a:rPr>
              <a:t>елемент. Такі компоненти ми називаємо “функціональними компонентами”, оскільки вони буквально є </a:t>
            </a:r>
            <a:r>
              <a:rPr lang="en-US" sz="2500" dirty="0">
                <a:latin typeface="+mn-lt"/>
              </a:rPr>
              <a:t>JavaScript </a:t>
            </a:r>
            <a:r>
              <a:rPr lang="uk-UA" sz="2500" dirty="0">
                <a:latin typeface="+mn-lt"/>
              </a:rPr>
              <a:t>функціями.</a:t>
            </a:r>
            <a:endParaRPr lang="uk-UA" sz="2500" dirty="0"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6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484128" y="2960791"/>
            <a:ext cx="47955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Рендеринг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компонентів</a:t>
            </a:r>
            <a:endParaRPr lang="ru-RU"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35"/>
          <p:cNvGrpSpPr/>
          <p:nvPr/>
        </p:nvGrpSpPr>
        <p:grpSpPr>
          <a:xfrm>
            <a:off x="5763562" y="935923"/>
            <a:ext cx="5579700" cy="1535051"/>
            <a:chOff x="5915550" y="938100"/>
            <a:chExt cx="5579700" cy="2464658"/>
          </a:xfrm>
        </p:grpSpPr>
        <p:sp>
          <p:nvSpPr>
            <p:cNvPr id="316" name="Google Shape;316;p35"/>
            <p:cNvSpPr/>
            <p:nvPr/>
          </p:nvSpPr>
          <p:spPr>
            <a:xfrm>
              <a:off x="5915550" y="938100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137052" y="1083875"/>
              <a:ext cx="5079300" cy="828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Раніше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ми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зустрічали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лише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React-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які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представляють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теги DOM:</a:t>
              </a:r>
              <a:endParaRPr sz="17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" name="Google Shape;315;p35">
            <a:extLst>
              <a:ext uri="{FF2B5EF4-FFF2-40B4-BE49-F238E27FC236}">
                <a16:creationId xmlns:a16="http://schemas.microsoft.com/office/drawing/2014/main" id="{02C6F005-62D5-4F46-841F-811142E9257C}"/>
              </a:ext>
            </a:extLst>
          </p:cNvPr>
          <p:cNvGrpSpPr/>
          <p:nvPr/>
        </p:nvGrpSpPr>
        <p:grpSpPr>
          <a:xfrm>
            <a:off x="5763562" y="2857957"/>
            <a:ext cx="5579700" cy="1529069"/>
            <a:chOff x="5915550" y="938100"/>
            <a:chExt cx="5579700" cy="2464658"/>
          </a:xfrm>
        </p:grpSpPr>
        <p:sp>
          <p:nvSpPr>
            <p:cNvPr id="13" name="Google Shape;316;p35">
              <a:extLst>
                <a:ext uri="{FF2B5EF4-FFF2-40B4-BE49-F238E27FC236}">
                  <a16:creationId xmlns:a16="http://schemas.microsoft.com/office/drawing/2014/main" id="{41B9712F-37F2-4EE5-B9EB-9B1049E057BA}"/>
                </a:ext>
              </a:extLst>
            </p:cNvPr>
            <p:cNvSpPr/>
            <p:nvPr/>
          </p:nvSpPr>
          <p:spPr>
            <a:xfrm>
              <a:off x="5915550" y="938100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19;p35">
              <a:extLst>
                <a:ext uri="{FF2B5EF4-FFF2-40B4-BE49-F238E27FC236}">
                  <a16:creationId xmlns:a16="http://schemas.microsoft.com/office/drawing/2014/main" id="{1552B27B-A142-45D0-94AE-73B63603EEC0}"/>
                </a:ext>
              </a:extLst>
            </p:cNvPr>
            <p:cNvSpPr/>
            <p:nvPr/>
          </p:nvSpPr>
          <p:spPr>
            <a:xfrm>
              <a:off x="6137052" y="1083875"/>
              <a:ext cx="5079300" cy="1722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Однак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можуть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також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представляти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визначені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користувачем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компоненти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endParaRPr lang="ru-RU" sz="17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B4FF5-5C7A-4645-88B1-EE1EC590A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288" y="1764747"/>
            <a:ext cx="3205848" cy="4844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1B07F4-148A-43D5-BA14-ACE6DA293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073" y="3855634"/>
            <a:ext cx="4309835" cy="399276"/>
          </a:xfrm>
          <a:prstGeom prst="rect">
            <a:avLst/>
          </a:prstGeom>
        </p:spPr>
      </p:pic>
      <p:grpSp>
        <p:nvGrpSpPr>
          <p:cNvPr id="15" name="Google Shape;315;p35">
            <a:extLst>
              <a:ext uri="{FF2B5EF4-FFF2-40B4-BE49-F238E27FC236}">
                <a16:creationId xmlns:a16="http://schemas.microsoft.com/office/drawing/2014/main" id="{D49265B7-FB6D-40C6-B49D-14EFFD21D06E}"/>
              </a:ext>
            </a:extLst>
          </p:cNvPr>
          <p:cNvGrpSpPr/>
          <p:nvPr/>
        </p:nvGrpSpPr>
        <p:grpSpPr>
          <a:xfrm>
            <a:off x="5763562" y="4737557"/>
            <a:ext cx="5579700" cy="1850216"/>
            <a:chOff x="5915550" y="938100"/>
            <a:chExt cx="5579700" cy="2464658"/>
          </a:xfrm>
        </p:grpSpPr>
        <p:sp>
          <p:nvSpPr>
            <p:cNvPr id="16" name="Google Shape;316;p35">
              <a:extLst>
                <a:ext uri="{FF2B5EF4-FFF2-40B4-BE49-F238E27FC236}">
                  <a16:creationId xmlns:a16="http://schemas.microsoft.com/office/drawing/2014/main" id="{4A8BA820-29EC-4EA0-AB75-B999FF6F0B84}"/>
                </a:ext>
              </a:extLst>
            </p:cNvPr>
            <p:cNvSpPr/>
            <p:nvPr/>
          </p:nvSpPr>
          <p:spPr>
            <a:xfrm>
              <a:off x="5915550" y="938100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19;p35">
              <a:extLst>
                <a:ext uri="{FF2B5EF4-FFF2-40B4-BE49-F238E27FC236}">
                  <a16:creationId xmlns:a16="http://schemas.microsoft.com/office/drawing/2014/main" id="{F8261D1E-9EDC-4CD9-BF7C-4AB01C48F849}"/>
                </a:ext>
              </a:extLst>
            </p:cNvPr>
            <p:cNvSpPr/>
            <p:nvPr/>
          </p:nvSpPr>
          <p:spPr>
            <a:xfrm>
              <a:off x="6137052" y="1083876"/>
              <a:ext cx="5079300" cy="2213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uk-UA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Коли </a:t>
              </a:r>
              <a:r>
                <a:rPr lang="en-US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React </a:t>
              </a:r>
              <a:r>
                <a:rPr lang="uk-UA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бачить елемент, що представляє визначений користувачем компонент, він передає атрибути </a:t>
              </a:r>
              <a:r>
                <a:rPr lang="en-US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JSX </a:t>
              </a:r>
              <a:r>
                <a:rPr lang="uk-UA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та дочірні компоненти цьому компоненту як єдиний об’єкт. Ми називаємо цей об’єкт </a:t>
              </a:r>
              <a:r>
                <a:rPr lang="uk-UA" sz="1700" b="1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“</a:t>
              </a:r>
              <a:r>
                <a:rPr lang="uk-UA" sz="1700" b="1" i="0" u="none" strike="noStrike" cap="none" dirty="0" err="1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пропси</a:t>
              </a:r>
              <a:r>
                <a:rPr lang="uk-UA" sz="1700" b="1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”.</a:t>
              </a:r>
              <a:endParaRPr lang="ru-RU" sz="17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71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4318000" y="0"/>
            <a:ext cx="7873949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511800" y="115856"/>
            <a:ext cx="6172200" cy="4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Наприклад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, код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нижче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виводить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на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сторінці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“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Привіт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, Василина”:</a:t>
            </a:r>
            <a:r>
              <a:rPr lang="en-US" sz="25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307;g13832d5f94b_0_367">
            <a:extLst>
              <a:ext uri="{FF2B5EF4-FFF2-40B4-BE49-F238E27FC236}">
                <a16:creationId xmlns:a16="http://schemas.microsoft.com/office/drawing/2014/main" id="{CD79C24A-DC2E-4D6C-8F06-24F385465E3F}"/>
              </a:ext>
            </a:extLst>
          </p:cNvPr>
          <p:cNvSpPr/>
          <p:nvPr/>
        </p:nvSpPr>
        <p:spPr>
          <a:xfrm>
            <a:off x="4457751" y="3822262"/>
            <a:ext cx="7734249" cy="13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500" b="1" i="0" dirty="0">
                <a:solidFill>
                  <a:srgbClr val="000000"/>
                </a:solidFill>
                <a:effectLst/>
                <a:latin typeface="+mj-lt"/>
              </a:rPr>
              <a:t>Давайте розберемо, що відбувається в цьому прикладі: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uk-UA" sz="15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1.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Ми викликаємо </a:t>
            </a:r>
            <a:r>
              <a:rPr lang="en-US" sz="1500" b="0" i="0" dirty="0" err="1">
                <a:solidFill>
                  <a:srgbClr val="000000"/>
                </a:solidFill>
                <a:effectLst/>
                <a:latin typeface="+mj-lt"/>
              </a:rPr>
              <a:t>ReactDOM.render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()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з елементом &lt;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Welcome name="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Василина" /&gt;.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2. React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викликає компонент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Welcome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з </a:t>
            </a:r>
            <a:r>
              <a:rPr lang="uk-UA" sz="1500" b="0" i="0" dirty="0" err="1">
                <a:solidFill>
                  <a:srgbClr val="000000"/>
                </a:solidFill>
                <a:effectLst/>
                <a:latin typeface="+mj-lt"/>
              </a:rPr>
              <a:t>пропсом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 {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name: '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Василина’}.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3. Welcome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компонент повертає елемент &lt;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h1&gt;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Привіт, Василина&lt;/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h1&gt;.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4. React DOM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ефективно оновлює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DOM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для отримання &lt;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h1&gt;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Привіт, Василина&lt;/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h1&gt;.</a:t>
            </a:r>
            <a:endParaRPr sz="1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314;p35">
            <a:extLst>
              <a:ext uri="{FF2B5EF4-FFF2-40B4-BE49-F238E27FC236}">
                <a16:creationId xmlns:a16="http://schemas.microsoft.com/office/drawing/2014/main" id="{8E79895A-A011-4A9D-B298-B3AE310ABD0D}"/>
              </a:ext>
            </a:extLst>
          </p:cNvPr>
          <p:cNvSpPr/>
          <p:nvPr/>
        </p:nvSpPr>
        <p:spPr>
          <a:xfrm>
            <a:off x="128528" y="2540488"/>
            <a:ext cx="418947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Рендеринг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компонентів</a:t>
            </a:r>
            <a:endParaRPr lang="ru-RU"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77B9AE-118B-40FF-8F58-5A4A5A39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119206"/>
            <a:ext cx="5101593" cy="25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/>
          <p:nvPr/>
        </p:nvSpPr>
        <p:spPr>
          <a:xfrm>
            <a:off x="6413157" y="711575"/>
            <a:ext cx="4531800" cy="5434850"/>
          </a:xfrm>
          <a:prstGeom prst="roundRect">
            <a:avLst>
              <a:gd name="adj" fmla="val 9800"/>
            </a:avLst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6565850" y="1830275"/>
            <a:ext cx="43158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декларативна,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ефективна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і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гнучка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JavaScript-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бібліотека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призначена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для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створення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інтерфейсів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користувача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Вона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дозволяє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компонувати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складні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інтерфейси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з невеликих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окремих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частин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коду — “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компонентів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”.</a:t>
            </a:r>
          </a:p>
        </p:txBody>
      </p:sp>
      <p:grpSp>
        <p:nvGrpSpPr>
          <p:cNvPr id="261" name="Google Shape;261;p33"/>
          <p:cNvGrpSpPr/>
          <p:nvPr/>
        </p:nvGrpSpPr>
        <p:grpSpPr>
          <a:xfrm>
            <a:off x="947750" y="1096376"/>
            <a:ext cx="4531800" cy="2539449"/>
            <a:chOff x="1697139" y="2488771"/>
            <a:chExt cx="4531800" cy="2539449"/>
          </a:xfrm>
        </p:grpSpPr>
        <p:sp>
          <p:nvSpPr>
            <p:cNvPr id="262" name="Google Shape;262;p33"/>
            <p:cNvSpPr/>
            <p:nvPr/>
          </p:nvSpPr>
          <p:spPr>
            <a:xfrm>
              <a:off x="1697139" y="3704821"/>
              <a:ext cx="4531800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4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Що</a:t>
              </a:r>
              <a:r>
                <a:rPr lang="ru-RU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4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таке</a:t>
              </a:r>
              <a:r>
                <a:rPr lang="ru-RU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React?</a:t>
              </a:r>
              <a:endParaRPr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263" name="Google Shape;263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97141" y="2488771"/>
              <a:ext cx="1016000" cy="101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4318000" y="0"/>
            <a:ext cx="7873949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4787902" y="255556"/>
            <a:ext cx="7086598" cy="276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000" b="1" i="0" dirty="0">
                <a:solidFill>
                  <a:srgbClr val="000000"/>
                </a:solidFill>
                <a:effectLst/>
                <a:latin typeface="+mj-lt"/>
              </a:rPr>
              <a:t>Компоненти можуть посилатися на інші компоненти під час виведення. Це дозволяє нам використовувати одну і ту ж абстракцію компонентів для будь-якого рівня деталізації. Кнопка, форма, діалогове вікно, екран: у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uk-UA" sz="2000" b="1" i="0" dirty="0">
                <a:solidFill>
                  <a:srgbClr val="000000"/>
                </a:solidFill>
                <a:effectLst/>
                <a:latin typeface="+mj-lt"/>
              </a:rPr>
              <a:t>додатках всі вони зазвичай виражаються як компоненти.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314;p35">
            <a:extLst>
              <a:ext uri="{FF2B5EF4-FFF2-40B4-BE49-F238E27FC236}">
                <a16:creationId xmlns:a16="http://schemas.microsoft.com/office/drawing/2014/main" id="{8E79895A-A011-4A9D-B298-B3AE310ABD0D}"/>
              </a:ext>
            </a:extLst>
          </p:cNvPr>
          <p:cNvSpPr/>
          <p:nvPr/>
        </p:nvSpPr>
        <p:spPr>
          <a:xfrm>
            <a:off x="128528" y="2540488"/>
            <a:ext cx="418947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Композиція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компонентів</a:t>
            </a:r>
            <a:endParaRPr lang="ru-RU"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07;g13832d5f94b_0_367">
            <a:extLst>
              <a:ext uri="{FF2B5EF4-FFF2-40B4-BE49-F238E27FC236}">
                <a16:creationId xmlns:a16="http://schemas.microsoft.com/office/drawing/2014/main" id="{97CDEA8D-D4AF-42DD-922F-85603B3787C3}"/>
              </a:ext>
            </a:extLst>
          </p:cNvPr>
          <p:cNvSpPr/>
          <p:nvPr/>
        </p:nvSpPr>
        <p:spPr>
          <a:xfrm>
            <a:off x="4787902" y="2169240"/>
            <a:ext cx="7086598" cy="1128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Наприклад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, ми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можемо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створити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компонент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App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що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відрендерить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компонент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Welcome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багато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разів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sz="20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4FCCAF-D92F-4CCD-B679-5CA1F7538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98" y="2844800"/>
            <a:ext cx="3782677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1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689160" y="879129"/>
            <a:ext cx="479550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Всі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React-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компоненти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повинні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працювати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як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чисті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функції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відносно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їхніх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пропсів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ru-RU"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35"/>
          <p:cNvGrpSpPr/>
          <p:nvPr/>
        </p:nvGrpSpPr>
        <p:grpSpPr>
          <a:xfrm>
            <a:off x="5734864" y="834823"/>
            <a:ext cx="5579700" cy="1535051"/>
            <a:chOff x="5886852" y="775775"/>
            <a:chExt cx="5579700" cy="2464658"/>
          </a:xfrm>
        </p:grpSpPr>
        <p:sp>
          <p:nvSpPr>
            <p:cNvPr id="316" name="Google Shape;316;p35"/>
            <p:cNvSpPr/>
            <p:nvPr/>
          </p:nvSpPr>
          <p:spPr>
            <a:xfrm>
              <a:off x="5886852" y="775775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137052" y="1083874"/>
              <a:ext cx="5079300" cy="1828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Незалежно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від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того як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оголосите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компонент як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функцію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чи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клас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він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ніколи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не повинен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змінювати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свої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власні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пропси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17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A1CE3-36A0-4C38-B3CF-03733E7FF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62" y="4311605"/>
            <a:ext cx="4760177" cy="1519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FA285C-A5EB-4686-BC7D-8FF43C462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355" y="4311605"/>
            <a:ext cx="6744882" cy="1519680"/>
          </a:xfrm>
          <a:prstGeom prst="rect">
            <a:avLst/>
          </a:prstGeom>
        </p:spPr>
      </p:pic>
      <p:sp>
        <p:nvSpPr>
          <p:cNvPr id="18" name="Google Shape;314;p35">
            <a:extLst>
              <a:ext uri="{FF2B5EF4-FFF2-40B4-BE49-F238E27FC236}">
                <a16:creationId xmlns:a16="http://schemas.microsoft.com/office/drawing/2014/main" id="{4770AE8E-AD07-4FA2-AE19-4C6023045D35}"/>
              </a:ext>
            </a:extLst>
          </p:cNvPr>
          <p:cNvSpPr/>
          <p:nvPr/>
        </p:nvSpPr>
        <p:spPr>
          <a:xfrm>
            <a:off x="1123380" y="3658245"/>
            <a:ext cx="29849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Чиста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функц</a:t>
            </a:r>
            <a:r>
              <a:rPr lang="uk-UA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ія</a:t>
            </a:r>
            <a:endParaRPr lang="ru-RU"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14;p35">
            <a:extLst>
              <a:ext uri="{FF2B5EF4-FFF2-40B4-BE49-F238E27FC236}">
                <a16:creationId xmlns:a16="http://schemas.microsoft.com/office/drawing/2014/main" id="{5A5CE7DE-7834-4F58-AADB-D0D23301B56A}"/>
              </a:ext>
            </a:extLst>
          </p:cNvPr>
          <p:cNvSpPr/>
          <p:nvPr/>
        </p:nvSpPr>
        <p:spPr>
          <a:xfrm>
            <a:off x="7193980" y="3653510"/>
            <a:ext cx="3641783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Неч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иста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функц</a:t>
            </a:r>
            <a:r>
              <a:rPr lang="uk-UA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ія</a:t>
            </a:r>
            <a:endParaRPr lang="ru-RU"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04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906653" y="649668"/>
            <a:ext cx="42609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Як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створити</a:t>
            </a:r>
            <a:r>
              <a:rPr lang="ru-RU"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додаток</a:t>
            </a:r>
            <a:r>
              <a:rPr lang="ru-RU"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React?</a:t>
            </a:r>
            <a:endParaRPr sz="4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7585BE-BE9A-416C-A3CF-BA59B1C14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424" y="2059180"/>
            <a:ext cx="5327544" cy="529440"/>
          </a:xfrm>
          <a:prstGeom prst="rect">
            <a:avLst/>
          </a:prstGeom>
        </p:spPr>
      </p:pic>
      <p:sp>
        <p:nvSpPr>
          <p:cNvPr id="8" name="Google Shape;260;p33">
            <a:extLst>
              <a:ext uri="{FF2B5EF4-FFF2-40B4-BE49-F238E27FC236}">
                <a16:creationId xmlns:a16="http://schemas.microsoft.com/office/drawing/2014/main" id="{57C8ADDA-4BBF-4F58-A58C-AF9AA5A7695F}"/>
              </a:ext>
            </a:extLst>
          </p:cNvPr>
          <p:cNvSpPr/>
          <p:nvPr/>
        </p:nvSpPr>
        <p:spPr>
          <a:xfrm>
            <a:off x="6462424" y="494270"/>
            <a:ext cx="55607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Щоб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налаштувати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create-react-app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запустіть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наступний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код у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вашому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терміналі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, на один каталог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вище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від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того, де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ви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хочете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розмістити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проект.</a:t>
            </a:r>
          </a:p>
        </p:txBody>
      </p:sp>
      <p:sp>
        <p:nvSpPr>
          <p:cNvPr id="12" name="Google Shape;260;p33">
            <a:extLst>
              <a:ext uri="{FF2B5EF4-FFF2-40B4-BE49-F238E27FC236}">
                <a16:creationId xmlns:a16="http://schemas.microsoft.com/office/drawing/2014/main" id="{FABC7B6B-4531-436B-A1F4-FD42720BDD5A}"/>
              </a:ext>
            </a:extLst>
          </p:cNvPr>
          <p:cNvSpPr/>
          <p:nvPr/>
        </p:nvSpPr>
        <p:spPr>
          <a:xfrm>
            <a:off x="6462424" y="2983658"/>
            <a:ext cx="55607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Після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завершення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встановлення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перейдіть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до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щойно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створеного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каталогу та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запустіть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проект.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2F0C5E-FD67-42A1-AB21-847BAD64E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24" y="4299484"/>
            <a:ext cx="5429533" cy="573686"/>
          </a:xfrm>
          <a:prstGeom prst="rect">
            <a:avLst/>
          </a:prstGeom>
        </p:spPr>
      </p:pic>
      <p:sp>
        <p:nvSpPr>
          <p:cNvPr id="15" name="Google Shape;260;p33">
            <a:extLst>
              <a:ext uri="{FF2B5EF4-FFF2-40B4-BE49-F238E27FC236}">
                <a16:creationId xmlns:a16="http://schemas.microsoft.com/office/drawing/2014/main" id="{6948E68E-6F58-4877-B7B1-21C4D385638D}"/>
              </a:ext>
            </a:extLst>
          </p:cNvPr>
          <p:cNvSpPr/>
          <p:nvPr/>
        </p:nvSpPr>
        <p:spPr>
          <a:xfrm>
            <a:off x="6345846" y="5149881"/>
            <a:ext cx="55607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Після виконання цієї команди з’явиться нове вікно </a:t>
            </a:r>
            <a:r>
              <a:rPr lang="en-US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localhost:3000 </a:t>
            </a:r>
            <a:r>
              <a:rPr lang="uk-UA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 новою програмою </a:t>
            </a:r>
            <a:r>
              <a:rPr lang="en-US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React.</a:t>
            </a:r>
            <a:endParaRPr lang="ru-RU" sz="210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253;p32">
            <a:extLst>
              <a:ext uri="{FF2B5EF4-FFF2-40B4-BE49-F238E27FC236}">
                <a16:creationId xmlns:a16="http://schemas.microsoft.com/office/drawing/2014/main" id="{9A88A298-F60D-43F9-B7D2-1423587DF206}"/>
              </a:ext>
            </a:extLst>
          </p:cNvPr>
          <p:cNvSpPr/>
          <p:nvPr/>
        </p:nvSpPr>
        <p:spPr>
          <a:xfrm>
            <a:off x="441789" y="3146016"/>
            <a:ext cx="535416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Create React App —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це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комфортний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осередок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для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вивчення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React, 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також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це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найкращий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шлях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щоб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почати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будувати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нові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односторінкові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додатки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за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допомогою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React.</a:t>
            </a:r>
            <a:endParaRPr sz="2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0995" y="-4397715"/>
            <a:ext cx="8490429" cy="81580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34"/>
          <p:cNvGrpSpPr/>
          <p:nvPr/>
        </p:nvGrpSpPr>
        <p:grpSpPr>
          <a:xfrm>
            <a:off x="1253702" y="2305884"/>
            <a:ext cx="4892402" cy="2788652"/>
            <a:chOff x="711699" y="2685349"/>
            <a:chExt cx="4892402" cy="3262013"/>
          </a:xfrm>
        </p:grpSpPr>
        <p:sp>
          <p:nvSpPr>
            <p:cNvPr id="270" name="Google Shape;270;p34"/>
            <p:cNvSpPr/>
            <p:nvPr/>
          </p:nvSpPr>
          <p:spPr>
            <a:xfrm>
              <a:off x="711701" y="2685349"/>
              <a:ext cx="4892400" cy="3262013"/>
            </a:xfrm>
            <a:prstGeom prst="roundRect">
              <a:avLst>
                <a:gd name="adj" fmla="val 16667"/>
              </a:avLst>
            </a:prstGeom>
            <a:solidFill>
              <a:srgbClr val="1F2C6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711699" y="2685352"/>
              <a:ext cx="4892399" cy="2554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ru-RU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Структура </a:t>
              </a:r>
              <a:r>
                <a:rPr lang="ru-RU" sz="4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каталогів</a:t>
              </a:r>
              <a:r>
                <a:rPr lang="ru-RU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4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додатку</a:t>
              </a:r>
              <a:r>
                <a:rPr lang="ru-RU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на 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React</a:t>
              </a:r>
              <a:endParaRPr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31556A-20C7-4200-B6DD-3879C16C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" y="0"/>
            <a:ext cx="7171082" cy="17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462754A-3034-42D1-BFAA-FA2B1188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48" y="0"/>
            <a:ext cx="4959051" cy="5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13832d5f94b_0_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97492" y="4791041"/>
            <a:ext cx="13146691" cy="398206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3832d5f94b_0_241"/>
          <p:cNvSpPr/>
          <p:nvPr/>
        </p:nvSpPr>
        <p:spPr>
          <a:xfrm>
            <a:off x="947760" y="2955020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sz="4800" b="1" i="0" dirty="0">
                <a:solidFill>
                  <a:schemeClr val="bg1"/>
                </a:solidFill>
                <a:effectLst/>
                <a:latin typeface="-apple-system"/>
              </a:rPr>
              <a:t>Що таке 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-apple-system"/>
              </a:rPr>
              <a:t>JSX?</a:t>
            </a:r>
          </a:p>
        </p:txBody>
      </p:sp>
      <p:grpSp>
        <p:nvGrpSpPr>
          <p:cNvPr id="280" name="Google Shape;280;g13832d5f94b_0_241"/>
          <p:cNvGrpSpPr/>
          <p:nvPr/>
        </p:nvGrpSpPr>
        <p:grpSpPr>
          <a:xfrm>
            <a:off x="5699805" y="560863"/>
            <a:ext cx="6218216" cy="1290361"/>
            <a:chOff x="5915562" y="1015997"/>
            <a:chExt cx="5365800" cy="1215000"/>
          </a:xfrm>
        </p:grpSpPr>
        <p:sp>
          <p:nvSpPr>
            <p:cNvPr id="281" name="Google Shape;281;g13832d5f94b_0_241"/>
            <p:cNvSpPr/>
            <p:nvPr/>
          </p:nvSpPr>
          <p:spPr>
            <a:xfrm>
              <a:off x="5915562" y="1015997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13832d5f94b_0_241"/>
            <p:cNvSpPr/>
            <p:nvPr/>
          </p:nvSpPr>
          <p:spPr>
            <a:xfrm>
              <a:off x="7430259" y="1139412"/>
              <a:ext cx="3470811" cy="344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Розглянемо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оголошення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змінної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lang="ru-RU" sz="15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83" name="Google Shape;283;g13832d5f94b_0_241"/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4" name="Google Shape;284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g13832d5f94b_0_241"/>
          <p:cNvGrpSpPr/>
          <p:nvPr/>
        </p:nvGrpSpPr>
        <p:grpSpPr>
          <a:xfrm>
            <a:off x="5699803" y="4977737"/>
            <a:ext cx="6218217" cy="1349700"/>
            <a:chOff x="5915550" y="4051626"/>
            <a:chExt cx="5365800" cy="1349700"/>
          </a:xfrm>
        </p:grpSpPr>
        <p:sp>
          <p:nvSpPr>
            <p:cNvPr id="288" name="Google Shape;288;g13832d5f94b_0_241"/>
            <p:cNvSpPr/>
            <p:nvPr/>
          </p:nvSpPr>
          <p:spPr>
            <a:xfrm>
              <a:off x="5915550" y="4051626"/>
              <a:ext cx="5365800" cy="13497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g13832d5f94b_0_241"/>
            <p:cNvSpPr/>
            <p:nvPr/>
          </p:nvSpPr>
          <p:spPr>
            <a:xfrm>
              <a:off x="7378700" y="4101546"/>
              <a:ext cx="3902650" cy="9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 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не вимагає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використання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JSX,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 більшість людей цінують його за візуальну допомогу при роботі з інтерфейсом користувача в коді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JavaScript.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Він також дозволяє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показати зрозуміліші повідомлення про помилки та попередження.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endParaRPr>
            </a:p>
          </p:txBody>
        </p:sp>
        <p:grpSp>
          <p:nvGrpSpPr>
            <p:cNvPr id="290" name="Google Shape;290;g13832d5f94b_0_241"/>
            <p:cNvGrpSpPr/>
            <p:nvPr/>
          </p:nvGrpSpPr>
          <p:grpSpPr>
            <a:xfrm>
              <a:off x="6333588" y="4385603"/>
              <a:ext cx="716378" cy="681738"/>
              <a:chOff x="2676100" y="832575"/>
              <a:chExt cx="483125" cy="483125"/>
            </a:xfrm>
          </p:grpSpPr>
          <p:sp>
            <p:nvSpPr>
              <p:cNvPr id="291" name="Google Shape;291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4" name="Google Shape;294;g13832d5f94b_0_241"/>
          <p:cNvGrpSpPr/>
          <p:nvPr/>
        </p:nvGrpSpPr>
        <p:grpSpPr>
          <a:xfrm>
            <a:off x="5699804" y="1964547"/>
            <a:ext cx="6218217" cy="1215000"/>
            <a:chOff x="5915562" y="2335006"/>
            <a:chExt cx="5365800" cy="1215000"/>
          </a:xfrm>
        </p:grpSpPr>
        <p:sp>
          <p:nvSpPr>
            <p:cNvPr id="295" name="Google Shape;295;g13832d5f94b_0_241"/>
            <p:cNvSpPr/>
            <p:nvPr/>
          </p:nvSpPr>
          <p:spPr>
            <a:xfrm>
              <a:off x="5915562" y="2335006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g13832d5f94b_0_241"/>
            <p:cNvSpPr/>
            <p:nvPr/>
          </p:nvSpPr>
          <p:spPr>
            <a:xfrm>
              <a:off x="7255182" y="2428573"/>
              <a:ext cx="3902060" cy="9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just">
                <a:buClr>
                  <a:schemeClr val="dk1"/>
                </a:buClr>
                <a:buSzPts val="1100"/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використовує той факт, що логіка виводу пов’язана з іншою логікою інтерфейсу користувача: як обробляються події, як змінюється стан з часом і як дані готуються для </a:t>
              </a:r>
              <a:r>
                <a:rPr lang="uk-UA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рендерингу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endParaRPr>
            </a:p>
          </p:txBody>
        </p:sp>
        <p:grpSp>
          <p:nvGrpSpPr>
            <p:cNvPr id="297" name="Google Shape;297;g13832d5f94b_0_241"/>
            <p:cNvGrpSpPr/>
            <p:nvPr/>
          </p:nvGrpSpPr>
          <p:grpSpPr>
            <a:xfrm>
              <a:off x="6333589" y="2601641"/>
              <a:ext cx="716378" cy="681738"/>
              <a:chOff x="2676100" y="832575"/>
              <a:chExt cx="483125" cy="483125"/>
            </a:xfrm>
          </p:grpSpPr>
          <p:sp>
            <p:nvSpPr>
              <p:cNvPr id="298" name="Google Shape;298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4ED6E1-B194-4AA5-BE8F-47C408D5F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752" y="1151101"/>
            <a:ext cx="3305636" cy="371527"/>
          </a:xfrm>
          <a:prstGeom prst="rect">
            <a:avLst/>
          </a:prstGeom>
        </p:spPr>
      </p:pic>
      <p:grpSp>
        <p:nvGrpSpPr>
          <p:cNvPr id="33" name="Google Shape;294;g13832d5f94b_0_241">
            <a:extLst>
              <a:ext uri="{FF2B5EF4-FFF2-40B4-BE49-F238E27FC236}">
                <a16:creationId xmlns:a16="http://schemas.microsoft.com/office/drawing/2014/main" id="{29B1643A-5996-44F1-B36A-39B6FCBC0325}"/>
              </a:ext>
            </a:extLst>
          </p:cNvPr>
          <p:cNvGrpSpPr/>
          <p:nvPr/>
        </p:nvGrpSpPr>
        <p:grpSpPr>
          <a:xfrm>
            <a:off x="5699804" y="3496102"/>
            <a:ext cx="6218217" cy="1215000"/>
            <a:chOff x="5915562" y="2335006"/>
            <a:chExt cx="5365800" cy="1215000"/>
          </a:xfrm>
        </p:grpSpPr>
        <p:sp>
          <p:nvSpPr>
            <p:cNvPr id="34" name="Google Shape;295;g13832d5f94b_0_241">
              <a:extLst>
                <a:ext uri="{FF2B5EF4-FFF2-40B4-BE49-F238E27FC236}">
                  <a16:creationId xmlns:a16="http://schemas.microsoft.com/office/drawing/2014/main" id="{0E12302E-649F-4B17-83EA-EAE5ADE25198}"/>
                </a:ext>
              </a:extLst>
            </p:cNvPr>
            <p:cNvSpPr/>
            <p:nvPr/>
          </p:nvSpPr>
          <p:spPr>
            <a:xfrm>
              <a:off x="5915562" y="2335006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96;g13832d5f94b_0_241">
              <a:extLst>
                <a:ext uri="{FF2B5EF4-FFF2-40B4-BE49-F238E27FC236}">
                  <a16:creationId xmlns:a16="http://schemas.microsoft.com/office/drawing/2014/main" id="{B70F73D2-383E-49F8-B058-919A90D67EDE}"/>
                </a:ext>
              </a:extLst>
            </p:cNvPr>
            <p:cNvSpPr/>
            <p:nvPr/>
          </p:nvSpPr>
          <p:spPr>
            <a:xfrm>
              <a:off x="7255182" y="2428573"/>
              <a:ext cx="4026180" cy="9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 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розділяє відповідальність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між вільно зв’язаними одиницями, що містять обидві технології і називаються “компонентами”,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замість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того,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щоб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штучно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відокремити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технології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endParaRPr>
            </a:p>
          </p:txBody>
        </p:sp>
        <p:grpSp>
          <p:nvGrpSpPr>
            <p:cNvPr id="36" name="Google Shape;297;g13832d5f94b_0_241">
              <a:extLst>
                <a:ext uri="{FF2B5EF4-FFF2-40B4-BE49-F238E27FC236}">
                  <a16:creationId xmlns:a16="http://schemas.microsoft.com/office/drawing/2014/main" id="{43343FB9-1891-4901-AB68-88808C7A38D3}"/>
                </a:ext>
              </a:extLst>
            </p:cNvPr>
            <p:cNvGrpSpPr/>
            <p:nvPr/>
          </p:nvGrpSpPr>
          <p:grpSpPr>
            <a:xfrm>
              <a:off x="6333589" y="2601641"/>
              <a:ext cx="716378" cy="681738"/>
              <a:chOff x="2676100" y="832575"/>
              <a:chExt cx="483125" cy="483125"/>
            </a:xfrm>
          </p:grpSpPr>
          <p:sp>
            <p:nvSpPr>
              <p:cNvPr id="37" name="Google Shape;298;g13832d5f94b_0_241">
                <a:extLst>
                  <a:ext uri="{FF2B5EF4-FFF2-40B4-BE49-F238E27FC236}">
                    <a16:creationId xmlns:a16="http://schemas.microsoft.com/office/drawing/2014/main" id="{B470BA77-9876-458C-8256-4CAC4333A285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9;g13832d5f94b_0_241">
                <a:extLst>
                  <a:ext uri="{FF2B5EF4-FFF2-40B4-BE49-F238E27FC236}">
                    <a16:creationId xmlns:a16="http://schemas.microsoft.com/office/drawing/2014/main" id="{71DAA996-1630-4A5D-B6FF-D6859EF2FED9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00;g13832d5f94b_0_241">
                <a:extLst>
                  <a:ext uri="{FF2B5EF4-FFF2-40B4-BE49-F238E27FC236}">
                    <a16:creationId xmlns:a16="http://schemas.microsoft.com/office/drawing/2014/main" id="{0512D04F-FA53-4428-9FB6-B3954D7D423C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757573" y="1881942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4800" b="1" i="0" dirty="0">
                <a:solidFill>
                  <a:schemeClr val="bg1"/>
                </a:solidFill>
                <a:effectLst/>
                <a:latin typeface="-apple-system"/>
              </a:rPr>
              <a:t>Вставка виразів у 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-apple-system"/>
              </a:rPr>
              <a:t>JSX</a:t>
            </a:r>
          </a:p>
        </p:txBody>
      </p:sp>
      <p:grpSp>
        <p:nvGrpSpPr>
          <p:cNvPr id="280" name="Google Shape;280;g13832d5f94b_0_241"/>
          <p:cNvGrpSpPr/>
          <p:nvPr/>
        </p:nvGrpSpPr>
        <p:grpSpPr>
          <a:xfrm>
            <a:off x="5432676" y="591685"/>
            <a:ext cx="6218216" cy="3857025"/>
            <a:chOff x="5915562" y="1015997"/>
            <a:chExt cx="5365800" cy="3631763"/>
          </a:xfrm>
        </p:grpSpPr>
        <p:sp>
          <p:nvSpPr>
            <p:cNvPr id="281" name="Google Shape;281;g13832d5f94b_0_241"/>
            <p:cNvSpPr/>
            <p:nvPr/>
          </p:nvSpPr>
          <p:spPr>
            <a:xfrm>
              <a:off x="5915562" y="1015997"/>
              <a:ext cx="5365800" cy="363176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13832d5f94b_0_241"/>
            <p:cNvSpPr/>
            <p:nvPr/>
          </p:nvSpPr>
          <p:spPr>
            <a:xfrm>
              <a:off x="7430259" y="1139412"/>
              <a:ext cx="3576267" cy="87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прикладі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нижче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ми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оголошуємо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змінну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name, 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потім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використовуємо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її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в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JSX,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обертаючи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її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у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фігурні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дужки: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</a:t>
              </a:r>
              <a:endParaRPr lang="ru-RU" sz="15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83" name="Google Shape;283;g13832d5f94b_0_241"/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4" name="Google Shape;284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0" name="Google Shape;290;g13832d5f94b_0_241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291" name="Google Shape;291;g13832d5f94b_0_2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13832d5f94b_0_2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13832d5f94b_0_2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5E1855-34F6-46D6-918A-1A4B99135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858" y="1881942"/>
            <a:ext cx="4835373" cy="21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778121" y="2417049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4800" b="1" i="0" dirty="0">
                <a:solidFill>
                  <a:schemeClr val="bg1"/>
                </a:solidFill>
                <a:effectLst/>
                <a:latin typeface="-apple-system"/>
              </a:rPr>
              <a:t>Вставка виразів у 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-apple-system"/>
              </a:rPr>
              <a:t>JSX</a:t>
            </a:r>
          </a:p>
        </p:txBody>
      </p:sp>
      <p:grpSp>
        <p:nvGrpSpPr>
          <p:cNvPr id="280" name="Google Shape;280;g13832d5f94b_0_241"/>
          <p:cNvGrpSpPr/>
          <p:nvPr/>
        </p:nvGrpSpPr>
        <p:grpSpPr>
          <a:xfrm>
            <a:off x="5432676" y="591685"/>
            <a:ext cx="6218216" cy="5994050"/>
            <a:chOff x="5915562" y="1015997"/>
            <a:chExt cx="5365800" cy="5643979"/>
          </a:xfrm>
        </p:grpSpPr>
        <p:sp>
          <p:nvSpPr>
            <p:cNvPr id="281" name="Google Shape;281;g13832d5f94b_0_241"/>
            <p:cNvSpPr/>
            <p:nvPr/>
          </p:nvSpPr>
          <p:spPr>
            <a:xfrm>
              <a:off x="5915562" y="1015997"/>
              <a:ext cx="5365800" cy="564397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13832d5f94b_0_241"/>
            <p:cNvSpPr/>
            <p:nvPr/>
          </p:nvSpPr>
          <p:spPr>
            <a:xfrm>
              <a:off x="7430259" y="1139412"/>
              <a:ext cx="3576267" cy="87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наведеному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нижче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прикладі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ми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вставляємо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результат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виклику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функції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JavaScript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formatName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user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в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&lt;h1&gt;.</a:t>
              </a:r>
            </a:p>
          </p:txBody>
        </p:sp>
        <p:grpSp>
          <p:nvGrpSpPr>
            <p:cNvPr id="283" name="Google Shape;283;g13832d5f94b_0_241"/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4" name="Google Shape;284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0" name="Google Shape;290;g13832d5f94b_0_241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291" name="Google Shape;291;g13832d5f94b_0_2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13832d5f94b_0_2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13832d5f94b_0_2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E5DBA3-BB6D-4D0A-A34D-2B562DD7A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531" y="1881942"/>
            <a:ext cx="5264240" cy="42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1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778121" y="2417049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800" b="1" i="0" dirty="0">
                <a:solidFill>
                  <a:schemeClr val="bg1"/>
                </a:solidFill>
                <a:effectLst/>
                <a:latin typeface="-apple-system"/>
              </a:rPr>
              <a:t>JSX </a:t>
            </a:r>
            <a:r>
              <a:rPr lang="uk-UA" sz="4800" b="1" i="0" dirty="0">
                <a:solidFill>
                  <a:schemeClr val="bg1"/>
                </a:solidFill>
                <a:effectLst/>
                <a:latin typeface="-apple-system"/>
              </a:rPr>
              <a:t>також є виразом</a:t>
            </a:r>
          </a:p>
        </p:txBody>
      </p:sp>
      <p:grpSp>
        <p:nvGrpSpPr>
          <p:cNvPr id="280" name="Google Shape;280;g13832d5f94b_0_241"/>
          <p:cNvGrpSpPr/>
          <p:nvPr/>
        </p:nvGrpSpPr>
        <p:grpSpPr>
          <a:xfrm>
            <a:off x="5412127" y="2125867"/>
            <a:ext cx="6218216" cy="3113953"/>
            <a:chOff x="5915562" y="1015997"/>
            <a:chExt cx="5365800" cy="3189121"/>
          </a:xfrm>
        </p:grpSpPr>
        <p:sp>
          <p:nvSpPr>
            <p:cNvPr id="281" name="Google Shape;281;g13832d5f94b_0_241"/>
            <p:cNvSpPr/>
            <p:nvPr/>
          </p:nvSpPr>
          <p:spPr>
            <a:xfrm>
              <a:off x="5915562" y="1015997"/>
              <a:ext cx="5365800" cy="318912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13832d5f94b_0_241"/>
            <p:cNvSpPr/>
            <p:nvPr/>
          </p:nvSpPr>
          <p:spPr>
            <a:xfrm>
              <a:off x="7430259" y="1078971"/>
              <a:ext cx="3833372" cy="87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Це означає, що ви можете використовувати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JSX </a:t>
              </a: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всередині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</a:t>
              </a: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виразів і циклів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for, </a:t>
              </a: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присвоювати його змінним, приймати його як аргументи і повертати його з функцій:</a:t>
              </a:r>
              <a:endParaRPr lang="ru-RU" sz="15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83" name="Google Shape;283;g13832d5f94b_0_241"/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4" name="Google Shape;284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80;g13832d5f94b_0_241">
            <a:extLst>
              <a:ext uri="{FF2B5EF4-FFF2-40B4-BE49-F238E27FC236}">
                <a16:creationId xmlns:a16="http://schemas.microsoft.com/office/drawing/2014/main" id="{12BB4387-1D9A-4D39-A9EC-54ADE46A5FED}"/>
              </a:ext>
            </a:extLst>
          </p:cNvPr>
          <p:cNvGrpSpPr/>
          <p:nvPr/>
        </p:nvGrpSpPr>
        <p:grpSpPr>
          <a:xfrm>
            <a:off x="5391579" y="420413"/>
            <a:ext cx="6218216" cy="1290361"/>
            <a:chOff x="5915562" y="1015997"/>
            <a:chExt cx="5365800" cy="1215000"/>
          </a:xfrm>
        </p:grpSpPr>
        <p:sp>
          <p:nvSpPr>
            <p:cNvPr id="16" name="Google Shape;281;g13832d5f94b_0_241">
              <a:extLst>
                <a:ext uri="{FF2B5EF4-FFF2-40B4-BE49-F238E27FC236}">
                  <a16:creationId xmlns:a16="http://schemas.microsoft.com/office/drawing/2014/main" id="{1CAA8024-54B1-479F-AEA3-1DBC0CDF6888}"/>
                </a:ext>
              </a:extLst>
            </p:cNvPr>
            <p:cNvSpPr/>
            <p:nvPr/>
          </p:nvSpPr>
          <p:spPr>
            <a:xfrm>
              <a:off x="5915562" y="1015997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2;g13832d5f94b_0_241">
              <a:extLst>
                <a:ext uri="{FF2B5EF4-FFF2-40B4-BE49-F238E27FC236}">
                  <a16:creationId xmlns:a16="http://schemas.microsoft.com/office/drawing/2014/main" id="{6C907B5B-BECA-4DF7-BE97-E4D8BD7AB589}"/>
                </a:ext>
              </a:extLst>
            </p:cNvPr>
            <p:cNvSpPr/>
            <p:nvPr/>
          </p:nvSpPr>
          <p:spPr>
            <a:xfrm>
              <a:off x="7430259" y="1139412"/>
              <a:ext cx="3576267" cy="87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Після компіляції вирази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JSX </a:t>
              </a: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стають звичайними викликами функцій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JavaScript, </a:t>
              </a: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що повертають об’єкти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JavaScript.</a:t>
              </a:r>
              <a:endParaRPr lang="ru-RU" sz="15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8" name="Google Shape;283;g13832d5f94b_0_241">
              <a:extLst>
                <a:ext uri="{FF2B5EF4-FFF2-40B4-BE49-F238E27FC236}">
                  <a16:creationId xmlns:a16="http://schemas.microsoft.com/office/drawing/2014/main" id="{C46C5A32-5A46-49E3-8736-3EF8E73D7923}"/>
                </a:ext>
              </a:extLst>
            </p:cNvPr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19" name="Google Shape;284;g13832d5f94b_0_241">
                <a:extLst>
                  <a:ext uri="{FF2B5EF4-FFF2-40B4-BE49-F238E27FC236}">
                    <a16:creationId xmlns:a16="http://schemas.microsoft.com/office/drawing/2014/main" id="{63AA2BD6-4CAD-416B-A3EB-23030511BC68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85;g13832d5f94b_0_241">
                <a:extLst>
                  <a:ext uri="{FF2B5EF4-FFF2-40B4-BE49-F238E27FC236}">
                    <a16:creationId xmlns:a16="http://schemas.microsoft.com/office/drawing/2014/main" id="{7AC132A8-0261-48BD-BD13-527B255D952E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86;g13832d5f94b_0_241">
                <a:extLst>
                  <a:ext uri="{FF2B5EF4-FFF2-40B4-BE49-F238E27FC236}">
                    <a16:creationId xmlns:a16="http://schemas.microsoft.com/office/drawing/2014/main" id="{C372AB67-46E8-4882-9C21-0CFC3EB5ED75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CC9567-F5E9-407F-B258-CF20CC952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653" y="3539378"/>
            <a:ext cx="4263221" cy="14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816980" y="2085508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4800" b="1" i="0" dirty="0" err="1">
                <a:solidFill>
                  <a:schemeClr val="bg1"/>
                </a:solidFill>
                <a:effectLst/>
                <a:latin typeface="-apple-system"/>
              </a:rPr>
              <a:t>Визначення</a:t>
            </a:r>
            <a:r>
              <a:rPr lang="ru-RU" sz="4800" b="1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ru-RU" sz="4800" b="1" i="0" dirty="0" err="1">
                <a:solidFill>
                  <a:schemeClr val="bg1"/>
                </a:solidFill>
                <a:effectLst/>
                <a:latin typeface="-apple-system"/>
              </a:rPr>
              <a:t>атрибутів</a:t>
            </a:r>
            <a:r>
              <a:rPr lang="ru-RU" sz="4800" b="1" i="0" dirty="0">
                <a:solidFill>
                  <a:schemeClr val="bg1"/>
                </a:solidFill>
                <a:effectLst/>
                <a:latin typeface="-apple-system"/>
              </a:rPr>
              <a:t> за </a:t>
            </a:r>
            <a:r>
              <a:rPr lang="ru-RU" sz="4800" b="1" i="0" dirty="0" err="1">
                <a:solidFill>
                  <a:schemeClr val="bg1"/>
                </a:solidFill>
                <a:effectLst/>
                <a:latin typeface="-apple-system"/>
              </a:rPr>
              <a:t>допомогою</a:t>
            </a:r>
            <a:r>
              <a:rPr lang="ru-RU" sz="4800" b="1" i="0" dirty="0">
                <a:solidFill>
                  <a:schemeClr val="bg1"/>
                </a:solidFill>
                <a:effectLst/>
                <a:latin typeface="-apple-system"/>
              </a:rPr>
              <a:t> JSX</a:t>
            </a:r>
            <a:endParaRPr lang="uk-UA" sz="48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grpSp>
        <p:nvGrpSpPr>
          <p:cNvPr id="290" name="Google Shape;290;g13832d5f94b_0_241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291" name="Google Shape;291;g13832d5f94b_0_2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13832d5f94b_0_2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13832d5f94b_0_2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80;g13832d5f94b_0_241">
            <a:extLst>
              <a:ext uri="{FF2B5EF4-FFF2-40B4-BE49-F238E27FC236}">
                <a16:creationId xmlns:a16="http://schemas.microsoft.com/office/drawing/2014/main" id="{12BB4387-1D9A-4D39-A9EC-54ADE46A5FED}"/>
              </a:ext>
            </a:extLst>
          </p:cNvPr>
          <p:cNvGrpSpPr/>
          <p:nvPr/>
        </p:nvGrpSpPr>
        <p:grpSpPr>
          <a:xfrm>
            <a:off x="5299111" y="2055061"/>
            <a:ext cx="6218216" cy="1290361"/>
            <a:chOff x="5915562" y="1015997"/>
            <a:chExt cx="5365800" cy="1215000"/>
          </a:xfrm>
        </p:grpSpPr>
        <p:sp>
          <p:nvSpPr>
            <p:cNvPr id="16" name="Google Shape;281;g13832d5f94b_0_241">
              <a:extLst>
                <a:ext uri="{FF2B5EF4-FFF2-40B4-BE49-F238E27FC236}">
                  <a16:creationId xmlns:a16="http://schemas.microsoft.com/office/drawing/2014/main" id="{1CAA8024-54B1-479F-AEA3-1DBC0CDF6888}"/>
                </a:ext>
              </a:extLst>
            </p:cNvPr>
            <p:cNvSpPr/>
            <p:nvPr/>
          </p:nvSpPr>
          <p:spPr>
            <a:xfrm>
              <a:off x="5915562" y="1015997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2;g13832d5f94b_0_241">
              <a:extLst>
                <a:ext uri="{FF2B5EF4-FFF2-40B4-BE49-F238E27FC236}">
                  <a16:creationId xmlns:a16="http://schemas.microsoft.com/office/drawing/2014/main" id="{6C907B5B-BECA-4DF7-BE97-E4D8BD7AB589}"/>
                </a:ext>
              </a:extLst>
            </p:cNvPr>
            <p:cNvSpPr/>
            <p:nvPr/>
          </p:nvSpPr>
          <p:spPr>
            <a:xfrm>
              <a:off x="7315951" y="1139412"/>
              <a:ext cx="3965411" cy="477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 можете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використовувати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лапки для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задання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рядкових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літералів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як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атрибутів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</a:p>
          </p:txBody>
        </p:sp>
        <p:grpSp>
          <p:nvGrpSpPr>
            <p:cNvPr id="18" name="Google Shape;283;g13832d5f94b_0_241">
              <a:extLst>
                <a:ext uri="{FF2B5EF4-FFF2-40B4-BE49-F238E27FC236}">
                  <a16:creationId xmlns:a16="http://schemas.microsoft.com/office/drawing/2014/main" id="{C46C5A32-5A46-49E3-8736-3EF8E73D7923}"/>
                </a:ext>
              </a:extLst>
            </p:cNvPr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19" name="Google Shape;284;g13832d5f94b_0_241">
                <a:extLst>
                  <a:ext uri="{FF2B5EF4-FFF2-40B4-BE49-F238E27FC236}">
                    <a16:creationId xmlns:a16="http://schemas.microsoft.com/office/drawing/2014/main" id="{63AA2BD6-4CAD-416B-A3EB-23030511BC68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85;g13832d5f94b_0_241">
                <a:extLst>
                  <a:ext uri="{FF2B5EF4-FFF2-40B4-BE49-F238E27FC236}">
                    <a16:creationId xmlns:a16="http://schemas.microsoft.com/office/drawing/2014/main" id="{7AC132A8-0261-48BD-BD13-527B255D952E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86;g13832d5f94b_0_241">
                <a:extLst>
                  <a:ext uri="{FF2B5EF4-FFF2-40B4-BE49-F238E27FC236}">
                    <a16:creationId xmlns:a16="http://schemas.microsoft.com/office/drawing/2014/main" id="{C372AB67-46E8-4882-9C21-0CFC3EB5ED75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910E7C-59D1-4916-907E-A6CB45DF6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706" y="2771049"/>
            <a:ext cx="3905642" cy="424290"/>
          </a:xfrm>
          <a:prstGeom prst="rect">
            <a:avLst/>
          </a:prstGeom>
        </p:spPr>
      </p:pic>
      <p:grpSp>
        <p:nvGrpSpPr>
          <p:cNvPr id="24" name="Google Shape;280;g13832d5f94b_0_241">
            <a:extLst>
              <a:ext uri="{FF2B5EF4-FFF2-40B4-BE49-F238E27FC236}">
                <a16:creationId xmlns:a16="http://schemas.microsoft.com/office/drawing/2014/main" id="{5C81DF49-7F8F-4866-A03D-5AB934643E33}"/>
              </a:ext>
            </a:extLst>
          </p:cNvPr>
          <p:cNvGrpSpPr/>
          <p:nvPr/>
        </p:nvGrpSpPr>
        <p:grpSpPr>
          <a:xfrm>
            <a:off x="5391579" y="3709423"/>
            <a:ext cx="6218216" cy="1415302"/>
            <a:chOff x="5915562" y="1015997"/>
            <a:chExt cx="5365800" cy="1215000"/>
          </a:xfrm>
        </p:grpSpPr>
        <p:sp>
          <p:nvSpPr>
            <p:cNvPr id="25" name="Google Shape;281;g13832d5f94b_0_241">
              <a:extLst>
                <a:ext uri="{FF2B5EF4-FFF2-40B4-BE49-F238E27FC236}">
                  <a16:creationId xmlns:a16="http://schemas.microsoft.com/office/drawing/2014/main" id="{B144137E-120A-453A-A8F2-4F65AD05F12F}"/>
                </a:ext>
              </a:extLst>
            </p:cNvPr>
            <p:cNvSpPr/>
            <p:nvPr/>
          </p:nvSpPr>
          <p:spPr>
            <a:xfrm>
              <a:off x="5915562" y="1015997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82;g13832d5f94b_0_241">
              <a:extLst>
                <a:ext uri="{FF2B5EF4-FFF2-40B4-BE49-F238E27FC236}">
                  <a16:creationId xmlns:a16="http://schemas.microsoft.com/office/drawing/2014/main" id="{808FF7A4-2EA3-4E46-811B-90378CD5FB90}"/>
                </a:ext>
              </a:extLst>
            </p:cNvPr>
            <p:cNvSpPr/>
            <p:nvPr/>
          </p:nvSpPr>
          <p:spPr>
            <a:xfrm>
              <a:off x="7315951" y="1139412"/>
              <a:ext cx="3965411" cy="824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також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можете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використовувати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фігурні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дужки,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щоб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вставити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вираз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JavaScript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у атрибут:</a:t>
              </a:r>
            </a:p>
          </p:txBody>
        </p:sp>
        <p:grpSp>
          <p:nvGrpSpPr>
            <p:cNvPr id="27" name="Google Shape;283;g13832d5f94b_0_241">
              <a:extLst>
                <a:ext uri="{FF2B5EF4-FFF2-40B4-BE49-F238E27FC236}">
                  <a16:creationId xmlns:a16="http://schemas.microsoft.com/office/drawing/2014/main" id="{35D71F9E-4350-4AB2-B31F-62F783DCBC5E}"/>
                </a:ext>
              </a:extLst>
            </p:cNvPr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" name="Google Shape;284;g13832d5f94b_0_241">
                <a:extLst>
                  <a:ext uri="{FF2B5EF4-FFF2-40B4-BE49-F238E27FC236}">
                    <a16:creationId xmlns:a16="http://schemas.microsoft.com/office/drawing/2014/main" id="{C3B76B2B-12D7-4347-8D3D-8C4F6FCC81C5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85;g13832d5f94b_0_241">
                <a:extLst>
                  <a:ext uri="{FF2B5EF4-FFF2-40B4-BE49-F238E27FC236}">
                    <a16:creationId xmlns:a16="http://schemas.microsoft.com/office/drawing/2014/main" id="{26BE0EEA-1946-4A9D-AC54-06AFE3A6301F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286;g13832d5f94b_0_241">
                <a:extLst>
                  <a:ext uri="{FF2B5EF4-FFF2-40B4-BE49-F238E27FC236}">
                    <a16:creationId xmlns:a16="http://schemas.microsoft.com/office/drawing/2014/main" id="{465512AD-CF68-4B43-B042-1BAEDFAD944B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0E238E-5995-42DA-80AF-225091907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434" y="4667648"/>
            <a:ext cx="402011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13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2345</Words>
  <Application>Microsoft Office PowerPoint</Application>
  <PresentationFormat>Широкоэкранный</PresentationFormat>
  <Paragraphs>176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-apple-system</vt:lpstr>
      <vt:lpstr>Montserrat</vt:lpstr>
      <vt:lpstr>Times New Roman</vt:lpstr>
      <vt:lpstr>Verdana</vt:lpstr>
      <vt:lpstr>1_Office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CyberFan</cp:lastModifiedBy>
  <cp:revision>17</cp:revision>
  <dcterms:created xsi:type="dcterms:W3CDTF">2022-07-21T07:44:51Z</dcterms:created>
  <dcterms:modified xsi:type="dcterms:W3CDTF">2023-09-02T20:17:07Z</dcterms:modified>
</cp:coreProperties>
</file>