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7273E5-9A06-4164-8E77-BE3FA57EBC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solidFill>
                  <a:srgbClr val="00B050"/>
                </a:solidFill>
                <a:effectLst/>
                <a:latin typeface="Derby"/>
              </a:rPr>
              <a:t>ДЕНЬ 2</a:t>
            </a:r>
            <a:endParaRPr lang="uk-UA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65470AA-2342-4A8D-9E75-68D67DDEB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942221" cy="1739983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00B050"/>
                </a:solidFill>
                <a:effectLst/>
                <a:latin typeface="Derby"/>
              </a:rPr>
              <a:t>КОНТРОЛЬ НАД СОБОЮ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56792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60A7C2-9BC7-4D36-98BC-C1957134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2700" b="1" dirty="0" smtClean="0">
                <a:solidFill>
                  <a:srgbClr val="E16A0A"/>
                </a:solidFill>
                <a:effectLst/>
                <a:latin typeface="Derby"/>
              </a:rPr>
              <a:t>ВЧИМОСЯ </a:t>
            </a:r>
            <a:r>
              <a:rPr lang="ru-RU" sz="2700" b="1" dirty="0">
                <a:solidFill>
                  <a:srgbClr val="E16A0A"/>
                </a:solidFill>
                <a:effectLst/>
                <a:latin typeface="Derby"/>
              </a:rPr>
              <a:t>ОПАНОВУВАТИ СЕБЕ У СИТУАЦІЯХ ТРИВОГИ </a:t>
            </a:r>
            <a:r>
              <a:rPr lang="ru-RU" sz="2700" b="1" dirty="0" smtClean="0">
                <a:solidFill>
                  <a:srgbClr val="E16A0A"/>
                </a:solidFill>
                <a:effectLst/>
                <a:latin typeface="Derby"/>
              </a:rPr>
              <a:t/>
            </a:r>
            <a:br>
              <a:rPr lang="ru-RU" sz="2700" b="1" dirty="0" smtClean="0">
                <a:solidFill>
                  <a:srgbClr val="E16A0A"/>
                </a:solidFill>
                <a:effectLst/>
                <a:latin typeface="Derby"/>
              </a:rPr>
            </a:br>
            <a:r>
              <a:rPr lang="ru-RU" sz="2700" b="1" dirty="0" smtClean="0">
                <a:solidFill>
                  <a:srgbClr val="E16A0A"/>
                </a:solidFill>
                <a:effectLst/>
                <a:latin typeface="Derby"/>
              </a:rPr>
              <a:t>ТА </a:t>
            </a:r>
            <a:r>
              <a:rPr lang="ru-RU" sz="2700" b="1" dirty="0">
                <a:solidFill>
                  <a:srgbClr val="E16A0A"/>
                </a:solidFill>
                <a:effectLst/>
                <a:latin typeface="Derby"/>
              </a:rPr>
              <a:t>ПЕРЕКЛЮЧАТИСЬ НА ПОЗИТИВНІ ПЕРЕЖИВАННЯ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Мета </a:t>
            </a:r>
            <a:r>
              <a:rPr lang="ru-RU" sz="2000" b="1" i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заняття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усунення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ситуативної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тривоги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позитивних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емоційних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переживань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uk-UA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3ACECF-F7D9-4B1F-B3E0-353A7A12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3224733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мексиканській культурі є фігурки, які називаються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алебріхе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іграшки, які зображують фантастичних звірів як ототожнення людських страхів. Вперше ці іграшки став виготовляти Педро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Лінарес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Мехіко у 1936 році. Одного разу він захворів, і їх поява була пов’язана з його сном, в якому химерні хвостаті, рогаті і крилаті тварини кричали художнику: «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алебріхе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!». Після видужання він їх відтворив у техніці пап’є-маше і розмалював. Тож, ми використовуємо цю техніку для нашої роботи.</a:t>
            </a:r>
            <a:endParaRPr lang="uk-UA" dirty="0"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90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3F9D0A-C9CB-489C-8CAA-CDE27594F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>
                <a:solidFill>
                  <a:srgbClr val="00B050"/>
                </a:solidFill>
                <a:effectLst/>
                <a:latin typeface="Derby"/>
              </a:rPr>
              <a:t>1. АЛЕБРІХЕ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C3E81ED-3D9E-454C-8701-7EFFD7D5E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082" y="1027906"/>
            <a:ext cx="7886700" cy="4351338"/>
          </a:xfrm>
        </p:spPr>
        <p:txBody>
          <a:bodyPr/>
          <a:lstStyle/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Мета цього завдання ‒</a:t>
            </a: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ліплення фігурок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Алебріхе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звільнення від негативних емоцій. Ліплення з глини є одним із найкращих методів зняття ситуативної тривоги, тому ми використаємо цей прийом у своїй роботі. Для цього підготуй звичайну глину (або інший матеріал, який тобі подобається, наприклад, пап’є-маше, пластилін або гіпс).</a:t>
            </a:r>
            <a:endParaRPr lang="uk-UA" dirty="0">
              <a:effectLst/>
            </a:endParaRPr>
          </a:p>
          <a:p>
            <a:pPr marL="45020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Крок 1.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Уяви, з яким образом у тебе асоціюється людина, котра викликає у тебе напруження. Виліпи цей образ з глини у вигляді хвостатого, рогатого чи крилатого створіння. Під час ліплення включи приємну для тебе музику.</a:t>
            </a:r>
            <a:endParaRPr lang="uk-UA" dirty="0">
              <a:effectLst/>
            </a:endParaRPr>
          </a:p>
          <a:p>
            <a:pPr marL="45020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Крок 2.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Зверни увагу на цей образ: зараз він сірий, майже болотяний, і тому тривожний. Але ми можемо все змінити!</a:t>
            </a:r>
            <a:endParaRPr lang="uk-UA" dirty="0">
              <a:effectLst/>
            </a:endParaRPr>
          </a:p>
          <a:p>
            <a:pPr marL="45020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Крок 3.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Яскраво розфарбовуй фігурку, це допоможе звільнитись від  тривожних емоцій і побачити позитивні риси у твого нападника. Яскрава весела іграшка перетворить негативні емоції у позитивні! </a:t>
            </a:r>
            <a:endParaRPr lang="uk-UA" dirty="0">
              <a:effectLst/>
            </a:endParaRPr>
          </a:p>
          <a:p>
            <a:pPr marL="45020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Ось що може у тебе вийти:</a:t>
            </a:r>
            <a:endParaRPr lang="uk-UA" dirty="0"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5" name="Picture 1">
            <a:extLst>
              <a:ext uri="{FF2B5EF4-FFF2-40B4-BE49-F238E27FC236}">
                <a16:creationId xmlns="" xmlns:a16="http://schemas.microsoft.com/office/drawing/2014/main" id="{3B625221-C62E-4BF8-91F8-E912C7F88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38" y="4798219"/>
            <a:ext cx="1135856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7B2D9359-E0A2-416F-A70E-11DD522F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678" y="4798218"/>
            <a:ext cx="1128713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="" xmlns:a16="http://schemas.microsoft.com/office/drawing/2014/main" id="{7A2EB8F4-7507-4DCF-B14D-4D645984E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007" y="4879181"/>
            <a:ext cx="1107281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B26F626D-5A4E-4832-85C2-D8EE124BD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385" y="4879182"/>
            <a:ext cx="992981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26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999F1A-5A0E-4973-ACCE-3BB281B2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>
                <a:solidFill>
                  <a:srgbClr val="FFC000"/>
                </a:solidFill>
                <a:effectLst/>
                <a:latin typeface="Derby"/>
              </a:rPr>
              <a:t>2. КРЕАТИВНІ САМОПЕРЕКОНАННЯ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B62E671-A64E-4457-B479-2E1B35D0E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979" y="836712"/>
            <a:ext cx="8253663" cy="5868889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того,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подолати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тривогу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напружених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ситуаціях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слід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навчитися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самостійно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формувати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самоустановки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Втім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переконання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«Я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сильний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«Я все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зможу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подолаю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не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завжди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допомагають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Тому ми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будемо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креативнішими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</a:t>
            </a:r>
            <a:endParaRPr lang="ru-RU" sz="1900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Малятам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бояться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чогось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вампірів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пропонують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завчити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речівки-самопереконання</a:t>
            </a:r>
            <a:r>
              <a:rPr lang="ru-RU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r>
              <a:rPr lang="ru-RU" sz="19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900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Нам </a:t>
            </a:r>
            <a:r>
              <a:rPr lang="ru-RU" sz="1900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вампіри</a:t>
            </a: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1900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страшні</a:t>
            </a: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!</a:t>
            </a:r>
            <a:endParaRPr lang="ru-RU" sz="1900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Ми </a:t>
            </a:r>
            <a:r>
              <a:rPr lang="ru-RU" sz="1900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дамо</a:t>
            </a: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цукерки</a:t>
            </a: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їм</a:t>
            </a: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,</a:t>
            </a:r>
            <a:endParaRPr lang="ru-RU" sz="1900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Зуби</a:t>
            </a: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в них </a:t>
            </a:r>
            <a:r>
              <a:rPr lang="ru-RU" sz="1900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повилітають</a:t>
            </a: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,</a:t>
            </a:r>
            <a:endParaRPr lang="ru-RU" sz="1900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Вони </a:t>
            </a:r>
            <a:r>
              <a:rPr lang="ru-RU" sz="1900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швидко</a:t>
            </a: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повтікають</a:t>
            </a:r>
            <a:r>
              <a:rPr lang="ru-RU" sz="1900" dirty="0">
                <a:solidFill>
                  <a:srgbClr val="E16A0A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1900" dirty="0">
              <a:solidFill>
                <a:srgbClr val="E16A0A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900" dirty="0">
              <a:solidFill>
                <a:srgbClr val="E16A0A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 римовані рядки потрібно промовляти (або проспівувати) у ситуаціях страху.</a:t>
            </a:r>
            <a:endParaRPr lang="uk-UA" sz="1900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Але ця метода: жартівлива і позитивна, дуже гарно діє і для молодих людей. Отож, чи маєш ти поетичні здібності? А </a:t>
            </a:r>
            <a:r>
              <a:rPr lang="uk-UA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давай</a:t>
            </a: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зараз перевіримо! Ми пропонуємо рими, а ти створи жартівливе </a:t>
            </a:r>
            <a:r>
              <a:rPr lang="uk-UA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самопереконання</a:t>
            </a: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віршованій формі, відповідно до твого ставлення до деяких осіб.</a:t>
            </a:r>
            <a:endParaRPr lang="uk-UA" sz="1900" dirty="0">
              <a:effectLst/>
            </a:endParaRPr>
          </a:p>
          <a:p>
            <a:pPr marL="678802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Начальник‒паяльник;</a:t>
            </a:r>
            <a:endParaRPr lang="uk-UA" sz="1900" dirty="0">
              <a:effectLst/>
            </a:endParaRPr>
          </a:p>
          <a:p>
            <a:pPr marL="678802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Декан‒інтриган;</a:t>
            </a:r>
            <a:endParaRPr lang="uk-UA" sz="1900" dirty="0">
              <a:effectLst/>
            </a:endParaRPr>
          </a:p>
          <a:p>
            <a:pPr marL="678802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Викладач‒трубач;</a:t>
            </a:r>
            <a:endParaRPr lang="uk-UA" sz="1900" dirty="0">
              <a:effectLst/>
            </a:endParaRPr>
          </a:p>
          <a:p>
            <a:pPr marL="678802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Староста‒без хвоста; </a:t>
            </a:r>
            <a:endParaRPr lang="uk-UA" sz="1900" dirty="0">
              <a:effectLst/>
            </a:endParaRPr>
          </a:p>
          <a:p>
            <a:pPr marL="678802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Дівчата‒курчата (</a:t>
            </a:r>
            <a:r>
              <a:rPr lang="uk-UA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гендер</a:t>
            </a: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  <a:endParaRPr lang="uk-UA" sz="1900" dirty="0">
              <a:effectLst/>
            </a:endParaRPr>
          </a:p>
          <a:p>
            <a:pPr marL="678802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Хлопці‒в коробці (</a:t>
            </a:r>
            <a:r>
              <a:rPr lang="uk-UA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гендер</a:t>
            </a: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  <a:endParaRPr lang="uk-UA" sz="1900" dirty="0">
              <a:effectLst/>
            </a:endParaRPr>
          </a:p>
          <a:p>
            <a:pPr marL="678802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Батьки‒бурульки. </a:t>
            </a:r>
            <a:endParaRPr lang="uk-UA" sz="1900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Обери</a:t>
            </a: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які типи людей у тебе викликають тривогу і склади свій креативний віршик-</a:t>
            </a:r>
            <a:r>
              <a:rPr lang="uk-UA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самопереконання</a:t>
            </a: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uk-UA" sz="1900" dirty="0">
              <a:effectLst/>
            </a:endParaRPr>
          </a:p>
          <a:p>
            <a:pPr marL="0" indent="0">
              <a:buNone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тепер завчи його напам’ять! У напружених ситуаціях можеш подумки його повторювати.</a:t>
            </a:r>
            <a:endParaRPr lang="ru-RU" sz="1900" dirty="0"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5F1EDD03-0ABF-4C7F-8222-652BE8E32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944" y="2034090"/>
            <a:ext cx="1593056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27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72CACF-71A7-4ADD-9A8B-94963F14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B0F0"/>
                </a:solidFill>
                <a:effectLst/>
                <a:latin typeface="Derby"/>
              </a:rPr>
              <a:t>3. МІЙ СТРАХ </a:t>
            </a:r>
            <a:r>
              <a:rPr lang="ru-RU" sz="18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‒</a:t>
            </a:r>
            <a:r>
              <a:rPr lang="ru-RU" sz="1800" b="1" dirty="0">
                <a:solidFill>
                  <a:srgbClr val="00B0F0"/>
                </a:solidFill>
                <a:effectLst/>
                <a:latin typeface="Derby"/>
              </a:rPr>
              <a:t> ЦЕ ПОВІТРЯНА КУЛЬКА</a:t>
            </a:r>
            <a:r>
              <a:rPr lang="ru-RU" sz="1800" dirty="0">
                <a:solidFill>
                  <a:srgbClr val="00B0F0"/>
                </a:solidFill>
                <a:effectLst/>
                <a:latin typeface="Derby"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uk-UA" dirty="0"/>
          </a:p>
        </p:txBody>
      </p:sp>
      <p:pic>
        <p:nvPicPr>
          <p:cNvPr id="3076" name="Picture 4">
            <a:extLst>
              <a:ext uri="{FF2B5EF4-FFF2-40B4-BE49-F238E27FC236}">
                <a16:creationId xmlns="" xmlns:a16="http://schemas.microsoft.com/office/drawing/2014/main" id="{FE89C9FC-BF01-4100-98F5-A294B37F45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713" y="692696"/>
            <a:ext cx="3255273" cy="247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D874460-E2A2-42C6-B0B5-58B3AD6D0EC0}"/>
              </a:ext>
            </a:extLst>
          </p:cNvPr>
          <p:cNvSpPr txBox="1"/>
          <p:nvPr/>
        </p:nvSpPr>
        <p:spPr>
          <a:xfrm>
            <a:off x="541420" y="579359"/>
            <a:ext cx="475065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Навчись опановувати себе у панічних та тривожних ситуаціях! </a:t>
            </a:r>
            <a:endParaRPr lang="uk-UA" dirty="0">
              <a:effectLst/>
            </a:endParaRPr>
          </a:p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Зняти гостру невротичну симптоматику допомагають будь-які ритмічні дії. Ритми ‒ це основа самоорганізації, вони начебто впорядковують всі наші думки. Їх дія торкається підсвідомих рівнів. Тому розпочнемо з найпростішого. Ось деякі з них</a:t>
            </a:r>
            <a:endParaRPr lang="uk-UA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03FE37-1245-4D55-AB89-9DBDA976A734}"/>
              </a:ext>
            </a:extLst>
          </p:cNvPr>
          <p:cNvSpPr txBox="1"/>
          <p:nvPr/>
        </p:nvSpPr>
        <p:spPr>
          <a:xfrm>
            <a:off x="693454" y="2887683"/>
            <a:ext cx="841007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Вправа «Візьми себе в руки».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 тільки ти відчуєш, що починаєш нервувати або панікувати ‒ мовлення збивається, руки тремтять ‒ потрібно обхопити долонями лікті і міцно притиснути руки до грудей. Це поза витриманої, сильної духом людини.   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Вправа «Рахунок до десяти».</a:t>
            </a:r>
            <a:r>
              <a:rPr lang="uk-UA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 час стресової ситуації слід порахувати до десяти, а потім приймати рішення. 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Вправа «Повітряна кулька».</a:t>
            </a:r>
            <a:r>
              <a:rPr lang="uk-UA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Дихати ритмічно, на повні груди. Коли вдихаєш, уявити, що ти надуваєш повітряну кульку, коли видихаєш ‒ представити, що з відпрацьованим повітрям виходять всі твої тривоги. 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Вправа «Кулачки».</a:t>
            </a:r>
            <a:r>
              <a:rPr lang="uk-UA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Опустити руки впродовж тулуба і з максимальною силою стискувати та розтискувати їх. 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Спробуй відшукати той ритмічний рух, який якнайкраще допомагає тобі у панічних ситуаціях. Це можна зробити, пригадавши останню тривожну ситуацію, яку тобі вдалось ефективно подолати. Потренуйся у його використанні.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 подаємо аудіо-файл із інструкцією для релаксаційної вправи з використанням природних ритмів. Виконуючи її, слід зручно розташуватись у кріслі, заплющити очі, це допоможе розслабитися і відчути полегкість у своєму тілі. Робіть цю вправу щовечора, щоб звільнитись від негативних переживань і налаштуватись на позитив.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302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2C7947-CB59-4B28-B910-F999D921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68826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b="1" dirty="0">
                <a:solidFill>
                  <a:srgbClr val="FF0000"/>
                </a:solidFill>
                <a:effectLst/>
                <a:latin typeface="Derby"/>
              </a:rPr>
              <a:t>4. Я </a:t>
            </a:r>
            <a:r>
              <a:rPr lang="uk-U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‒</a:t>
            </a:r>
            <a:r>
              <a:rPr lang="uk-UA" sz="1800" b="1" dirty="0">
                <a:solidFill>
                  <a:srgbClr val="FF0000"/>
                </a:solidFill>
                <a:effectLst/>
                <a:latin typeface="Derby"/>
              </a:rPr>
              <a:t> ЛІДЕР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Соціальна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тривога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‒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страх перед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спілкуванням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встановленням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контактів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тривожні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часто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поводять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себе у таких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ситуаціях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підпорядковані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тому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зазнають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поразки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Але нам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поведінки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складно!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EEA7D1-2F41-43DD-9E96-232E97623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Крок 1. </a:t>
            </a:r>
            <a:r>
              <a:rPr lang="ru-RU" sz="18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Змінюємо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невербальні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реакції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.  </a:t>
            </a:r>
            <a:endParaRPr lang="ru-RU" dirty="0">
              <a:solidFill>
                <a:srgbClr val="002060"/>
              </a:solidFill>
              <a:effectLst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098" name="Picture 2">
            <a:extLst>
              <a:ext uri="{FF2B5EF4-FFF2-40B4-BE49-F238E27FC236}">
                <a16:creationId xmlns="" xmlns:a16="http://schemas.microsoft.com/office/drawing/2014/main" id="{64046012-0194-427F-B85A-0ED99E720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301541"/>
            <a:ext cx="22288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6B25180-512D-4C88-BF73-AEBAD6D3078B}"/>
              </a:ext>
            </a:extLst>
          </p:cNvPr>
          <p:cNvSpPr txBox="1"/>
          <p:nvPr/>
        </p:nvSpPr>
        <p:spPr>
          <a:xfrm>
            <a:off x="3031959" y="2391312"/>
            <a:ext cx="493294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Згадаємо позу сором’язливої, підпорядкованої особи: руки затиснуті, долоні сплетені або сховані до кишень, голова опущена, погляд убік, постава згорблена, ноги схрещені, хода непевна і манівцями. Це не ти? Маємо надію, що ні.</a:t>
            </a: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9689890-43FA-4F92-8F3E-4EC4D47EFC5A}"/>
              </a:ext>
            </a:extLst>
          </p:cNvPr>
          <p:cNvSpPr txBox="1"/>
          <p:nvPr/>
        </p:nvSpPr>
        <p:spPr>
          <a:xfrm>
            <a:off x="433137" y="4001295"/>
            <a:ext cx="753176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Разом з тим, 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самоподача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лідера зовсім інакша. Тому, вчимось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самопрезентувати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свою невербальну поведінку:</a:t>
            </a:r>
            <a:endParaRPr lang="uk-UA" dirty="0">
              <a:effectLst/>
            </a:endParaRPr>
          </a:p>
          <a:p>
            <a:pPr marL="90740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постава: плечі випрямлені і розпрямлені;</a:t>
            </a:r>
            <a:endParaRPr lang="uk-UA" dirty="0">
              <a:effectLst/>
            </a:endParaRPr>
          </a:p>
          <a:p>
            <a:pPr marL="90740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голова: підборіддя підняте, голова прямо;</a:t>
            </a:r>
            <a:endParaRPr lang="uk-UA" dirty="0">
              <a:effectLst/>
            </a:endParaRPr>
          </a:p>
          <a:p>
            <a:pPr marL="90740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обличчя: погляд уперед й у вічі співрозмовнику; приємна доброзичлива посмішка;</a:t>
            </a:r>
            <a:endParaRPr lang="uk-UA" dirty="0">
              <a:effectLst/>
            </a:endParaRPr>
          </a:p>
          <a:p>
            <a:pPr marL="90740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руки: долоні відкриті, жести спрямовані на співрозмовника;</a:t>
            </a:r>
            <a:endParaRPr lang="uk-UA" dirty="0">
              <a:effectLst/>
            </a:endParaRPr>
          </a:p>
          <a:p>
            <a:pPr marL="90740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ноги: дещо менше, ніж на ширині пліч;</a:t>
            </a:r>
            <a:endParaRPr lang="uk-UA" dirty="0">
              <a:effectLst/>
            </a:endParaRPr>
          </a:p>
          <a:p>
            <a:pPr marL="90740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хода: уяви, що кожний твій крок коштує 1 мільйон! </a:t>
            </a:r>
            <a:endParaRPr lang="uk-UA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 тепер спробуй стати таким лідером. Це просто. 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897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B39E82-7F6A-4BEB-AB19-A2B7A272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Крок 2. </a:t>
            </a:r>
            <a:r>
              <a:rPr lang="ru-RU" sz="18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Змінюємо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вербальну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8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словесну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sz="18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поведінку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8742F7-F836-48E0-9024-2973FF27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Відомо, що підпорядковані особи панічно бояться вимовляти «Я-висловлювання»: «Я вважаю...», «Я переконаний...», «Я люблю...», «Я планую...». Зате лідери їх постійно вживають.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Давай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спробуємо потренуватись у їх використанні. </a:t>
            </a:r>
            <a:endParaRPr lang="uk-UA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Ця вправа і стане твоїм домашнім завданням: спробуй наступних три дні використовувати тільки їх. «Я вважаю це правильним», «Я переконаний, що це недоречно», «Я люблю мріяти і подорожувати», «Я планую бути на місці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пообіді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».</a:t>
            </a: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uk-UA" dirty="0">
              <a:effectLst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 smtClean="0">
                <a:solidFill>
                  <a:srgbClr val="002060"/>
                </a:solidFill>
                <a:effectLst/>
                <a:latin typeface="Derby" pitchFamily="2" charset="0"/>
              </a:rPr>
              <a:t>БАЖАЄМО ТОБІ УСПІХІВ!</a:t>
            </a:r>
            <a:endParaRPr lang="uk-UA" dirty="0" smtClean="0">
              <a:effectLst/>
              <a:latin typeface="Derby" pitchFamily="2" charset="0"/>
            </a:endParaRPr>
          </a:p>
          <a:p>
            <a:pPr marL="0" indent="0">
              <a:buNone/>
            </a:pPr>
            <a:endParaRPr lang="uk-UA" dirty="0">
              <a:latin typeface="Derb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64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326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ДЕНЬ 2</vt:lpstr>
      <vt:lpstr>   ВЧИМОСЯ ОПАНОВУВАТИ СЕБЕ У СИТУАЦІЯХ ТРИВОГИ  ТА ПЕРЕКЛЮЧАТИСЬ НА ПОЗИТИВНІ ПЕРЕЖИВАННЯ  Мета заняття: усунення ситуативної тривоги та підвищення загального рівня позитивних емоційних переживань. </vt:lpstr>
      <vt:lpstr>1. АЛЕБРІХЕ </vt:lpstr>
      <vt:lpstr>2. КРЕАТИВНІ САМОПЕРЕКОНАННЯ </vt:lpstr>
      <vt:lpstr>3. МІЙ СТРАХ ‒ ЦЕ ПОВІТРЯНА КУЛЬКА  </vt:lpstr>
      <vt:lpstr>4. Я ‒ ЛІДЕР Соціальна тривога ‒ це страх перед спілкуванням та встановленням контактів. І тривожні особи дуже часто поводять себе у таких ситуаціях як підпорядковані, тому зазнають поразки. Але нам потрібно змінити цю форму поведінки. Це не складно!  </vt:lpstr>
      <vt:lpstr>Крок 2. Змінюємо вербальну (словесну) поведінку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2</dc:title>
  <dc:creator>Nataly</dc:creator>
  <cp:lastModifiedBy>Nataly</cp:lastModifiedBy>
  <cp:revision>2</cp:revision>
  <dcterms:created xsi:type="dcterms:W3CDTF">2021-05-13T03:57:28Z</dcterms:created>
  <dcterms:modified xsi:type="dcterms:W3CDTF">2021-05-13T09:43:14Z</dcterms:modified>
</cp:coreProperties>
</file>