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55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accent6">
                <a:lumMod val="7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40768"/>
            <a:ext cx="6400800" cy="1813912"/>
          </a:xfrm>
        </p:spPr>
        <p:txBody>
          <a:bodyPr>
            <a:normAutofit/>
          </a:bodyPr>
          <a:lstStyle/>
          <a:p>
            <a:r>
              <a:rPr lang="en-US" dirty="0"/>
              <a:t>Traditions and holidays of Great Britain</a:t>
            </a:r>
            <a:endParaRPr lang="es-ES_tradnl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797152"/>
            <a:ext cx="5000600" cy="762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Nozdrina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Vlada</a:t>
            </a:r>
            <a:endParaRPr lang="es-ES_tradn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592" y="103292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EASTER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33800"/>
            <a:ext cx="3528392" cy="20882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exact date of the holiday changes from year to year but it usually falls on April. </a:t>
            </a:r>
            <a:endParaRPr lang="en-US" altLang="ru-RU" dirty="0" smtClean="0"/>
          </a:p>
          <a:p>
            <a:r>
              <a:rPr lang="en-US" altLang="ru-RU" dirty="0" smtClean="0"/>
              <a:t>Many </a:t>
            </a:r>
            <a:r>
              <a:rPr lang="en-US" altLang="ru-RU" dirty="0"/>
              <a:t>modern Easter symbols come from ancient time.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29309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ru-RU" dirty="0" smtClean="0"/>
              <a:t>The </a:t>
            </a:r>
            <a:r>
              <a:rPr lang="en-US" altLang="ru-RU" dirty="0"/>
              <a:t>egg was a symbol long before the Christian era. </a:t>
            </a:r>
            <a:endParaRPr lang="en-US" alt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ru-RU" dirty="0" smtClean="0"/>
              <a:t>The Easter bunny is also originated in pre-Christian time. </a:t>
            </a:r>
            <a:endParaRPr lang="ru-RU" alt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3096"/>
            <a:ext cx="3816424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240360" cy="21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685800"/>
          </a:xfrm>
        </p:spPr>
        <p:txBody>
          <a:bodyPr/>
          <a:lstStyle/>
          <a:p>
            <a:r>
              <a:rPr lang="en-US" altLang="ru-RU" dirty="0"/>
              <a:t>APRIL FOOLS’ DAY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374775"/>
            <a:ext cx="4370276" cy="2350369"/>
          </a:xfrm>
        </p:spPr>
        <p:txBody>
          <a:bodyPr/>
          <a:lstStyle/>
          <a:p>
            <a:r>
              <a:rPr lang="en-US" altLang="ru-RU" dirty="0"/>
              <a:t>This is a very old tradition from the Middle Ages. At that time the servants were masters for one day of the year. </a:t>
            </a:r>
          </a:p>
          <a:p>
            <a:r>
              <a:rPr lang="en-US" altLang="ru-RU" dirty="0"/>
              <a:t>Now April Fool’s Day is different. It is a day for jokes and tricks. </a:t>
            </a:r>
            <a:endParaRPr lang="ru-RU" alt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62" y="4725144"/>
            <a:ext cx="5583738" cy="2148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0" y="2636912"/>
            <a:ext cx="356026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07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ru-RU" dirty="0"/>
              <a:t>TROOPING OF ТНE COLOUR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183323"/>
            <a:ext cx="3528392" cy="2685837"/>
          </a:xfrm>
        </p:spPr>
        <p:txBody>
          <a:bodyPr>
            <a:normAutofit/>
          </a:bodyPr>
          <a:lstStyle/>
          <a:p>
            <a:r>
              <a:rPr lang="en-US" altLang="ru-RU" dirty="0"/>
              <a:t>On the Queen’s official birthday, there is a traditional ceremony called the Trooping of the </a:t>
            </a:r>
            <a:r>
              <a:rPr lang="en-US" altLang="ru-RU" dirty="0" err="1" smtClean="0"/>
              <a:t>Colour</a:t>
            </a:r>
            <a:r>
              <a:rPr lang="ru-RU" altLang="ru-RU" dirty="0" smtClean="0"/>
              <a:t>.</a:t>
            </a:r>
            <a:r>
              <a:rPr lang="en-US" altLang="ru-RU" dirty="0" smtClean="0"/>
              <a:t>. </a:t>
            </a:r>
            <a:endParaRPr lang="ru-RU" altLang="ru-RU" dirty="0"/>
          </a:p>
          <a:p>
            <a:r>
              <a:rPr lang="en-US" altLang="ru-RU" dirty="0" smtClean="0"/>
              <a:t>It </a:t>
            </a:r>
            <a:r>
              <a:rPr lang="en-US" altLang="ru-RU" dirty="0"/>
              <a:t>is a big parade with brass bands and hundreds of soldiers at Horse Guard’s Parade in London.</a:t>
            </a:r>
            <a:endParaRPr lang="ru-RU" alt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8325" y="4293096"/>
            <a:ext cx="3915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King's Troop, Royal Horse Artillery leaves Horse Guards Parade and proceeds to Green Park (adjacent to Buckingham Palace) to formally commence the royal 41-gun salute. 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6" y="2292503"/>
            <a:ext cx="4211961" cy="1878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10" y="4725144"/>
            <a:ext cx="4538999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ru-RU" dirty="0"/>
              <a:t>GUY FAWKES NIGHT— NOVEMBER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87069"/>
            <a:ext cx="3456384" cy="33021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year on the 5</a:t>
            </a:r>
            <a:r>
              <a:rPr lang="en-US" baseline="30000" dirty="0" smtClean="0"/>
              <a:t>th</a:t>
            </a:r>
            <a:r>
              <a:rPr lang="en-US" dirty="0" smtClean="0"/>
              <a:t> November in England, celebrate Bonfire Night.</a:t>
            </a:r>
          </a:p>
          <a:p>
            <a:endParaRPr lang="en-US" dirty="0"/>
          </a:p>
          <a:p>
            <a:r>
              <a:rPr lang="en-US" dirty="0" smtClean="0"/>
              <a:t>This is because on the 5</a:t>
            </a:r>
            <a:r>
              <a:rPr lang="en-US" baseline="30000" dirty="0" smtClean="0"/>
              <a:t>th</a:t>
            </a:r>
            <a:r>
              <a:rPr lang="en-US" dirty="0" smtClean="0"/>
              <a:t> November 1605, a man </a:t>
            </a:r>
            <a:r>
              <a:rPr lang="en-US" dirty="0" err="1" smtClean="0"/>
              <a:t>colled</a:t>
            </a:r>
            <a:r>
              <a:rPr lang="en-US" dirty="0" smtClean="0"/>
              <a:t> Guy </a:t>
            </a:r>
            <a:r>
              <a:rPr lang="en-US" dirty="0" err="1" smtClean="0"/>
              <a:t>Fawkers</a:t>
            </a:r>
            <a:r>
              <a:rPr lang="en-US" dirty="0" smtClean="0"/>
              <a:t> and his friends decided to try to blow up the English government and the King, James1 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3535040" cy="2121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01553"/>
            <a:ext cx="3535040" cy="21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65599"/>
            <a:ext cx="6400800" cy="6858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Baby Shower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06816"/>
            <a:ext cx="2952328" cy="288032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 some countries, a 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baby shower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is a way to celebrate the expected birth of a child by presenting gifts to the mother at a party, whereas other cultures host a baby shower to celebrate the transformation of a woman into a mother.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2425344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Guests bring small gifts for the expectant mother. Typical gifts related to babies include diapers, blankets, baby bottles, clothes, and toys. It is common to open the gifts during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party.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8959" y="3768633"/>
            <a:ext cx="4803569" cy="1421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504"/>
            <a:ext cx="3779910" cy="2036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77" y="4844503"/>
            <a:ext cx="3953039" cy="2036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99792" cy="1959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-8039"/>
            <a:ext cx="2710408" cy="19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685800"/>
          </a:xfrm>
        </p:spPr>
        <p:txBody>
          <a:bodyPr/>
          <a:lstStyle/>
          <a:p>
            <a:r>
              <a:rPr lang="en-US" dirty="0"/>
              <a:t>English Traditions</a:t>
            </a:r>
            <a:endParaRPr lang="es-ES_tradn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3960440" cy="3353545"/>
          </a:xfrm>
        </p:spPr>
        <p:txBody>
          <a:bodyPr/>
          <a:lstStyle/>
          <a:p>
            <a:pPr marL="609600" indent="-609600"/>
            <a:r>
              <a:rPr lang="en-US" dirty="0"/>
              <a:t>state traditions</a:t>
            </a:r>
          </a:p>
          <a:p>
            <a:pPr marL="609600" indent="-609600"/>
            <a:r>
              <a:rPr lang="en-US" dirty="0"/>
              <a:t>national holidays</a:t>
            </a:r>
          </a:p>
          <a:p>
            <a:pPr marL="609600" indent="-609600"/>
            <a:r>
              <a:rPr lang="en-US" dirty="0"/>
              <a:t>religious holidays</a:t>
            </a:r>
          </a:p>
          <a:p>
            <a:pPr marL="609600" indent="-609600"/>
            <a:r>
              <a:rPr lang="en-US" dirty="0"/>
              <a:t>public holidays</a:t>
            </a:r>
          </a:p>
          <a:p>
            <a:pPr marL="609600" indent="-609600"/>
            <a:r>
              <a:rPr lang="en-US" dirty="0"/>
              <a:t>concerning private life </a:t>
            </a:r>
            <a:endParaRPr lang="en-US" dirty="0" smtClean="0"/>
          </a:p>
          <a:p>
            <a:pPr marL="609600" indent="-609600"/>
            <a:r>
              <a:rPr lang="en-US" dirty="0" smtClean="0"/>
              <a:t>traditional </a:t>
            </a:r>
            <a:r>
              <a:rPr lang="en-US" dirty="0"/>
              <a:t>ceremonies</a:t>
            </a:r>
          </a:p>
          <a:p>
            <a:endParaRPr lang="es-ES_tradn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2808312" cy="32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Holidays</a:t>
            </a:r>
            <a:endParaRPr lang="es-ES_tradn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728792" cy="3048001"/>
          </a:xfrm>
        </p:spPr>
        <p:txBody>
          <a:bodyPr/>
          <a:lstStyle/>
          <a:p>
            <a:r>
              <a:rPr lang="en-US" dirty="0"/>
              <a:t>New Year in Britain is celebrated on January 1, the first day of the first month as per the Gregorian Calendar.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day was officially declared as New Year’s Day in 1752.</a:t>
            </a:r>
            <a:endParaRPr lang="es-ES_tradn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66254"/>
            <a:ext cx="5616624" cy="26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  <a:endParaRPr lang="es-ES_tradn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31629"/>
            <a:ext cx="6872808" cy="3438872"/>
          </a:xfrm>
        </p:spPr>
        <p:txBody>
          <a:bodyPr/>
          <a:lstStyle/>
          <a:p>
            <a:r>
              <a:rPr lang="en-US" sz="2000" dirty="0"/>
              <a:t>Every year the people of Norway give the city of London a present – a big Christmas </a:t>
            </a:r>
            <a:r>
              <a:rPr lang="en-US" sz="2000" dirty="0" smtClean="0"/>
              <a:t>tree.</a:t>
            </a:r>
            <a:endParaRPr lang="en-US" sz="2000" dirty="0"/>
          </a:p>
          <a:p>
            <a:r>
              <a:rPr lang="en-US" sz="2000" dirty="0"/>
              <a:t>Some people make New Year Resolutions</a:t>
            </a:r>
            <a:r>
              <a:rPr lang="ru-RU" sz="2000" dirty="0"/>
              <a:t>:</a:t>
            </a:r>
          </a:p>
          <a:p>
            <a:pPr algn="ctr">
              <a:buFont typeface="Wingdings" pitchFamily="2" charset="2"/>
              <a:buChar char="ü"/>
            </a:pPr>
            <a:r>
              <a:rPr lang="en-US" sz="2000" i="1" dirty="0"/>
              <a:t>I'll get up early every morning next year.</a:t>
            </a:r>
          </a:p>
          <a:p>
            <a:pPr algn="ctr">
              <a:buFont typeface="Wingdings" pitchFamily="2" charset="2"/>
              <a:buChar char="ü"/>
            </a:pPr>
            <a:r>
              <a:rPr lang="en-US" sz="2000" i="1" dirty="0"/>
              <a:t>I'll clean, my shoes every day.</a:t>
            </a:r>
            <a:endParaRPr lang="ru-RU" sz="2000" i="1" dirty="0"/>
          </a:p>
          <a:p>
            <a:endParaRPr lang="es-ES_tradn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2" y="4700017"/>
            <a:ext cx="3219369" cy="2157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4634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Hogmanay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celebrations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87853"/>
            <a:ext cx="3456384" cy="352839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traditional New Year ceremony of yesteryear would involve people dressing up in the hides of cattle and running around the village being hit by </a:t>
            </a:r>
            <a:r>
              <a:rPr lang="en-US" dirty="0" smtClean="0"/>
              <a:t>sticks.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4293096"/>
            <a:ext cx="4650928" cy="2564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8900" y="4537607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Animal hide was also wrapped around sticks and ignited which produced a smoke that was believed to be very effective to ward off evil spirits. The smoking stick was also known as a Hogmanay.</a:t>
            </a:r>
          </a:p>
          <a:p>
            <a:endParaRPr lang="es-ES_tradnl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27325"/>
            <a:ext cx="4486168" cy="22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77701"/>
            <a:ext cx="6400800" cy="685800"/>
          </a:xfrm>
        </p:spPr>
        <p:txBody>
          <a:bodyPr/>
          <a:lstStyle/>
          <a:p>
            <a:r>
              <a:rPr lang="en-US" dirty="0"/>
              <a:t>First Footing</a:t>
            </a:r>
            <a:endParaRPr lang="es-ES_tradn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477" y="4437113"/>
            <a:ext cx="3096344" cy="1584176"/>
          </a:xfrm>
        </p:spPr>
        <p:txBody>
          <a:bodyPr/>
          <a:lstStyle/>
          <a:p>
            <a:r>
              <a:rPr lang="en-US" dirty="0"/>
              <a:t>The first visitor who comes into a house in the New Year morning is called the First </a:t>
            </a:r>
            <a:r>
              <a:rPr lang="en-US" dirty="0" smtClean="0"/>
              <a:t>Foot.</a:t>
            </a:r>
          </a:p>
          <a:p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2204864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first-foot usually brings several gifts, including perhaps a coin (silver is considered good luck), bread, salt, coal, or a drink (usually whisky), which represent financial prosperity, food, </a:t>
            </a:r>
            <a:r>
              <a:rPr lang="en-US" dirty="0" smtClean="0"/>
              <a:t>flavor, </a:t>
            </a:r>
            <a:r>
              <a:rPr lang="en-US" dirty="0"/>
              <a:t>warmth, and good cheer respectively.</a:t>
            </a:r>
            <a:endParaRPr lang="ru-RU" dirty="0"/>
          </a:p>
          <a:p>
            <a:endParaRPr lang="es-ES_tradnl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2" y="1763501"/>
            <a:ext cx="3627715" cy="2673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81127"/>
            <a:ext cx="4355976" cy="229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  <a:scene3d>
              <a:camera prst="obliqueTopLeft"/>
              <a:lightRig rig="threePt" dir="t"/>
            </a:scene3d>
          </a:bodyPr>
          <a:lstStyle/>
          <a:p>
            <a:r>
              <a:rPr lang="en-GB" dirty="0">
                <a:solidFill>
                  <a:srgbClr val="972987"/>
                </a:solidFill>
                <a:effectLst/>
              </a:rPr>
              <a:t>ST. VALENTINE’S DAY – FEBRUARY 14</a:t>
            </a:r>
            <a:endParaRPr lang="es-ES_tradnl" dirty="0">
              <a:solidFill>
                <a:srgbClr val="972987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45923"/>
            <a:ext cx="3312368" cy="20031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 On this day, people send Valentine cards to their husbands, wives, girlfriends and boyfriends.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also send a card to a person you do not </a:t>
            </a:r>
            <a:r>
              <a:rPr lang="en-US" dirty="0" smtClean="0"/>
              <a:t>know.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5" y="2293402"/>
            <a:ext cx="3472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About 190 million Valentine's Day cards are sent each year, not including the hundreds of millions of cards school children exchange.</a:t>
            </a:r>
          </a:p>
          <a:p>
            <a:endParaRPr lang="es-ES_tradnl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2" y="4221089"/>
            <a:ext cx="4438925" cy="2636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4221089"/>
            <a:ext cx="4716018" cy="26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PANCAKE DAY</a:t>
            </a:r>
            <a:endParaRPr lang="es-ES_tradn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494656"/>
          </a:xfrm>
        </p:spPr>
        <p:txBody>
          <a:bodyPr/>
          <a:lstStyle/>
          <a:p>
            <a:r>
              <a:rPr lang="en-US" dirty="0"/>
              <a:t>Shrove Tuesday was once known as a "half-holiday" in Britain. It started at 11:00am with the ringing of a church </a:t>
            </a:r>
            <a:r>
              <a:rPr lang="en-US" dirty="0" smtClean="0"/>
              <a:t>bell. On </a:t>
            </a:r>
            <a:r>
              <a:rPr lang="en-US" dirty="0"/>
              <a:t>Pancake Day, "pancake races" are held in villages and </a:t>
            </a:r>
            <a:r>
              <a:rPr lang="en-US" dirty="0" smtClean="0"/>
              <a:t>towns.</a:t>
            </a:r>
            <a:endParaRPr lang="es-ES_tradn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33057"/>
            <a:ext cx="6049094" cy="29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358" y="1152114"/>
            <a:ext cx="6400800" cy="685800"/>
          </a:xfrm>
        </p:spPr>
        <p:txBody>
          <a:bodyPr/>
          <a:lstStyle/>
          <a:p>
            <a:r>
              <a:rPr lang="en-GB" altLang="ru-RU" dirty="0"/>
              <a:t>MOTHER’S DAY</a:t>
            </a:r>
            <a:r>
              <a:rPr lang="ru-RU" altLang="ru-RU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6358" y="4437112"/>
            <a:ext cx="6552728" cy="1368152"/>
          </a:xfrm>
        </p:spPr>
        <p:txBody>
          <a:bodyPr/>
          <a:lstStyle/>
          <a:p>
            <a:r>
              <a:rPr lang="en-US" altLang="ru-RU" dirty="0"/>
              <a:t>People visit their mothers if possible and give them flowers and small presents. If they cannot go they send a “Mother’s</a:t>
            </a:r>
            <a:r>
              <a:rPr lang="ru-RU" altLang="ru-RU" dirty="0"/>
              <a:t> </a:t>
            </a:r>
            <a:r>
              <a:rPr lang="en-US" altLang="ru-RU" dirty="0"/>
              <a:t>Day card”.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0188"/>
            <a:ext cx="4030622" cy="2023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20029"/>
            <a:ext cx="3960440" cy="20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194</TotalTime>
  <Words>589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Constantia</vt:lpstr>
      <vt:lpstr>Garamond</vt:lpstr>
      <vt:lpstr>Wingdings</vt:lpstr>
      <vt:lpstr>Кутюр</vt:lpstr>
      <vt:lpstr>Traditions and holidays of Great Britain</vt:lpstr>
      <vt:lpstr>English Traditions</vt:lpstr>
      <vt:lpstr>Holidays</vt:lpstr>
      <vt:lpstr>New Year</vt:lpstr>
      <vt:lpstr>Hogmanay  celebrations</vt:lpstr>
      <vt:lpstr>First Footing</vt:lpstr>
      <vt:lpstr>ST. VALENTINE’S DAY – FEBRUARY 14</vt:lpstr>
      <vt:lpstr>PANCAKE DAY</vt:lpstr>
      <vt:lpstr>MOTHER’S DAY </vt:lpstr>
      <vt:lpstr>EASTER</vt:lpstr>
      <vt:lpstr>APRIL FOOLS’ DAY</vt:lpstr>
      <vt:lpstr>TROOPING OF ТНE COLOUR</vt:lpstr>
      <vt:lpstr>GUY FAWKES NIGHT— NOVEMBER 5</vt:lpstr>
      <vt:lpstr>Baby Shower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Traditions and holidays of Great Britain</dc:title>
  <dc:creator>user330</dc:creator>
  <cp:lastModifiedBy>Admin</cp:lastModifiedBy>
  <cp:revision>26</cp:revision>
  <dcterms:created xsi:type="dcterms:W3CDTF">2016-12-06T05:50:12Z</dcterms:created>
  <dcterms:modified xsi:type="dcterms:W3CDTF">2016-12-12T18:35:58Z</dcterms:modified>
</cp:coreProperties>
</file>