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A896F2-6A9C-4939-8B48-0E16A26BC283}"/>
              </a:ext>
            </a:extLst>
          </p:cNvPr>
          <p:cNvSpPr>
            <a:spLocks noGrp="1"/>
          </p:cNvSpPr>
          <p:nvPr>
            <p:ph type="ctrTitle"/>
          </p:nvPr>
        </p:nvSpPr>
        <p:spPr/>
        <p:txBody>
          <a:bodyPr/>
          <a:lstStyle/>
          <a:p>
            <a:r>
              <a:rPr lang="uk-UA"/>
              <a:t>Лекція 3</a:t>
            </a:r>
            <a:endParaRPr lang="ru-RU" dirty="0"/>
          </a:p>
        </p:txBody>
      </p:sp>
      <p:sp>
        <p:nvSpPr>
          <p:cNvPr id="3" name="Подзаголовок 2">
            <a:extLst>
              <a:ext uri="{FF2B5EF4-FFF2-40B4-BE49-F238E27FC236}">
                <a16:creationId xmlns:a16="http://schemas.microsoft.com/office/drawing/2014/main" id="{36B0106F-FE37-4CF4-ADB3-5741BB20E5F8}"/>
              </a:ext>
            </a:extLst>
          </p:cNvPr>
          <p:cNvSpPr>
            <a:spLocks noGrp="1"/>
          </p:cNvSpPr>
          <p:nvPr>
            <p:ph type="subTitle" idx="1"/>
          </p:nvPr>
        </p:nvSpPr>
        <p:spPr>
          <a:xfrm>
            <a:off x="1507067" y="4050833"/>
            <a:ext cx="7766936" cy="1494290"/>
          </a:xfrm>
        </p:spPr>
        <p:txBody>
          <a:bodyPr>
            <a:noAutofit/>
          </a:bodyPr>
          <a:lstStyle/>
          <a:p>
            <a:r>
              <a:rPr lang="uk-UA" sz="3200" b="1" dirty="0"/>
              <a:t>АДМІНІСТРАТИВНІ СТЯГНЕННЯ</a:t>
            </a:r>
            <a:endParaRPr lang="ru-RU" sz="3200" dirty="0"/>
          </a:p>
        </p:txBody>
      </p:sp>
    </p:spTree>
    <p:extLst>
      <p:ext uri="{BB962C8B-B14F-4D97-AF65-F5344CB8AC3E}">
        <p14:creationId xmlns:p14="http://schemas.microsoft.com/office/powerpoint/2010/main" val="1433550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B22C73-B263-49EB-8068-675A4EB74EFA}"/>
              </a:ext>
            </a:extLst>
          </p:cNvPr>
          <p:cNvSpPr>
            <a:spLocks noGrp="1"/>
          </p:cNvSpPr>
          <p:nvPr>
            <p:ph type="title"/>
          </p:nvPr>
        </p:nvSpPr>
        <p:spPr/>
        <p:txBody>
          <a:bodyPr>
            <a:normAutofit/>
          </a:bodyPr>
          <a:lstStyle/>
          <a:p>
            <a:r>
              <a:rPr lang="uk-UA" b="1" dirty="0"/>
              <a:t>Громадські роботи</a:t>
            </a:r>
            <a:endParaRPr lang="uk-UA" dirty="0"/>
          </a:p>
        </p:txBody>
      </p:sp>
      <p:sp>
        <p:nvSpPr>
          <p:cNvPr id="3" name="Объект 2">
            <a:extLst>
              <a:ext uri="{FF2B5EF4-FFF2-40B4-BE49-F238E27FC236}">
                <a16:creationId xmlns:a16="http://schemas.microsoft.com/office/drawing/2014/main" id="{2E995FAD-61DF-479D-B449-F48573E8367A}"/>
              </a:ext>
            </a:extLst>
          </p:cNvPr>
          <p:cNvSpPr>
            <a:spLocks noGrp="1"/>
          </p:cNvSpPr>
          <p:nvPr>
            <p:ph idx="1"/>
          </p:nvPr>
        </p:nvSpPr>
        <p:spPr/>
        <p:txBody>
          <a:bodyPr/>
          <a:lstStyle/>
          <a:p>
            <a:pPr algn="just"/>
            <a:r>
              <a:rPr lang="uk-UA" sz="2000" dirty="0"/>
              <a:t>полягають у виконанні особою, яка вчинила адміністративне правопорушення, у вільний від роботи чи навчання час безоплатних суспільно корисних робіт, вид яких визначають органи місцевого самоврядування.</a:t>
            </a:r>
          </a:p>
          <a:p>
            <a:pPr algn="just"/>
            <a:r>
              <a:rPr lang="uk-UA" sz="2000" dirty="0"/>
              <a:t>призначаються районним, районним у місті, міським чи міськрайонним судом (суддею) на строк від двадцяти до шістдесяти годин і відбуваються не більш як чотири години на день.</a:t>
            </a:r>
          </a:p>
          <a:p>
            <a:pPr algn="just"/>
            <a:r>
              <a:rPr lang="uk-UA" sz="2000" dirty="0"/>
              <a:t>не призначаються особам з інвалідністю першої або другої групи, вагітним жінкам, жінкам, старше 55 років та чоловікам, старше 60 років.</a:t>
            </a:r>
          </a:p>
          <a:p>
            <a:endParaRPr lang="ru-RU" dirty="0"/>
          </a:p>
        </p:txBody>
      </p:sp>
    </p:spTree>
    <p:extLst>
      <p:ext uri="{BB962C8B-B14F-4D97-AF65-F5344CB8AC3E}">
        <p14:creationId xmlns:p14="http://schemas.microsoft.com/office/powerpoint/2010/main" val="2229284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DD79CE-157A-432B-9A9A-458AC0FB27A7}"/>
              </a:ext>
            </a:extLst>
          </p:cNvPr>
          <p:cNvSpPr>
            <a:spLocks noGrp="1"/>
          </p:cNvSpPr>
          <p:nvPr>
            <p:ph type="title"/>
          </p:nvPr>
        </p:nvSpPr>
        <p:spPr/>
        <p:txBody>
          <a:bodyPr/>
          <a:lstStyle/>
          <a:p>
            <a:r>
              <a:rPr lang="uk-UA" b="1" dirty="0"/>
              <a:t>Виправні роботи</a:t>
            </a:r>
            <a:endParaRPr lang="uk-UA" dirty="0"/>
          </a:p>
        </p:txBody>
      </p:sp>
      <p:sp>
        <p:nvSpPr>
          <p:cNvPr id="3" name="Объект 2">
            <a:extLst>
              <a:ext uri="{FF2B5EF4-FFF2-40B4-BE49-F238E27FC236}">
                <a16:creationId xmlns:a16="http://schemas.microsoft.com/office/drawing/2014/main" id="{C9423E20-5D6F-400F-A4AB-732FAC5930B9}"/>
              </a:ext>
            </a:extLst>
          </p:cNvPr>
          <p:cNvSpPr>
            <a:spLocks noGrp="1"/>
          </p:cNvSpPr>
          <p:nvPr>
            <p:ph idx="1"/>
          </p:nvPr>
        </p:nvSpPr>
        <p:spPr/>
        <p:txBody>
          <a:bodyPr>
            <a:normAutofit/>
          </a:bodyPr>
          <a:lstStyle/>
          <a:p>
            <a:r>
              <a:rPr lang="uk-UA" sz="2400" dirty="0"/>
              <a:t>застосовуються на строк до двох місяців </a:t>
            </a:r>
          </a:p>
          <a:p>
            <a:r>
              <a:rPr lang="uk-UA" sz="2400" dirty="0"/>
              <a:t>з відбуванням їх за місцем постійної роботи особи, яка вчинила адміністративне правопорушення, </a:t>
            </a:r>
          </a:p>
          <a:p>
            <a:r>
              <a:rPr lang="uk-UA" sz="2400" dirty="0"/>
              <a:t>з відрахуванням до двадцяти процентів її заробітку в доход держави.</a:t>
            </a:r>
          </a:p>
          <a:p>
            <a:r>
              <a:rPr lang="uk-UA" sz="2400" dirty="0"/>
              <a:t>призначаються районним, районним у місті, міським чи міськрайонним судом (суддею).</a:t>
            </a:r>
          </a:p>
        </p:txBody>
      </p:sp>
    </p:spTree>
    <p:extLst>
      <p:ext uri="{BB962C8B-B14F-4D97-AF65-F5344CB8AC3E}">
        <p14:creationId xmlns:p14="http://schemas.microsoft.com/office/powerpoint/2010/main" val="337876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3A8E45-1CBA-4A87-8FBA-7C161B57004C}"/>
              </a:ext>
            </a:extLst>
          </p:cNvPr>
          <p:cNvSpPr>
            <a:spLocks noGrp="1"/>
          </p:cNvSpPr>
          <p:nvPr>
            <p:ph type="title"/>
          </p:nvPr>
        </p:nvSpPr>
        <p:spPr/>
        <p:txBody>
          <a:bodyPr/>
          <a:lstStyle/>
          <a:p>
            <a:r>
              <a:rPr lang="uk-UA" b="1" dirty="0"/>
              <a:t>Суспільно корисні роботи</a:t>
            </a:r>
            <a:endParaRPr lang="uk-UA" dirty="0"/>
          </a:p>
        </p:txBody>
      </p:sp>
      <p:sp>
        <p:nvSpPr>
          <p:cNvPr id="3" name="Объект 2">
            <a:extLst>
              <a:ext uri="{FF2B5EF4-FFF2-40B4-BE49-F238E27FC236}">
                <a16:creationId xmlns:a16="http://schemas.microsoft.com/office/drawing/2014/main" id="{E8C35E93-F86F-4076-9F7D-203617CEC96D}"/>
              </a:ext>
            </a:extLst>
          </p:cNvPr>
          <p:cNvSpPr>
            <a:spLocks noGrp="1"/>
          </p:cNvSpPr>
          <p:nvPr>
            <p:ph idx="1"/>
          </p:nvPr>
        </p:nvSpPr>
        <p:spPr>
          <a:xfrm>
            <a:off x="677334" y="2160589"/>
            <a:ext cx="8596668" cy="4189877"/>
          </a:xfrm>
        </p:spPr>
        <p:txBody>
          <a:bodyPr>
            <a:normAutofit/>
          </a:bodyPr>
          <a:lstStyle/>
          <a:p>
            <a:pPr algn="just"/>
            <a:r>
              <a:rPr lang="uk-UA" sz="2000" dirty="0"/>
              <a:t>полягають у виконанні особою, яка вчинила адміністративне правопорушення, оплачуваних робіт, вид яких та перелік об’єктів, на яких порушники повинні виконувати ці роботи, визначає відповідний орган місцевого самоврядування.</a:t>
            </a:r>
          </a:p>
          <a:p>
            <a:pPr algn="just"/>
            <a:r>
              <a:rPr lang="uk-UA" sz="2000" dirty="0"/>
              <a:t>призначаються районним, районним у місті, міським чи міськрайонним судом (суддею) на строк від ста двадцяти до трьохсот шістдесяти годин і виконуються не більше восьми годин, а неповнолітніми - не більше двох годин на день.</a:t>
            </a:r>
          </a:p>
          <a:p>
            <a:pPr algn="just"/>
            <a:r>
              <a:rPr lang="uk-UA" sz="2000" dirty="0"/>
              <a:t>не призначаються особам з інвалідністю першої або другої групи, вагітним жінкам, жінкам, старше 55 років та чоловікам, старше 60 років.</a:t>
            </a:r>
            <a:endParaRPr lang="ru-RU" sz="2000" dirty="0"/>
          </a:p>
        </p:txBody>
      </p:sp>
    </p:spTree>
    <p:extLst>
      <p:ext uri="{BB962C8B-B14F-4D97-AF65-F5344CB8AC3E}">
        <p14:creationId xmlns:p14="http://schemas.microsoft.com/office/powerpoint/2010/main" val="1065482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556144-95EE-450C-8455-ED8D6EF487EB}"/>
              </a:ext>
            </a:extLst>
          </p:cNvPr>
          <p:cNvSpPr>
            <a:spLocks noGrp="1"/>
          </p:cNvSpPr>
          <p:nvPr>
            <p:ph type="title"/>
          </p:nvPr>
        </p:nvSpPr>
        <p:spPr/>
        <p:txBody>
          <a:bodyPr/>
          <a:lstStyle/>
          <a:p>
            <a:r>
              <a:rPr lang="uk-UA" b="1" dirty="0"/>
              <a:t>Адміністративний арешт</a:t>
            </a:r>
            <a:endParaRPr lang="uk-UA" dirty="0"/>
          </a:p>
        </p:txBody>
      </p:sp>
      <p:sp>
        <p:nvSpPr>
          <p:cNvPr id="3" name="Объект 2">
            <a:extLst>
              <a:ext uri="{FF2B5EF4-FFF2-40B4-BE49-F238E27FC236}">
                <a16:creationId xmlns:a16="http://schemas.microsoft.com/office/drawing/2014/main" id="{943164D9-941D-4B24-8EF6-461095253CB2}"/>
              </a:ext>
            </a:extLst>
          </p:cNvPr>
          <p:cNvSpPr>
            <a:spLocks noGrp="1"/>
          </p:cNvSpPr>
          <p:nvPr>
            <p:ph idx="1"/>
          </p:nvPr>
        </p:nvSpPr>
        <p:spPr/>
        <p:txBody>
          <a:bodyPr/>
          <a:lstStyle/>
          <a:p>
            <a:r>
              <a:rPr lang="uk-UA" sz="2000" dirty="0"/>
              <a:t>установлюється і застосовується лише у виняткових випадках за окремі види адміністративних правопорушень на строк до п'ятнадцяти діб. </a:t>
            </a:r>
          </a:p>
          <a:p>
            <a:r>
              <a:rPr lang="uk-UA" sz="2000" dirty="0"/>
              <a:t>призначається районним, районним у місті, міським чи міськрайонним судом (суддею).</a:t>
            </a:r>
          </a:p>
          <a:p>
            <a:r>
              <a:rPr lang="uk-UA" sz="2000" dirty="0"/>
              <a:t>не може застосовуватись до вагітних жінок, жінок, що мають дітей віком до дванадцяти років, до осіб, які не досягли вісімнадцяти років, до осіб з інвалідністю першої і другої груп.</a:t>
            </a:r>
          </a:p>
          <a:p>
            <a:endParaRPr lang="ru-RU" dirty="0"/>
          </a:p>
        </p:txBody>
      </p:sp>
    </p:spTree>
    <p:extLst>
      <p:ext uri="{BB962C8B-B14F-4D97-AF65-F5344CB8AC3E}">
        <p14:creationId xmlns:p14="http://schemas.microsoft.com/office/powerpoint/2010/main" val="2828970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EC00ED-CDE0-4892-B4C2-BB8E8450EFD4}"/>
              </a:ext>
            </a:extLst>
          </p:cNvPr>
          <p:cNvSpPr>
            <a:spLocks noGrp="1"/>
          </p:cNvSpPr>
          <p:nvPr>
            <p:ph type="title"/>
          </p:nvPr>
        </p:nvSpPr>
        <p:spPr/>
        <p:txBody>
          <a:bodyPr/>
          <a:lstStyle/>
          <a:p>
            <a:r>
              <a:rPr lang="uk-UA" b="1" dirty="0"/>
              <a:t>Арешт з утриманням на гауптвахті</a:t>
            </a:r>
            <a:endParaRPr lang="uk-UA" dirty="0"/>
          </a:p>
        </p:txBody>
      </p:sp>
      <p:sp>
        <p:nvSpPr>
          <p:cNvPr id="3" name="Объект 2">
            <a:extLst>
              <a:ext uri="{FF2B5EF4-FFF2-40B4-BE49-F238E27FC236}">
                <a16:creationId xmlns:a16="http://schemas.microsoft.com/office/drawing/2014/main" id="{28715D39-678D-4902-AF44-73FF460ADE46}"/>
              </a:ext>
            </a:extLst>
          </p:cNvPr>
          <p:cNvSpPr>
            <a:spLocks noGrp="1"/>
          </p:cNvSpPr>
          <p:nvPr>
            <p:ph idx="1"/>
          </p:nvPr>
        </p:nvSpPr>
        <p:spPr/>
        <p:txBody>
          <a:bodyPr/>
          <a:lstStyle/>
          <a:p>
            <a:r>
              <a:rPr lang="uk-UA" sz="2400" dirty="0"/>
              <a:t>встановлюється і застосовується лише у виключних випадках за окремі види військових адміністративних правопорушень на строк до десяти діб. </a:t>
            </a:r>
          </a:p>
          <a:p>
            <a:r>
              <a:rPr lang="uk-UA" sz="2400" dirty="0"/>
              <a:t>призначається районним, районним у місті, міським чи міськрайонним судом (суддею).</a:t>
            </a:r>
          </a:p>
          <a:p>
            <a:r>
              <a:rPr lang="uk-UA" sz="2400" dirty="0"/>
              <a:t>не може застосовуватися до військовослужбовців-жінок.</a:t>
            </a:r>
          </a:p>
          <a:p>
            <a:endParaRPr lang="ru-RU" dirty="0"/>
          </a:p>
        </p:txBody>
      </p:sp>
    </p:spTree>
    <p:extLst>
      <p:ext uri="{BB962C8B-B14F-4D97-AF65-F5344CB8AC3E}">
        <p14:creationId xmlns:p14="http://schemas.microsoft.com/office/powerpoint/2010/main" val="826110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CB1105-B947-4DD6-A48B-28BD87773F9C}"/>
              </a:ext>
            </a:extLst>
          </p:cNvPr>
          <p:cNvSpPr>
            <a:spLocks noGrp="1"/>
          </p:cNvSpPr>
          <p:nvPr>
            <p:ph type="title"/>
          </p:nvPr>
        </p:nvSpPr>
        <p:spPr/>
        <p:txBody>
          <a:bodyPr/>
          <a:lstStyle/>
          <a:p>
            <a:r>
              <a:rPr lang="uk-UA" dirty="0"/>
              <a:t>При накладенні стягнення враховуються </a:t>
            </a:r>
            <a:endParaRPr lang="ru-RU" dirty="0"/>
          </a:p>
        </p:txBody>
      </p:sp>
      <p:sp>
        <p:nvSpPr>
          <p:cNvPr id="3" name="Объект 2">
            <a:extLst>
              <a:ext uri="{FF2B5EF4-FFF2-40B4-BE49-F238E27FC236}">
                <a16:creationId xmlns:a16="http://schemas.microsoft.com/office/drawing/2014/main" id="{295FF610-1474-4692-B97B-7F4EE009870F}"/>
              </a:ext>
            </a:extLst>
          </p:cNvPr>
          <p:cNvSpPr>
            <a:spLocks noGrp="1"/>
          </p:cNvSpPr>
          <p:nvPr>
            <p:ph idx="1"/>
          </p:nvPr>
        </p:nvSpPr>
        <p:spPr/>
        <p:txBody>
          <a:bodyPr>
            <a:normAutofit/>
          </a:bodyPr>
          <a:lstStyle/>
          <a:p>
            <a:r>
              <a:rPr lang="uk-UA" dirty="0"/>
              <a:t>характер вчиненого правопорушення,</a:t>
            </a:r>
          </a:p>
          <a:p>
            <a:r>
              <a:rPr lang="uk-UA" dirty="0"/>
              <a:t>особа порушника, </a:t>
            </a:r>
          </a:p>
          <a:p>
            <a:r>
              <a:rPr lang="uk-UA" dirty="0"/>
              <a:t>ступінь його вини,</a:t>
            </a:r>
          </a:p>
          <a:p>
            <a:r>
              <a:rPr lang="uk-UA" dirty="0"/>
              <a:t>майновий стан, </a:t>
            </a:r>
          </a:p>
          <a:p>
            <a:r>
              <a:rPr lang="uk-UA" dirty="0"/>
              <a:t>обставини, що пом’якшують і обтяжують відповідальність, крім випадків накладення стягнення за правопорушення у сфері забезпечення безпеки дорожнього руху, у тому числі зафіксовані в автоматичному режимі, та за порушення правил зупинки, стоянки, паркування транспортних засобів, зафіксовані в режимі фотозйомки (відеозапису). </a:t>
            </a:r>
            <a:endParaRPr lang="ru-RU" dirty="0"/>
          </a:p>
        </p:txBody>
      </p:sp>
    </p:spTree>
    <p:extLst>
      <p:ext uri="{BB962C8B-B14F-4D97-AF65-F5344CB8AC3E}">
        <p14:creationId xmlns:p14="http://schemas.microsoft.com/office/powerpoint/2010/main" val="701308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D59138-CC5E-42B8-B5A2-FA43C36E3F3F}"/>
              </a:ext>
            </a:extLst>
          </p:cNvPr>
          <p:cNvSpPr>
            <a:spLocks noGrp="1"/>
          </p:cNvSpPr>
          <p:nvPr>
            <p:ph type="title"/>
          </p:nvPr>
        </p:nvSpPr>
        <p:spPr/>
        <p:txBody>
          <a:bodyPr>
            <a:normAutofit fontScale="90000"/>
          </a:bodyPr>
          <a:lstStyle/>
          <a:p>
            <a:r>
              <a:rPr lang="uk-UA" b="1" dirty="0"/>
              <a:t>Обставини, що пом'якшують відповідальність за адміністративне правопорушення</a:t>
            </a:r>
            <a:br>
              <a:rPr lang="uk-UA" dirty="0"/>
            </a:br>
            <a:endParaRPr lang="ru-RU" dirty="0"/>
          </a:p>
        </p:txBody>
      </p:sp>
      <p:sp>
        <p:nvSpPr>
          <p:cNvPr id="3" name="Объект 2">
            <a:extLst>
              <a:ext uri="{FF2B5EF4-FFF2-40B4-BE49-F238E27FC236}">
                <a16:creationId xmlns:a16="http://schemas.microsoft.com/office/drawing/2014/main" id="{2A434B5E-C43F-4EAD-AD12-6EACD4E2CDFB}"/>
              </a:ext>
            </a:extLst>
          </p:cNvPr>
          <p:cNvSpPr>
            <a:spLocks noGrp="1"/>
          </p:cNvSpPr>
          <p:nvPr>
            <p:ph idx="1"/>
          </p:nvPr>
        </p:nvSpPr>
        <p:spPr/>
        <p:txBody>
          <a:bodyPr>
            <a:normAutofit fontScale="92500"/>
          </a:bodyPr>
          <a:lstStyle/>
          <a:p>
            <a:r>
              <a:rPr lang="uk-UA" dirty="0"/>
              <a:t>1) щире розкаяння винного;</a:t>
            </a:r>
          </a:p>
          <a:p>
            <a:r>
              <a:rPr lang="uk-UA" dirty="0"/>
              <a:t>2) відвернення винним шкідливих наслідків правопорушення, добровільне відшкодування збитків або усунення заподіяної шкоди;</a:t>
            </a:r>
          </a:p>
          <a:p>
            <a:r>
              <a:rPr lang="uk-UA" dirty="0"/>
              <a:t>3) вчинення правопорушення під впливом сильного душевного хвилювання або при збігу тяжких особистих чи сімейних обставин;</a:t>
            </a:r>
          </a:p>
          <a:p>
            <a:r>
              <a:rPr lang="uk-UA" dirty="0"/>
              <a:t>4) вчинення правопорушення неповнолітнім;</a:t>
            </a:r>
          </a:p>
          <a:p>
            <a:r>
              <a:rPr lang="uk-UA" dirty="0"/>
              <a:t>5) вчинення правопорушення вагітною жінкою або жінкою, яка має дитину віком до одного року.</a:t>
            </a:r>
          </a:p>
          <a:p>
            <a:r>
              <a:rPr lang="uk-UA" dirty="0"/>
              <a:t>Законами України може бути передбачено й інші обставини, що пом'якшують відповідальність за адміністративне правопорушення. Орган (посадова особа), який вирішує справу про адміністративне правопорушення, може визнати пом'якшуючими і обставини, не зазначені в законі.</a:t>
            </a:r>
          </a:p>
          <a:p>
            <a:endParaRPr lang="ru-RU" dirty="0"/>
          </a:p>
        </p:txBody>
      </p:sp>
    </p:spTree>
    <p:extLst>
      <p:ext uri="{BB962C8B-B14F-4D97-AF65-F5344CB8AC3E}">
        <p14:creationId xmlns:p14="http://schemas.microsoft.com/office/powerpoint/2010/main" val="145818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E7AC7-AE67-4787-A024-12551D7E717A}"/>
              </a:ext>
            </a:extLst>
          </p:cNvPr>
          <p:cNvSpPr>
            <a:spLocks noGrp="1"/>
          </p:cNvSpPr>
          <p:nvPr>
            <p:ph type="title"/>
          </p:nvPr>
        </p:nvSpPr>
        <p:spPr/>
        <p:txBody>
          <a:bodyPr>
            <a:normAutofit fontScale="90000"/>
          </a:bodyPr>
          <a:lstStyle/>
          <a:p>
            <a:r>
              <a:rPr lang="uk-UA" b="1" dirty="0"/>
              <a:t>Обставини, що обтяжують відповідальність за адміністративне правопорушення</a:t>
            </a:r>
            <a:br>
              <a:rPr lang="uk-UA" dirty="0"/>
            </a:br>
            <a:endParaRPr lang="ru-RU" dirty="0"/>
          </a:p>
        </p:txBody>
      </p:sp>
      <p:sp>
        <p:nvSpPr>
          <p:cNvPr id="3" name="Объект 2">
            <a:extLst>
              <a:ext uri="{FF2B5EF4-FFF2-40B4-BE49-F238E27FC236}">
                <a16:creationId xmlns:a16="http://schemas.microsoft.com/office/drawing/2014/main" id="{F7F6571F-F735-4E92-9A08-B87B7327155C}"/>
              </a:ext>
            </a:extLst>
          </p:cNvPr>
          <p:cNvSpPr>
            <a:spLocks noGrp="1"/>
          </p:cNvSpPr>
          <p:nvPr>
            <p:ph idx="1"/>
          </p:nvPr>
        </p:nvSpPr>
        <p:spPr/>
        <p:txBody>
          <a:bodyPr>
            <a:normAutofit fontScale="92500"/>
          </a:bodyPr>
          <a:lstStyle/>
          <a:p>
            <a:r>
              <a:rPr lang="uk-UA" dirty="0"/>
              <a:t>1) продовження протиправної поведінки, незважаючи на вимогу уповноважених на те осіб припинити її;</a:t>
            </a:r>
          </a:p>
          <a:p>
            <a:r>
              <a:rPr lang="uk-UA" dirty="0"/>
              <a:t>2) повторне протягом року вчинення однорідного правопорушення, за яке особу вже було піддано адміністративному стягненню; вчинення правопорушення особою, яка раніше вчинила кримінальне правопорушення;</a:t>
            </a:r>
          </a:p>
          <a:p>
            <a:r>
              <a:rPr lang="uk-UA" dirty="0"/>
              <a:t>3) втягнення неповнолітнього в правопорушення;</a:t>
            </a:r>
          </a:p>
          <a:p>
            <a:r>
              <a:rPr lang="uk-UA" dirty="0"/>
              <a:t>4) вчинення правопорушення групою осіб;</a:t>
            </a:r>
          </a:p>
          <a:p>
            <a:r>
              <a:rPr lang="uk-UA" dirty="0"/>
              <a:t>5) вчинення правопорушення в умовах стихійного лиха або за інших надзвичайних обставин;</a:t>
            </a:r>
          </a:p>
          <a:p>
            <a:r>
              <a:rPr lang="uk-UA" dirty="0"/>
              <a:t>6) вчинення правопорушення в стані сп'яніння. Орган (посадова особа), який накладає адміністративне стягнення, залежно від характеру адміністративного правопорушення може не визнати дану обставину обтяжуючою.</a:t>
            </a:r>
          </a:p>
          <a:p>
            <a:endParaRPr lang="ru-RU" dirty="0"/>
          </a:p>
        </p:txBody>
      </p:sp>
    </p:spTree>
    <p:extLst>
      <p:ext uri="{BB962C8B-B14F-4D97-AF65-F5344CB8AC3E}">
        <p14:creationId xmlns:p14="http://schemas.microsoft.com/office/powerpoint/2010/main" val="2135803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E0EAEB-A7A4-4880-9178-768695339014}"/>
              </a:ext>
            </a:extLst>
          </p:cNvPr>
          <p:cNvSpPr>
            <a:spLocks noGrp="1"/>
          </p:cNvSpPr>
          <p:nvPr>
            <p:ph type="title"/>
          </p:nvPr>
        </p:nvSpPr>
        <p:spPr/>
        <p:txBody>
          <a:bodyPr>
            <a:normAutofit fontScale="90000"/>
          </a:bodyPr>
          <a:lstStyle/>
          <a:p>
            <a:r>
              <a:rPr lang="uk-UA" b="1" dirty="0"/>
              <a:t>Накладення адміністративних стягнень при вчиненні кількох адміністративних правопорушень</a:t>
            </a:r>
            <a:br>
              <a:rPr lang="uk-UA" dirty="0"/>
            </a:br>
            <a:endParaRPr lang="ru-RU" dirty="0"/>
          </a:p>
        </p:txBody>
      </p:sp>
      <p:sp>
        <p:nvSpPr>
          <p:cNvPr id="3" name="Объект 2">
            <a:extLst>
              <a:ext uri="{FF2B5EF4-FFF2-40B4-BE49-F238E27FC236}">
                <a16:creationId xmlns:a16="http://schemas.microsoft.com/office/drawing/2014/main" id="{B5B4015E-FF87-44A2-AFCC-BE372618B06C}"/>
              </a:ext>
            </a:extLst>
          </p:cNvPr>
          <p:cNvSpPr>
            <a:spLocks noGrp="1"/>
          </p:cNvSpPr>
          <p:nvPr>
            <p:ph idx="1"/>
          </p:nvPr>
        </p:nvSpPr>
        <p:spPr/>
        <p:txBody>
          <a:bodyPr/>
          <a:lstStyle/>
          <a:p>
            <a:endParaRPr lang="uk-UA" dirty="0"/>
          </a:p>
          <a:p>
            <a:pPr algn="just"/>
            <a:r>
              <a:rPr lang="uk-UA" dirty="0"/>
              <a:t>При вчиненні однією особою двох або більше адміністративних правопорушень адміністративне стягнення накладається за кожне правопорушення окремо.</a:t>
            </a:r>
          </a:p>
          <a:p>
            <a:pPr marL="0" indent="0" algn="just">
              <a:buNone/>
            </a:pPr>
            <a:endParaRPr lang="uk-UA" dirty="0"/>
          </a:p>
          <a:p>
            <a:pPr algn="just"/>
            <a:r>
              <a:rPr lang="uk-UA" dirty="0"/>
              <a:t>Якщо особа вчинила кілька адміністративних правопорушень, справи про які одночасно розглядаються одним і тим же органом (посадовою особою), стягнення накладається в межах санкції, встановленої за більш серйозне правопорушення з числа вчинених. До основного стягнення в цьому разі може бути приєднано одне з додаткових стягнень, передбачених статтями про відповідальність за будь-яке з вчинених правопорушень.</a:t>
            </a:r>
          </a:p>
          <a:p>
            <a:endParaRPr lang="ru-RU" dirty="0"/>
          </a:p>
        </p:txBody>
      </p:sp>
    </p:spTree>
    <p:extLst>
      <p:ext uri="{BB962C8B-B14F-4D97-AF65-F5344CB8AC3E}">
        <p14:creationId xmlns:p14="http://schemas.microsoft.com/office/powerpoint/2010/main" val="3343257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48134A-E991-41F6-9432-EBC76C9670E2}"/>
              </a:ext>
            </a:extLst>
          </p:cNvPr>
          <p:cNvSpPr>
            <a:spLocks noGrp="1"/>
          </p:cNvSpPr>
          <p:nvPr>
            <p:ph type="title"/>
          </p:nvPr>
        </p:nvSpPr>
        <p:spPr/>
        <p:txBody>
          <a:bodyPr>
            <a:normAutofit fontScale="90000"/>
          </a:bodyPr>
          <a:lstStyle/>
          <a:p>
            <a:r>
              <a:rPr lang="uk-UA" b="1" dirty="0"/>
              <a:t>Строк, після закінчення якого особа вважається такою, що не була піддана адміністративному стягненню</a:t>
            </a:r>
            <a:br>
              <a:rPr lang="uk-UA" dirty="0"/>
            </a:br>
            <a:endParaRPr lang="ru-RU" dirty="0"/>
          </a:p>
        </p:txBody>
      </p:sp>
      <p:sp>
        <p:nvSpPr>
          <p:cNvPr id="3" name="Объект 2">
            <a:extLst>
              <a:ext uri="{FF2B5EF4-FFF2-40B4-BE49-F238E27FC236}">
                <a16:creationId xmlns:a16="http://schemas.microsoft.com/office/drawing/2014/main" id="{6071B528-118E-475D-892D-58FF155CB296}"/>
              </a:ext>
            </a:extLst>
          </p:cNvPr>
          <p:cNvSpPr>
            <a:spLocks noGrp="1"/>
          </p:cNvSpPr>
          <p:nvPr>
            <p:ph idx="1"/>
          </p:nvPr>
        </p:nvSpPr>
        <p:spPr/>
        <p:txBody>
          <a:bodyPr/>
          <a:lstStyle/>
          <a:p>
            <a:endParaRPr lang="uk-UA" dirty="0"/>
          </a:p>
          <a:p>
            <a:r>
              <a:rPr lang="uk-UA" sz="2400" dirty="0"/>
              <a:t>Якщо особа, піддана адміністративному стягненню, протягом року з дня закінчення виконання стягнення не вчинила нового адміністративного правопорушення, то ця особа вважається такою, що не була піддана адміністративному стягненню.</a:t>
            </a:r>
          </a:p>
          <a:p>
            <a:endParaRPr lang="ru-RU" dirty="0"/>
          </a:p>
        </p:txBody>
      </p:sp>
    </p:spTree>
    <p:extLst>
      <p:ext uri="{BB962C8B-B14F-4D97-AF65-F5344CB8AC3E}">
        <p14:creationId xmlns:p14="http://schemas.microsoft.com/office/powerpoint/2010/main" val="244170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0DAF30-FA93-4AB7-BE29-84141E3F4F21}"/>
              </a:ext>
            </a:extLst>
          </p:cNvPr>
          <p:cNvSpPr>
            <a:spLocks noGrp="1"/>
          </p:cNvSpPr>
          <p:nvPr>
            <p:ph type="title"/>
          </p:nvPr>
        </p:nvSpPr>
        <p:spPr/>
        <p:txBody>
          <a:bodyPr/>
          <a:lstStyle/>
          <a:p>
            <a:r>
              <a:rPr lang="uk-UA" b="1" dirty="0"/>
              <a:t>Адміністративне стягнення </a:t>
            </a:r>
            <a:endParaRPr lang="ru-RU" b="1" dirty="0"/>
          </a:p>
        </p:txBody>
      </p:sp>
      <p:sp>
        <p:nvSpPr>
          <p:cNvPr id="3" name="Объект 2">
            <a:extLst>
              <a:ext uri="{FF2B5EF4-FFF2-40B4-BE49-F238E27FC236}">
                <a16:creationId xmlns:a16="http://schemas.microsoft.com/office/drawing/2014/main" id="{D52C76F0-8328-49EB-BB6E-71001B38968E}"/>
              </a:ext>
            </a:extLst>
          </p:cNvPr>
          <p:cNvSpPr>
            <a:spLocks noGrp="1"/>
          </p:cNvSpPr>
          <p:nvPr>
            <p:ph idx="1"/>
          </p:nvPr>
        </p:nvSpPr>
        <p:spPr/>
        <p:txBody>
          <a:bodyPr>
            <a:normAutofit/>
          </a:bodyPr>
          <a:lstStyle/>
          <a:p>
            <a:r>
              <a:rPr lang="uk-UA" sz="2800" dirty="0"/>
              <a:t>є мірою відповідальності </a:t>
            </a:r>
          </a:p>
          <a:p>
            <a:r>
              <a:rPr lang="uk-UA" sz="2800" dirty="0"/>
              <a:t>застосовується з метою виховання особи, яка вчинила адміністративне правопорушення, в дусі додержання законів України, поваги до правил співжиття, </a:t>
            </a:r>
          </a:p>
          <a:p>
            <a:r>
              <a:rPr lang="uk-UA" sz="2800" dirty="0"/>
              <a:t>а також запобігання вчиненню нових правопорушень як самим правопорушником, так і іншими особами.</a:t>
            </a:r>
          </a:p>
        </p:txBody>
      </p:sp>
    </p:spTree>
    <p:extLst>
      <p:ext uri="{BB962C8B-B14F-4D97-AF65-F5344CB8AC3E}">
        <p14:creationId xmlns:p14="http://schemas.microsoft.com/office/powerpoint/2010/main" val="371605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CDE3BC-DE80-4767-B6A4-BEB0E4FA79C3}"/>
              </a:ext>
            </a:extLst>
          </p:cNvPr>
          <p:cNvSpPr>
            <a:spLocks noGrp="1"/>
          </p:cNvSpPr>
          <p:nvPr>
            <p:ph type="title"/>
          </p:nvPr>
        </p:nvSpPr>
        <p:spPr>
          <a:xfrm>
            <a:off x="677334" y="609599"/>
            <a:ext cx="8596668" cy="1479259"/>
          </a:xfrm>
        </p:spPr>
        <p:txBody>
          <a:bodyPr>
            <a:normAutofit fontScale="90000"/>
          </a:bodyPr>
          <a:lstStyle/>
          <a:p>
            <a:r>
              <a:rPr lang="ru-RU" dirty="0"/>
              <a:t>За </a:t>
            </a:r>
            <a:r>
              <a:rPr lang="uk-UA" dirty="0"/>
              <a:t>вчинення адміністративних правопорушень можуть застосовуватись такі адміністративні стягнення:</a:t>
            </a:r>
            <a:br>
              <a:rPr lang="uk-UA" dirty="0"/>
            </a:br>
            <a:endParaRPr lang="ru-RU" dirty="0"/>
          </a:p>
        </p:txBody>
      </p:sp>
      <p:sp>
        <p:nvSpPr>
          <p:cNvPr id="3" name="Объект 2">
            <a:extLst>
              <a:ext uri="{FF2B5EF4-FFF2-40B4-BE49-F238E27FC236}">
                <a16:creationId xmlns:a16="http://schemas.microsoft.com/office/drawing/2014/main" id="{8C03210A-CA66-4219-B0E9-6323CE74AAA1}"/>
              </a:ext>
            </a:extLst>
          </p:cNvPr>
          <p:cNvSpPr>
            <a:spLocks noGrp="1"/>
          </p:cNvSpPr>
          <p:nvPr>
            <p:ph idx="1"/>
          </p:nvPr>
        </p:nvSpPr>
        <p:spPr>
          <a:xfrm>
            <a:off x="677334" y="2160588"/>
            <a:ext cx="8596668" cy="4424769"/>
          </a:xfrm>
        </p:spPr>
        <p:txBody>
          <a:bodyPr>
            <a:normAutofit fontScale="47500" lnSpcReduction="20000"/>
          </a:bodyPr>
          <a:lstStyle/>
          <a:p>
            <a:r>
              <a:rPr lang="uk-UA" sz="2500" dirty="0"/>
              <a:t>попередження;</a:t>
            </a:r>
          </a:p>
          <a:p>
            <a:r>
              <a:rPr lang="uk-UA" sz="2500" dirty="0"/>
              <a:t>штраф;</a:t>
            </a:r>
          </a:p>
          <a:p>
            <a:r>
              <a:rPr lang="uk-UA" sz="2500" dirty="0"/>
              <a:t>оплатне вилучення предмета, який став знаряддям вчинення або безпосереднім об'єктом адміністративного правопорушення;</a:t>
            </a:r>
          </a:p>
          <a:p>
            <a:r>
              <a:rPr lang="uk-UA" sz="2500" dirty="0"/>
              <a:t>конфіскація: предмета, який став знаряддям вчинення або безпосереднім об'єктом адміністративного правопорушення; грошей, одержаних внаслідок вчинення адміністративного правопорушення;</a:t>
            </a:r>
          </a:p>
          <a:p>
            <a:r>
              <a:rPr lang="uk-UA" sz="2500" dirty="0"/>
              <a:t>позбавлення спеціального права, наданого даному громадянинові (права керування транспортними засобами, права полювання);</a:t>
            </a:r>
          </a:p>
          <a:p>
            <a:r>
              <a:rPr lang="uk-UA" sz="2500" dirty="0"/>
              <a:t>позбавлення права обіймати певні посади або займатися певною діяльністю;</a:t>
            </a:r>
          </a:p>
          <a:p>
            <a:r>
              <a:rPr lang="uk-UA" sz="2500" dirty="0"/>
              <a:t>громадські роботи;</a:t>
            </a:r>
          </a:p>
          <a:p>
            <a:r>
              <a:rPr lang="uk-UA" sz="2500" dirty="0"/>
              <a:t>виправні роботи;</a:t>
            </a:r>
          </a:p>
          <a:p>
            <a:r>
              <a:rPr lang="uk-UA" sz="2500" dirty="0"/>
              <a:t>суспільно корисні роботи;</a:t>
            </a:r>
          </a:p>
          <a:p>
            <a:r>
              <a:rPr lang="uk-UA" sz="2500" dirty="0"/>
              <a:t>адміністративний арешт;</a:t>
            </a:r>
          </a:p>
          <a:p>
            <a:r>
              <a:rPr lang="uk-UA" sz="2500" dirty="0"/>
              <a:t>арешт з утриманням на гауптвахті.</a:t>
            </a:r>
          </a:p>
          <a:p>
            <a:pPr marL="0" indent="0">
              <a:buNone/>
            </a:pPr>
            <a:r>
              <a:rPr lang="uk-UA" sz="2500" dirty="0"/>
              <a:t>Законами України може бути встановлено й інші види адміністративних стягнень.</a:t>
            </a:r>
          </a:p>
          <a:p>
            <a:pPr marL="0" indent="0">
              <a:buNone/>
            </a:pPr>
            <a:r>
              <a:rPr lang="uk-UA" sz="2500" dirty="0"/>
              <a:t>Законами України може бути передбачено адміністративне видворення за межі України іноземців і осіб без громадянства за вчинення адміністративних правопорушень, які грубо порушують </a:t>
            </a:r>
            <a:r>
              <a:rPr lang="ru-RU" sz="2500" dirty="0"/>
              <a:t>правопорядок.</a:t>
            </a:r>
            <a:endParaRPr lang="ru-RU" dirty="0"/>
          </a:p>
        </p:txBody>
      </p:sp>
    </p:spTree>
    <p:extLst>
      <p:ext uri="{BB962C8B-B14F-4D97-AF65-F5344CB8AC3E}">
        <p14:creationId xmlns:p14="http://schemas.microsoft.com/office/powerpoint/2010/main" val="139884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6E40EE-8577-4B31-B65B-7756D4D1EAEF}"/>
              </a:ext>
            </a:extLst>
          </p:cNvPr>
          <p:cNvSpPr>
            <a:spLocks noGrp="1"/>
          </p:cNvSpPr>
          <p:nvPr>
            <p:ph type="title"/>
          </p:nvPr>
        </p:nvSpPr>
        <p:spPr/>
        <p:txBody>
          <a:bodyPr/>
          <a:lstStyle/>
          <a:p>
            <a:r>
              <a:rPr lang="uk-UA" b="1" dirty="0"/>
              <a:t>Заходи впливу, що застосовуються до неповнолітніх</a:t>
            </a:r>
            <a:endParaRPr lang="uk-UA" dirty="0"/>
          </a:p>
        </p:txBody>
      </p:sp>
      <p:sp>
        <p:nvSpPr>
          <p:cNvPr id="3" name="Объект 2">
            <a:extLst>
              <a:ext uri="{FF2B5EF4-FFF2-40B4-BE49-F238E27FC236}">
                <a16:creationId xmlns:a16="http://schemas.microsoft.com/office/drawing/2014/main" id="{BD795E33-92B1-4ECE-B322-46819068BBFE}"/>
              </a:ext>
            </a:extLst>
          </p:cNvPr>
          <p:cNvSpPr>
            <a:spLocks noGrp="1"/>
          </p:cNvSpPr>
          <p:nvPr>
            <p:ph idx="1"/>
          </p:nvPr>
        </p:nvSpPr>
        <p:spPr>
          <a:xfrm>
            <a:off x="677334" y="2160589"/>
            <a:ext cx="8596668" cy="4181488"/>
          </a:xfrm>
        </p:spPr>
        <p:txBody>
          <a:bodyPr>
            <a:normAutofit/>
          </a:bodyPr>
          <a:lstStyle/>
          <a:p>
            <a:r>
              <a:rPr lang="uk-UA" sz="2400" dirty="0"/>
              <a:t>1) зобов'язання публічно або в іншій формі попросити вибачення у потерпілого;</a:t>
            </a:r>
          </a:p>
          <a:p>
            <a:r>
              <a:rPr lang="uk-UA" sz="2400" dirty="0"/>
              <a:t>2) попередження;</a:t>
            </a:r>
          </a:p>
          <a:p>
            <a:r>
              <a:rPr lang="uk-UA" sz="2400" dirty="0"/>
              <a:t>3) догана або сувора догана;</a:t>
            </a:r>
          </a:p>
          <a:p>
            <a:r>
              <a:rPr lang="uk-UA" sz="2400" dirty="0"/>
              <a:t>4) передача неповнолітнього під нагляд батькам або особам, які їх замінюють, чи під нагляд педагогічному або трудовому колективу за їх згодою, а також окремим громадянам на їх прохання</a:t>
            </a:r>
          </a:p>
          <a:p>
            <a:pPr marL="0" indent="0" algn="r">
              <a:buNone/>
            </a:pPr>
            <a:r>
              <a:rPr lang="uk-UA" sz="2400" dirty="0"/>
              <a:t>+ </a:t>
            </a:r>
            <a:r>
              <a:rPr lang="uk-UA" sz="2400" dirty="0" err="1"/>
              <a:t>ст</a:t>
            </a:r>
            <a:r>
              <a:rPr lang="uk-UA" sz="2400" dirty="0"/>
              <a:t> 13 КпАП України</a:t>
            </a:r>
          </a:p>
          <a:p>
            <a:endParaRPr lang="uk-UA" sz="2400" dirty="0"/>
          </a:p>
          <a:p>
            <a:pPr marL="0" indent="0">
              <a:buNone/>
            </a:pPr>
            <a:endParaRPr lang="ru-RU" dirty="0"/>
          </a:p>
        </p:txBody>
      </p:sp>
    </p:spTree>
    <p:extLst>
      <p:ext uri="{BB962C8B-B14F-4D97-AF65-F5344CB8AC3E}">
        <p14:creationId xmlns:p14="http://schemas.microsoft.com/office/powerpoint/2010/main" val="12505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819EEF-B044-4439-AB4E-19A401E7EA87}"/>
              </a:ext>
            </a:extLst>
          </p:cNvPr>
          <p:cNvSpPr>
            <a:spLocks noGrp="1"/>
          </p:cNvSpPr>
          <p:nvPr>
            <p:ph type="title"/>
          </p:nvPr>
        </p:nvSpPr>
        <p:spPr/>
        <p:txBody>
          <a:bodyPr/>
          <a:lstStyle/>
          <a:p>
            <a:r>
              <a:rPr lang="uk-UA" dirty="0"/>
              <a:t>Попередження</a:t>
            </a:r>
            <a:endParaRPr lang="ru-RU" dirty="0"/>
          </a:p>
        </p:txBody>
      </p:sp>
      <p:sp>
        <p:nvSpPr>
          <p:cNvPr id="3" name="Объект 2">
            <a:extLst>
              <a:ext uri="{FF2B5EF4-FFF2-40B4-BE49-F238E27FC236}">
                <a16:creationId xmlns:a16="http://schemas.microsoft.com/office/drawing/2014/main" id="{0020B178-FFBF-476B-9700-76D3EF901A7C}"/>
              </a:ext>
            </a:extLst>
          </p:cNvPr>
          <p:cNvSpPr>
            <a:spLocks noGrp="1"/>
          </p:cNvSpPr>
          <p:nvPr>
            <p:ph idx="1"/>
          </p:nvPr>
        </p:nvSpPr>
        <p:spPr/>
        <p:txBody>
          <a:bodyPr>
            <a:normAutofit/>
          </a:bodyPr>
          <a:lstStyle/>
          <a:p>
            <a:r>
              <a:rPr lang="uk-UA" dirty="0"/>
              <a:t>виноситься в письмовій формі </a:t>
            </a:r>
          </a:p>
          <a:p>
            <a:r>
              <a:rPr lang="uk-UA" dirty="0"/>
              <a:t>у передбачених законом випадках попередження фіксується іншим установленим способом</a:t>
            </a:r>
          </a:p>
          <a:p>
            <a:r>
              <a:rPr lang="uk-UA" dirty="0"/>
              <a:t>є    найбільш    м'яким    адміністративним    стягненням</a:t>
            </a:r>
          </a:p>
          <a:p>
            <a:r>
              <a:rPr lang="uk-UA" dirty="0"/>
              <a:t>необхідно відрізняти  від усного зауваження (за ст. 22 КпАП застосовується у випадках звільнення від адміністративної відповідальності через малозначність вчиненого)</a:t>
            </a:r>
          </a:p>
          <a:p>
            <a:endParaRPr lang="ru-RU" dirty="0"/>
          </a:p>
          <a:p>
            <a:endParaRPr lang="ru-RU" dirty="0"/>
          </a:p>
          <a:p>
            <a:endParaRPr lang="ru-RU" dirty="0"/>
          </a:p>
        </p:txBody>
      </p:sp>
    </p:spTree>
    <p:extLst>
      <p:ext uri="{BB962C8B-B14F-4D97-AF65-F5344CB8AC3E}">
        <p14:creationId xmlns:p14="http://schemas.microsoft.com/office/powerpoint/2010/main" val="333821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0497B9-6C88-4CE3-9EAD-85CB37BF6800}"/>
              </a:ext>
            </a:extLst>
          </p:cNvPr>
          <p:cNvSpPr>
            <a:spLocks noGrp="1"/>
          </p:cNvSpPr>
          <p:nvPr>
            <p:ph type="title"/>
          </p:nvPr>
        </p:nvSpPr>
        <p:spPr/>
        <p:txBody>
          <a:bodyPr/>
          <a:lstStyle/>
          <a:p>
            <a:r>
              <a:rPr lang="uk-UA" dirty="0"/>
              <a:t>Штраф</a:t>
            </a:r>
            <a:endParaRPr lang="ru-RU" dirty="0"/>
          </a:p>
        </p:txBody>
      </p:sp>
      <p:sp>
        <p:nvSpPr>
          <p:cNvPr id="3" name="Объект 2">
            <a:extLst>
              <a:ext uri="{FF2B5EF4-FFF2-40B4-BE49-F238E27FC236}">
                <a16:creationId xmlns:a16="http://schemas.microsoft.com/office/drawing/2014/main" id="{241CE131-AA2A-44F5-963A-A2C5AC451342}"/>
              </a:ext>
            </a:extLst>
          </p:cNvPr>
          <p:cNvSpPr>
            <a:spLocks noGrp="1"/>
          </p:cNvSpPr>
          <p:nvPr>
            <p:ph idx="1"/>
          </p:nvPr>
        </p:nvSpPr>
        <p:spPr/>
        <p:txBody>
          <a:bodyPr>
            <a:normAutofit lnSpcReduction="10000"/>
          </a:bodyPr>
          <a:lstStyle/>
          <a:p>
            <a:r>
              <a:rPr lang="uk-UA" dirty="0"/>
              <a:t>грошове стягнення</a:t>
            </a:r>
          </a:p>
          <a:p>
            <a:r>
              <a:rPr lang="uk-UA" dirty="0"/>
              <a:t>накладається на громадян, посадових та юридичних осіб за адміністративні правопорушення у випадках і розмірі, встановлених законодавством</a:t>
            </a:r>
          </a:p>
          <a:p>
            <a:r>
              <a:rPr lang="uk-UA" dirty="0"/>
              <a:t>має бути сплачений порушником не пізніш як через п’ятнадцять днів з дня вручення постанови </a:t>
            </a:r>
          </a:p>
          <a:p>
            <a:r>
              <a:rPr lang="uk-UA" dirty="0"/>
              <a:t>у разі відсутності самостійного заробітку в осіб віком від 16 до 18 років, які вчинили адміністративне правопорушення, штраф стягується з батьків або осіб, які їх замінюють</a:t>
            </a:r>
          </a:p>
          <a:p>
            <a:r>
              <a:rPr lang="uk-UA" dirty="0"/>
              <a:t>накладений за вчинення адміністративного правопорушення, вноситься порушником в установу банку України, за винятком штрафу, що стягується на місці вчинення правопорушення</a:t>
            </a:r>
          </a:p>
          <a:p>
            <a:endParaRPr lang="uk-UA" dirty="0"/>
          </a:p>
        </p:txBody>
      </p:sp>
    </p:spTree>
    <p:extLst>
      <p:ext uri="{BB962C8B-B14F-4D97-AF65-F5344CB8AC3E}">
        <p14:creationId xmlns:p14="http://schemas.microsoft.com/office/powerpoint/2010/main" val="3072805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020F83-A8A0-4B71-B8BE-D866205D43BB}"/>
              </a:ext>
            </a:extLst>
          </p:cNvPr>
          <p:cNvSpPr>
            <a:spLocks noGrp="1"/>
          </p:cNvSpPr>
          <p:nvPr>
            <p:ph type="title"/>
          </p:nvPr>
        </p:nvSpPr>
        <p:spPr>
          <a:xfrm>
            <a:off x="677334" y="619226"/>
            <a:ext cx="8596668" cy="1320800"/>
          </a:xfrm>
        </p:spPr>
        <p:txBody>
          <a:bodyPr>
            <a:normAutofit fontScale="90000"/>
          </a:bodyPr>
          <a:lstStyle/>
          <a:p>
            <a:r>
              <a:rPr lang="uk-UA" dirty="0"/>
              <a:t>Оплатне вилучення предмета, </a:t>
            </a:r>
            <a:r>
              <a:rPr lang="uk-UA" sz="3100" dirty="0"/>
              <a:t>який став знаряддям вчинення або безпосереднім об'єктом адміністративного правопорушення</a:t>
            </a:r>
            <a:endParaRPr lang="ru-RU" sz="3100" dirty="0"/>
          </a:p>
        </p:txBody>
      </p:sp>
      <p:sp>
        <p:nvSpPr>
          <p:cNvPr id="3" name="Объект 2">
            <a:extLst>
              <a:ext uri="{FF2B5EF4-FFF2-40B4-BE49-F238E27FC236}">
                <a16:creationId xmlns:a16="http://schemas.microsoft.com/office/drawing/2014/main" id="{AC02FC19-60E1-409D-BCEA-F6F92A8EEE1C}"/>
              </a:ext>
            </a:extLst>
          </p:cNvPr>
          <p:cNvSpPr>
            <a:spLocks noGrp="1"/>
          </p:cNvSpPr>
          <p:nvPr>
            <p:ph idx="1"/>
          </p:nvPr>
        </p:nvSpPr>
        <p:spPr>
          <a:xfrm>
            <a:off x="677334" y="2160589"/>
            <a:ext cx="8596668" cy="4326838"/>
          </a:xfrm>
        </p:spPr>
        <p:txBody>
          <a:bodyPr>
            <a:normAutofit/>
          </a:bodyPr>
          <a:lstStyle/>
          <a:p>
            <a:r>
              <a:rPr lang="uk-UA" sz="2400" dirty="0"/>
              <a:t>предмета, який став знаряддям вчинення або безпосереднім об'єктом адміністративного правопорушення, </a:t>
            </a:r>
          </a:p>
          <a:p>
            <a:r>
              <a:rPr lang="uk-UA" sz="2400" dirty="0"/>
              <a:t>примусове вилученні за рішенням суду </a:t>
            </a:r>
          </a:p>
          <a:p>
            <a:r>
              <a:rPr lang="uk-UA" sz="2400" dirty="0"/>
              <a:t>наступна реалізація з передачею вирученої суми колишньому власникові </a:t>
            </a:r>
          </a:p>
          <a:p>
            <a:r>
              <a:rPr lang="uk-UA" sz="2400" dirty="0"/>
              <a:t>з відрахуванням витрат по реалізації вилученого предмета.</a:t>
            </a:r>
          </a:p>
          <a:p>
            <a:r>
              <a:rPr lang="uk-UA" sz="2400" dirty="0"/>
              <a:t>Постанова виконується державним виконавцем.</a:t>
            </a:r>
          </a:p>
        </p:txBody>
      </p:sp>
    </p:spTree>
    <p:extLst>
      <p:ext uri="{BB962C8B-B14F-4D97-AF65-F5344CB8AC3E}">
        <p14:creationId xmlns:p14="http://schemas.microsoft.com/office/powerpoint/2010/main" val="1924233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4BFB7A-912E-454C-9BB8-4E65689BA966}"/>
              </a:ext>
            </a:extLst>
          </p:cNvPr>
          <p:cNvSpPr>
            <a:spLocks noGrp="1"/>
          </p:cNvSpPr>
          <p:nvPr>
            <p:ph type="title"/>
          </p:nvPr>
        </p:nvSpPr>
        <p:spPr/>
        <p:txBody>
          <a:bodyPr/>
          <a:lstStyle/>
          <a:p>
            <a:r>
              <a:rPr lang="uk-UA" dirty="0"/>
              <a:t>Конфіскація</a:t>
            </a:r>
            <a:endParaRPr lang="ru-RU" dirty="0"/>
          </a:p>
        </p:txBody>
      </p:sp>
      <p:sp>
        <p:nvSpPr>
          <p:cNvPr id="3" name="Объект 2">
            <a:extLst>
              <a:ext uri="{FF2B5EF4-FFF2-40B4-BE49-F238E27FC236}">
                <a16:creationId xmlns:a16="http://schemas.microsoft.com/office/drawing/2014/main" id="{01183AA8-C206-4F4C-82B1-C3E0EBDD6875}"/>
              </a:ext>
            </a:extLst>
          </p:cNvPr>
          <p:cNvSpPr>
            <a:spLocks noGrp="1"/>
          </p:cNvSpPr>
          <p:nvPr>
            <p:ph idx="1"/>
          </p:nvPr>
        </p:nvSpPr>
        <p:spPr/>
        <p:txBody>
          <a:bodyPr>
            <a:normAutofit/>
          </a:bodyPr>
          <a:lstStyle/>
          <a:p>
            <a:pPr algn="just"/>
            <a:r>
              <a:rPr lang="uk-UA" sz="2000" dirty="0"/>
              <a:t>предмета, який став знаряддям вчинення або безпосереднім об'єктом адміністративного правопорушення, </a:t>
            </a:r>
          </a:p>
          <a:p>
            <a:pPr algn="just"/>
            <a:r>
              <a:rPr lang="uk-UA" sz="2000" dirty="0"/>
              <a:t>примусова безоплатна передача цього предмета у власність держави за рішенням суду. </a:t>
            </a:r>
          </a:p>
          <a:p>
            <a:pPr algn="just"/>
            <a:r>
              <a:rPr lang="uk-UA" sz="2000" dirty="0"/>
              <a:t>Конфіскація вогнепальної зброї, інших знарядь полювання і бойових припасів не може застосовуватись до осіб, для яких полювання є основним джерелом існування.</a:t>
            </a:r>
          </a:p>
          <a:p>
            <a:pPr algn="just"/>
            <a:r>
              <a:rPr lang="uk-UA" sz="2000" dirty="0"/>
              <a:t>Постанови про конфіскацію предмета та грошей, одержаних внаслідок вчинення адміністративного правопорушення, виконуються державними виконавцями в порядку, встановленому законом.</a:t>
            </a:r>
            <a:endParaRPr lang="ru-RU" sz="2000" dirty="0"/>
          </a:p>
        </p:txBody>
      </p:sp>
    </p:spTree>
    <p:extLst>
      <p:ext uri="{BB962C8B-B14F-4D97-AF65-F5344CB8AC3E}">
        <p14:creationId xmlns:p14="http://schemas.microsoft.com/office/powerpoint/2010/main" val="2066633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2C2CF1-3EE1-4250-A54A-F450107C0FB3}"/>
              </a:ext>
            </a:extLst>
          </p:cNvPr>
          <p:cNvSpPr>
            <a:spLocks noGrp="1"/>
          </p:cNvSpPr>
          <p:nvPr>
            <p:ph type="title"/>
          </p:nvPr>
        </p:nvSpPr>
        <p:spPr>
          <a:xfrm>
            <a:off x="677334" y="609599"/>
            <a:ext cx="8596668" cy="1550989"/>
          </a:xfrm>
        </p:spPr>
        <p:txBody>
          <a:bodyPr>
            <a:normAutofit fontScale="90000"/>
          </a:bodyPr>
          <a:lstStyle/>
          <a:p>
            <a:r>
              <a:rPr lang="uk-UA" dirty="0"/>
              <a:t>Позбавлення спеціального права, </a:t>
            </a:r>
            <a:br>
              <a:rPr lang="uk-UA" dirty="0"/>
            </a:br>
            <a:r>
              <a:rPr lang="uk-UA" dirty="0"/>
              <a:t>права обіймати певні посади або займатися певною діяльністю</a:t>
            </a:r>
            <a:endParaRPr lang="ru-RU" dirty="0"/>
          </a:p>
        </p:txBody>
      </p:sp>
      <p:sp>
        <p:nvSpPr>
          <p:cNvPr id="3" name="Объект 2">
            <a:extLst>
              <a:ext uri="{FF2B5EF4-FFF2-40B4-BE49-F238E27FC236}">
                <a16:creationId xmlns:a16="http://schemas.microsoft.com/office/drawing/2014/main" id="{A2E1B790-8079-4801-9331-2DBB3D39C9EE}"/>
              </a:ext>
            </a:extLst>
          </p:cNvPr>
          <p:cNvSpPr>
            <a:spLocks noGrp="1"/>
          </p:cNvSpPr>
          <p:nvPr>
            <p:ph idx="1"/>
          </p:nvPr>
        </p:nvSpPr>
        <p:spPr>
          <a:xfrm>
            <a:off x="677334" y="2160588"/>
            <a:ext cx="8596668" cy="4558993"/>
          </a:xfrm>
        </p:spPr>
        <p:txBody>
          <a:bodyPr>
            <a:normAutofit fontScale="70000" lnSpcReduction="20000"/>
          </a:bodyPr>
          <a:lstStyle/>
          <a:p>
            <a:r>
              <a:rPr lang="uk-UA" sz="1900" dirty="0"/>
              <a:t>права полювання - на строк до трьох років за грубе або систематичне порушення порядку користування цим правом.</a:t>
            </a:r>
          </a:p>
          <a:p>
            <a:r>
              <a:rPr lang="uk-UA" sz="1900" dirty="0"/>
              <a:t>права керування транспортними засобами - на строк до трьох років за грубе або повторне порушення порядку користування цим правом або на строк до десяти років за систематичне порушення порядку користування цим правом.</a:t>
            </a:r>
          </a:p>
          <a:p>
            <a:r>
              <a:rPr lang="uk-UA" sz="1900" i="1" dirty="0"/>
              <a:t>Позбавлення права керування засобами транспорту не може застосовуватись до осіб, які користуються цими засобами в зв'язку з інвалідністю, за винятком випадків керування в стані алкогольного, наркотичного чи іншого сп'яніння або під впливом лікарських препаратів, що знижують їх увагу та швидкість реакції, а також у разі невиконання вимоги поліцейського про зупинку транспортного засобу, залишення на порушення вимог встановлених правил місця дорожньо-транспортної пригоди, учасниками якої вони є, ухилення від огляду на наявність алкогольного, наркотичного чи іншого сп'яніння або щодо перебування під впливом лікарських препаратів, що знижують їх увагу та швидкість реакції.</a:t>
            </a:r>
          </a:p>
          <a:p>
            <a:r>
              <a:rPr lang="uk-UA" sz="1900" i="1" dirty="0"/>
              <a:t>Позбавлення права полювання не може застосовуватись до осіб, для яких полювання є основним джерелом існування.</a:t>
            </a:r>
          </a:p>
          <a:p>
            <a:pPr marL="0" indent="0">
              <a:buNone/>
            </a:pPr>
            <a:r>
              <a:rPr lang="uk-UA" sz="1900" dirty="0"/>
              <a:t>Позбавлення права обіймати певні посади або займатися певною діяльністю призначається судом </a:t>
            </a:r>
          </a:p>
          <a:p>
            <a:r>
              <a:rPr lang="uk-UA" sz="1900" dirty="0"/>
              <a:t>- на строк від шести місяців до одного року, незалежно від того, чи передбачене воно в санкції статті (санкції частини статті) Особливої частини КпАП України, коли з урахуванням характеру адміністративного правопорушення, вчиненого за посадою, особи, яка вчинила адміністративне правопорушення, та інших обставин справи суд визнає за неможливе збереження за нею права обіймати певні посади або займатися певною діяльністю.</a:t>
            </a:r>
          </a:p>
          <a:p>
            <a:r>
              <a:rPr lang="uk-UA" sz="1900" dirty="0"/>
              <a:t>- на один рік, коли його спеціально передбачено в санкції статті (санкції частини статті) Особливої частини КпАП України.</a:t>
            </a:r>
          </a:p>
          <a:p>
            <a:endParaRPr lang="ru-RU" dirty="0"/>
          </a:p>
        </p:txBody>
      </p:sp>
    </p:spTree>
    <p:extLst>
      <p:ext uri="{BB962C8B-B14F-4D97-AF65-F5344CB8AC3E}">
        <p14:creationId xmlns:p14="http://schemas.microsoft.com/office/powerpoint/2010/main" val="2772591493"/>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2834</TotalTime>
  <Words>1457</Words>
  <Application>Microsoft Office PowerPoint</Application>
  <PresentationFormat>Широкоэкранный</PresentationFormat>
  <Paragraphs>106</Paragraphs>
  <Slides>19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Arial</vt:lpstr>
      <vt:lpstr>Trebuchet MS</vt:lpstr>
      <vt:lpstr>Wingdings 3</vt:lpstr>
      <vt:lpstr>Аспект</vt:lpstr>
      <vt:lpstr>Лекція 3</vt:lpstr>
      <vt:lpstr>Адміністративне стягнення </vt:lpstr>
      <vt:lpstr>За вчинення адміністративних правопорушень можуть застосовуватись такі адміністративні стягнення: </vt:lpstr>
      <vt:lpstr>Заходи впливу, що застосовуються до неповнолітніх</vt:lpstr>
      <vt:lpstr>Попередження</vt:lpstr>
      <vt:lpstr>Штраф</vt:lpstr>
      <vt:lpstr>Оплатне вилучення предмета, який став знаряддям вчинення або безпосереднім об'єктом адміністративного правопорушення</vt:lpstr>
      <vt:lpstr>Конфіскація</vt:lpstr>
      <vt:lpstr>Позбавлення спеціального права,  права обіймати певні посади або займатися певною діяльністю</vt:lpstr>
      <vt:lpstr>Громадські роботи</vt:lpstr>
      <vt:lpstr>Виправні роботи</vt:lpstr>
      <vt:lpstr>Суспільно корисні роботи</vt:lpstr>
      <vt:lpstr>Адміністративний арешт</vt:lpstr>
      <vt:lpstr>Арешт з утриманням на гауптвахті</vt:lpstr>
      <vt:lpstr>При накладенні стягнення враховуються </vt:lpstr>
      <vt:lpstr>Обставини, що пом'якшують відповідальність за адміністративне правопорушення </vt:lpstr>
      <vt:lpstr>Обставини, що обтяжують відповідальність за адміністративне правопорушення </vt:lpstr>
      <vt:lpstr>Накладення адміністративних стягнень при вчиненні кількох адміністративних правопорушень </vt:lpstr>
      <vt:lpstr>Строк, після закінчення якого особа вважається такою, що не була піддана адміністративному стягненню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Lenovo</dc:creator>
  <cp:lastModifiedBy>Lenovo</cp:lastModifiedBy>
  <cp:revision>22</cp:revision>
  <dcterms:created xsi:type="dcterms:W3CDTF">2021-01-16T16:47:38Z</dcterms:created>
  <dcterms:modified xsi:type="dcterms:W3CDTF">2021-02-09T14:39:03Z</dcterms:modified>
</cp:coreProperties>
</file>