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257" r:id="rId3"/>
    <p:sldId id="258" r:id="rId4"/>
    <p:sldId id="260" r:id="rId5"/>
    <p:sldId id="261" r:id="rId6"/>
    <p:sldId id="262" r:id="rId7"/>
    <p:sldId id="263" r:id="rId8"/>
    <p:sldId id="259" r:id="rId9"/>
    <p:sldId id="264" r:id="rId10"/>
    <p:sldId id="265" r:id="rId11"/>
    <p:sldId id="303" r:id="rId12"/>
    <p:sldId id="304" r:id="rId13"/>
    <p:sldId id="306" r:id="rId14"/>
    <p:sldId id="305" r:id="rId15"/>
    <p:sldId id="311" r:id="rId16"/>
    <p:sldId id="266" r:id="rId17"/>
    <p:sldId id="267" r:id="rId18"/>
    <p:sldId id="268" r:id="rId19"/>
    <p:sldId id="269" r:id="rId20"/>
    <p:sldId id="270" r:id="rId21"/>
    <p:sldId id="271" r:id="rId22"/>
    <p:sldId id="272" r:id="rId23"/>
    <p:sldId id="273" r:id="rId24"/>
    <p:sldId id="299" r:id="rId25"/>
    <p:sldId id="274" r:id="rId26"/>
    <p:sldId id="300" r:id="rId27"/>
    <p:sldId id="280" r:id="rId28"/>
    <p:sldId id="281" r:id="rId29"/>
    <p:sldId id="282" r:id="rId30"/>
    <p:sldId id="283" r:id="rId31"/>
    <p:sldId id="284" r:id="rId32"/>
    <p:sldId id="285" r:id="rId33"/>
    <p:sldId id="286" r:id="rId34"/>
    <p:sldId id="287" r:id="rId35"/>
    <p:sldId id="288" r:id="rId36"/>
    <p:sldId id="302" r:id="rId37"/>
    <p:sldId id="289" r:id="rId38"/>
    <p:sldId id="290" r:id="rId39"/>
    <p:sldId id="291" r:id="rId40"/>
    <p:sldId id="301" r:id="rId41"/>
    <p:sldId id="313" r:id="rId42"/>
    <p:sldId id="315"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888"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E5A17C-1602-4ACE-A8D6-269DC0787C81}" type="datetimeFigureOut">
              <a:rPr lang="en-GB" smtClean="0"/>
              <a:t>09/03/2021</a:t>
            </a:fld>
            <a:endParaRPr lang="en-GB"/>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03C0401-42F2-4F52-A2B8-3A879B685A5C}" type="slidenum">
              <a:rPr lang="en-GB" smtClean="0"/>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5B94BD-D533-402C-A283-E794B1E76C5B}" type="datetimeFigureOut">
              <a:rPr lang="en-GB" smtClean="0"/>
              <a:pPr/>
              <a:t>09/03/2021</a:t>
            </a:fld>
            <a:endParaRPr lang="en-GB"/>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E6A986-1F9A-476A-9340-43114AC14A38}"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eaLnBrk="1" hangingPunct="1">
              <a:lnSpc>
                <a:spcPct val="90000"/>
              </a:lnSpc>
              <a:spcBef>
                <a:spcPct val="0"/>
              </a:spcBef>
            </a:pPr>
            <a:r>
              <a:rPr lang="en-US" altLang="en-US" dirty="0" smtClean="0">
                <a:latin typeface="Times New Roman" pitchFamily="18" charset="0"/>
                <a:ea typeface="ＭＳ Ｐゴシック" panose="020B0600070205080204" pitchFamily="34" charset="-128"/>
                <a:cs typeface="Times New Roman" pitchFamily="18" charset="0"/>
              </a:rPr>
              <a:t>Create a header that numbers all pages consecutively in the upper right-hand corner, one-half inch from the top and flush with the right margin. (Note: Your instructor may ask that you omit the number on your first page. Always follow your instructor's guidelines.)</a:t>
            </a:r>
          </a:p>
          <a:p>
            <a:pPr eaLnBrk="1" hangingPunct="1">
              <a:lnSpc>
                <a:spcPct val="90000"/>
              </a:lnSpc>
              <a:spcBef>
                <a:spcPct val="0"/>
              </a:spcBef>
            </a:pPr>
            <a:r>
              <a:rPr lang="en-US" altLang="en-US" dirty="0" smtClean="0">
                <a:latin typeface="Times New Roman" pitchFamily="18" charset="0"/>
                <a:ea typeface="ＭＳ Ｐゴシック" panose="020B0600070205080204" pitchFamily="34" charset="-128"/>
                <a:cs typeface="Times New Roman" pitchFamily="18" charset="0"/>
              </a:rPr>
              <a:t>･Use italics throughout your essay for the titles of longer works</a:t>
            </a:r>
          </a:p>
          <a:p>
            <a:pPr eaLnBrk="1" hangingPunct="1">
              <a:lnSpc>
                <a:spcPct val="90000"/>
              </a:lnSpc>
              <a:spcBef>
                <a:spcPct val="0"/>
              </a:spcBef>
            </a:pPr>
            <a:r>
              <a:rPr lang="en-US" altLang="en-US" dirty="0" smtClean="0">
                <a:latin typeface="Times New Roman" pitchFamily="18" charset="0"/>
                <a:ea typeface="ＭＳ Ｐゴシック" panose="020B0600070205080204" pitchFamily="34" charset="-128"/>
                <a:cs typeface="Times New Roman" pitchFamily="18" charset="0"/>
              </a:rPr>
              <a:t>･If you have any endnotes, include them on a separate page before your works-cited list. Title the section Notes (centered, unformatted).</a:t>
            </a:r>
          </a:p>
          <a:p>
            <a:endParaRPr lang="en-GB" dirty="0"/>
          </a:p>
        </p:txBody>
      </p:sp>
      <p:sp>
        <p:nvSpPr>
          <p:cNvPr id="4" name="Номер слайда 3"/>
          <p:cNvSpPr>
            <a:spLocks noGrp="1"/>
          </p:cNvSpPr>
          <p:nvPr>
            <p:ph type="sldNum" sz="quarter" idx="10"/>
          </p:nvPr>
        </p:nvSpPr>
        <p:spPr/>
        <p:txBody>
          <a:bodyPr/>
          <a:lstStyle/>
          <a:p>
            <a:fld id="{33E6A986-1F9A-476A-9340-43114AC14A38}" type="slidenum">
              <a:rPr lang="en-GB" smtClean="0"/>
              <a:pPr/>
              <a:t>20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09.03.2021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09.03.2021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09.03.2021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09.03.2021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09.03.2021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easybib.com/mla8-format/website-citation/custom" TargetMode="External"/><Relationship Id="rId2" Type="http://schemas.openxmlformats.org/officeDocument/2006/relationships/hyperlink" Target="https://owl.purdue.edu/owl/purdue_owl.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owl.purdue.edu/owl/purdue_owl.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owl.purdue.edu/owl/research_and_citation/apa7_style/apa_formatting_and_style_guide/general_format.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55576" y="1340768"/>
            <a:ext cx="7704856" cy="4824536"/>
          </a:xfrm>
        </p:spPr>
        <p:txBody>
          <a:bodyPr>
            <a:normAutofit/>
          </a:bodyPr>
          <a:lstStyle/>
          <a:p>
            <a:r>
              <a:rPr lang="en-GB" sz="4000" dirty="0" smtClean="0">
                <a:solidFill>
                  <a:srgbClr val="C00000"/>
                </a:solidFill>
                <a:latin typeface="Bahnschrift SemiBold" pitchFamily="34" charset="0"/>
              </a:rPr>
              <a:t>Reference Systems</a:t>
            </a:r>
          </a:p>
          <a:p>
            <a:r>
              <a:rPr lang="en-GB" sz="4000" dirty="0" smtClean="0">
                <a:solidFill>
                  <a:srgbClr val="C00000"/>
                </a:solidFill>
                <a:latin typeface="Bahnschrift SemiBold" pitchFamily="34" charset="0"/>
              </a:rPr>
              <a:t> Styles of Formatting</a:t>
            </a:r>
          </a:p>
          <a:p>
            <a:endParaRPr lang="en-GB" sz="4000" dirty="0"/>
          </a:p>
        </p:txBody>
      </p:sp>
      <p:sp>
        <p:nvSpPr>
          <p:cNvPr id="4" name="Заголовок 3"/>
          <p:cNvSpPr>
            <a:spLocks noGrp="1"/>
          </p:cNvSpPr>
          <p:nvPr>
            <p:ph type="ctrTitle"/>
          </p:nvPr>
        </p:nvSpPr>
        <p:spPr>
          <a:xfrm>
            <a:off x="611560" y="332657"/>
            <a:ext cx="7772400" cy="1224136"/>
          </a:xfrm>
        </p:spPr>
        <p:txBody>
          <a:bodyPr>
            <a:normAutofit/>
          </a:bodyPr>
          <a:lstStyle/>
          <a:p>
            <a:r>
              <a:rPr lang="en-GB" sz="3600" dirty="0" smtClean="0">
                <a:solidFill>
                  <a:srgbClr val="002060"/>
                </a:solidFill>
                <a:latin typeface="Bahnschrift SemiBold" pitchFamily="34" charset="0"/>
              </a:rPr>
              <a:t>ACADEMIC WRITING</a:t>
            </a:r>
            <a:endParaRPr lang="en-GB" sz="3600" dirty="0"/>
          </a:p>
        </p:txBody>
      </p:sp>
      <p:pic>
        <p:nvPicPr>
          <p:cNvPr id="6" name="Рисунок 5" descr="Canva - Person Writing on Paper Using Yellow and Black Pen.jpg"/>
          <p:cNvPicPr>
            <a:picLocks noChangeAspect="1"/>
          </p:cNvPicPr>
          <p:nvPr/>
        </p:nvPicPr>
        <p:blipFill>
          <a:blip r:embed="rId2" cstate="print"/>
          <a:stretch>
            <a:fillRect/>
          </a:stretch>
        </p:blipFill>
        <p:spPr>
          <a:xfrm>
            <a:off x="1835696" y="2852936"/>
            <a:ext cx="5846139" cy="345638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634082"/>
          </a:xfrm>
        </p:spPr>
        <p:txBody>
          <a:bodyPr>
            <a:normAutofit/>
          </a:bodyPr>
          <a:lstStyle/>
          <a:p>
            <a:r>
              <a:rPr lang="en-GB" sz="2400" dirty="0" smtClean="0">
                <a:solidFill>
                  <a:srgbClr val="C00000"/>
                </a:solidFill>
                <a:latin typeface="Bahnschrift SemiBold" pitchFamily="34" charset="0"/>
              </a:rPr>
              <a:t>The Vancouver style</a:t>
            </a:r>
            <a:endParaRPr lang="en-GB" sz="2400" dirty="0">
              <a:solidFill>
                <a:srgbClr val="C00000"/>
              </a:solidFill>
              <a:latin typeface="Bahnschrift SemiBold" pitchFamily="34" charset="0"/>
            </a:endParaRPr>
          </a:p>
        </p:txBody>
      </p:sp>
      <p:sp>
        <p:nvSpPr>
          <p:cNvPr id="3" name="Содержимое 2"/>
          <p:cNvSpPr>
            <a:spLocks noGrp="1"/>
          </p:cNvSpPr>
          <p:nvPr>
            <p:ph idx="1"/>
          </p:nvPr>
        </p:nvSpPr>
        <p:spPr>
          <a:xfrm>
            <a:off x="179512" y="548680"/>
            <a:ext cx="8712968" cy="5577483"/>
          </a:xfrm>
        </p:spPr>
        <p:txBody>
          <a:bodyPr>
            <a:noAutofit/>
          </a:bodyPr>
          <a:lstStyle/>
          <a:p>
            <a:pPr marL="0" indent="0">
              <a:buNone/>
            </a:pPr>
            <a:r>
              <a:rPr lang="en-GB" sz="1800" dirty="0" smtClean="0">
                <a:latin typeface="Times New Roman" pitchFamily="18" charset="0"/>
                <a:cs typeface="Times New Roman" pitchFamily="18" charset="0"/>
              </a:rPr>
              <a:t>Named after its inception following agreements made during a meeting in Vancouver in 1987 by the International Steering Committee of Medical Editors. </a:t>
            </a:r>
          </a:p>
          <a:p>
            <a:pPr indent="104775">
              <a:tabLst>
                <a:tab pos="542925" algn="l"/>
              </a:tabLst>
            </a:pPr>
            <a:r>
              <a:rPr lang="en-GB" sz="1800" dirty="0" smtClean="0">
                <a:latin typeface="Times New Roman" pitchFamily="18" charset="0"/>
                <a:cs typeface="Times New Roman" pitchFamily="18" charset="0"/>
              </a:rPr>
              <a:t>	In-text citations (like in IEEE) the authors are numbered in the text in order of their appearance, and the numbers are enclosed in square brackets. </a:t>
            </a:r>
          </a:p>
          <a:p>
            <a:pPr>
              <a:buNone/>
            </a:pPr>
            <a:r>
              <a:rPr lang="en-GB" sz="1800" i="1" dirty="0" smtClean="0">
                <a:latin typeface="Times New Roman" pitchFamily="18" charset="0"/>
                <a:cs typeface="Times New Roman" pitchFamily="18" charset="0"/>
              </a:rPr>
              <a:t>	</a:t>
            </a:r>
            <a:r>
              <a:rPr lang="en-GB" sz="1800" i="1" dirty="0" err="1" smtClean="0">
                <a:latin typeface="Times New Roman" pitchFamily="18" charset="0"/>
                <a:cs typeface="Times New Roman" pitchFamily="18" charset="0"/>
              </a:rPr>
              <a:t>Jasanoff</a:t>
            </a:r>
            <a:r>
              <a:rPr lang="en-GB" sz="1800" i="1" dirty="0" smtClean="0">
                <a:latin typeface="Times New Roman" pitchFamily="18" charset="0"/>
                <a:cs typeface="Times New Roman" pitchFamily="18" charset="0"/>
              </a:rPr>
              <a:t> [5] makes the point that the risk of cross-infection is growing.</a:t>
            </a:r>
          </a:p>
          <a:p>
            <a:pPr indent="19050">
              <a:buNone/>
            </a:pPr>
            <a:r>
              <a:rPr lang="en-GB" sz="1800" b="1" dirty="0" smtClean="0">
                <a:latin typeface="Times New Roman" pitchFamily="18" charset="0"/>
                <a:cs typeface="Times New Roman" pitchFamily="18" charset="0"/>
              </a:rPr>
              <a:t>References</a:t>
            </a:r>
          </a:p>
          <a:p>
            <a:pPr indent="19050">
              <a:buNone/>
            </a:pPr>
            <a:r>
              <a:rPr lang="en-GB" sz="1800" dirty="0" smtClean="0">
                <a:latin typeface="Times New Roman" pitchFamily="18" charset="0"/>
                <a:cs typeface="Times New Roman" pitchFamily="18" charset="0"/>
              </a:rPr>
              <a:t>(5) </a:t>
            </a:r>
            <a:r>
              <a:rPr lang="en-GB" sz="1800" dirty="0" err="1" smtClean="0">
                <a:latin typeface="Times New Roman" pitchFamily="18" charset="0"/>
                <a:cs typeface="Times New Roman" pitchFamily="18" charset="0"/>
              </a:rPr>
              <a:t>Jasanoff</a:t>
            </a:r>
            <a:r>
              <a:rPr lang="en-GB" sz="1800" dirty="0" smtClean="0">
                <a:latin typeface="Times New Roman" pitchFamily="18" charset="0"/>
                <a:cs typeface="Times New Roman" pitchFamily="18" charset="0"/>
              </a:rPr>
              <a:t>, M. </a:t>
            </a:r>
            <a:r>
              <a:rPr lang="en-GB" sz="1800" i="1" dirty="0" smtClean="0">
                <a:latin typeface="Times New Roman" pitchFamily="18" charset="0"/>
                <a:cs typeface="Times New Roman" pitchFamily="18" charset="0"/>
              </a:rPr>
              <a:t>Tuberculosis: A Sub-Saharan Perspective. </a:t>
            </a:r>
            <a:r>
              <a:rPr lang="en-GB" sz="1800" dirty="0" smtClean="0">
                <a:latin typeface="Times New Roman" pitchFamily="18" charset="0"/>
                <a:cs typeface="Times New Roman" pitchFamily="18" charset="0"/>
              </a:rPr>
              <a:t>New York: </a:t>
            </a:r>
            <a:r>
              <a:rPr lang="en-GB" sz="1800" dirty="0" err="1" smtClean="0">
                <a:latin typeface="Times New Roman" pitchFamily="18" charset="0"/>
                <a:cs typeface="Times New Roman" pitchFamily="18" charset="0"/>
              </a:rPr>
              <a:t>Schaffter</a:t>
            </a:r>
            <a:r>
              <a:rPr lang="en-GB" sz="1800" dirty="0" smtClean="0">
                <a:latin typeface="Times New Roman" pitchFamily="18" charset="0"/>
                <a:cs typeface="Times New Roman" pitchFamily="18" charset="0"/>
              </a:rPr>
              <a:t> (2001).</a:t>
            </a:r>
          </a:p>
          <a:p>
            <a:pPr indent="19050">
              <a:tabLst>
                <a:tab pos="628650" algn="l"/>
              </a:tabLst>
            </a:pPr>
            <a:r>
              <a:rPr lang="en-GB" sz="1800" dirty="0" smtClean="0">
                <a:latin typeface="Times New Roman" pitchFamily="18" charset="0"/>
                <a:cs typeface="Times New Roman" pitchFamily="18" charset="0"/>
              </a:rPr>
              <a:t>	The reference list is numbered sequentially, but the authors are listed surnames first, followed by their initials. Again the dates of publications are given after journal titles, or at the ends of the references for books etc. </a:t>
            </a:r>
            <a:r>
              <a:rPr lang="en-GB" sz="1800" b="1" dirty="0" smtClean="0">
                <a:latin typeface="Times New Roman" pitchFamily="18" charset="0"/>
                <a:cs typeface="Times New Roman" pitchFamily="18" charset="0"/>
              </a:rPr>
              <a:t>The key feature of the Vancouver style is its ‘spare’ typography and punctuation, and the use of abbreviated journal titles. </a:t>
            </a:r>
            <a:endParaRPr lang="en-GB" sz="1800" dirty="0" smtClean="0">
              <a:latin typeface="Times New Roman" pitchFamily="18" charset="0"/>
              <a:cs typeface="Times New Roman" pitchFamily="18" charset="0"/>
            </a:endParaRPr>
          </a:p>
          <a:p>
            <a:pPr>
              <a:buNone/>
            </a:pPr>
            <a:r>
              <a:rPr lang="en-GB" sz="1800" dirty="0" smtClean="0">
                <a:latin typeface="Times New Roman" pitchFamily="18" charset="0"/>
                <a:cs typeface="Times New Roman" pitchFamily="18" charset="0"/>
              </a:rPr>
              <a:t>For example:</a:t>
            </a:r>
          </a:p>
          <a:p>
            <a:pPr marL="180975" indent="0">
              <a:buNone/>
            </a:pPr>
            <a:r>
              <a:rPr lang="en-GB" sz="1800" dirty="0" smtClean="0">
                <a:latin typeface="Times New Roman" pitchFamily="18" charset="0"/>
                <a:cs typeface="Times New Roman" pitchFamily="18" charset="0"/>
              </a:rPr>
              <a:t>1 </a:t>
            </a:r>
            <a:r>
              <a:rPr lang="en-GB" sz="1800" dirty="0" err="1" smtClean="0">
                <a:latin typeface="Times New Roman" pitchFamily="18" charset="0"/>
                <a:cs typeface="Times New Roman" pitchFamily="18" charset="0"/>
              </a:rPr>
              <a:t>Zammuner</a:t>
            </a:r>
            <a:r>
              <a:rPr lang="en-GB" sz="1800" dirty="0" smtClean="0">
                <a:latin typeface="Times New Roman" pitchFamily="18" charset="0"/>
                <a:cs typeface="Times New Roman" pitchFamily="18" charset="0"/>
              </a:rPr>
              <a:t> VL. Individual and co-operative computer writing and revising: Who gets the best results? Learn </a:t>
            </a:r>
            <a:r>
              <a:rPr lang="en-GB" sz="1800" dirty="0" err="1" smtClean="0">
                <a:latin typeface="Times New Roman" pitchFamily="18" charset="0"/>
                <a:cs typeface="Times New Roman" pitchFamily="18" charset="0"/>
              </a:rPr>
              <a:t>Instruc</a:t>
            </a:r>
            <a:r>
              <a:rPr lang="en-GB" sz="1800" dirty="0" smtClean="0">
                <a:latin typeface="Times New Roman" pitchFamily="18" charset="0"/>
                <a:cs typeface="Times New Roman" pitchFamily="18" charset="0"/>
              </a:rPr>
              <a:t> 1995;5 (Pt 2): 101–24.</a:t>
            </a:r>
          </a:p>
          <a:p>
            <a:pPr marL="180975" indent="0">
              <a:buNone/>
            </a:pPr>
            <a:r>
              <a:rPr lang="en-GB" sz="1800" dirty="0" smtClean="0">
                <a:latin typeface="Times New Roman" pitchFamily="18" charset="0"/>
                <a:cs typeface="Times New Roman" pitchFamily="18" charset="0"/>
              </a:rPr>
              <a:t>2 Tang C. Effects of collaborative learning on the quality of assignments. In: Dart B, </a:t>
            </a:r>
            <a:r>
              <a:rPr lang="en-GB" sz="1800" dirty="0" err="1" smtClean="0">
                <a:latin typeface="Times New Roman" pitchFamily="18" charset="0"/>
                <a:cs typeface="Times New Roman" pitchFamily="18" charset="0"/>
              </a:rPr>
              <a:t>Boulton</a:t>
            </a:r>
            <a:r>
              <a:rPr lang="en-GB" sz="1800" dirty="0" smtClean="0">
                <a:latin typeface="Times New Roman" pitchFamily="18" charset="0"/>
                <a:cs typeface="Times New Roman" pitchFamily="18" charset="0"/>
              </a:rPr>
              <a:t>-Lewis G, editors. Teaching and learning in higher education. Melbourne: Australian Council for Educational Research, 1998;102–23.</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en-GB" sz="2800" b="1" dirty="0" smtClean="0">
                <a:solidFill>
                  <a:srgbClr val="C00000"/>
                </a:solidFill>
                <a:latin typeface="Bahnschrift SemiBold" pitchFamily="34" charset="0"/>
                <a:cs typeface="Times New Roman" pitchFamily="18" charset="0"/>
              </a:rPr>
              <a:t>The Chicago/</a:t>
            </a:r>
            <a:r>
              <a:rPr lang="en-GB" sz="2800" b="1" dirty="0" err="1" smtClean="0">
                <a:solidFill>
                  <a:srgbClr val="C00000"/>
                </a:solidFill>
                <a:latin typeface="Bahnschrift SemiBold" pitchFamily="34" charset="0"/>
                <a:cs typeface="Times New Roman" pitchFamily="18" charset="0"/>
              </a:rPr>
              <a:t>Turabian</a:t>
            </a:r>
            <a:r>
              <a:rPr lang="en-GB" sz="2800" dirty="0" smtClean="0">
                <a:solidFill>
                  <a:srgbClr val="C00000"/>
                </a:solidFill>
                <a:latin typeface="Bahnschrift SemiBold" pitchFamily="34" charset="0"/>
                <a:cs typeface="Times New Roman" pitchFamily="18" charset="0"/>
              </a:rPr>
              <a:t> </a:t>
            </a:r>
            <a:r>
              <a:rPr lang="en-GB" sz="2800" b="1" dirty="0" smtClean="0">
                <a:solidFill>
                  <a:srgbClr val="C00000"/>
                </a:solidFill>
                <a:latin typeface="Bahnschrift SemiBold" pitchFamily="34" charset="0"/>
                <a:cs typeface="Times New Roman" pitchFamily="18" charset="0"/>
              </a:rPr>
              <a:t>style</a:t>
            </a:r>
            <a:endParaRPr lang="en-GB" sz="2800" dirty="0">
              <a:solidFill>
                <a:srgbClr val="C00000"/>
              </a:solidFill>
              <a:latin typeface="Bahnschrift SemiBold" pitchFamily="34" charset="0"/>
            </a:endParaRPr>
          </a:p>
        </p:txBody>
      </p:sp>
      <p:sp>
        <p:nvSpPr>
          <p:cNvPr id="3" name="Содержимое 2"/>
          <p:cNvSpPr>
            <a:spLocks noGrp="1"/>
          </p:cNvSpPr>
          <p:nvPr>
            <p:ph idx="1"/>
          </p:nvPr>
        </p:nvSpPr>
        <p:spPr>
          <a:xfrm>
            <a:off x="457200" y="836712"/>
            <a:ext cx="8229600" cy="5289451"/>
          </a:xfrm>
        </p:spPr>
        <p:txBody>
          <a:bodyPr>
            <a:normAutofit fontScale="85000" lnSpcReduction="20000"/>
          </a:bodyPr>
          <a:lstStyle/>
          <a:p>
            <a:pPr>
              <a:buNone/>
            </a:pPr>
            <a:r>
              <a:rPr lang="en-GB" dirty="0" smtClean="0">
                <a:latin typeface="Times New Roman" pitchFamily="18" charset="0"/>
                <a:cs typeface="Times New Roman" pitchFamily="18" charset="0"/>
              </a:rPr>
              <a:t>A style guide for published works rather than class papers</a:t>
            </a:r>
          </a:p>
          <a:p>
            <a:r>
              <a:rPr lang="en-GB" b="1" dirty="0" smtClean="0">
                <a:latin typeface="Times New Roman" pitchFamily="18" charset="0"/>
                <a:cs typeface="Times New Roman" pitchFamily="18" charset="0"/>
              </a:rPr>
              <a:t>two different methods </a:t>
            </a:r>
            <a:r>
              <a:rPr lang="en-GB" dirty="0" smtClean="0">
                <a:latin typeface="Times New Roman" pitchFamily="18" charset="0"/>
                <a:cs typeface="Times New Roman" pitchFamily="18" charset="0"/>
              </a:rPr>
              <a:t>for documenting sources: </a:t>
            </a:r>
            <a:r>
              <a:rPr lang="en-GB" b="1" dirty="0" smtClean="0">
                <a:latin typeface="Times New Roman" pitchFamily="18" charset="0"/>
                <a:cs typeface="Times New Roman" pitchFamily="18" charset="0"/>
              </a:rPr>
              <a:t>the Author-Date System </a:t>
            </a:r>
            <a:r>
              <a:rPr lang="en-GB" dirty="0" smtClean="0">
                <a:latin typeface="Times New Roman" pitchFamily="18" charset="0"/>
                <a:cs typeface="Times New Roman" pitchFamily="18" charset="0"/>
              </a:rPr>
              <a:t>and the </a:t>
            </a:r>
            <a:r>
              <a:rPr lang="en-GB" b="1" dirty="0" smtClean="0">
                <a:latin typeface="Times New Roman" pitchFamily="18" charset="0"/>
                <a:cs typeface="Times New Roman" pitchFamily="18" charset="0"/>
              </a:rPr>
              <a:t>Notes-Bibliography (NB) System. </a:t>
            </a:r>
            <a:endParaRPr lang="en-GB"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 </a:t>
            </a:r>
            <a:r>
              <a:rPr lang="en-GB" b="1" dirty="0" smtClean="0">
                <a:latin typeface="Times New Roman" pitchFamily="18" charset="0"/>
                <a:cs typeface="Times New Roman" pitchFamily="18" charset="0"/>
              </a:rPr>
              <a:t>Author-Date</a:t>
            </a:r>
            <a:r>
              <a:rPr lang="en-GB" dirty="0" smtClean="0">
                <a:latin typeface="Times New Roman" pitchFamily="18" charset="0"/>
                <a:cs typeface="Times New Roman" pitchFamily="18" charset="0"/>
              </a:rPr>
              <a:t> uses parenthetical citations in the text to reference the source’s author’s last name and the year of publication. Author-Date is very similar to APA style.</a:t>
            </a:r>
          </a:p>
          <a:p>
            <a:r>
              <a:rPr lang="en-GB" dirty="0" smtClean="0">
                <a:latin typeface="Times New Roman" pitchFamily="18" charset="0"/>
                <a:cs typeface="Times New Roman" pitchFamily="18" charset="0"/>
              </a:rPr>
              <a:t> </a:t>
            </a:r>
            <a:r>
              <a:rPr lang="en-GB" b="1" dirty="0" smtClean="0">
                <a:latin typeface="Times New Roman" pitchFamily="18" charset="0"/>
                <a:cs typeface="Times New Roman" pitchFamily="18" charset="0"/>
              </a:rPr>
              <a:t>NB</a:t>
            </a:r>
            <a:r>
              <a:rPr lang="en-GB" dirty="0" smtClean="0">
                <a:latin typeface="Times New Roman" pitchFamily="18" charset="0"/>
                <a:cs typeface="Times New Roman" pitchFamily="18" charset="0"/>
              </a:rPr>
              <a:t> uses numbered </a:t>
            </a:r>
            <a:r>
              <a:rPr lang="en-GB" b="1" dirty="0" smtClean="0">
                <a:latin typeface="Times New Roman" pitchFamily="18" charset="0"/>
                <a:cs typeface="Times New Roman" pitchFamily="18" charset="0"/>
              </a:rPr>
              <a:t>footnotes</a:t>
            </a:r>
            <a:r>
              <a:rPr lang="en-GB" dirty="0" smtClean="0">
                <a:latin typeface="Times New Roman" pitchFamily="18" charset="0"/>
                <a:cs typeface="Times New Roman" pitchFamily="18" charset="0"/>
              </a:rPr>
              <a:t> in the text to direct the reader to a shortened citation at the bottom of the page. This corresponds to a fuller citation on a Bibliography page that concludes the document. The citations themselves are formatted differently from the way they appear in Author-Date.</a:t>
            </a:r>
          </a:p>
          <a:p>
            <a:endParaRPr lang="en-GB" dirty="0" smtClean="0"/>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GB" sz="2800" b="1" dirty="0" smtClean="0">
                <a:solidFill>
                  <a:srgbClr val="C00000"/>
                </a:solidFill>
                <a:latin typeface="Bahnschrift SemiBold" pitchFamily="34" charset="0"/>
                <a:cs typeface="Times New Roman" pitchFamily="18" charset="0"/>
              </a:rPr>
              <a:t>The Chicago/</a:t>
            </a:r>
            <a:r>
              <a:rPr lang="en-GB" sz="2800" b="1" dirty="0" err="1" smtClean="0">
                <a:solidFill>
                  <a:srgbClr val="C00000"/>
                </a:solidFill>
                <a:latin typeface="Bahnschrift SemiBold" pitchFamily="34" charset="0"/>
                <a:cs typeface="Times New Roman" pitchFamily="18" charset="0"/>
              </a:rPr>
              <a:t>Turabian</a:t>
            </a:r>
            <a:r>
              <a:rPr lang="en-GB" sz="2800" dirty="0" smtClean="0">
                <a:solidFill>
                  <a:srgbClr val="C00000"/>
                </a:solidFill>
                <a:latin typeface="Bahnschrift SemiBold" pitchFamily="34" charset="0"/>
                <a:cs typeface="Times New Roman" pitchFamily="18" charset="0"/>
              </a:rPr>
              <a:t> </a:t>
            </a:r>
            <a:r>
              <a:rPr lang="en-GB" sz="2800" b="1" dirty="0" smtClean="0">
                <a:solidFill>
                  <a:srgbClr val="C00000"/>
                </a:solidFill>
                <a:latin typeface="Bahnschrift SemiBold" pitchFamily="34" charset="0"/>
                <a:cs typeface="Times New Roman" pitchFamily="18" charset="0"/>
              </a:rPr>
              <a:t>style examples. In-text citation</a:t>
            </a:r>
            <a:br>
              <a:rPr lang="en-GB" sz="2800" b="1" dirty="0" smtClean="0">
                <a:solidFill>
                  <a:srgbClr val="C00000"/>
                </a:solidFill>
                <a:latin typeface="Bahnschrift SemiBold" pitchFamily="34" charset="0"/>
                <a:cs typeface="Times New Roman" pitchFamily="18" charset="0"/>
              </a:rPr>
            </a:br>
            <a:r>
              <a:rPr lang="en-GB" sz="2400" b="1" dirty="0" smtClean="0">
                <a:solidFill>
                  <a:srgbClr val="C00000"/>
                </a:solidFill>
                <a:latin typeface="Bahnschrift SemiBold" pitchFamily="34" charset="0"/>
                <a:cs typeface="Times New Roman" pitchFamily="18" charset="0"/>
              </a:rPr>
              <a:t> Author-Date System </a:t>
            </a:r>
            <a:endParaRPr lang="en-GB" sz="2800" dirty="0">
              <a:solidFill>
                <a:srgbClr val="C00000"/>
              </a:solidFill>
              <a:latin typeface="Bahnschrift SemiBold" pitchFamily="34" charset="0"/>
            </a:endParaRPr>
          </a:p>
        </p:txBody>
      </p:sp>
      <p:pic>
        <p:nvPicPr>
          <p:cNvPr id="4" name="Содержимое 3" descr="chicago 1 citation.jpg"/>
          <p:cNvPicPr>
            <a:picLocks noGrp="1" noChangeAspect="1"/>
          </p:cNvPicPr>
          <p:nvPr>
            <p:ph idx="1"/>
          </p:nvPr>
        </p:nvPicPr>
        <p:blipFill>
          <a:blip r:embed="rId2" cstate="print"/>
          <a:stretch>
            <a:fillRect/>
          </a:stretch>
        </p:blipFill>
        <p:spPr>
          <a:xfrm>
            <a:off x="467544" y="1340768"/>
            <a:ext cx="8223370" cy="521811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en-GB" sz="2400" b="1" dirty="0" smtClean="0">
                <a:solidFill>
                  <a:srgbClr val="C00000"/>
                </a:solidFill>
                <a:latin typeface="Bahnschrift SemiBold" pitchFamily="34" charset="0"/>
                <a:cs typeface="Times New Roman" pitchFamily="18" charset="0"/>
              </a:rPr>
              <a:t>The Chicago/</a:t>
            </a:r>
            <a:r>
              <a:rPr lang="en-GB" sz="2400" b="1" dirty="0" err="1" smtClean="0">
                <a:solidFill>
                  <a:srgbClr val="C00000"/>
                </a:solidFill>
                <a:latin typeface="Bahnschrift SemiBold" pitchFamily="34" charset="0"/>
                <a:cs typeface="Times New Roman" pitchFamily="18" charset="0"/>
              </a:rPr>
              <a:t>Turabian</a:t>
            </a:r>
            <a:r>
              <a:rPr lang="en-GB" sz="2400" dirty="0" smtClean="0">
                <a:solidFill>
                  <a:srgbClr val="C00000"/>
                </a:solidFill>
                <a:latin typeface="Bahnschrift SemiBold" pitchFamily="34" charset="0"/>
                <a:cs typeface="Times New Roman" pitchFamily="18" charset="0"/>
              </a:rPr>
              <a:t> </a:t>
            </a:r>
            <a:r>
              <a:rPr lang="en-GB" sz="2400" b="1" dirty="0" smtClean="0">
                <a:solidFill>
                  <a:srgbClr val="C00000"/>
                </a:solidFill>
                <a:latin typeface="Bahnschrift SemiBold" pitchFamily="34" charset="0"/>
                <a:cs typeface="Times New Roman" pitchFamily="18" charset="0"/>
              </a:rPr>
              <a:t>style examples. In-text citation</a:t>
            </a:r>
            <a:br>
              <a:rPr lang="en-GB" sz="2400" b="1" dirty="0" smtClean="0">
                <a:solidFill>
                  <a:srgbClr val="C00000"/>
                </a:solidFill>
                <a:latin typeface="Bahnschrift SemiBold" pitchFamily="34" charset="0"/>
                <a:cs typeface="Times New Roman" pitchFamily="18" charset="0"/>
              </a:rPr>
            </a:br>
            <a:r>
              <a:rPr lang="en-GB" sz="2400" b="1" dirty="0" smtClean="0">
                <a:solidFill>
                  <a:srgbClr val="C00000"/>
                </a:solidFill>
                <a:latin typeface="Bahnschrift SemiBold" pitchFamily="34" charset="0"/>
                <a:cs typeface="Times New Roman" pitchFamily="18" charset="0"/>
              </a:rPr>
              <a:t> Notes-Bibliography (NB) System</a:t>
            </a:r>
            <a:endParaRPr lang="en-GB" sz="2400" dirty="0">
              <a:solidFill>
                <a:srgbClr val="C00000"/>
              </a:solidFill>
              <a:latin typeface="Bahnschrift SemiBold" pitchFamily="34" charset="0"/>
            </a:endParaRPr>
          </a:p>
        </p:txBody>
      </p:sp>
      <p:pic>
        <p:nvPicPr>
          <p:cNvPr id="4" name="Содержимое 3" descr="nc-chicago-style-footer.png"/>
          <p:cNvPicPr>
            <a:picLocks noGrp="1" noChangeAspect="1"/>
          </p:cNvPicPr>
          <p:nvPr>
            <p:ph idx="1"/>
          </p:nvPr>
        </p:nvPicPr>
        <p:blipFill>
          <a:blip r:embed="rId2" cstate="print"/>
          <a:stretch>
            <a:fillRect/>
          </a:stretch>
        </p:blipFill>
        <p:spPr>
          <a:xfrm>
            <a:off x="1187624" y="1340768"/>
            <a:ext cx="7008121" cy="4950899"/>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en-GB" sz="2800" b="1" dirty="0" smtClean="0">
                <a:solidFill>
                  <a:srgbClr val="C00000"/>
                </a:solidFill>
                <a:latin typeface="Bahnschrift SemiBold" pitchFamily="34" charset="0"/>
                <a:cs typeface="Times New Roman" pitchFamily="18" charset="0"/>
              </a:rPr>
              <a:t>The Chicago/</a:t>
            </a:r>
            <a:r>
              <a:rPr lang="en-GB" sz="2800" b="1" dirty="0" err="1" smtClean="0">
                <a:solidFill>
                  <a:srgbClr val="C00000"/>
                </a:solidFill>
                <a:latin typeface="Bahnschrift SemiBold" pitchFamily="34" charset="0"/>
                <a:cs typeface="Times New Roman" pitchFamily="18" charset="0"/>
              </a:rPr>
              <a:t>Turabian</a:t>
            </a:r>
            <a:r>
              <a:rPr lang="en-GB" sz="2800" dirty="0" smtClean="0">
                <a:solidFill>
                  <a:srgbClr val="C00000"/>
                </a:solidFill>
                <a:latin typeface="Bahnschrift SemiBold" pitchFamily="34" charset="0"/>
                <a:cs typeface="Times New Roman" pitchFamily="18" charset="0"/>
              </a:rPr>
              <a:t> </a:t>
            </a:r>
            <a:r>
              <a:rPr lang="en-GB" sz="2800" b="1" dirty="0" smtClean="0">
                <a:solidFill>
                  <a:srgbClr val="C00000"/>
                </a:solidFill>
                <a:latin typeface="Bahnschrift SemiBold" pitchFamily="34" charset="0"/>
                <a:cs typeface="Times New Roman" pitchFamily="18" charset="0"/>
              </a:rPr>
              <a:t>style examples. References</a:t>
            </a:r>
            <a:endParaRPr lang="en-GB" sz="2800" dirty="0"/>
          </a:p>
        </p:txBody>
      </p:sp>
      <p:pic>
        <p:nvPicPr>
          <p:cNvPr id="4" name="Содержимое 3" descr="Referencing_examples_CHI2.jpg"/>
          <p:cNvPicPr>
            <a:picLocks noGrp="1" noChangeAspect="1"/>
          </p:cNvPicPr>
          <p:nvPr>
            <p:ph idx="1"/>
          </p:nvPr>
        </p:nvPicPr>
        <p:blipFill>
          <a:blip r:embed="rId2" cstate="print"/>
          <a:stretch>
            <a:fillRect/>
          </a:stretch>
        </p:blipFill>
        <p:spPr>
          <a:xfrm>
            <a:off x="457200" y="2132856"/>
            <a:ext cx="8229600" cy="324036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dirty="0" smtClean="0">
                <a:solidFill>
                  <a:srgbClr val="C00000"/>
                </a:solidFill>
                <a:latin typeface="Bahnschrift SemiBold" pitchFamily="34" charset="0"/>
              </a:rPr>
              <a:t>Online Resource and Guidelines</a:t>
            </a:r>
            <a:endParaRPr lang="en-GB" dirty="0"/>
          </a:p>
        </p:txBody>
      </p:sp>
      <p:sp>
        <p:nvSpPr>
          <p:cNvPr id="3" name="Содержимое 2"/>
          <p:cNvSpPr>
            <a:spLocks noGrp="1"/>
          </p:cNvSpPr>
          <p:nvPr>
            <p:ph idx="1"/>
          </p:nvPr>
        </p:nvSpPr>
        <p:spPr>
          <a:xfrm>
            <a:off x="457200" y="1124744"/>
            <a:ext cx="8229600" cy="5001419"/>
          </a:xfrm>
        </p:spPr>
        <p:txBody>
          <a:bodyPr>
            <a:normAutofit/>
          </a:bodyPr>
          <a:lstStyle/>
          <a:p>
            <a:r>
              <a:rPr lang="en-GB" b="1" dirty="0" smtClean="0">
                <a:latin typeface="Times New Roman" pitchFamily="18" charset="0"/>
                <a:cs typeface="Times New Roman" pitchFamily="18" charset="0"/>
              </a:rPr>
              <a:t>Purdue OWL  - </a:t>
            </a:r>
            <a:r>
              <a:rPr lang="en-GB" dirty="0" smtClean="0">
                <a:latin typeface="Times New Roman" pitchFamily="18" charset="0"/>
                <a:cs typeface="Times New Roman" pitchFamily="18" charset="0"/>
              </a:rPr>
              <a:t>formats guidelines and samples </a:t>
            </a:r>
            <a:r>
              <a:rPr lang="en-GB" dirty="0" smtClean="0">
                <a:latin typeface="Times New Roman" pitchFamily="18" charset="0"/>
                <a:cs typeface="Times New Roman" pitchFamily="18" charset="0"/>
                <a:hlinkClick r:id="rId2"/>
              </a:rPr>
              <a:t>https://owl.purdue.edu/owl/purdue_owl.html</a:t>
            </a:r>
            <a:endParaRPr lang="en-GB" dirty="0" smtClean="0">
              <a:latin typeface="Times New Roman" pitchFamily="18" charset="0"/>
              <a:cs typeface="Times New Roman" pitchFamily="18" charset="0"/>
            </a:endParaRPr>
          </a:p>
          <a:p>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EasyBib</a:t>
            </a:r>
            <a:r>
              <a:rPr lang="en-GB" b="1" dirty="0" smtClean="0">
                <a:latin typeface="Times New Roman" pitchFamily="18" charset="0"/>
                <a:cs typeface="Times New Roman" pitchFamily="18" charset="0"/>
              </a:rPr>
              <a:t> - </a:t>
            </a:r>
            <a:r>
              <a:rPr lang="en-GB" dirty="0" smtClean="0">
                <a:latin typeface="Times New Roman" pitchFamily="18" charset="0"/>
                <a:cs typeface="Times New Roman" pitchFamily="18" charset="0"/>
              </a:rPr>
              <a:t>free bibliography generator (free for MLA format) </a:t>
            </a:r>
            <a:r>
              <a:rPr lang="en-GB" dirty="0" smtClean="0">
                <a:latin typeface="Times New Roman" pitchFamily="18" charset="0"/>
                <a:cs typeface="Times New Roman" pitchFamily="18" charset="0"/>
                <a:hlinkClick r:id="rId3"/>
              </a:rPr>
              <a:t>https://www.easybib.com/mla8-format/website-citation/custom</a:t>
            </a:r>
            <a:endParaRPr lang="en-GB" dirty="0" smtClean="0">
              <a:latin typeface="Times New Roman" pitchFamily="18" charset="0"/>
              <a:cs typeface="Times New Roman" pitchFamily="18" charset="0"/>
            </a:endParaRPr>
          </a:p>
          <a:p>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GB" sz="2800" b="1" dirty="0" smtClean="0">
                <a:solidFill>
                  <a:srgbClr val="C00000"/>
                </a:solidFill>
                <a:latin typeface="Bahnschrift SemiBold" pitchFamily="34" charset="0"/>
                <a:cs typeface="Times New Roman" pitchFamily="18" charset="0"/>
              </a:rPr>
              <a:t>Purdue OWL </a:t>
            </a:r>
          </a:p>
        </p:txBody>
      </p:sp>
      <p:sp>
        <p:nvSpPr>
          <p:cNvPr id="3" name="Содержимое 2"/>
          <p:cNvSpPr>
            <a:spLocks noGrp="1"/>
          </p:cNvSpPr>
          <p:nvPr>
            <p:ph idx="1"/>
          </p:nvPr>
        </p:nvSpPr>
        <p:spPr>
          <a:xfrm>
            <a:off x="457200" y="980728"/>
            <a:ext cx="8229600" cy="5400600"/>
          </a:xfrm>
        </p:spPr>
        <p:txBody>
          <a:bodyPr/>
          <a:lstStyle/>
          <a:p>
            <a:pPr algn="ctr">
              <a:buNone/>
            </a:pPr>
            <a:r>
              <a:rPr lang="en-GB" sz="2800" b="1" dirty="0" smtClean="0">
                <a:latin typeface="Times New Roman" pitchFamily="18" charset="0"/>
                <a:cs typeface="Times New Roman" pitchFamily="18" charset="0"/>
              </a:rPr>
              <a:t>Purdue OWL </a:t>
            </a:r>
          </a:p>
          <a:p>
            <a:pPr algn="ctr">
              <a:buNone/>
            </a:pPr>
            <a:r>
              <a:rPr lang="en-GB" sz="2800" b="1" dirty="0" smtClean="0">
                <a:latin typeface="Times New Roman" pitchFamily="18" charset="0"/>
                <a:cs typeface="Times New Roman" pitchFamily="18" charset="0"/>
              </a:rPr>
              <a:t>(OWL = Online Writing Lab)</a:t>
            </a:r>
          </a:p>
          <a:p>
            <a:pPr>
              <a:buNone/>
            </a:pPr>
            <a:r>
              <a:rPr lang="en-GB" dirty="0" smtClean="0">
                <a:hlinkClick r:id="rId2"/>
              </a:rPr>
              <a:t>https://owl.purdue.edu/owl/purdue_owl.html</a:t>
            </a:r>
            <a:endParaRPr lang="en-GB" dirty="0" smtClean="0"/>
          </a:p>
          <a:p>
            <a:pPr>
              <a:buNone/>
            </a:pPr>
            <a:endParaRPr lang="en-GB" dirty="0"/>
          </a:p>
        </p:txBody>
      </p:sp>
      <p:pic>
        <p:nvPicPr>
          <p:cNvPr id="4" name="Рисунок 3" descr="purdue owl photo 1.jpg"/>
          <p:cNvPicPr>
            <a:picLocks noChangeAspect="1"/>
          </p:cNvPicPr>
          <p:nvPr/>
        </p:nvPicPr>
        <p:blipFill>
          <a:blip r:embed="rId3" cstate="print"/>
          <a:stretch>
            <a:fillRect/>
          </a:stretch>
        </p:blipFill>
        <p:spPr>
          <a:xfrm>
            <a:off x="899592" y="2780928"/>
            <a:ext cx="8156375" cy="331236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fontScale="90000"/>
          </a:bodyPr>
          <a:lstStyle/>
          <a:p>
            <a:r>
              <a:rPr lang="en-GB" sz="3200" dirty="0" smtClean="0">
                <a:solidFill>
                  <a:srgbClr val="C00000"/>
                </a:solidFill>
                <a:latin typeface="Bahnschrift SemiBold" pitchFamily="34" charset="0"/>
              </a:rPr>
              <a:t>Purdue OWL </a:t>
            </a:r>
            <a:br>
              <a:rPr lang="en-GB" sz="3200" dirty="0" smtClean="0">
                <a:solidFill>
                  <a:srgbClr val="C00000"/>
                </a:solidFill>
                <a:latin typeface="Bahnschrift SemiBold" pitchFamily="34" charset="0"/>
              </a:rPr>
            </a:br>
            <a:r>
              <a:rPr lang="en-GB" sz="3200" dirty="0" smtClean="0">
                <a:solidFill>
                  <a:srgbClr val="C00000"/>
                </a:solidFill>
                <a:latin typeface="Bahnschrift SemiBold" pitchFamily="34" charset="0"/>
              </a:rPr>
              <a:t>style guides and sample papers</a:t>
            </a:r>
            <a:endParaRPr lang="en-GB" sz="3200" dirty="0">
              <a:solidFill>
                <a:srgbClr val="C00000"/>
              </a:solidFill>
              <a:latin typeface="Bahnschrift SemiBold" pitchFamily="34" charset="0"/>
            </a:endParaRPr>
          </a:p>
        </p:txBody>
      </p:sp>
      <p:pic>
        <p:nvPicPr>
          <p:cNvPr id="4" name="Содержимое 3" descr="purdue owl photo 2.jpg"/>
          <p:cNvPicPr>
            <a:picLocks noGrp="1" noChangeAspect="1"/>
          </p:cNvPicPr>
          <p:nvPr>
            <p:ph idx="1"/>
          </p:nvPr>
        </p:nvPicPr>
        <p:blipFill>
          <a:blip r:embed="rId2" cstate="print"/>
          <a:stretch>
            <a:fillRect/>
          </a:stretch>
        </p:blipFill>
        <p:spPr>
          <a:xfrm>
            <a:off x="1158352" y="1268413"/>
            <a:ext cx="6827296" cy="485775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US" altLang="en-US" b="1" dirty="0" smtClean="0">
                <a:solidFill>
                  <a:srgbClr val="C00000"/>
                </a:solidFill>
                <a:latin typeface="Bahnschrift SemiBold" pitchFamily="34" charset="0"/>
              </a:rPr>
              <a:t>MLA</a:t>
            </a:r>
            <a:endParaRPr lang="en-GB" dirty="0">
              <a:solidFill>
                <a:srgbClr val="C00000"/>
              </a:solidFill>
              <a:latin typeface="Bahnschrift SemiBold" pitchFamily="34" charset="0"/>
            </a:endParaRPr>
          </a:p>
        </p:txBody>
      </p:sp>
      <p:sp>
        <p:nvSpPr>
          <p:cNvPr id="3" name="Содержимое 2"/>
          <p:cNvSpPr>
            <a:spLocks noGrp="1"/>
          </p:cNvSpPr>
          <p:nvPr>
            <p:ph idx="1"/>
          </p:nvPr>
        </p:nvSpPr>
        <p:spPr>
          <a:xfrm>
            <a:off x="457200" y="908720"/>
            <a:ext cx="8229600" cy="5217443"/>
          </a:xfrm>
        </p:spPr>
        <p:txBody>
          <a:bodyPr/>
          <a:lstStyle/>
          <a:p>
            <a:pPr>
              <a:buNone/>
              <a:defRPr/>
            </a:pPr>
            <a:r>
              <a:rPr lang="en-US" altLang="en-US" b="1" dirty="0" smtClean="0">
                <a:latin typeface="Optima"/>
              </a:rPr>
              <a:t>MLA regulates:</a:t>
            </a:r>
          </a:p>
          <a:p>
            <a:pPr>
              <a:defRPr/>
            </a:pPr>
            <a:endParaRPr lang="en-US" altLang="en-US" sz="1400" dirty="0" smtClean="0">
              <a:latin typeface="Optima"/>
            </a:endParaRPr>
          </a:p>
          <a:p>
            <a:pPr marL="236538" indent="125413">
              <a:lnSpc>
                <a:spcPct val="150000"/>
              </a:lnSpc>
              <a:defRPr/>
            </a:pPr>
            <a:r>
              <a:rPr lang="en-US" altLang="en-US" dirty="0" smtClean="0">
                <a:latin typeface="Optima"/>
              </a:rPr>
              <a:t>document format</a:t>
            </a:r>
          </a:p>
          <a:p>
            <a:pPr marL="236538" indent="125413">
              <a:lnSpc>
                <a:spcPct val="150000"/>
              </a:lnSpc>
              <a:defRPr/>
            </a:pPr>
            <a:r>
              <a:rPr lang="en-US" altLang="en-US" dirty="0" smtClean="0">
                <a:latin typeface="Optima"/>
              </a:rPr>
              <a:t>in-text citations</a:t>
            </a:r>
          </a:p>
          <a:p>
            <a:pPr marL="236538" indent="125413">
              <a:lnSpc>
                <a:spcPct val="150000"/>
              </a:lnSpc>
              <a:defRPr/>
            </a:pPr>
            <a:r>
              <a:rPr lang="en-US" altLang="en-US" dirty="0" smtClean="0">
                <a:latin typeface="Optima"/>
              </a:rPr>
              <a:t>works-cited list</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en-GB" sz="2800" dirty="0" smtClean="0">
                <a:solidFill>
                  <a:srgbClr val="C00000"/>
                </a:solidFill>
                <a:latin typeface="Bahnschrift SemiBold" pitchFamily="34" charset="0"/>
              </a:rPr>
              <a:t>MLA. General Guidelines</a:t>
            </a:r>
            <a:endParaRPr lang="en-GB" sz="2800" dirty="0">
              <a:solidFill>
                <a:srgbClr val="C00000"/>
              </a:solidFill>
              <a:latin typeface="Bahnschrift SemiBold" pitchFamily="34" charset="0"/>
            </a:endParaRPr>
          </a:p>
        </p:txBody>
      </p:sp>
      <p:sp>
        <p:nvSpPr>
          <p:cNvPr id="3" name="Содержимое 2"/>
          <p:cNvSpPr>
            <a:spLocks noGrp="1"/>
          </p:cNvSpPr>
          <p:nvPr>
            <p:ph idx="1"/>
          </p:nvPr>
        </p:nvSpPr>
        <p:spPr>
          <a:xfrm>
            <a:off x="457200" y="1124744"/>
            <a:ext cx="8229600" cy="5001419"/>
          </a:xfrm>
        </p:spPr>
        <p:txBody>
          <a:bodyPr/>
          <a:lstStyle/>
          <a:p>
            <a:pPr>
              <a:lnSpc>
                <a:spcPct val="150000"/>
              </a:lnSpc>
              <a:spcBef>
                <a:spcPct val="0"/>
              </a:spcBef>
              <a:buNone/>
            </a:pPr>
            <a:r>
              <a:rPr lang="en-US" altLang="en-US" sz="2400" b="1" dirty="0" smtClean="0">
                <a:latin typeface="Times New Roman" pitchFamily="18" charset="0"/>
                <a:ea typeface="ヒラギノ角ゴ Pro W3" panose="020B0300000000000000" pitchFamily="34" charset="-128"/>
                <a:cs typeface="Times New Roman" pitchFamily="18" charset="0"/>
              </a:rPr>
              <a:t>An MLA Style paper should:</a:t>
            </a:r>
          </a:p>
          <a:p>
            <a:pPr lvl="1">
              <a:lnSpc>
                <a:spcPct val="150000"/>
              </a:lnSpc>
              <a:spcBef>
                <a:spcPct val="0"/>
              </a:spcBef>
              <a:buFont typeface="Arial" panose="020B0604020202020204" pitchFamily="34" charset="0"/>
              <a:buChar char="•"/>
            </a:pPr>
            <a:r>
              <a:rPr lang="en-US" altLang="en-US" sz="2400" dirty="0" smtClean="0">
                <a:latin typeface="Times New Roman" pitchFamily="18" charset="0"/>
                <a:ea typeface="ヒラギノ角ゴ Pro W3" panose="020B0300000000000000" pitchFamily="34" charset="-128"/>
                <a:cs typeface="Times New Roman" pitchFamily="18" charset="0"/>
              </a:rPr>
              <a:t> Be typed on white 8.5</a:t>
            </a:r>
            <a:r>
              <a:rPr lang="en-US" altLang="ja-JP" sz="2400" dirty="0" smtClean="0">
                <a:latin typeface="Times New Roman" pitchFamily="18" charset="0"/>
                <a:ea typeface="ヒラギノ角ゴ Pro W3" panose="020B0300000000000000" pitchFamily="34" charset="-128"/>
                <a:cs typeface="Times New Roman" pitchFamily="18" charset="0"/>
              </a:rPr>
              <a:t>’’ x 11’’ paper (standards size);</a:t>
            </a:r>
            <a:endParaRPr lang="en-US" altLang="en-US" sz="1200" dirty="0" smtClean="0">
              <a:latin typeface="Times New Roman" pitchFamily="18" charset="0"/>
              <a:ea typeface="ヒラギノ角ゴ Pro W3" panose="020B0300000000000000" pitchFamily="34" charset="-128"/>
              <a:cs typeface="Times New Roman" pitchFamily="18" charset="0"/>
            </a:endParaRPr>
          </a:p>
          <a:p>
            <a:pPr lvl="1">
              <a:lnSpc>
                <a:spcPct val="150000"/>
              </a:lnSpc>
              <a:spcBef>
                <a:spcPct val="0"/>
              </a:spcBef>
              <a:buFont typeface="Arial" panose="020B0604020202020204" pitchFamily="34" charset="0"/>
              <a:buChar char="•"/>
            </a:pPr>
            <a:r>
              <a:rPr lang="en-US" altLang="en-US" sz="2400" dirty="0" smtClean="0">
                <a:latin typeface="Times New Roman" pitchFamily="18" charset="0"/>
                <a:ea typeface="ヒラギノ角ゴ Pro W3" panose="020B0300000000000000" pitchFamily="34" charset="-128"/>
                <a:cs typeface="Times New Roman" pitchFamily="18" charset="0"/>
              </a:rPr>
              <a:t> Double-space everything;</a:t>
            </a:r>
            <a:endParaRPr lang="en-US" altLang="en-US" sz="1200" dirty="0" smtClean="0">
              <a:latin typeface="Times New Roman" pitchFamily="18" charset="0"/>
              <a:ea typeface="ヒラギノ角ゴ Pro W3" panose="020B0300000000000000" pitchFamily="34" charset="-128"/>
              <a:cs typeface="Times New Roman" pitchFamily="18" charset="0"/>
            </a:endParaRPr>
          </a:p>
          <a:p>
            <a:pPr lvl="1">
              <a:lnSpc>
                <a:spcPct val="150000"/>
              </a:lnSpc>
              <a:spcBef>
                <a:spcPct val="0"/>
              </a:spcBef>
              <a:buFont typeface="Arial" panose="020B0604020202020204" pitchFamily="34" charset="0"/>
              <a:buChar char="•"/>
            </a:pPr>
            <a:r>
              <a:rPr lang="en-US" altLang="en-US" sz="2400" dirty="0" smtClean="0">
                <a:latin typeface="Times New Roman" pitchFamily="18" charset="0"/>
                <a:ea typeface="ヒラギノ角ゴ Pro W3" panose="020B0300000000000000" pitchFamily="34" charset="-128"/>
                <a:cs typeface="Times New Roman" pitchFamily="18" charset="0"/>
              </a:rPr>
              <a:t> Use 12 pt. Times New Roman (or similar) font; </a:t>
            </a:r>
            <a:endParaRPr lang="en-US" altLang="en-US" sz="1200" dirty="0" smtClean="0">
              <a:latin typeface="Times New Roman" pitchFamily="18" charset="0"/>
              <a:ea typeface="ヒラギノ角ゴ Pro W3" panose="020B0300000000000000" pitchFamily="34" charset="-128"/>
              <a:cs typeface="Times New Roman" pitchFamily="18" charset="0"/>
            </a:endParaRPr>
          </a:p>
          <a:p>
            <a:pPr lvl="1">
              <a:lnSpc>
                <a:spcPct val="150000"/>
              </a:lnSpc>
              <a:spcBef>
                <a:spcPct val="0"/>
              </a:spcBef>
              <a:buFont typeface="Arial" panose="020B0604020202020204" pitchFamily="34" charset="0"/>
              <a:buChar char="•"/>
            </a:pPr>
            <a:r>
              <a:rPr lang="en-US" altLang="en-US" sz="2400" dirty="0" smtClean="0">
                <a:latin typeface="Times New Roman" pitchFamily="18" charset="0"/>
                <a:ea typeface="ヒラギノ角ゴ Pro W3" panose="020B0300000000000000" pitchFamily="34" charset="-128"/>
                <a:cs typeface="Times New Roman" pitchFamily="18" charset="0"/>
              </a:rPr>
              <a:t> Leave only one space after punctuation;</a:t>
            </a:r>
            <a:endParaRPr lang="en-US" altLang="en-US" sz="1200" dirty="0" smtClean="0">
              <a:latin typeface="Times New Roman" pitchFamily="18" charset="0"/>
              <a:ea typeface="ヒラギノ角ゴ Pro W3" panose="020B0300000000000000" pitchFamily="34" charset="-128"/>
              <a:cs typeface="Times New Roman" pitchFamily="18" charset="0"/>
            </a:endParaRPr>
          </a:p>
          <a:p>
            <a:pPr lvl="1">
              <a:lnSpc>
                <a:spcPct val="150000"/>
              </a:lnSpc>
              <a:spcBef>
                <a:spcPct val="0"/>
              </a:spcBef>
              <a:buFont typeface="Arial" panose="020B0604020202020204" pitchFamily="34" charset="0"/>
              <a:buChar char="•"/>
            </a:pPr>
            <a:r>
              <a:rPr lang="en-US" altLang="en-US" sz="2400" dirty="0" smtClean="0">
                <a:latin typeface="Times New Roman" pitchFamily="18" charset="0"/>
                <a:ea typeface="ヒラギノ角ゴ Pro W3" panose="020B0300000000000000" pitchFamily="34" charset="-128"/>
                <a:cs typeface="Times New Roman" pitchFamily="18" charset="0"/>
              </a:rPr>
              <a:t> Set all margins to 1 inch on all sides;</a:t>
            </a:r>
            <a:endParaRPr lang="en-US" altLang="en-US" sz="1200" dirty="0" smtClean="0">
              <a:latin typeface="Times New Roman" pitchFamily="18" charset="0"/>
              <a:ea typeface="ヒラギノ角ゴ Pro W3" panose="020B0300000000000000" pitchFamily="34" charset="-128"/>
              <a:cs typeface="Times New Roman" pitchFamily="18" charset="0"/>
            </a:endParaRPr>
          </a:p>
          <a:p>
            <a:pPr lvl="1">
              <a:lnSpc>
                <a:spcPct val="150000"/>
              </a:lnSpc>
              <a:spcBef>
                <a:spcPct val="0"/>
              </a:spcBef>
              <a:buFont typeface="Arial" panose="020B0604020202020204" pitchFamily="34" charset="0"/>
              <a:buChar char="•"/>
            </a:pPr>
            <a:r>
              <a:rPr lang="en-US" altLang="en-US" sz="2400" dirty="0" smtClean="0">
                <a:latin typeface="Times New Roman" pitchFamily="18" charset="0"/>
                <a:ea typeface="ヒラギノ角ゴ Pro W3" panose="020B0300000000000000" pitchFamily="34" charset="-128"/>
                <a:cs typeface="Times New Roman" pitchFamily="18" charset="0"/>
              </a:rPr>
              <a:t> Indent the first line of paragraphs one half-inch;</a:t>
            </a:r>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706090"/>
          </a:xfrm>
        </p:spPr>
        <p:txBody>
          <a:bodyPr>
            <a:normAutofit/>
          </a:bodyPr>
          <a:lstStyle/>
          <a:p>
            <a:r>
              <a:rPr lang="en-GB" sz="2800" dirty="0" smtClean="0">
                <a:solidFill>
                  <a:srgbClr val="C00000"/>
                </a:solidFill>
                <a:latin typeface="Bahnschrift SemiBold" pitchFamily="34" charset="0"/>
              </a:rPr>
              <a:t>Systems of Referencing</a:t>
            </a:r>
            <a:endParaRPr lang="en-GB" sz="2800" dirty="0">
              <a:solidFill>
                <a:srgbClr val="C00000"/>
              </a:solidFill>
              <a:latin typeface="Bahnschrift SemiBold" pitchFamily="34" charset="0"/>
            </a:endParaRPr>
          </a:p>
        </p:txBody>
      </p:sp>
      <p:sp>
        <p:nvSpPr>
          <p:cNvPr id="3" name="Содержимое 2"/>
          <p:cNvSpPr>
            <a:spLocks noGrp="1"/>
          </p:cNvSpPr>
          <p:nvPr>
            <p:ph idx="1"/>
          </p:nvPr>
        </p:nvSpPr>
        <p:spPr>
          <a:xfrm>
            <a:off x="457200" y="764704"/>
            <a:ext cx="8229600" cy="5361459"/>
          </a:xfrm>
        </p:spPr>
        <p:txBody>
          <a:bodyPr>
            <a:normAutofit/>
          </a:bodyPr>
          <a:lstStyle/>
          <a:p>
            <a:r>
              <a:rPr lang="en-GB" sz="3600" dirty="0" smtClean="0">
                <a:latin typeface="Times New Roman" pitchFamily="18" charset="0"/>
                <a:cs typeface="Times New Roman" pitchFamily="18" charset="0"/>
              </a:rPr>
              <a:t>several main systems of referencing in the academic world;</a:t>
            </a:r>
          </a:p>
          <a:p>
            <a:pPr>
              <a:buNone/>
            </a:pPr>
            <a:endParaRPr lang="en-GB" sz="3600" dirty="0" smtClean="0">
              <a:latin typeface="Times New Roman" pitchFamily="18" charset="0"/>
              <a:cs typeface="Times New Roman" pitchFamily="18" charset="0"/>
            </a:endParaRPr>
          </a:p>
          <a:p>
            <a:r>
              <a:rPr lang="en-GB" sz="3600" dirty="0" smtClean="0">
                <a:latin typeface="Times New Roman" pitchFamily="18" charset="0"/>
                <a:cs typeface="Times New Roman" pitchFamily="18" charset="0"/>
              </a:rPr>
              <a:t> used by different subjects;</a:t>
            </a:r>
          </a:p>
          <a:p>
            <a:pPr>
              <a:buNone/>
            </a:pPr>
            <a:endParaRPr lang="en-GB" sz="3600" dirty="0" smtClean="0">
              <a:latin typeface="Times New Roman" pitchFamily="18" charset="0"/>
              <a:cs typeface="Times New Roman" pitchFamily="18" charset="0"/>
            </a:endParaRPr>
          </a:p>
          <a:p>
            <a:r>
              <a:rPr lang="en-GB" sz="3600" dirty="0" smtClean="0">
                <a:latin typeface="Times New Roman" pitchFamily="18" charset="0"/>
                <a:cs typeface="Times New Roman" pitchFamily="18" charset="0"/>
              </a:rPr>
              <a:t>the most important point is to be consistent (i.e. to use the same font size, punctuation, etc. throughout).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US" altLang="en-US" sz="2000" b="1" dirty="0" smtClean="0">
                <a:solidFill>
                  <a:srgbClr val="C00000"/>
                </a:solidFill>
                <a:latin typeface="Bahnschrift SemiBold" pitchFamily="34" charset="0"/>
                <a:ea typeface="ヒラギノ角ゴ Pro W3" charset="-128"/>
              </a:rPr>
              <a:t>An MLA Style paper should</a:t>
            </a:r>
            <a:endParaRPr lang="en-GB" sz="2000" dirty="0">
              <a:solidFill>
                <a:srgbClr val="C00000"/>
              </a:solidFill>
              <a:latin typeface="Bahnschrift SemiBold" pitchFamily="34" charset="0"/>
            </a:endParaRPr>
          </a:p>
        </p:txBody>
      </p:sp>
      <p:sp>
        <p:nvSpPr>
          <p:cNvPr id="3" name="Содержимое 2"/>
          <p:cNvSpPr>
            <a:spLocks noGrp="1"/>
          </p:cNvSpPr>
          <p:nvPr>
            <p:ph idx="1"/>
          </p:nvPr>
        </p:nvSpPr>
        <p:spPr>
          <a:xfrm>
            <a:off x="457200" y="836712"/>
            <a:ext cx="8229600" cy="5289451"/>
          </a:xfrm>
        </p:spPr>
        <p:txBody>
          <a:bodyPr>
            <a:normAutofit fontScale="77500" lnSpcReduction="20000"/>
          </a:bodyPr>
          <a:lstStyle/>
          <a:p>
            <a:pPr marL="236538" indent="-236538">
              <a:lnSpc>
                <a:spcPct val="150000"/>
              </a:lnSpc>
              <a:spcBef>
                <a:spcPts val="0"/>
              </a:spcBef>
              <a:defRPr/>
            </a:pPr>
            <a:r>
              <a:rPr lang="en-US" sz="2400" dirty="0" smtClean="0">
                <a:latin typeface="Times New Roman" pitchFamily="18" charset="0"/>
                <a:ea typeface="ＭＳ Ｐゴシック" charset="0"/>
                <a:cs typeface="Times New Roman" pitchFamily="18" charset="0"/>
              </a:rPr>
              <a:t>Have a header with page numbers located in the upper right-hand corner.</a:t>
            </a:r>
          </a:p>
          <a:p>
            <a:pPr>
              <a:lnSpc>
                <a:spcPct val="150000"/>
              </a:lnSpc>
              <a:spcBef>
                <a:spcPts val="0"/>
              </a:spcBef>
              <a:defRPr/>
            </a:pPr>
            <a:r>
              <a:rPr lang="en-US" sz="2400" dirty="0" smtClean="0">
                <a:latin typeface="Times New Roman" pitchFamily="18" charset="0"/>
                <a:ea typeface="ＭＳ Ｐゴシック"/>
                <a:cs typeface="Times New Roman" pitchFamily="18" charset="0"/>
              </a:rPr>
              <a:t>Use italics for titles of container works (e.g., books) and quotation marks for sources within containers (e.g., chapters within books).</a:t>
            </a:r>
          </a:p>
          <a:p>
            <a:pPr marL="236538" indent="-236538">
              <a:lnSpc>
                <a:spcPct val="150000"/>
              </a:lnSpc>
              <a:spcBef>
                <a:spcPts val="0"/>
              </a:spcBef>
              <a:defRPr/>
            </a:pPr>
            <a:r>
              <a:rPr lang="en-US" sz="2400" dirty="0" smtClean="0">
                <a:latin typeface="Times New Roman" pitchFamily="18" charset="0"/>
                <a:ea typeface="ＭＳ Ｐゴシック" charset="0"/>
                <a:cs typeface="Times New Roman" pitchFamily="18" charset="0"/>
              </a:rPr>
              <a:t>Place endnotes on a separate page before the list of works cited.</a:t>
            </a:r>
          </a:p>
          <a:p>
            <a:pPr>
              <a:lnSpc>
                <a:spcPct val="150000"/>
              </a:lnSpc>
              <a:spcBef>
                <a:spcPct val="0"/>
              </a:spcBef>
              <a:buNone/>
            </a:pPr>
            <a:r>
              <a:rPr lang="en-US" altLang="en-US" sz="2800" dirty="0" smtClean="0">
                <a:latin typeface="Times New Roman" pitchFamily="18" charset="0"/>
                <a:cs typeface="Times New Roman" pitchFamily="18" charset="0"/>
              </a:rPr>
              <a:t>The first page of an MLA Style paper will:</a:t>
            </a:r>
          </a:p>
          <a:p>
            <a:pPr indent="19050">
              <a:lnSpc>
                <a:spcPct val="150000"/>
              </a:lnSpc>
              <a:spcBef>
                <a:spcPct val="0"/>
              </a:spcBef>
            </a:pPr>
            <a:r>
              <a:rPr lang="en-US" altLang="en-US" sz="2400" dirty="0" smtClean="0">
                <a:latin typeface="Times New Roman" pitchFamily="18" charset="0"/>
                <a:cs typeface="Times New Roman" pitchFamily="18" charset="0"/>
              </a:rPr>
              <a:t>Have </a:t>
            </a:r>
            <a:r>
              <a:rPr lang="en-US" altLang="en-US" sz="2400" b="1" dirty="0" smtClean="0">
                <a:latin typeface="Times New Roman" pitchFamily="18" charset="0"/>
                <a:cs typeface="Times New Roman" pitchFamily="18" charset="0"/>
              </a:rPr>
              <a:t>no title page</a:t>
            </a:r>
          </a:p>
          <a:p>
            <a:pPr indent="19050">
              <a:lnSpc>
                <a:spcPct val="150000"/>
              </a:lnSpc>
              <a:spcBef>
                <a:spcPct val="0"/>
              </a:spcBef>
            </a:pPr>
            <a:r>
              <a:rPr lang="en-US" altLang="en-US" sz="2400" b="1" dirty="0" smtClean="0">
                <a:latin typeface="Times New Roman" pitchFamily="18" charset="0"/>
                <a:cs typeface="Times New Roman" pitchFamily="18" charset="0"/>
              </a:rPr>
              <a:t>Double space </a:t>
            </a:r>
            <a:r>
              <a:rPr lang="en-US" altLang="en-US" sz="2400" dirty="0" smtClean="0">
                <a:latin typeface="Times New Roman" pitchFamily="18" charset="0"/>
                <a:cs typeface="Times New Roman" pitchFamily="18" charset="0"/>
              </a:rPr>
              <a:t>everything</a:t>
            </a:r>
          </a:p>
          <a:p>
            <a:pPr indent="19050">
              <a:lnSpc>
                <a:spcPct val="150000"/>
              </a:lnSpc>
              <a:spcBef>
                <a:spcPct val="0"/>
              </a:spcBef>
            </a:pPr>
            <a:r>
              <a:rPr lang="en-US" altLang="en-US" sz="2400" b="1" dirty="0" smtClean="0">
                <a:latin typeface="Times New Roman" pitchFamily="18" charset="0"/>
                <a:cs typeface="Times New Roman" pitchFamily="18" charset="0"/>
              </a:rPr>
              <a:t>List your name, your instructor's name, the course, and date </a:t>
            </a:r>
            <a:r>
              <a:rPr lang="en-US" altLang="en-US" sz="2400" dirty="0" smtClean="0">
                <a:latin typeface="Times New Roman" pitchFamily="18" charset="0"/>
                <a:cs typeface="Times New Roman" pitchFamily="18" charset="0"/>
              </a:rPr>
              <a:t>in the </a:t>
            </a:r>
            <a:r>
              <a:rPr lang="en-US" altLang="en-US" sz="2400" b="1" dirty="0" smtClean="0">
                <a:latin typeface="Times New Roman" pitchFamily="18" charset="0"/>
                <a:cs typeface="Times New Roman" pitchFamily="18" charset="0"/>
              </a:rPr>
              <a:t>upper left-hand corner</a:t>
            </a:r>
          </a:p>
          <a:p>
            <a:pPr indent="19050">
              <a:lnSpc>
                <a:spcPct val="150000"/>
              </a:lnSpc>
              <a:spcBef>
                <a:spcPct val="0"/>
              </a:spcBef>
            </a:pPr>
            <a:r>
              <a:rPr lang="en-US" altLang="en-US" sz="2400" b="1" dirty="0" smtClean="0">
                <a:latin typeface="Times New Roman" pitchFamily="18" charset="0"/>
                <a:cs typeface="Times New Roman" pitchFamily="18" charset="0"/>
              </a:rPr>
              <a:t>Center the paper title </a:t>
            </a:r>
            <a:r>
              <a:rPr lang="en-US" altLang="en-US" sz="2400" dirty="0" smtClean="0">
                <a:latin typeface="Times New Roman" pitchFamily="18" charset="0"/>
                <a:cs typeface="Times New Roman" pitchFamily="18" charset="0"/>
              </a:rPr>
              <a:t>(use standard caps but no underlining, italics, quote marks, or bold typeface)</a:t>
            </a:r>
          </a:p>
          <a:p>
            <a:pPr indent="19050">
              <a:lnSpc>
                <a:spcPct val="150000"/>
              </a:lnSpc>
              <a:spcBef>
                <a:spcPct val="0"/>
              </a:spcBef>
            </a:pPr>
            <a:r>
              <a:rPr lang="en-US" altLang="en-US" sz="2400" b="1" dirty="0" smtClean="0">
                <a:latin typeface="Times New Roman" pitchFamily="18" charset="0"/>
                <a:cs typeface="Times New Roman" pitchFamily="18" charset="0"/>
              </a:rPr>
              <a:t>Create a header </a:t>
            </a:r>
            <a:r>
              <a:rPr lang="en-US" altLang="en-US" sz="2400" dirty="0" smtClean="0">
                <a:latin typeface="Times New Roman" pitchFamily="18" charset="0"/>
                <a:cs typeface="Times New Roman" pitchFamily="18" charset="0"/>
              </a:rPr>
              <a:t>in the upper right corner at half inch from the top and one inch from the right of the page (list </a:t>
            </a:r>
            <a:r>
              <a:rPr lang="en-US" altLang="en-US" sz="2400" b="1" dirty="0" smtClean="0">
                <a:latin typeface="Times New Roman" pitchFamily="18" charset="0"/>
                <a:cs typeface="Times New Roman" pitchFamily="18" charset="0"/>
              </a:rPr>
              <a:t>your last name and page number </a:t>
            </a:r>
            <a:r>
              <a:rPr lang="en-US" altLang="en-US" sz="2400" dirty="0" smtClean="0">
                <a:latin typeface="Times New Roman" pitchFamily="18" charset="0"/>
                <a:cs typeface="Times New Roman" pitchFamily="18" charset="0"/>
              </a:rPr>
              <a:t>here)</a:t>
            </a:r>
            <a:endParaRPr lang="en-GB"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en-GB" dirty="0" smtClean="0">
                <a:solidFill>
                  <a:srgbClr val="C00000"/>
                </a:solidFill>
                <a:latin typeface="Bahnschrift SemiBold" pitchFamily="34" charset="0"/>
              </a:rPr>
              <a:t>Example </a:t>
            </a:r>
            <a:endParaRPr lang="en-GB" dirty="0">
              <a:solidFill>
                <a:srgbClr val="C00000"/>
              </a:solidFill>
              <a:latin typeface="Bahnschrift SemiBold" pitchFamily="34" charset="0"/>
            </a:endParaRPr>
          </a:p>
        </p:txBody>
      </p:sp>
      <p:pic>
        <p:nvPicPr>
          <p:cNvPr id="4" name="Содержимое 3" descr="purdue owl mls photo 1.jpg"/>
          <p:cNvPicPr>
            <a:picLocks noGrp="1" noChangeAspect="1"/>
          </p:cNvPicPr>
          <p:nvPr>
            <p:ph idx="1"/>
          </p:nvPr>
        </p:nvPicPr>
        <p:blipFill>
          <a:blip r:embed="rId2" cstate="print"/>
          <a:stretch>
            <a:fillRect/>
          </a:stretch>
        </p:blipFill>
        <p:spPr>
          <a:xfrm>
            <a:off x="655320" y="829310"/>
            <a:ext cx="7833360" cy="563118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en-GB" sz="3200" dirty="0" smtClean="0">
                <a:solidFill>
                  <a:srgbClr val="C00000"/>
                </a:solidFill>
                <a:latin typeface="Bahnschrift SemiBold" pitchFamily="34" charset="0"/>
              </a:rPr>
              <a:t>MLA. </a:t>
            </a:r>
            <a:r>
              <a:rPr lang="en-US" altLang="en-US" sz="3200" b="1" dirty="0" smtClean="0">
                <a:solidFill>
                  <a:srgbClr val="C00000"/>
                </a:solidFill>
                <a:latin typeface="Bahnschrift SemiBold" pitchFamily="34" charset="0"/>
              </a:rPr>
              <a:t>In-text citations </a:t>
            </a:r>
            <a:endParaRPr lang="en-GB" sz="3200" dirty="0">
              <a:solidFill>
                <a:srgbClr val="C00000"/>
              </a:solidFill>
              <a:latin typeface="Bahnschrift SemiBold" pitchFamily="34" charset="0"/>
            </a:endParaRPr>
          </a:p>
        </p:txBody>
      </p:sp>
      <p:sp>
        <p:nvSpPr>
          <p:cNvPr id="3" name="Содержимое 2"/>
          <p:cNvSpPr>
            <a:spLocks noGrp="1"/>
          </p:cNvSpPr>
          <p:nvPr>
            <p:ph idx="1"/>
          </p:nvPr>
        </p:nvSpPr>
        <p:spPr>
          <a:xfrm>
            <a:off x="467544" y="980728"/>
            <a:ext cx="8229600" cy="5217443"/>
          </a:xfrm>
        </p:spPr>
        <p:txBody>
          <a:bodyPr>
            <a:normAutofit lnSpcReduction="10000"/>
          </a:bodyPr>
          <a:lstStyle/>
          <a:p>
            <a:pPr>
              <a:lnSpc>
                <a:spcPct val="150000"/>
              </a:lnSpc>
              <a:spcBef>
                <a:spcPct val="0"/>
              </a:spcBef>
              <a:buClr>
                <a:schemeClr val="tx1"/>
              </a:buClr>
            </a:pPr>
            <a:r>
              <a:rPr lang="en-US" altLang="en-US" dirty="0" smtClean="0">
                <a:latin typeface="Times New Roman" pitchFamily="18" charset="0"/>
                <a:cs typeface="Times New Roman" pitchFamily="18" charset="0"/>
              </a:rPr>
              <a:t>It should direct readers to the entry in your works-cited list for that source.</a:t>
            </a:r>
          </a:p>
          <a:p>
            <a:r>
              <a:rPr lang="en-US" altLang="en-US" dirty="0" smtClean="0">
                <a:latin typeface="Times New Roman" pitchFamily="18" charset="0"/>
                <a:cs typeface="Times New Roman" pitchFamily="18" charset="0"/>
              </a:rPr>
              <a:t>It should be </a:t>
            </a:r>
            <a:r>
              <a:rPr lang="en-US" altLang="en-US" b="1" dirty="0" smtClean="0">
                <a:latin typeface="Times New Roman" pitchFamily="18" charset="0"/>
                <a:cs typeface="Times New Roman" pitchFamily="18" charset="0"/>
              </a:rPr>
              <a:t>integrated</a:t>
            </a:r>
            <a:r>
              <a:rPr lang="en-US" altLang="en-US" dirty="0" smtClean="0">
                <a:latin typeface="Times New Roman" pitchFamily="18" charset="0"/>
                <a:cs typeface="Times New Roman" pitchFamily="18" charset="0"/>
              </a:rPr>
              <a:t> (</a:t>
            </a:r>
            <a:r>
              <a:rPr lang="en-GB" dirty="0" smtClean="0">
                <a:latin typeface="Times New Roman" pitchFamily="18" charset="0"/>
                <a:cs typeface="Times New Roman" pitchFamily="18" charset="0"/>
              </a:rPr>
              <a:t>link  quotations/</a:t>
            </a:r>
          </a:p>
          <a:p>
            <a:pPr indent="19050">
              <a:buNone/>
            </a:pPr>
            <a:r>
              <a:rPr lang="en-GB" dirty="0" smtClean="0">
                <a:latin typeface="Times New Roman" pitchFamily="18" charset="0"/>
                <a:cs typeface="Times New Roman" pitchFamily="18" charset="0"/>
              </a:rPr>
              <a:t>paraphrases/summaries to the sentences around them).</a:t>
            </a:r>
          </a:p>
          <a:p>
            <a:pPr>
              <a:lnSpc>
                <a:spcPct val="150000"/>
              </a:lnSpc>
              <a:spcBef>
                <a:spcPct val="0"/>
              </a:spcBef>
              <a:buClr>
                <a:schemeClr val="tx1"/>
              </a:buClr>
            </a:pPr>
            <a:r>
              <a:rPr lang="en-US" altLang="en-US" dirty="0" smtClean="0">
                <a:latin typeface="Times New Roman" pitchFamily="18" charset="0"/>
                <a:cs typeface="Times New Roman" pitchFamily="18" charset="0"/>
              </a:rPr>
              <a:t>In general, the in-text citation will be the </a:t>
            </a:r>
            <a:r>
              <a:rPr lang="en-US" altLang="en-US" b="1" dirty="0" smtClean="0">
                <a:latin typeface="Times New Roman" pitchFamily="18" charset="0"/>
                <a:cs typeface="Times New Roman" pitchFamily="18" charset="0"/>
              </a:rPr>
              <a:t>author’s last name </a:t>
            </a:r>
            <a:r>
              <a:rPr lang="en-US" altLang="en-US" dirty="0" smtClean="0">
                <a:latin typeface="Times New Roman" pitchFamily="18" charset="0"/>
                <a:cs typeface="Times New Roman" pitchFamily="18" charset="0"/>
              </a:rPr>
              <a:t>(or abbreviated title) with </a:t>
            </a:r>
            <a:r>
              <a:rPr lang="en-US" altLang="en-US" b="1" dirty="0" smtClean="0">
                <a:latin typeface="Times New Roman" pitchFamily="18" charset="0"/>
                <a:cs typeface="Times New Roman" pitchFamily="18" charset="0"/>
              </a:rPr>
              <a:t>a page number</a:t>
            </a:r>
            <a:r>
              <a:rPr lang="en-US" altLang="en-US" dirty="0" smtClean="0">
                <a:latin typeface="Times New Roman" pitchFamily="18" charset="0"/>
                <a:cs typeface="Times New Roman" pitchFamily="18" charset="0"/>
              </a:rPr>
              <a:t>, enclosed </a:t>
            </a:r>
            <a:r>
              <a:rPr lang="en-US" altLang="en-US" b="1" dirty="0" smtClean="0">
                <a:latin typeface="Times New Roman" pitchFamily="18" charset="0"/>
                <a:cs typeface="Times New Roman" pitchFamily="18" charset="0"/>
              </a:rPr>
              <a:t>in</a:t>
            </a:r>
            <a:r>
              <a:rPr lang="en-US" altLang="en-US" dirty="0" smtClean="0">
                <a:latin typeface="Times New Roman" pitchFamily="18" charset="0"/>
                <a:cs typeface="Times New Roman" pitchFamily="18" charset="0"/>
              </a:rPr>
              <a:t> </a:t>
            </a:r>
            <a:r>
              <a:rPr lang="en-US" altLang="en-US" b="1" dirty="0" smtClean="0">
                <a:latin typeface="Times New Roman" pitchFamily="18" charset="0"/>
                <a:cs typeface="Times New Roman" pitchFamily="18" charset="0"/>
              </a:rPr>
              <a:t>parentheses</a:t>
            </a:r>
            <a:r>
              <a:rPr lang="en-US" altLang="en-US" dirty="0" smtClean="0">
                <a:latin typeface="Times New Roman" pitchFamily="18" charset="0"/>
                <a:cs typeface="Times New Roman" pitchFamily="18" charset="0"/>
              </a:rPr>
              <a:t>.</a:t>
            </a: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GB" sz="2800" dirty="0" smtClean="0">
                <a:solidFill>
                  <a:srgbClr val="C00000"/>
                </a:solidFill>
                <a:latin typeface="Bahnschrift SemiBold" pitchFamily="34" charset="0"/>
              </a:rPr>
              <a:t>Example (again)</a:t>
            </a:r>
            <a:endParaRPr lang="en-GB" sz="2800" dirty="0">
              <a:solidFill>
                <a:srgbClr val="C00000"/>
              </a:solidFill>
              <a:latin typeface="Bahnschrift SemiBold" pitchFamily="34" charset="0"/>
            </a:endParaRPr>
          </a:p>
        </p:txBody>
      </p:sp>
      <p:pic>
        <p:nvPicPr>
          <p:cNvPr id="4" name="Picture 2">
            <a:extLst>
              <a:ext uri="{FF2B5EF4-FFF2-40B4-BE49-F238E27FC236}">
                <a16:creationId xmlns:a16="http://schemas.microsoft.com/office/drawing/2014/main" xmlns="" id="{2A99314F-9442-8B4A-909E-DC95C7CBB674}"/>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1556792"/>
            <a:ext cx="7200800" cy="2880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13">
            <a:extLst>
              <a:ext uri="{FF2B5EF4-FFF2-40B4-BE49-F238E27FC236}">
                <a16:creationId xmlns:a16="http://schemas.microsoft.com/office/drawing/2014/main" xmlns="" id="{A143EC34-3E3E-CA43-9EF4-257EBAE9A4A5}"/>
              </a:ext>
            </a:extLst>
          </p:cNvPr>
          <p:cNvSpPr txBox="1">
            <a:spLocks noChangeArrowheads="1"/>
          </p:cNvSpPr>
          <p:nvPr/>
        </p:nvSpPr>
        <p:spPr bwMode="auto">
          <a:xfrm>
            <a:off x="541338" y="5618163"/>
            <a:ext cx="63230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000" dirty="0">
                <a:latin typeface="Times New Roman" pitchFamily="18" charset="0"/>
                <a:cs typeface="Times New Roman" pitchFamily="18" charset="0"/>
              </a:rPr>
              <a:t>Wordsworth, William. </a:t>
            </a:r>
            <a:r>
              <a:rPr lang="en-US" altLang="en-US" sz="2000" i="1" dirty="0">
                <a:latin typeface="Times New Roman" pitchFamily="18" charset="0"/>
                <a:cs typeface="Times New Roman" pitchFamily="18" charset="0"/>
              </a:rPr>
              <a:t>Lyrical Ballads</a:t>
            </a:r>
            <a:r>
              <a:rPr lang="en-US" altLang="en-US" sz="2000" dirty="0">
                <a:latin typeface="Times New Roman" pitchFamily="18" charset="0"/>
                <a:cs typeface="Times New Roman" pitchFamily="18" charset="0"/>
              </a:rPr>
              <a:t>. Oxford UP, 1967.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GB" sz="3600" dirty="0" smtClean="0">
                <a:solidFill>
                  <a:srgbClr val="C00000"/>
                </a:solidFill>
                <a:latin typeface="Bahnschrift SemiBold" pitchFamily="34" charset="0"/>
              </a:rPr>
              <a:t>MLA in-text citation example</a:t>
            </a:r>
            <a:endParaRPr lang="en-GB" sz="3600" dirty="0">
              <a:solidFill>
                <a:srgbClr val="C00000"/>
              </a:solidFill>
              <a:latin typeface="Bahnschrift SemiBold" pitchFamily="34" charset="0"/>
            </a:endParaRPr>
          </a:p>
        </p:txBody>
      </p:sp>
      <p:pic>
        <p:nvPicPr>
          <p:cNvPr id="5" name="Содержимое 4" descr="mla citation in text.jpg"/>
          <p:cNvPicPr>
            <a:picLocks noGrp="1" noChangeAspect="1"/>
          </p:cNvPicPr>
          <p:nvPr>
            <p:ph idx="1"/>
          </p:nvPr>
        </p:nvPicPr>
        <p:blipFill>
          <a:blip r:embed="rId2" cstate="print"/>
          <a:stretch>
            <a:fillRect/>
          </a:stretch>
        </p:blipFill>
        <p:spPr>
          <a:xfrm>
            <a:off x="971600" y="1268760"/>
            <a:ext cx="6696744" cy="4039938"/>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648072"/>
          </a:xfrm>
        </p:spPr>
        <p:txBody>
          <a:bodyPr>
            <a:normAutofit/>
          </a:bodyPr>
          <a:lstStyle/>
          <a:p>
            <a:r>
              <a:rPr lang="en-US" altLang="en-US" sz="2400" b="1" dirty="0" smtClean="0">
                <a:solidFill>
                  <a:srgbClr val="C00000"/>
                </a:solidFill>
                <a:latin typeface="Bahnschrift SemiBold" pitchFamily="34" charset="0"/>
              </a:rPr>
              <a:t>How to cite a work with no known author</a:t>
            </a:r>
            <a:endParaRPr lang="en-GB" sz="2400" dirty="0">
              <a:solidFill>
                <a:srgbClr val="C00000"/>
              </a:solidFill>
              <a:latin typeface="Bahnschrift SemiBold" pitchFamily="34" charset="0"/>
            </a:endParaRPr>
          </a:p>
        </p:txBody>
      </p:sp>
      <p:sp>
        <p:nvSpPr>
          <p:cNvPr id="4" name="TextBox 5">
            <a:extLst>
              <a:ext uri="{FF2B5EF4-FFF2-40B4-BE49-F238E27FC236}">
                <a16:creationId xmlns:a16="http://schemas.microsoft.com/office/drawing/2014/main" xmlns="" id="{B404A92C-22E0-374C-BD1E-C65E171F8625}"/>
              </a:ext>
            </a:extLst>
          </p:cNvPr>
          <p:cNvSpPr txBox="1">
            <a:spLocks noGrp="1" noChangeArrowheads="1"/>
          </p:cNvSpPr>
          <p:nvPr>
            <p:ph idx="1"/>
          </p:nvPr>
        </p:nvSpPr>
        <p:spPr bwMode="auto">
          <a:xfrm>
            <a:off x="395536" y="908720"/>
            <a:ext cx="8229600"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dirty="0" smtClean="0">
                <a:latin typeface="Times New Roman" pitchFamily="18" charset="0"/>
                <a:cs typeface="Times New Roman" pitchFamily="18" charset="0"/>
              </a:rPr>
              <a:t>We </a:t>
            </a:r>
            <a:r>
              <a:rPr lang="en-US" altLang="en-US" sz="2400" dirty="0">
                <a:latin typeface="Times New Roman" pitchFamily="18" charset="0"/>
                <a:cs typeface="Times New Roman" pitchFamily="18" charset="0"/>
              </a:rPr>
              <a:t>see so many global warming hotspots in North America likely because this region has </a:t>
            </a:r>
            <a:r>
              <a:rPr lang="en-US" altLang="ja-JP" sz="2400" dirty="0">
                <a:latin typeface="Times New Roman" pitchFamily="18" charset="0"/>
                <a:ea typeface="ヒラギノ角ゴ Pro W3" panose="020B0300000000000000" pitchFamily="34" charset="-128"/>
                <a:cs typeface="Times New Roman" pitchFamily="18" charset="0"/>
              </a:rPr>
              <a:t>“more readily accessible climatic data and more comprehensive programs to monitor and study environmental change…” (“Impact of Global Warming” 6</a:t>
            </a:r>
            <a:r>
              <a:rPr lang="en-US" altLang="ja-JP" sz="2400" dirty="0" smtClean="0">
                <a:latin typeface="Times New Roman" pitchFamily="18" charset="0"/>
                <a:ea typeface="ヒラギノ角ゴ Pro W3" panose="020B0300000000000000" pitchFamily="34" charset="-128"/>
                <a:cs typeface="Times New Roman" pitchFamily="18" charset="0"/>
              </a:rPr>
              <a:t>).</a:t>
            </a:r>
          </a:p>
          <a:p>
            <a:pPr eaLnBrk="1" hangingPunct="1">
              <a:lnSpc>
                <a:spcPct val="150000"/>
              </a:lnSpc>
              <a:spcBef>
                <a:spcPct val="0"/>
              </a:spcBef>
              <a:buFontTx/>
              <a:buNone/>
            </a:pPr>
            <a:endParaRPr lang="en-US" altLang="en-US" sz="2400" dirty="0">
              <a:solidFill>
                <a:srgbClr val="0070C0"/>
              </a:solidFill>
              <a:latin typeface="Optima" panose="02000503060000020004" pitchFamily="2" charset="0"/>
              <a:ea typeface="ヒラギノ角ゴ Pro W3" panose="020B0300000000000000" pitchFamily="34" charset="-128"/>
            </a:endParaRPr>
          </a:p>
        </p:txBody>
      </p:sp>
      <p:sp>
        <p:nvSpPr>
          <p:cNvPr id="5" name="TextBox 5">
            <a:extLst>
              <a:ext uri="{FF2B5EF4-FFF2-40B4-BE49-F238E27FC236}">
                <a16:creationId xmlns:a16="http://schemas.microsoft.com/office/drawing/2014/main" xmlns="" id="{0DA435F0-22FA-254E-8BFB-0DAB5EB6AA42}"/>
              </a:ext>
            </a:extLst>
          </p:cNvPr>
          <p:cNvSpPr txBox="1">
            <a:spLocks noChangeArrowheads="1"/>
          </p:cNvSpPr>
          <p:nvPr/>
        </p:nvSpPr>
        <p:spPr bwMode="auto">
          <a:xfrm>
            <a:off x="467544" y="3429000"/>
            <a:ext cx="7947025" cy="2011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dirty="0">
                <a:latin typeface="Times New Roman" pitchFamily="18" charset="0"/>
                <a:cs typeface="Times New Roman" pitchFamily="18" charset="0"/>
              </a:rPr>
              <a:t>Corresponding Entry in the List of Works Cited:</a:t>
            </a:r>
          </a:p>
          <a:p>
            <a:pPr eaLnBrk="1" hangingPunct="1">
              <a:lnSpc>
                <a:spcPct val="200000"/>
              </a:lnSpc>
              <a:spcBef>
                <a:spcPct val="0"/>
              </a:spcBef>
              <a:buFontTx/>
              <a:buNone/>
            </a:pPr>
            <a:r>
              <a:rPr lang="en-US" altLang="ja-JP" sz="2400" dirty="0">
                <a:latin typeface="Times New Roman" pitchFamily="18" charset="0"/>
                <a:ea typeface="ヒラギノ角ゴ Pro W3" panose="020B0300000000000000" pitchFamily="34" charset="-128"/>
                <a:cs typeface="Times New Roman" pitchFamily="18" charset="0"/>
              </a:rPr>
              <a:t>“The Impact of Global Warming in North America.” </a:t>
            </a:r>
            <a:r>
              <a:rPr lang="en-US" altLang="en-US" sz="2400" i="1" dirty="0">
                <a:latin typeface="Times New Roman" pitchFamily="18" charset="0"/>
                <a:ea typeface="ヒラギノ角ゴ Pro W3" panose="020B0300000000000000" pitchFamily="34" charset="-128"/>
                <a:cs typeface="Times New Roman" pitchFamily="18" charset="0"/>
              </a:rPr>
              <a:t>Global 	Warming: Early Signs</a:t>
            </a:r>
            <a:r>
              <a:rPr lang="en-US" altLang="en-US" sz="2400" dirty="0">
                <a:latin typeface="Times New Roman" pitchFamily="18" charset="0"/>
                <a:ea typeface="ヒラギノ角ゴ Pro W3" panose="020B0300000000000000" pitchFamily="34" charset="-128"/>
                <a:cs typeface="Times New Roman" pitchFamily="18" charset="0"/>
              </a:rPr>
              <a:t>. 1999. Accessed 23 Mar. 2009.</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GB" sz="3200" dirty="0" smtClean="0">
                <a:solidFill>
                  <a:srgbClr val="C00000"/>
                </a:solidFill>
                <a:latin typeface="Bahnschrift SemiBold" pitchFamily="34" charset="0"/>
              </a:rPr>
              <a:t>MLA Works Cited example</a:t>
            </a:r>
            <a:endParaRPr lang="en-GB" sz="3200" dirty="0">
              <a:solidFill>
                <a:srgbClr val="C00000"/>
              </a:solidFill>
              <a:latin typeface="Bahnschrift SemiBold" pitchFamily="34" charset="0"/>
            </a:endParaRPr>
          </a:p>
        </p:txBody>
      </p:sp>
      <p:pic>
        <p:nvPicPr>
          <p:cNvPr id="4" name="Содержимое 3" descr="mla citation reference page.jpg"/>
          <p:cNvPicPr>
            <a:picLocks noGrp="1" noChangeAspect="1"/>
          </p:cNvPicPr>
          <p:nvPr>
            <p:ph idx="1"/>
          </p:nvPr>
        </p:nvPicPr>
        <p:blipFill>
          <a:blip r:embed="rId2" cstate="print"/>
          <a:stretch>
            <a:fillRect/>
          </a:stretch>
        </p:blipFill>
        <p:spPr>
          <a:xfrm>
            <a:off x="683568" y="2132856"/>
            <a:ext cx="7560840" cy="2419738"/>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r>
              <a:rPr lang="en-GB" sz="2800" dirty="0" smtClean="0">
                <a:solidFill>
                  <a:srgbClr val="C00000"/>
                </a:solidFill>
                <a:latin typeface="Bahnschrift SemiBold" pitchFamily="34" charset="0"/>
                <a:cs typeface="Times New Roman" pitchFamily="18" charset="0"/>
              </a:rPr>
              <a:t>Purdue Owl Practice. MLA</a:t>
            </a:r>
            <a:endParaRPr lang="en-GB" sz="2800" dirty="0">
              <a:solidFill>
                <a:srgbClr val="C00000"/>
              </a:solidFill>
              <a:latin typeface="Bahnschrift SemiBold" pitchFamily="34" charset="0"/>
              <a:cs typeface="Times New Roman" pitchFamily="18" charset="0"/>
            </a:endParaRPr>
          </a:p>
        </p:txBody>
      </p:sp>
      <p:sp>
        <p:nvSpPr>
          <p:cNvPr id="3" name="Содержимое 2"/>
          <p:cNvSpPr>
            <a:spLocks noGrp="1"/>
          </p:cNvSpPr>
          <p:nvPr>
            <p:ph idx="1"/>
          </p:nvPr>
        </p:nvSpPr>
        <p:spPr>
          <a:xfrm>
            <a:off x="457200" y="908720"/>
            <a:ext cx="8229600" cy="5217443"/>
          </a:xfrm>
        </p:spPr>
        <p:txBody>
          <a:bodyPr>
            <a:normAutofit fontScale="85000" lnSpcReduction="20000"/>
          </a:bodyPr>
          <a:lstStyle/>
          <a:p>
            <a:pPr marL="0" indent="266700">
              <a:buNone/>
              <a:tabLst>
                <a:tab pos="0" algn="l"/>
              </a:tabLst>
            </a:pPr>
            <a:r>
              <a:rPr lang="en-GB" dirty="0" smtClean="0">
                <a:latin typeface="Times New Roman" pitchFamily="18" charset="0"/>
                <a:cs typeface="Times New Roman" pitchFamily="18" charset="0"/>
              </a:rPr>
              <a:t>Below are several MLA formatting questions. You should look the information up on Purdue Owl and save it into a separate .doc file. Then share and discuss what you find with other students. In addition to explaining your answer, you can provide a link to the page where you got your information.</a:t>
            </a:r>
          </a:p>
          <a:p>
            <a:pPr marL="0" indent="266700">
              <a:buNone/>
              <a:tabLst>
                <a:tab pos="0" algn="l"/>
              </a:tabLst>
            </a:pPr>
            <a:endParaRPr lang="en-GB" dirty="0" smtClean="0">
              <a:latin typeface="Times New Roman" pitchFamily="18" charset="0"/>
              <a:cs typeface="Times New Roman" pitchFamily="18" charset="0"/>
            </a:endParaRPr>
          </a:p>
          <a:p>
            <a:r>
              <a:rPr lang="en-GB" i="1" dirty="0" smtClean="0">
                <a:latin typeface="Times New Roman" pitchFamily="18" charset="0"/>
                <a:cs typeface="Times New Roman" pitchFamily="18" charset="0"/>
              </a:rPr>
              <a:t>How do you write an in-text citation in MLA if there is no author’s name given on the source?</a:t>
            </a:r>
          </a:p>
          <a:p>
            <a:r>
              <a:rPr lang="en-GB" i="1" dirty="0" smtClean="0">
                <a:latin typeface="Times New Roman" pitchFamily="18" charset="0"/>
                <a:cs typeface="Times New Roman" pitchFamily="18" charset="0"/>
              </a:rPr>
              <a:t>How do you cite a source in MLA when there are two authors?</a:t>
            </a:r>
          </a:p>
          <a:p>
            <a:r>
              <a:rPr lang="en-GB" i="1" dirty="0" smtClean="0">
                <a:latin typeface="Times New Roman" pitchFamily="18" charset="0"/>
                <a:cs typeface="Times New Roman" pitchFamily="18" charset="0"/>
              </a:rPr>
              <a:t>How do you cite an Internet source in MLA?</a:t>
            </a:r>
          </a:p>
          <a:p>
            <a:r>
              <a:rPr lang="en-GB" i="1" dirty="0" smtClean="0">
                <a:latin typeface="Times New Roman" pitchFamily="18" charset="0"/>
                <a:cs typeface="Times New Roman" pitchFamily="18" charset="0"/>
              </a:rPr>
              <a:t>How do you write a Works Cited citation in MLA for a TV show?</a:t>
            </a:r>
          </a:p>
          <a:p>
            <a:endParaRPr lang="en-GB"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en-GB" sz="2400" dirty="0" smtClean="0">
                <a:solidFill>
                  <a:srgbClr val="C00000"/>
                </a:solidFill>
                <a:latin typeface="Bahnschrift SemiBold" pitchFamily="34" charset="0"/>
              </a:rPr>
              <a:t>APA. General Guidelines</a:t>
            </a:r>
            <a:endParaRPr lang="en-GB" sz="2400" dirty="0"/>
          </a:p>
        </p:txBody>
      </p:sp>
      <p:sp>
        <p:nvSpPr>
          <p:cNvPr id="3" name="Содержимое 2"/>
          <p:cNvSpPr>
            <a:spLocks noGrp="1"/>
          </p:cNvSpPr>
          <p:nvPr>
            <p:ph idx="1"/>
          </p:nvPr>
        </p:nvSpPr>
        <p:spPr>
          <a:xfrm>
            <a:off x="457200" y="836712"/>
            <a:ext cx="8229600" cy="5616624"/>
          </a:xfrm>
        </p:spPr>
        <p:txBody>
          <a:bodyPr>
            <a:normAutofit fontScale="77500" lnSpcReduction="20000"/>
          </a:bodyPr>
          <a:lstStyle/>
          <a:p>
            <a:r>
              <a:rPr lang="en-GB" sz="3100" dirty="0" smtClean="0">
                <a:latin typeface="Times New Roman" pitchFamily="18" charset="0"/>
                <a:cs typeface="Times New Roman" pitchFamily="18" charset="0"/>
              </a:rPr>
              <a:t>Point of view</a:t>
            </a:r>
          </a:p>
          <a:p>
            <a:pPr lvl="1">
              <a:buNone/>
            </a:pPr>
            <a:r>
              <a:rPr lang="en-US" altLang="en-US" sz="3100" dirty="0" smtClean="0">
                <a:latin typeface="Times New Roman" pitchFamily="18" charset="0"/>
                <a:cs typeface="Times New Roman" pitchFamily="18" charset="0"/>
              </a:rPr>
              <a:t>- First-person pronouns rather than third-person</a:t>
            </a:r>
          </a:p>
          <a:p>
            <a:pPr lvl="2"/>
            <a:r>
              <a:rPr lang="en-US" altLang="en-US" sz="3100" dirty="0" smtClean="0">
                <a:solidFill>
                  <a:srgbClr val="0070C0"/>
                </a:solidFill>
                <a:latin typeface="Times New Roman" pitchFamily="18" charset="0"/>
                <a:cs typeface="Times New Roman" pitchFamily="18" charset="0"/>
                <a:sym typeface="Wingdings" pitchFamily="2" charset="2"/>
              </a:rPr>
              <a:t></a:t>
            </a:r>
            <a:r>
              <a:rPr lang="en-US" altLang="en-US" sz="3100" dirty="0" smtClean="0">
                <a:latin typeface="Times New Roman" pitchFamily="18" charset="0"/>
                <a:cs typeface="Times New Roman" pitchFamily="18" charset="0"/>
              </a:rPr>
              <a:t>: “</a:t>
            </a:r>
            <a:r>
              <a:rPr lang="en-US" altLang="en-US" sz="3100" b="1" dirty="0" smtClean="0">
                <a:latin typeface="Times New Roman" pitchFamily="18" charset="0"/>
                <a:cs typeface="Times New Roman" pitchFamily="18" charset="0"/>
              </a:rPr>
              <a:t>We</a:t>
            </a:r>
            <a:r>
              <a:rPr lang="en-US" altLang="en-US" sz="3100" dirty="0" smtClean="0">
                <a:latin typeface="Times New Roman" pitchFamily="18" charset="0"/>
                <a:cs typeface="Times New Roman" pitchFamily="18" charset="0"/>
              </a:rPr>
              <a:t> conducted an experiment…”</a:t>
            </a:r>
          </a:p>
          <a:p>
            <a:pPr lvl="2"/>
            <a:r>
              <a:rPr lang="en-US" altLang="en-US" sz="3100" dirty="0" smtClean="0">
                <a:solidFill>
                  <a:srgbClr val="FF0000"/>
                </a:solidFill>
                <a:latin typeface="Times New Roman" pitchFamily="18" charset="0"/>
                <a:cs typeface="Times New Roman" pitchFamily="18" charset="0"/>
                <a:sym typeface="Wingdings" pitchFamily="2" charset="2"/>
              </a:rPr>
              <a:t></a:t>
            </a:r>
            <a:r>
              <a:rPr lang="en-US" altLang="en-US" sz="3100" dirty="0" smtClean="0">
                <a:latin typeface="Times New Roman" pitchFamily="18" charset="0"/>
                <a:cs typeface="Times New Roman" pitchFamily="18" charset="0"/>
              </a:rPr>
              <a:t>: “</a:t>
            </a:r>
            <a:r>
              <a:rPr lang="en-US" altLang="en-US" sz="3100" b="1" dirty="0" smtClean="0">
                <a:latin typeface="Times New Roman" pitchFamily="18" charset="0"/>
                <a:cs typeface="Times New Roman" pitchFamily="18" charset="0"/>
              </a:rPr>
              <a:t>The authors </a:t>
            </a:r>
            <a:r>
              <a:rPr lang="en-US" altLang="en-US" sz="3100" dirty="0" smtClean="0">
                <a:latin typeface="Times New Roman" pitchFamily="18" charset="0"/>
                <a:cs typeface="Times New Roman" pitchFamily="18" charset="0"/>
              </a:rPr>
              <a:t>conducted an experiment….”</a:t>
            </a:r>
          </a:p>
          <a:p>
            <a:pPr lvl="2">
              <a:buNone/>
            </a:pPr>
            <a:endParaRPr lang="en-US" altLang="en-US" sz="3100" dirty="0" smtClean="0">
              <a:latin typeface="Times New Roman" pitchFamily="18" charset="0"/>
              <a:cs typeface="Times New Roman" pitchFamily="18" charset="0"/>
            </a:endParaRPr>
          </a:p>
          <a:p>
            <a:pPr lvl="1"/>
            <a:r>
              <a:rPr lang="en-US" altLang="en-US" sz="3100" dirty="0" smtClean="0">
                <a:latin typeface="Times New Roman" pitchFamily="18" charset="0"/>
                <a:cs typeface="Times New Roman" pitchFamily="18" charset="0"/>
              </a:rPr>
              <a:t>Active voice when stressing the actions of the research</a:t>
            </a:r>
          </a:p>
          <a:p>
            <a:pPr lvl="2"/>
            <a:r>
              <a:rPr lang="en-US" altLang="en-US" sz="3100" dirty="0" smtClean="0">
                <a:solidFill>
                  <a:srgbClr val="0070C0"/>
                </a:solidFill>
                <a:latin typeface="Times New Roman" pitchFamily="18" charset="0"/>
                <a:cs typeface="Times New Roman" pitchFamily="18" charset="0"/>
                <a:sym typeface="Wingdings" pitchFamily="2" charset="2"/>
              </a:rPr>
              <a:t></a:t>
            </a:r>
            <a:r>
              <a:rPr lang="en-US" altLang="en-US" sz="3100" dirty="0" smtClean="0">
                <a:latin typeface="Times New Roman" pitchFamily="18" charset="0"/>
                <a:cs typeface="Times New Roman" pitchFamily="18" charset="0"/>
              </a:rPr>
              <a:t>: “We </a:t>
            </a:r>
            <a:r>
              <a:rPr lang="en-US" altLang="en-US" sz="3100" b="1" dirty="0" smtClean="0">
                <a:latin typeface="Times New Roman" pitchFamily="18" charset="0"/>
                <a:cs typeface="Times New Roman" pitchFamily="18" charset="0"/>
              </a:rPr>
              <a:t>asked</a:t>
            </a:r>
            <a:r>
              <a:rPr lang="en-US" altLang="en-US" sz="3100" dirty="0" smtClean="0">
                <a:latin typeface="Times New Roman" pitchFamily="18" charset="0"/>
                <a:cs typeface="Times New Roman" pitchFamily="18" charset="0"/>
              </a:rPr>
              <a:t> participants questions.”</a:t>
            </a:r>
          </a:p>
          <a:p>
            <a:pPr lvl="2"/>
            <a:r>
              <a:rPr lang="en-US" altLang="en-US" sz="3100" dirty="0" smtClean="0">
                <a:solidFill>
                  <a:srgbClr val="FF0000"/>
                </a:solidFill>
                <a:latin typeface="Times New Roman" pitchFamily="18" charset="0"/>
                <a:cs typeface="Times New Roman" pitchFamily="18" charset="0"/>
                <a:sym typeface="Wingdings" pitchFamily="2" charset="2"/>
              </a:rPr>
              <a:t></a:t>
            </a:r>
            <a:r>
              <a:rPr lang="en-US" altLang="en-US" sz="3100" dirty="0" smtClean="0">
                <a:latin typeface="Times New Roman" pitchFamily="18" charset="0"/>
                <a:cs typeface="Times New Roman" pitchFamily="18" charset="0"/>
              </a:rPr>
              <a:t>: “The participants </a:t>
            </a:r>
            <a:r>
              <a:rPr lang="en-US" altLang="en-US" sz="3100" b="1" dirty="0" smtClean="0">
                <a:latin typeface="Times New Roman" pitchFamily="18" charset="0"/>
                <a:cs typeface="Times New Roman" pitchFamily="18" charset="0"/>
              </a:rPr>
              <a:t>have been asked </a:t>
            </a:r>
            <a:r>
              <a:rPr lang="en-US" altLang="en-US" sz="3100" dirty="0" smtClean="0">
                <a:latin typeface="Times New Roman" pitchFamily="18" charset="0"/>
                <a:cs typeface="Times New Roman" pitchFamily="18" charset="0"/>
              </a:rPr>
              <a:t>questions by the researchers.”</a:t>
            </a:r>
          </a:p>
          <a:p>
            <a:pPr lvl="2">
              <a:buNone/>
            </a:pPr>
            <a:endParaRPr lang="en-US" altLang="en-US" sz="3100" dirty="0" smtClean="0">
              <a:latin typeface="Times New Roman" pitchFamily="18" charset="0"/>
              <a:cs typeface="Times New Roman" pitchFamily="18" charset="0"/>
            </a:endParaRPr>
          </a:p>
          <a:p>
            <a:pPr lvl="1"/>
            <a:r>
              <a:rPr lang="en-US" altLang="en-US" sz="3100" dirty="0" smtClean="0">
                <a:latin typeface="Times New Roman" pitchFamily="18" charset="0"/>
                <a:cs typeface="Times New Roman" pitchFamily="18" charset="0"/>
              </a:rPr>
              <a:t>Passive voice when stressing the recipient or object of the action</a:t>
            </a:r>
          </a:p>
          <a:p>
            <a:pPr lvl="1"/>
            <a:endParaRPr lang="en-US" altLang="en-US" sz="3100" dirty="0" smtClean="0">
              <a:latin typeface="Times New Roman" pitchFamily="18" charset="0"/>
              <a:cs typeface="Times New Roman" pitchFamily="18" charset="0"/>
            </a:endParaRPr>
          </a:p>
          <a:p>
            <a:pPr lvl="2"/>
            <a:r>
              <a:rPr lang="en-US" altLang="en-US" sz="3100" dirty="0" smtClean="0">
                <a:solidFill>
                  <a:srgbClr val="0070C0"/>
                </a:solidFill>
                <a:latin typeface="Times New Roman" pitchFamily="18" charset="0"/>
                <a:cs typeface="Times New Roman" pitchFamily="18" charset="0"/>
                <a:sym typeface="Wingdings" pitchFamily="2" charset="2"/>
              </a:rPr>
              <a:t></a:t>
            </a:r>
            <a:r>
              <a:rPr lang="en-US" altLang="en-US" sz="3100" dirty="0" smtClean="0">
                <a:latin typeface="Times New Roman" pitchFamily="18" charset="0"/>
                <a:cs typeface="Times New Roman" pitchFamily="18" charset="0"/>
              </a:rPr>
              <a:t>: “The tests were inconclusive.”</a:t>
            </a:r>
          </a:p>
          <a:p>
            <a:pPr lvl="2"/>
            <a:r>
              <a:rPr lang="en-US" altLang="en-US" sz="3100" dirty="0" smtClean="0">
                <a:solidFill>
                  <a:srgbClr val="FF0000"/>
                </a:solidFill>
                <a:latin typeface="Times New Roman" pitchFamily="18" charset="0"/>
                <a:cs typeface="Times New Roman" pitchFamily="18" charset="0"/>
                <a:sym typeface="Wingdings" pitchFamily="2" charset="2"/>
              </a:rPr>
              <a:t></a:t>
            </a:r>
            <a:r>
              <a:rPr lang="en-US" altLang="en-US" sz="3100" dirty="0" smtClean="0">
                <a:latin typeface="Times New Roman" pitchFamily="18" charset="0"/>
                <a:cs typeface="Times New Roman" pitchFamily="18" charset="0"/>
              </a:rPr>
              <a:t>: “We found the tests inconclusive.” </a:t>
            </a:r>
          </a:p>
          <a:p>
            <a:pPr lvl="2">
              <a:buNone/>
            </a:pPr>
            <a:endParaRPr lang="en-US" altLang="en-US" sz="3600" dirty="0" smtClean="0">
              <a:solidFill>
                <a:srgbClr val="FF0000"/>
              </a:solidFill>
              <a:latin typeface="Times New Roman" pitchFamily="18" charset="0"/>
              <a:cs typeface="Times New Roman" pitchFamily="18" charset="0"/>
            </a:endParaRPr>
          </a:p>
          <a:p>
            <a:pPr>
              <a:buNone/>
            </a:pPr>
            <a:endParaRPr lang="en-GB"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792088"/>
          </a:xfrm>
        </p:spPr>
        <p:txBody>
          <a:bodyPr>
            <a:normAutofit fontScale="90000"/>
          </a:bodyPr>
          <a:lstStyle/>
          <a:p>
            <a:r>
              <a:rPr lang="en-US" altLang="en-US" sz="3200" dirty="0" smtClean="0">
                <a:solidFill>
                  <a:srgbClr val="C00000"/>
                </a:solidFill>
                <a:latin typeface="Bahnschrift SemiBold" pitchFamily="34" charset="0"/>
              </a:rPr>
              <a:t>Types of APA Papers. Structure</a:t>
            </a:r>
            <a:br>
              <a:rPr lang="en-US" altLang="en-US" sz="3200" dirty="0" smtClean="0">
                <a:solidFill>
                  <a:srgbClr val="C00000"/>
                </a:solidFill>
                <a:latin typeface="Bahnschrift SemiBold" pitchFamily="34" charset="0"/>
              </a:rPr>
            </a:br>
            <a:endParaRPr lang="en-GB" sz="3200" dirty="0">
              <a:solidFill>
                <a:srgbClr val="C00000"/>
              </a:solidFill>
              <a:latin typeface="Bahnschrift SemiBold" pitchFamily="34" charset="0"/>
            </a:endParaRPr>
          </a:p>
        </p:txBody>
      </p:sp>
      <p:sp>
        <p:nvSpPr>
          <p:cNvPr id="3" name="Содержимое 2"/>
          <p:cNvSpPr>
            <a:spLocks noGrp="1"/>
          </p:cNvSpPr>
          <p:nvPr>
            <p:ph idx="1"/>
          </p:nvPr>
        </p:nvSpPr>
        <p:spPr>
          <a:xfrm>
            <a:off x="457200" y="620688"/>
            <a:ext cx="8229600" cy="5505475"/>
          </a:xfrm>
        </p:spPr>
        <p:txBody>
          <a:bodyPr/>
          <a:lstStyle/>
          <a:p>
            <a:pPr>
              <a:lnSpc>
                <a:spcPct val="150000"/>
              </a:lnSpc>
              <a:buNone/>
            </a:pPr>
            <a:r>
              <a:rPr lang="en-US" altLang="en-US" sz="2400" b="1" dirty="0" smtClean="0">
                <a:latin typeface="Times New Roman" pitchFamily="18" charset="0"/>
                <a:cs typeface="Times New Roman" pitchFamily="18" charset="0"/>
              </a:rPr>
              <a:t>Quantitative Articles: </a:t>
            </a:r>
          </a:p>
          <a:p>
            <a:pPr marL="447675" lvl="1" indent="9525">
              <a:buNone/>
            </a:pPr>
            <a:r>
              <a:rPr lang="en-US" altLang="en-US" sz="2400" dirty="0" smtClean="0">
                <a:latin typeface="Times New Roman" pitchFamily="18" charset="0"/>
                <a:cs typeface="Times New Roman" pitchFamily="18" charset="0"/>
              </a:rPr>
              <a:t> Report quantitative research, which uses empirical and numerical information often analyzed through statistical means.</a:t>
            </a:r>
            <a:br>
              <a:rPr lang="en-US" altLang="en-US" sz="2400" dirty="0" smtClean="0">
                <a:latin typeface="Times New Roman" pitchFamily="18" charset="0"/>
                <a:cs typeface="Times New Roman" pitchFamily="18" charset="0"/>
              </a:rPr>
            </a:br>
            <a:endParaRPr lang="en-US" altLang="en-US" sz="2400" dirty="0" smtClean="0">
              <a:latin typeface="Times New Roman" pitchFamily="18" charset="0"/>
              <a:cs typeface="Times New Roman" pitchFamily="18" charset="0"/>
            </a:endParaRPr>
          </a:p>
          <a:p>
            <a:pPr lvl="1">
              <a:buFont typeface="Arial" panose="020B0604020202020204" pitchFamily="34" charset="0"/>
              <a:buChar char="•"/>
            </a:pPr>
            <a:r>
              <a:rPr lang="en-US" altLang="en-US" sz="2400" dirty="0" smtClean="0">
                <a:latin typeface="Times New Roman" pitchFamily="18" charset="0"/>
                <a:cs typeface="Times New Roman" pitchFamily="18" charset="0"/>
              </a:rPr>
              <a:t> Includes:</a:t>
            </a:r>
          </a:p>
          <a:p>
            <a:pPr lvl="2"/>
            <a:r>
              <a:rPr lang="en-US" altLang="en-US" dirty="0" smtClean="0">
                <a:latin typeface="Times New Roman" pitchFamily="18" charset="0"/>
                <a:cs typeface="Times New Roman" pitchFamily="18" charset="0"/>
              </a:rPr>
              <a:t> Title Page</a:t>
            </a:r>
          </a:p>
          <a:p>
            <a:pPr lvl="2"/>
            <a:r>
              <a:rPr lang="en-US" altLang="en-US" dirty="0" smtClean="0">
                <a:latin typeface="Times New Roman" pitchFamily="18" charset="0"/>
                <a:cs typeface="Times New Roman" pitchFamily="18" charset="0"/>
              </a:rPr>
              <a:t> Abstract </a:t>
            </a:r>
          </a:p>
          <a:p>
            <a:pPr lvl="2"/>
            <a:r>
              <a:rPr lang="en-US" altLang="en-US" dirty="0" smtClean="0">
                <a:latin typeface="Times New Roman" pitchFamily="18" charset="0"/>
                <a:cs typeface="Times New Roman" pitchFamily="18" charset="0"/>
              </a:rPr>
              <a:t> Introduction </a:t>
            </a:r>
          </a:p>
          <a:p>
            <a:pPr lvl="2"/>
            <a:r>
              <a:rPr lang="en-US" altLang="en-US" dirty="0" smtClean="0">
                <a:latin typeface="Times New Roman" pitchFamily="18" charset="0"/>
                <a:cs typeface="Times New Roman" pitchFamily="18" charset="0"/>
              </a:rPr>
              <a:t> Method</a:t>
            </a:r>
          </a:p>
          <a:p>
            <a:pPr lvl="2"/>
            <a:r>
              <a:rPr lang="en-US" altLang="en-US" dirty="0" smtClean="0">
                <a:latin typeface="Times New Roman" pitchFamily="18" charset="0"/>
                <a:cs typeface="Times New Roman" pitchFamily="18" charset="0"/>
              </a:rPr>
              <a:t> Results </a:t>
            </a:r>
          </a:p>
          <a:p>
            <a:pPr lvl="2"/>
            <a:r>
              <a:rPr lang="en-US" altLang="en-US" dirty="0" smtClean="0">
                <a:latin typeface="Times New Roman" pitchFamily="18" charset="0"/>
                <a:cs typeface="Times New Roman" pitchFamily="18" charset="0"/>
              </a:rPr>
              <a:t> Discussion</a:t>
            </a:r>
          </a:p>
          <a:p>
            <a:pPr>
              <a:buNone/>
            </a:pP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850106"/>
          </a:xfrm>
        </p:spPr>
        <p:txBody>
          <a:bodyPr>
            <a:normAutofit fontScale="90000"/>
          </a:bodyPr>
          <a:lstStyle/>
          <a:p>
            <a:r>
              <a:rPr lang="en-GB" sz="3200" dirty="0" smtClean="0">
                <a:solidFill>
                  <a:srgbClr val="C00000"/>
                </a:solidFill>
                <a:latin typeface="Bahnschrift SemiBold" pitchFamily="34" charset="0"/>
              </a:rPr>
              <a:t>Main Referencing Systems</a:t>
            </a:r>
            <a:br>
              <a:rPr lang="en-GB" sz="3200" dirty="0" smtClean="0">
                <a:solidFill>
                  <a:srgbClr val="C00000"/>
                </a:solidFill>
                <a:latin typeface="Bahnschrift SemiBold" pitchFamily="34" charset="0"/>
              </a:rPr>
            </a:br>
            <a:r>
              <a:rPr lang="en-GB" sz="3200" dirty="0" smtClean="0">
                <a:solidFill>
                  <a:srgbClr val="C00000"/>
                </a:solidFill>
                <a:latin typeface="Bahnschrift SemiBold" pitchFamily="34" charset="0"/>
              </a:rPr>
              <a:t> </a:t>
            </a:r>
            <a:r>
              <a:rPr lang="en-GB" sz="2200" dirty="0" smtClean="0">
                <a:solidFill>
                  <a:srgbClr val="C00000"/>
                </a:solidFill>
                <a:latin typeface="Bahnschrift SemiBold" pitchFamily="34" charset="0"/>
              </a:rPr>
              <a:t>for essays and academic articles</a:t>
            </a:r>
            <a:endParaRPr lang="en-GB" sz="2200" dirty="0">
              <a:solidFill>
                <a:srgbClr val="C00000"/>
              </a:solidFill>
              <a:latin typeface="Bahnschrift SemiBold" pitchFamily="34" charset="0"/>
            </a:endParaRPr>
          </a:p>
        </p:txBody>
      </p:sp>
      <p:sp>
        <p:nvSpPr>
          <p:cNvPr id="3" name="Содержимое 2"/>
          <p:cNvSpPr>
            <a:spLocks noGrp="1"/>
          </p:cNvSpPr>
          <p:nvPr>
            <p:ph idx="1"/>
          </p:nvPr>
        </p:nvSpPr>
        <p:spPr>
          <a:xfrm>
            <a:off x="457200" y="1052736"/>
            <a:ext cx="8229600" cy="5073427"/>
          </a:xfrm>
        </p:spPr>
        <p:txBody>
          <a:bodyPr>
            <a:normAutofit fontScale="70000" lnSpcReduction="20000"/>
          </a:bodyPr>
          <a:lstStyle/>
          <a:p>
            <a:pPr>
              <a:buNone/>
            </a:pPr>
            <a:r>
              <a:rPr lang="en-US" altLang="en-US" b="1" dirty="0" smtClean="0">
                <a:solidFill>
                  <a:srgbClr val="000000"/>
                </a:solidFill>
                <a:latin typeface="Times New Roman" pitchFamily="18" charset="0"/>
                <a:cs typeface="Times New Roman" pitchFamily="18" charset="0"/>
              </a:rPr>
              <a:t>MLA</a:t>
            </a:r>
            <a:r>
              <a:rPr lang="en-US" altLang="en-US" dirty="0" smtClean="0">
                <a:latin typeface="Times New Roman" pitchFamily="18" charset="0"/>
                <a:cs typeface="Times New Roman" pitchFamily="18" charset="0"/>
              </a:rPr>
              <a:t> (Modern Language Association) - in various humanities disciplines, e.g. </a:t>
            </a:r>
            <a:r>
              <a:rPr lang="en-GB" dirty="0" smtClean="0">
                <a:latin typeface="Times New Roman" pitchFamily="18" charset="0"/>
                <a:cs typeface="Times New Roman" pitchFamily="18" charset="0"/>
              </a:rPr>
              <a:t>language arts, cultural studies. </a:t>
            </a:r>
            <a:endParaRPr lang="en-US" altLang="en-US" dirty="0" smtClean="0">
              <a:latin typeface="Times New Roman" pitchFamily="18" charset="0"/>
              <a:cs typeface="Times New Roman" pitchFamily="18" charset="0"/>
            </a:endParaRPr>
          </a:p>
          <a:p>
            <a:pPr>
              <a:buNone/>
            </a:pPr>
            <a:endParaRPr lang="en-GB" b="1" dirty="0" smtClean="0">
              <a:latin typeface="Times New Roman" pitchFamily="18" charset="0"/>
              <a:cs typeface="Times New Roman" pitchFamily="18" charset="0"/>
            </a:endParaRPr>
          </a:p>
          <a:p>
            <a:pPr>
              <a:buNone/>
            </a:pPr>
            <a:r>
              <a:rPr lang="en-GB" b="1" dirty="0" smtClean="0">
                <a:latin typeface="Times New Roman" pitchFamily="18" charset="0"/>
                <a:cs typeface="Times New Roman" pitchFamily="18" charset="0"/>
              </a:rPr>
              <a:t>Harvard system </a:t>
            </a:r>
            <a:r>
              <a:rPr lang="en-GB" dirty="0" smtClean="0">
                <a:latin typeface="Times New Roman" pitchFamily="18" charset="0"/>
                <a:cs typeface="Times New Roman" pitchFamily="18" charset="0"/>
              </a:rPr>
              <a:t>- for the social sciences and business </a:t>
            </a:r>
          </a:p>
          <a:p>
            <a:pPr>
              <a:buNone/>
            </a:pPr>
            <a:r>
              <a:rPr lang="en-GB" i="1" dirty="0" smtClean="0">
                <a:latin typeface="Times New Roman" pitchFamily="18" charset="0"/>
                <a:cs typeface="Times New Roman" pitchFamily="18" charset="0"/>
              </a:rPr>
              <a:t>	</a:t>
            </a:r>
          </a:p>
          <a:p>
            <a:pPr>
              <a:buNone/>
            </a:pPr>
            <a:r>
              <a:rPr lang="en-GB" b="1" dirty="0" smtClean="0">
                <a:latin typeface="Times New Roman" pitchFamily="18" charset="0"/>
                <a:cs typeface="Times New Roman" pitchFamily="18" charset="0"/>
              </a:rPr>
              <a:t>APA </a:t>
            </a:r>
            <a:r>
              <a:rPr lang="en-US" altLang="en-US" dirty="0" smtClean="0">
                <a:latin typeface="Times New Roman" pitchFamily="18" charset="0"/>
                <a:cs typeface="Times New Roman" pitchFamily="18" charset="0"/>
              </a:rPr>
              <a:t>(the American Psychological Association) </a:t>
            </a:r>
            <a:r>
              <a:rPr lang="en-GB" b="1" dirty="0" smtClean="0">
                <a:latin typeface="Times New Roman" pitchFamily="18" charset="0"/>
                <a:cs typeface="Times New Roman" pitchFamily="18" charset="0"/>
              </a:rPr>
              <a:t>Variation of the Harvard style</a:t>
            </a:r>
            <a:r>
              <a:rPr lang="en-GB" dirty="0" smtClean="0">
                <a:latin typeface="Times New Roman" pitchFamily="18" charset="0"/>
                <a:cs typeface="Times New Roman" pitchFamily="18" charset="0"/>
              </a:rPr>
              <a:t> </a:t>
            </a:r>
            <a:r>
              <a:rPr lang="en-US" altLang="en-US" dirty="0" smtClean="0">
                <a:latin typeface="Times New Roman" pitchFamily="18" charset="0"/>
                <a:cs typeface="Times New Roman" pitchFamily="18" charset="0"/>
              </a:rPr>
              <a:t>– for social sciences, e.g. business, economics, psychology, sociology, nursing.</a:t>
            </a:r>
          </a:p>
          <a:p>
            <a:pPr>
              <a:buNone/>
            </a:pPr>
            <a:endParaRPr lang="en-GB" b="1" dirty="0" smtClean="0">
              <a:latin typeface="Times New Roman" pitchFamily="18" charset="0"/>
              <a:cs typeface="Times New Roman" pitchFamily="18" charset="0"/>
            </a:endParaRPr>
          </a:p>
          <a:p>
            <a:pPr>
              <a:buNone/>
            </a:pPr>
            <a:r>
              <a:rPr lang="en-GB" b="1" dirty="0" smtClean="0">
                <a:latin typeface="Times New Roman" pitchFamily="18" charset="0"/>
                <a:cs typeface="Times New Roman" pitchFamily="18" charset="0"/>
              </a:rPr>
              <a:t>IEEE (</a:t>
            </a:r>
            <a:r>
              <a:rPr lang="en-GB" dirty="0" smtClean="0">
                <a:latin typeface="Times New Roman" pitchFamily="18" charset="0"/>
                <a:cs typeface="Times New Roman" pitchFamily="18" charset="0"/>
              </a:rPr>
              <a:t>The Institute of Electronic and Electrical Engineers style)  – for technical fields, particularly computer science.</a:t>
            </a:r>
          </a:p>
          <a:p>
            <a:pPr>
              <a:buNone/>
            </a:pPr>
            <a:endParaRPr lang="en-GB" b="1" dirty="0" smtClean="0">
              <a:latin typeface="Times New Roman" pitchFamily="18" charset="0"/>
              <a:cs typeface="Times New Roman" pitchFamily="18" charset="0"/>
            </a:endParaRPr>
          </a:p>
          <a:p>
            <a:pPr>
              <a:buNone/>
            </a:pPr>
            <a:r>
              <a:rPr lang="en-GB" b="1" dirty="0" smtClean="0">
                <a:latin typeface="Times New Roman" pitchFamily="18" charset="0"/>
                <a:cs typeface="Times New Roman" pitchFamily="18" charset="0"/>
              </a:rPr>
              <a:t>Vancouver system – </a:t>
            </a:r>
            <a:r>
              <a:rPr lang="en-GB" dirty="0" smtClean="0">
                <a:latin typeface="Times New Roman" pitchFamily="18" charset="0"/>
                <a:cs typeface="Times New Roman" pitchFamily="18" charset="0"/>
              </a:rPr>
              <a:t>for medicine and science.  </a:t>
            </a:r>
          </a:p>
          <a:p>
            <a:pPr>
              <a:buNone/>
            </a:pPr>
            <a:endParaRPr lang="en-GB" dirty="0" smtClean="0">
              <a:latin typeface="Times New Roman" pitchFamily="18" charset="0"/>
              <a:cs typeface="Times New Roman" pitchFamily="18" charset="0"/>
            </a:endParaRPr>
          </a:p>
          <a:p>
            <a:pPr>
              <a:buNone/>
            </a:pPr>
            <a:r>
              <a:rPr lang="en-GB" b="1" dirty="0" smtClean="0">
                <a:latin typeface="Times New Roman" pitchFamily="18" charset="0"/>
                <a:cs typeface="Times New Roman" pitchFamily="18" charset="0"/>
              </a:rPr>
              <a:t>Chicago/</a:t>
            </a:r>
            <a:r>
              <a:rPr lang="en-GB" b="1" dirty="0" err="1" smtClean="0">
                <a:latin typeface="Times New Roman" pitchFamily="18" charset="0"/>
                <a:cs typeface="Times New Roman" pitchFamily="18" charset="0"/>
              </a:rPr>
              <a:t>Turabian</a:t>
            </a:r>
            <a:r>
              <a:rPr lang="en-GB" dirty="0" smtClean="0">
                <a:latin typeface="Times New Roman" pitchFamily="18" charset="0"/>
                <a:cs typeface="Times New Roman" pitchFamily="18" charset="0"/>
              </a:rPr>
              <a:t> </a:t>
            </a:r>
            <a:r>
              <a:rPr lang="en-GB" b="1" dirty="0" smtClean="0">
                <a:latin typeface="Times New Roman" pitchFamily="18" charset="0"/>
                <a:cs typeface="Times New Roman" pitchFamily="18" charset="0"/>
              </a:rPr>
              <a:t>style</a:t>
            </a:r>
            <a:r>
              <a:rPr lang="en-GB" dirty="0" smtClean="0">
                <a:latin typeface="Times New Roman" pitchFamily="18" charset="0"/>
                <a:cs typeface="Times New Roman" pitchFamily="18" charset="0"/>
              </a:rPr>
              <a:t>  – for business, history, literature,  and the Fine Arts </a:t>
            </a:r>
          </a:p>
          <a:p>
            <a:pPr indent="19050">
              <a:buNone/>
            </a:pP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US" altLang="en-US" sz="3600" dirty="0" smtClean="0">
                <a:solidFill>
                  <a:srgbClr val="C00000"/>
                </a:solidFill>
                <a:latin typeface="Bahnschrift SemiBold" pitchFamily="34" charset="0"/>
              </a:rPr>
              <a:t/>
            </a:r>
            <a:br>
              <a:rPr lang="en-US" altLang="en-US" sz="3600" dirty="0" smtClean="0">
                <a:solidFill>
                  <a:srgbClr val="C00000"/>
                </a:solidFill>
                <a:latin typeface="Bahnschrift SemiBold" pitchFamily="34" charset="0"/>
              </a:rPr>
            </a:br>
            <a:r>
              <a:rPr lang="en-US" altLang="en-US" sz="3600" dirty="0" smtClean="0">
                <a:solidFill>
                  <a:srgbClr val="C00000"/>
                </a:solidFill>
                <a:latin typeface="Bahnschrift SemiBold" pitchFamily="34" charset="0"/>
              </a:rPr>
              <a:t>Types of APA Papers. Structure</a:t>
            </a:r>
            <a:r>
              <a:rPr lang="en-US" altLang="en-US" dirty="0" smtClean="0">
                <a:solidFill>
                  <a:srgbClr val="C00000"/>
                </a:solidFill>
                <a:latin typeface="Bahnschrift SemiBold" pitchFamily="34" charset="0"/>
              </a:rPr>
              <a:t/>
            </a:r>
            <a:br>
              <a:rPr lang="en-US" altLang="en-US" dirty="0" smtClean="0">
                <a:solidFill>
                  <a:srgbClr val="C00000"/>
                </a:solidFill>
                <a:latin typeface="Bahnschrift SemiBold" pitchFamily="34" charset="0"/>
              </a:rPr>
            </a:br>
            <a:endParaRPr lang="en-GB" dirty="0"/>
          </a:p>
        </p:txBody>
      </p:sp>
      <p:sp>
        <p:nvSpPr>
          <p:cNvPr id="3" name="Содержимое 2"/>
          <p:cNvSpPr>
            <a:spLocks noGrp="1"/>
          </p:cNvSpPr>
          <p:nvPr>
            <p:ph idx="1"/>
          </p:nvPr>
        </p:nvSpPr>
        <p:spPr>
          <a:xfrm>
            <a:off x="457200" y="1052736"/>
            <a:ext cx="8229600" cy="5073427"/>
          </a:xfrm>
        </p:spPr>
        <p:txBody>
          <a:bodyPr>
            <a:normAutofit lnSpcReduction="10000"/>
          </a:bodyPr>
          <a:lstStyle/>
          <a:p>
            <a:pPr>
              <a:lnSpc>
                <a:spcPct val="150000"/>
              </a:lnSpc>
              <a:buNone/>
            </a:pPr>
            <a:r>
              <a:rPr lang="en-US" altLang="en-US" sz="2400" b="1" dirty="0" smtClean="0">
                <a:latin typeface="Times New Roman" pitchFamily="18" charset="0"/>
                <a:cs typeface="Times New Roman" pitchFamily="18" charset="0"/>
              </a:rPr>
              <a:t>Qualitative Articles: </a:t>
            </a:r>
          </a:p>
          <a:p>
            <a:pPr lvl="1">
              <a:buNone/>
            </a:pPr>
            <a:r>
              <a:rPr lang="en-US" altLang="en-US" sz="2400" dirty="0" smtClean="0">
                <a:latin typeface="Times New Roman" pitchFamily="18" charset="0"/>
                <a:cs typeface="Times New Roman" pitchFamily="18" charset="0"/>
              </a:rPr>
              <a:t> Report qualitative research, which uses scientific practices to learn more about human experiences that cannot be numerically quantified.</a:t>
            </a:r>
            <a:br>
              <a:rPr lang="en-US" altLang="en-US" sz="2400" dirty="0" smtClean="0">
                <a:latin typeface="Times New Roman" pitchFamily="18" charset="0"/>
                <a:cs typeface="Times New Roman" pitchFamily="18" charset="0"/>
              </a:rPr>
            </a:br>
            <a:endParaRPr lang="en-US" altLang="en-US" sz="2400" dirty="0" smtClean="0">
              <a:latin typeface="Times New Roman" pitchFamily="18" charset="0"/>
              <a:cs typeface="Times New Roman" pitchFamily="18" charset="0"/>
            </a:endParaRPr>
          </a:p>
          <a:p>
            <a:pPr lvl="1">
              <a:buFont typeface="Arial" panose="020B0604020202020204" pitchFamily="34" charset="0"/>
              <a:buChar char="•"/>
            </a:pPr>
            <a:r>
              <a:rPr lang="en-US" altLang="en-US" sz="2400" dirty="0" smtClean="0">
                <a:latin typeface="Times New Roman" pitchFamily="18" charset="0"/>
                <a:cs typeface="Times New Roman" pitchFamily="18" charset="0"/>
              </a:rPr>
              <a:t> Includes:</a:t>
            </a:r>
          </a:p>
          <a:p>
            <a:pPr lvl="2"/>
            <a:r>
              <a:rPr lang="en-US" altLang="en-US" dirty="0" smtClean="0">
                <a:latin typeface="Times New Roman" pitchFamily="18" charset="0"/>
                <a:cs typeface="Times New Roman" pitchFamily="18" charset="0"/>
              </a:rPr>
              <a:t> Title Page</a:t>
            </a:r>
          </a:p>
          <a:p>
            <a:pPr lvl="2"/>
            <a:r>
              <a:rPr lang="en-US" altLang="en-US" dirty="0" smtClean="0">
                <a:latin typeface="Times New Roman" pitchFamily="18" charset="0"/>
                <a:cs typeface="Times New Roman" pitchFamily="18" charset="0"/>
              </a:rPr>
              <a:t> Abstract </a:t>
            </a:r>
          </a:p>
          <a:p>
            <a:pPr lvl="2"/>
            <a:r>
              <a:rPr lang="en-US" altLang="en-US" dirty="0" smtClean="0">
                <a:latin typeface="Times New Roman" pitchFamily="18" charset="0"/>
                <a:cs typeface="Times New Roman" pitchFamily="18" charset="0"/>
              </a:rPr>
              <a:t> Introduction </a:t>
            </a:r>
          </a:p>
          <a:p>
            <a:pPr lvl="2"/>
            <a:r>
              <a:rPr lang="en-US" altLang="en-US" dirty="0" smtClean="0">
                <a:latin typeface="Times New Roman" pitchFamily="18" charset="0"/>
                <a:cs typeface="Times New Roman" pitchFamily="18" charset="0"/>
              </a:rPr>
              <a:t> Method</a:t>
            </a:r>
          </a:p>
          <a:p>
            <a:pPr lvl="2"/>
            <a:r>
              <a:rPr lang="en-US" altLang="en-US" dirty="0" smtClean="0">
                <a:latin typeface="Times New Roman" pitchFamily="18" charset="0"/>
                <a:cs typeface="Times New Roman" pitchFamily="18" charset="0"/>
              </a:rPr>
              <a:t> Findings/Results </a:t>
            </a:r>
          </a:p>
          <a:p>
            <a:pPr lvl="2"/>
            <a:r>
              <a:rPr lang="en-US" altLang="en-US" dirty="0" smtClean="0">
                <a:latin typeface="Times New Roman" pitchFamily="18" charset="0"/>
                <a:cs typeface="Times New Roman" pitchFamily="18" charset="0"/>
              </a:rPr>
              <a:t> Discussion</a:t>
            </a:r>
          </a:p>
          <a:p>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US" altLang="en-US" sz="2800" dirty="0" smtClean="0">
                <a:solidFill>
                  <a:srgbClr val="C00000"/>
                </a:solidFill>
                <a:latin typeface="Bahnschrift SemiBold" pitchFamily="34" charset="0"/>
              </a:rPr>
              <a:t>Types of APA Papers. Structure</a:t>
            </a:r>
            <a:endParaRPr lang="en-GB" sz="2800" dirty="0"/>
          </a:p>
        </p:txBody>
      </p:sp>
      <p:sp>
        <p:nvSpPr>
          <p:cNvPr id="3" name="Содержимое 2"/>
          <p:cNvSpPr>
            <a:spLocks noGrp="1"/>
          </p:cNvSpPr>
          <p:nvPr>
            <p:ph idx="1"/>
          </p:nvPr>
        </p:nvSpPr>
        <p:spPr>
          <a:xfrm>
            <a:off x="457200" y="908720"/>
            <a:ext cx="8229600" cy="5217443"/>
          </a:xfrm>
        </p:spPr>
        <p:txBody>
          <a:bodyPr>
            <a:normAutofit/>
          </a:bodyPr>
          <a:lstStyle/>
          <a:p>
            <a:pPr>
              <a:lnSpc>
                <a:spcPct val="150000"/>
              </a:lnSpc>
              <a:buNone/>
            </a:pPr>
            <a:r>
              <a:rPr lang="en-US" altLang="en-US" sz="2400" b="1" dirty="0" smtClean="0">
                <a:latin typeface="Times New Roman" pitchFamily="18" charset="0"/>
                <a:cs typeface="Times New Roman" pitchFamily="18" charset="0"/>
              </a:rPr>
              <a:t>The Literature Review: </a:t>
            </a:r>
          </a:p>
          <a:p>
            <a:pPr lvl="1">
              <a:buNone/>
            </a:pPr>
            <a:r>
              <a:rPr lang="en-US" altLang="en-US" sz="2400" dirty="0" smtClean="0">
                <a:latin typeface="Times New Roman" pitchFamily="18" charset="0"/>
                <a:cs typeface="Times New Roman" pitchFamily="18" charset="0"/>
              </a:rPr>
              <a:t> Summarizes scientific literature on a particular research topic</a:t>
            </a:r>
            <a:br>
              <a:rPr lang="en-US" altLang="en-US" sz="2400" dirty="0" smtClean="0">
                <a:latin typeface="Times New Roman" pitchFamily="18" charset="0"/>
                <a:cs typeface="Times New Roman" pitchFamily="18" charset="0"/>
              </a:rPr>
            </a:br>
            <a:endParaRPr lang="en-US" altLang="en-US" sz="2400" dirty="0" smtClean="0">
              <a:latin typeface="Times New Roman" pitchFamily="18" charset="0"/>
              <a:cs typeface="Times New Roman" pitchFamily="18" charset="0"/>
            </a:endParaRPr>
          </a:p>
          <a:p>
            <a:pPr lvl="1">
              <a:buFont typeface="Arial" panose="020B0604020202020204" pitchFamily="34" charset="0"/>
              <a:buChar char="•"/>
            </a:pPr>
            <a:r>
              <a:rPr lang="en-US" altLang="en-US" sz="2400" dirty="0" smtClean="0">
                <a:latin typeface="Times New Roman" pitchFamily="18" charset="0"/>
                <a:cs typeface="Times New Roman" pitchFamily="18" charset="0"/>
              </a:rPr>
              <a:t> While the APA Publication Manual does not require a specific order for a literature review, a good literature review typically contains the following components:</a:t>
            </a:r>
          </a:p>
          <a:p>
            <a:pPr lvl="2"/>
            <a:r>
              <a:rPr lang="en-US" altLang="en-US" dirty="0" smtClean="0">
                <a:latin typeface="Times New Roman" pitchFamily="18" charset="0"/>
                <a:cs typeface="Times New Roman" pitchFamily="18" charset="0"/>
              </a:rPr>
              <a:t> Introduction </a:t>
            </a:r>
          </a:p>
          <a:p>
            <a:pPr lvl="2"/>
            <a:r>
              <a:rPr lang="en-US" altLang="en-US" dirty="0" smtClean="0">
                <a:latin typeface="Times New Roman" pitchFamily="18" charset="0"/>
                <a:cs typeface="Times New Roman" pitchFamily="18" charset="0"/>
              </a:rPr>
              <a:t> Thesis statement</a:t>
            </a:r>
          </a:p>
          <a:p>
            <a:pPr lvl="2"/>
            <a:r>
              <a:rPr lang="en-US" altLang="en-US" dirty="0" smtClean="0">
                <a:latin typeface="Times New Roman" pitchFamily="18" charset="0"/>
                <a:cs typeface="Times New Roman" pitchFamily="18" charset="0"/>
              </a:rPr>
              <a:t> Summary and synthesis of sources</a:t>
            </a:r>
          </a:p>
          <a:p>
            <a:pPr lvl="2"/>
            <a:r>
              <a:rPr lang="en-US" altLang="en-US" dirty="0" smtClean="0">
                <a:latin typeface="Times New Roman" pitchFamily="18" charset="0"/>
                <a:cs typeface="Times New Roman" pitchFamily="18" charset="0"/>
              </a:rPr>
              <a:t> List of References</a:t>
            </a:r>
          </a:p>
          <a:p>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r>
              <a:rPr lang="en-US" altLang="en-US" sz="2800" dirty="0" smtClean="0">
                <a:solidFill>
                  <a:srgbClr val="C00000"/>
                </a:solidFill>
                <a:latin typeface="Bahnschrift SemiBold" pitchFamily="34" charset="0"/>
              </a:rPr>
              <a:t>General APA Format</a:t>
            </a:r>
            <a:endParaRPr lang="en-US" altLang="en-US" sz="2800" dirty="0">
              <a:solidFill>
                <a:srgbClr val="C00000"/>
              </a:solidFill>
              <a:latin typeface="Bahnschrift SemiBold" pitchFamily="34" charset="0"/>
            </a:endParaRPr>
          </a:p>
        </p:txBody>
      </p:sp>
      <p:sp>
        <p:nvSpPr>
          <p:cNvPr id="3" name="Содержимое 2"/>
          <p:cNvSpPr>
            <a:spLocks noGrp="1"/>
          </p:cNvSpPr>
          <p:nvPr>
            <p:ph idx="1"/>
          </p:nvPr>
        </p:nvSpPr>
        <p:spPr>
          <a:xfrm>
            <a:off x="457200" y="1052736"/>
            <a:ext cx="8229600" cy="5073427"/>
          </a:xfrm>
        </p:spPr>
        <p:txBody>
          <a:bodyPr>
            <a:normAutofit lnSpcReduction="10000"/>
          </a:bodyPr>
          <a:lstStyle/>
          <a:p>
            <a:pPr>
              <a:buNone/>
            </a:pPr>
            <a:r>
              <a:rPr lang="en-US" altLang="en-US" sz="2400" b="1" dirty="0" smtClean="0">
                <a:latin typeface="Times New Roman" pitchFamily="18" charset="0"/>
                <a:cs typeface="Times New Roman" pitchFamily="18" charset="0"/>
              </a:rPr>
              <a:t>Your essay should:</a:t>
            </a:r>
          </a:p>
          <a:p>
            <a:pPr lvl="1">
              <a:spcBef>
                <a:spcPts val="1000"/>
              </a:spcBef>
              <a:buFont typeface="Arial" panose="020B0604020202020204" pitchFamily="34" charset="0"/>
              <a:buChar char="•"/>
            </a:pPr>
            <a:r>
              <a:rPr lang="en-US" altLang="en-US" sz="2400" dirty="0" smtClean="0">
                <a:latin typeface="Times New Roman" pitchFamily="18" charset="0"/>
                <a:cs typeface="Times New Roman" pitchFamily="18" charset="0"/>
              </a:rPr>
              <a:t> Be typed</a:t>
            </a:r>
          </a:p>
          <a:p>
            <a:pPr lvl="1">
              <a:spcBef>
                <a:spcPts val="1000"/>
              </a:spcBef>
              <a:buFont typeface="Arial" panose="020B0604020202020204" pitchFamily="34" charset="0"/>
              <a:buChar char="•"/>
            </a:pPr>
            <a:r>
              <a:rPr lang="en-US" altLang="en-US" sz="2400" dirty="0" smtClean="0">
                <a:latin typeface="Times New Roman" pitchFamily="18" charset="0"/>
                <a:cs typeface="Times New Roman" pitchFamily="18" charset="0"/>
              </a:rPr>
              <a:t> Double-spaced</a:t>
            </a:r>
          </a:p>
          <a:p>
            <a:pPr lvl="1">
              <a:spcBef>
                <a:spcPts val="1000"/>
              </a:spcBef>
              <a:buFont typeface="Arial" panose="020B0604020202020204" pitchFamily="34" charset="0"/>
              <a:buChar char="•"/>
            </a:pPr>
            <a:r>
              <a:rPr lang="en-US" altLang="en-US" sz="2400" dirty="0" smtClean="0">
                <a:latin typeface="Times New Roman" pitchFamily="18" charset="0"/>
                <a:cs typeface="Times New Roman" pitchFamily="18" charset="0"/>
              </a:rPr>
              <a:t> Have 1” margins</a:t>
            </a:r>
          </a:p>
          <a:p>
            <a:pPr lvl="1">
              <a:spcBef>
                <a:spcPts val="1000"/>
              </a:spcBef>
              <a:buFont typeface="Arial" panose="020B0604020202020204" pitchFamily="34" charset="0"/>
              <a:buChar char="•"/>
            </a:pPr>
            <a:r>
              <a:rPr lang="en-US" altLang="en-US" sz="2400" dirty="0" smtClean="0">
                <a:latin typeface="Times New Roman" pitchFamily="18" charset="0"/>
                <a:cs typeface="Times New Roman" pitchFamily="18" charset="0"/>
              </a:rPr>
              <a:t> Use 10-12pt. Standard font (</a:t>
            </a:r>
            <a:r>
              <a:rPr lang="en-US" altLang="en-US" sz="2400" dirty="0" err="1" smtClean="0">
                <a:latin typeface="Times New Roman" pitchFamily="18" charset="0"/>
                <a:cs typeface="Times New Roman" pitchFamily="18" charset="0"/>
              </a:rPr>
              <a:t>eg</a:t>
            </a:r>
            <a:r>
              <a:rPr lang="en-US" altLang="en-US" sz="2400" dirty="0" smtClean="0">
                <a:latin typeface="Times New Roman" pitchFamily="18" charset="0"/>
                <a:cs typeface="Times New Roman" pitchFamily="18" charset="0"/>
              </a:rPr>
              <a:t>. Times New Roman)</a:t>
            </a:r>
          </a:p>
          <a:p>
            <a:pPr lvl="1">
              <a:spcBef>
                <a:spcPts val="1000"/>
              </a:spcBef>
              <a:buFont typeface="Arial" panose="020B0604020202020204" pitchFamily="34" charset="0"/>
              <a:buChar char="•"/>
            </a:pPr>
            <a:r>
              <a:rPr lang="en-US" altLang="en-US" sz="2400" dirty="0" smtClean="0">
                <a:latin typeface="Times New Roman" pitchFamily="18" charset="0"/>
                <a:cs typeface="Times New Roman" pitchFamily="18" charset="0"/>
              </a:rPr>
              <a:t> Be printed on standard-sized paper (8.5</a:t>
            </a:r>
            <a:r>
              <a:rPr lang="en-US" altLang="ja-JP" sz="2400" dirty="0" smtClean="0">
                <a:latin typeface="Times New Roman" pitchFamily="18" charset="0"/>
                <a:ea typeface="MS Mincho" panose="02020609040205080304" pitchFamily="49" charset="-128"/>
                <a:cs typeface="Times New Roman" pitchFamily="18" charset="0"/>
              </a:rPr>
              <a:t>”x 11”)</a:t>
            </a:r>
          </a:p>
          <a:p>
            <a:pPr>
              <a:spcBef>
                <a:spcPts val="1000"/>
              </a:spcBef>
              <a:buNone/>
            </a:pPr>
            <a:r>
              <a:rPr lang="en-US" altLang="ja-JP" sz="2400" b="1" dirty="0" smtClean="0">
                <a:latin typeface="Times New Roman" pitchFamily="18" charset="0"/>
                <a:ea typeface="MS Mincho" panose="02020609040205080304" pitchFamily="49" charset="-128"/>
                <a:cs typeface="Times New Roman" pitchFamily="18" charset="0"/>
              </a:rPr>
              <a:t>Every page of your essay should include:</a:t>
            </a:r>
          </a:p>
          <a:p>
            <a:pPr lvl="1">
              <a:spcBef>
                <a:spcPts val="1000"/>
              </a:spcBef>
              <a:buFont typeface="Arial" panose="020B0604020202020204" pitchFamily="34" charset="0"/>
              <a:buChar char="•"/>
            </a:pPr>
            <a:r>
              <a:rPr lang="en-US" altLang="en-US" sz="2400" dirty="0" smtClean="0">
                <a:latin typeface="Times New Roman" pitchFamily="18" charset="0"/>
                <a:ea typeface="MS Mincho" panose="02020609040205080304" pitchFamily="49" charset="-128"/>
                <a:cs typeface="Times New Roman" pitchFamily="18" charset="0"/>
              </a:rPr>
              <a:t> The page number in the upper right</a:t>
            </a:r>
          </a:p>
          <a:p>
            <a:pPr lvl="1">
              <a:spcBef>
                <a:spcPts val="1000"/>
              </a:spcBef>
              <a:buFont typeface="Arial" panose="020B0604020202020204" pitchFamily="34" charset="0"/>
              <a:buChar char="•"/>
            </a:pPr>
            <a:r>
              <a:rPr lang="en-US" altLang="en-US" sz="2400" dirty="0" smtClean="0">
                <a:solidFill>
                  <a:prstClr val="black"/>
                </a:solidFill>
                <a:latin typeface="Times New Roman" pitchFamily="18" charset="0"/>
                <a:ea typeface="MS Mincho" panose="02020609040205080304" pitchFamily="49" charset="-128"/>
                <a:cs typeface="Times New Roman" pitchFamily="18" charset="0"/>
              </a:rPr>
              <a:t> If it is a </a:t>
            </a:r>
            <a:r>
              <a:rPr lang="en-US" altLang="en-US" sz="2400" b="1" dirty="0" smtClean="0">
                <a:solidFill>
                  <a:prstClr val="black"/>
                </a:solidFill>
                <a:latin typeface="Times New Roman" pitchFamily="18" charset="0"/>
                <a:ea typeface="MS Mincho" panose="02020609040205080304" pitchFamily="49" charset="-128"/>
                <a:cs typeface="Times New Roman" pitchFamily="18" charset="0"/>
              </a:rPr>
              <a:t>professional paper: </a:t>
            </a:r>
            <a:r>
              <a:rPr lang="en-US" altLang="en-US" sz="2400" dirty="0" smtClean="0">
                <a:solidFill>
                  <a:prstClr val="black"/>
                </a:solidFill>
                <a:latin typeface="Times New Roman" pitchFamily="18" charset="0"/>
                <a:ea typeface="MS Mincho" panose="02020609040205080304" pitchFamily="49" charset="-128"/>
                <a:cs typeface="Times New Roman" pitchFamily="18" charset="0"/>
              </a:rPr>
              <a:t>A page header (shortened title, all caps) in the upper left-hand corner.</a:t>
            </a:r>
          </a:p>
          <a:p>
            <a:pPr lvl="2">
              <a:spcBef>
                <a:spcPts val="1000"/>
              </a:spcBef>
            </a:pPr>
            <a:r>
              <a:rPr lang="en-US" altLang="en-US" b="1" dirty="0" smtClean="0">
                <a:solidFill>
                  <a:prstClr val="black"/>
                </a:solidFill>
                <a:latin typeface="Times New Roman" pitchFamily="18" charset="0"/>
                <a:ea typeface="MS Mincho" panose="02020609040205080304" pitchFamily="49" charset="-128"/>
                <a:cs typeface="Times New Roman" pitchFamily="18" charset="0"/>
              </a:rPr>
              <a:t>Student papers</a:t>
            </a:r>
            <a:r>
              <a:rPr lang="en-US" altLang="en-US" dirty="0" smtClean="0">
                <a:solidFill>
                  <a:prstClr val="black"/>
                </a:solidFill>
                <a:latin typeface="Times New Roman" pitchFamily="18" charset="0"/>
                <a:ea typeface="MS Mincho" panose="02020609040205080304" pitchFamily="49" charset="-128"/>
                <a:cs typeface="Times New Roman" pitchFamily="18" charset="0"/>
              </a:rPr>
              <a:t> do not require running headers.</a:t>
            </a:r>
            <a:endParaRPr lang="en-US" altLang="en-US" dirty="0" smtClean="0">
              <a:latin typeface="Times New Roman" pitchFamily="18" charset="0"/>
              <a:ea typeface="MS Mincho" panose="02020609040205080304" pitchFamily="49" charset="-128"/>
              <a:cs typeface="Times New Roman" pitchFamily="18" charset="0"/>
            </a:endParaRPr>
          </a:p>
          <a:p>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r>
              <a:rPr lang="en-US" altLang="en-US" sz="2800" dirty="0" smtClean="0">
                <a:solidFill>
                  <a:srgbClr val="C00000"/>
                </a:solidFill>
                <a:latin typeface="Bahnschrift SemiBold" pitchFamily="34" charset="0"/>
              </a:rPr>
              <a:t>General APA Format. Student Paper Example</a:t>
            </a:r>
            <a:endParaRPr lang="en-GB" sz="2800" dirty="0"/>
          </a:p>
        </p:txBody>
      </p:sp>
      <p:pic>
        <p:nvPicPr>
          <p:cNvPr id="4" name="Содержимое 3" descr="apa sample papaer example 1.jpg"/>
          <p:cNvPicPr>
            <a:picLocks noGrp="1" noChangeAspect="1"/>
          </p:cNvPicPr>
          <p:nvPr>
            <p:ph idx="1"/>
          </p:nvPr>
        </p:nvPicPr>
        <p:blipFill>
          <a:blip r:embed="rId2" cstate="print"/>
          <a:stretch>
            <a:fillRect/>
          </a:stretch>
        </p:blipFill>
        <p:spPr>
          <a:xfrm>
            <a:off x="971600" y="836613"/>
            <a:ext cx="7344815" cy="5871046"/>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apa sample papaer example 2.jpg"/>
          <p:cNvPicPr>
            <a:picLocks noGrp="1" noChangeAspect="1"/>
          </p:cNvPicPr>
          <p:nvPr>
            <p:ph idx="1"/>
          </p:nvPr>
        </p:nvPicPr>
        <p:blipFill>
          <a:blip r:embed="rId2" cstate="print"/>
          <a:stretch>
            <a:fillRect/>
          </a:stretch>
        </p:blipFill>
        <p:spPr>
          <a:xfrm>
            <a:off x="755576" y="764704"/>
            <a:ext cx="7577038" cy="5904185"/>
          </a:xfrm>
        </p:spPr>
      </p:pic>
      <p:sp>
        <p:nvSpPr>
          <p:cNvPr id="4" name="Заголовок 1"/>
          <p:cNvSpPr txBox="1">
            <a:spLocks/>
          </p:cNvSpPr>
          <p:nvPr/>
        </p:nvSpPr>
        <p:spPr>
          <a:xfrm>
            <a:off x="539552" y="260648"/>
            <a:ext cx="8229600" cy="56207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smtClean="0">
                <a:ln>
                  <a:noFill/>
                </a:ln>
                <a:solidFill>
                  <a:srgbClr val="C00000"/>
                </a:solidFill>
                <a:effectLst/>
                <a:uLnTx/>
                <a:uFillTx/>
                <a:latin typeface="Bahnschrift SemiBold" pitchFamily="34" charset="0"/>
                <a:ea typeface="+mj-ea"/>
                <a:cs typeface="+mj-cs"/>
              </a:rPr>
              <a:t>General APA Format. Professional Paper Example</a:t>
            </a:r>
            <a:endParaRPr kumimoji="0" lang="en-GB"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GB" sz="2800" dirty="0" smtClean="0">
                <a:solidFill>
                  <a:srgbClr val="C00000"/>
                </a:solidFill>
                <a:latin typeface="Bahnschrift SemiBold" pitchFamily="34" charset="0"/>
              </a:rPr>
              <a:t>APA </a:t>
            </a:r>
            <a:r>
              <a:rPr lang="en-US" altLang="en-US" sz="2800" dirty="0" smtClean="0">
                <a:solidFill>
                  <a:srgbClr val="C00000"/>
                </a:solidFill>
                <a:latin typeface="Bahnschrift SemiBold" pitchFamily="34" charset="0"/>
              </a:rPr>
              <a:t>Reference List</a:t>
            </a:r>
            <a:br>
              <a:rPr lang="en-US" altLang="en-US" sz="2800" dirty="0" smtClean="0">
                <a:solidFill>
                  <a:srgbClr val="C00000"/>
                </a:solidFill>
                <a:latin typeface="Bahnschrift SemiBold" pitchFamily="34" charset="0"/>
              </a:rPr>
            </a:br>
            <a:endParaRPr lang="en-GB" sz="2800" dirty="0">
              <a:solidFill>
                <a:srgbClr val="C00000"/>
              </a:solidFill>
              <a:latin typeface="Bahnschrift SemiBold" pitchFamily="34" charset="0"/>
            </a:endParaRPr>
          </a:p>
        </p:txBody>
      </p:sp>
      <p:sp>
        <p:nvSpPr>
          <p:cNvPr id="3" name="Содержимое 2"/>
          <p:cNvSpPr>
            <a:spLocks noGrp="1"/>
          </p:cNvSpPr>
          <p:nvPr>
            <p:ph idx="1"/>
          </p:nvPr>
        </p:nvSpPr>
        <p:spPr>
          <a:xfrm>
            <a:off x="457200" y="620688"/>
            <a:ext cx="8229600" cy="5505475"/>
          </a:xfrm>
        </p:spPr>
        <p:txBody>
          <a:bodyPr>
            <a:normAutofit fontScale="92500" lnSpcReduction="10000"/>
          </a:bodyPr>
          <a:lstStyle/>
          <a:p>
            <a:pPr>
              <a:buNone/>
            </a:pPr>
            <a:r>
              <a:rPr lang="en-US" altLang="en-US" sz="2400" dirty="0" smtClean="0">
                <a:latin typeface="Times New Roman" pitchFamily="18" charset="0"/>
                <a:cs typeface="Times New Roman" pitchFamily="18" charset="0"/>
              </a:rPr>
              <a:t>APA is a complex system of citation. When compiling the reference list, the strategy below might be useful: </a:t>
            </a:r>
          </a:p>
          <a:p>
            <a:endParaRPr lang="en-US" altLang="en-US" sz="2400" dirty="0" smtClean="0">
              <a:latin typeface="Times New Roman" pitchFamily="18" charset="0"/>
              <a:cs typeface="Times New Roman" pitchFamily="18" charset="0"/>
            </a:endParaRPr>
          </a:p>
          <a:p>
            <a:pPr>
              <a:buFont typeface="Arial Black" panose="020B0604020202020204" pitchFamily="34" charset="0"/>
              <a:buAutoNum type="arabicPeriod"/>
            </a:pPr>
            <a:r>
              <a:rPr lang="en-US" altLang="en-US" sz="2400" dirty="0" smtClean="0">
                <a:latin typeface="Times New Roman" pitchFamily="18" charset="0"/>
                <a:cs typeface="Times New Roman" pitchFamily="18" charset="0"/>
              </a:rPr>
              <a:t> Identify the type of source: </a:t>
            </a:r>
          </a:p>
          <a:p>
            <a:pPr lvl="1"/>
            <a:r>
              <a:rPr lang="en-US" altLang="en-US" sz="2400" dirty="0" smtClean="0">
                <a:latin typeface="Times New Roman" pitchFamily="18" charset="0"/>
                <a:cs typeface="Times New Roman" pitchFamily="18" charset="0"/>
              </a:rPr>
              <a:t>Is it a book? A journal article? A webpage? </a:t>
            </a:r>
          </a:p>
          <a:p>
            <a:pPr>
              <a:buFont typeface="Arial Black" panose="020B0604020202020204" pitchFamily="34" charset="0"/>
              <a:buAutoNum type="arabicPeriod"/>
            </a:pPr>
            <a:endParaRPr lang="en-US" altLang="en-US" sz="2400" dirty="0" smtClean="0">
              <a:latin typeface="Times New Roman" pitchFamily="18" charset="0"/>
              <a:cs typeface="Times New Roman" pitchFamily="18" charset="0"/>
            </a:endParaRPr>
          </a:p>
          <a:p>
            <a:pPr>
              <a:buFont typeface="Arial Black" panose="020B0604020202020204" pitchFamily="34" charset="0"/>
              <a:buAutoNum type="arabicPeriod"/>
            </a:pPr>
            <a:r>
              <a:rPr lang="en-US" altLang="en-US" sz="2400" dirty="0" smtClean="0">
                <a:latin typeface="Times New Roman" pitchFamily="18" charset="0"/>
                <a:cs typeface="Times New Roman" pitchFamily="18" charset="0"/>
              </a:rPr>
              <a:t> Find a sample citation for this type of source</a:t>
            </a:r>
          </a:p>
          <a:p>
            <a:pPr lvl="1"/>
            <a:r>
              <a:rPr lang="en-US" altLang="en-US" sz="2400" dirty="0" smtClean="0">
                <a:latin typeface="Times New Roman" pitchFamily="18" charset="0"/>
                <a:cs typeface="Times New Roman" pitchFamily="18" charset="0"/>
              </a:rPr>
              <a:t>Check a textbook or the OWL APA Guide: </a:t>
            </a:r>
            <a:r>
              <a:rPr lang="en-US" altLang="en-US" sz="2400" dirty="0" smtClean="0">
                <a:latin typeface="Times New Roman" pitchFamily="18" charset="0"/>
                <a:cs typeface="Times New Roman" pitchFamily="18" charset="0"/>
                <a:hlinkClick r:id="rId2"/>
              </a:rPr>
              <a:t>https://owl.purdue.edu/owl/research_and_citation/apa7_style/apa_formatting_and_style_guide/general_format.html</a:t>
            </a:r>
            <a:endParaRPr lang="en-US" altLang="en-US" sz="2400" dirty="0" smtClean="0">
              <a:latin typeface="Times New Roman" pitchFamily="18" charset="0"/>
              <a:cs typeface="Times New Roman" pitchFamily="18" charset="0"/>
            </a:endParaRPr>
          </a:p>
          <a:p>
            <a:pPr>
              <a:buFont typeface="Arial Black" panose="020B0604020202020204" pitchFamily="34" charset="0"/>
              <a:buAutoNum type="arabicPeriod"/>
            </a:pPr>
            <a:endParaRPr lang="en-US" altLang="en-US" sz="2400" dirty="0" smtClean="0">
              <a:latin typeface="Times New Roman" pitchFamily="18" charset="0"/>
              <a:cs typeface="Times New Roman" pitchFamily="18" charset="0"/>
            </a:endParaRPr>
          </a:p>
          <a:p>
            <a:pPr>
              <a:buFont typeface="Arial Black" panose="020B0604020202020204" pitchFamily="34" charset="0"/>
              <a:buAutoNum type="arabicPeriod"/>
            </a:pPr>
            <a:r>
              <a:rPr lang="en-US" altLang="ja-JP" sz="2400" dirty="0" smtClean="0">
                <a:latin typeface="Times New Roman" pitchFamily="18" charset="0"/>
                <a:ea typeface="MS Mincho" panose="02020609040205080304" pitchFamily="49" charset="-128"/>
                <a:cs typeface="Times New Roman" pitchFamily="18" charset="0"/>
              </a:rPr>
              <a:t> “Mirror” the sample</a:t>
            </a:r>
          </a:p>
          <a:p>
            <a:pPr>
              <a:buFont typeface="Arial Black" panose="020B0604020202020204" pitchFamily="34" charset="0"/>
              <a:buAutoNum type="arabicPeriod"/>
            </a:pPr>
            <a:endParaRPr lang="en-US" altLang="en-US" sz="2400" dirty="0" smtClean="0">
              <a:latin typeface="Times New Roman" pitchFamily="18" charset="0"/>
              <a:cs typeface="Times New Roman" pitchFamily="18" charset="0"/>
            </a:endParaRPr>
          </a:p>
          <a:p>
            <a:pPr>
              <a:buFont typeface="Arial Black" panose="020B0604020202020204" pitchFamily="34" charset="0"/>
              <a:buAutoNum type="arabicPeriod"/>
            </a:pPr>
            <a:r>
              <a:rPr lang="en-US" altLang="en-US" sz="2400" dirty="0" smtClean="0">
                <a:latin typeface="Times New Roman" pitchFamily="18" charset="0"/>
                <a:cs typeface="Times New Roman" pitchFamily="18" charset="0"/>
              </a:rPr>
              <a:t> Make sure that the entries are listed in alphabetical order and that the subsequent lines are indented  </a:t>
            </a:r>
          </a:p>
          <a:p>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en-GB" sz="2800" dirty="0" smtClean="0">
                <a:solidFill>
                  <a:srgbClr val="C00000"/>
                </a:solidFill>
                <a:latin typeface="Bahnschrift SemiBold" pitchFamily="34" charset="0"/>
              </a:rPr>
              <a:t>APA Reference List</a:t>
            </a:r>
            <a:endParaRPr lang="en-GB" sz="2800" dirty="0">
              <a:solidFill>
                <a:srgbClr val="C00000"/>
              </a:solidFill>
              <a:latin typeface="Bahnschrift SemiBold" pitchFamily="34" charset="0"/>
            </a:endParaRPr>
          </a:p>
        </p:txBody>
      </p:sp>
      <p:pic>
        <p:nvPicPr>
          <p:cNvPr id="4" name="Содержимое 3" descr="apa reference sources.jpg"/>
          <p:cNvPicPr>
            <a:picLocks noGrp="1" noChangeAspect="1"/>
          </p:cNvPicPr>
          <p:nvPr>
            <p:ph idx="1"/>
          </p:nvPr>
        </p:nvPicPr>
        <p:blipFill>
          <a:blip r:embed="rId2" cstate="print"/>
          <a:stretch>
            <a:fillRect/>
          </a:stretch>
        </p:blipFill>
        <p:spPr>
          <a:xfrm>
            <a:off x="457200" y="1844824"/>
            <a:ext cx="8229600" cy="2652935"/>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en-GB" sz="2800" dirty="0" smtClean="0">
                <a:solidFill>
                  <a:srgbClr val="C00000"/>
                </a:solidFill>
                <a:latin typeface="Bahnschrift SemiBold" pitchFamily="34" charset="0"/>
              </a:rPr>
              <a:t/>
            </a:r>
            <a:br>
              <a:rPr lang="en-GB" sz="2800" dirty="0" smtClean="0">
                <a:solidFill>
                  <a:srgbClr val="C00000"/>
                </a:solidFill>
                <a:latin typeface="Bahnschrift SemiBold" pitchFamily="34" charset="0"/>
              </a:rPr>
            </a:br>
            <a:r>
              <a:rPr lang="en-GB" sz="2800" dirty="0" smtClean="0">
                <a:solidFill>
                  <a:srgbClr val="C00000"/>
                </a:solidFill>
                <a:latin typeface="Bahnschrift SemiBold" pitchFamily="34" charset="0"/>
              </a:rPr>
              <a:t>APA </a:t>
            </a:r>
            <a:r>
              <a:rPr lang="en-US" altLang="en-US" sz="2800" dirty="0" smtClean="0">
                <a:solidFill>
                  <a:srgbClr val="C00000"/>
                </a:solidFill>
                <a:latin typeface="Bahnschrift SemiBold" pitchFamily="34" charset="0"/>
              </a:rPr>
              <a:t>In-text Citation: Basics</a:t>
            </a:r>
            <a:br>
              <a:rPr lang="en-US" altLang="en-US" sz="2800" dirty="0" smtClean="0">
                <a:solidFill>
                  <a:srgbClr val="C00000"/>
                </a:solidFill>
                <a:latin typeface="Bahnschrift SemiBold" pitchFamily="34" charset="0"/>
              </a:rPr>
            </a:br>
            <a:endParaRPr lang="en-GB" sz="2800" dirty="0">
              <a:solidFill>
                <a:srgbClr val="C00000"/>
              </a:solidFill>
              <a:latin typeface="Bahnschrift SemiBold" pitchFamily="34" charset="0"/>
            </a:endParaRPr>
          </a:p>
        </p:txBody>
      </p:sp>
      <p:sp>
        <p:nvSpPr>
          <p:cNvPr id="3" name="Содержимое 2"/>
          <p:cNvSpPr>
            <a:spLocks noGrp="1"/>
          </p:cNvSpPr>
          <p:nvPr>
            <p:ph idx="1"/>
          </p:nvPr>
        </p:nvSpPr>
        <p:spPr>
          <a:xfrm>
            <a:off x="457200" y="836712"/>
            <a:ext cx="8229600" cy="5289451"/>
          </a:xfrm>
        </p:spPr>
        <p:txBody>
          <a:bodyPr>
            <a:normAutofit fontScale="85000" lnSpcReduction="10000"/>
          </a:bodyPr>
          <a:lstStyle/>
          <a:p>
            <a:r>
              <a:rPr lang="en-US" altLang="en-US" u="sng" dirty="0" smtClean="0">
                <a:latin typeface="Times New Roman" pitchFamily="18" charset="0"/>
                <a:cs typeface="Times New Roman" pitchFamily="18" charset="0"/>
              </a:rPr>
              <a:t>A parenthetical citation </a:t>
            </a:r>
            <a:r>
              <a:rPr lang="en-US" altLang="en-US" dirty="0" smtClean="0">
                <a:latin typeface="Times New Roman" pitchFamily="18" charset="0"/>
                <a:cs typeface="Times New Roman" pitchFamily="18" charset="0"/>
              </a:rPr>
              <a:t>includes both </a:t>
            </a:r>
            <a:r>
              <a:rPr lang="en-US" altLang="en-US" b="1" dirty="0" smtClean="0">
                <a:latin typeface="Times New Roman" pitchFamily="18" charset="0"/>
                <a:cs typeface="Times New Roman" pitchFamily="18" charset="0"/>
              </a:rPr>
              <a:t>the author’s last name and year of publication</a:t>
            </a:r>
            <a:r>
              <a:rPr lang="en-US" altLang="en-US" dirty="0" smtClean="0">
                <a:latin typeface="Times New Roman" pitchFamily="18" charset="0"/>
                <a:cs typeface="Times New Roman" pitchFamily="18" charset="0"/>
              </a:rPr>
              <a:t>, separated by a comma, in parentheses at the end of the sentence. </a:t>
            </a:r>
            <a:br>
              <a:rPr lang="en-US" altLang="en-US" dirty="0" smtClean="0">
                <a:latin typeface="Times New Roman" pitchFamily="18" charset="0"/>
                <a:cs typeface="Times New Roman" pitchFamily="18" charset="0"/>
              </a:rPr>
            </a:br>
            <a:endParaRPr lang="en-US" altLang="en-US" dirty="0" smtClean="0">
              <a:latin typeface="Times New Roman" pitchFamily="18" charset="0"/>
              <a:cs typeface="Times New Roman" pitchFamily="18" charset="0"/>
            </a:endParaRPr>
          </a:p>
          <a:p>
            <a:pPr>
              <a:buNone/>
            </a:pPr>
            <a:r>
              <a:rPr lang="en-US" altLang="en-US" b="1" dirty="0" smtClean="0">
                <a:solidFill>
                  <a:schemeClr val="tx2">
                    <a:lumMod val="75000"/>
                  </a:schemeClr>
                </a:solidFill>
                <a:latin typeface="Times New Roman" pitchFamily="18" charset="0"/>
                <a:cs typeface="Times New Roman" pitchFamily="18" charset="0"/>
              </a:rPr>
              <a:t>    Research suggests that the Purdue OWL is a good resource for students (Atkins, 2018). </a:t>
            </a:r>
          </a:p>
          <a:p>
            <a:endParaRPr lang="en-US" altLang="en-US" dirty="0" smtClean="0">
              <a:latin typeface="Times New Roman" pitchFamily="18" charset="0"/>
              <a:cs typeface="Times New Roman" pitchFamily="18" charset="0"/>
            </a:endParaRPr>
          </a:p>
          <a:p>
            <a:r>
              <a:rPr lang="en-US" altLang="en-US" u="sng" dirty="0" smtClean="0">
                <a:latin typeface="Times New Roman" pitchFamily="18" charset="0"/>
                <a:cs typeface="Times New Roman" pitchFamily="18" charset="0"/>
              </a:rPr>
              <a:t>A narrative citation </a:t>
            </a:r>
            <a:r>
              <a:rPr lang="en-US" altLang="en-US" dirty="0" smtClean="0">
                <a:latin typeface="Times New Roman" pitchFamily="18" charset="0"/>
                <a:cs typeface="Times New Roman" pitchFamily="18" charset="0"/>
              </a:rPr>
              <a:t>includes the </a:t>
            </a:r>
            <a:r>
              <a:rPr lang="en-US" altLang="en-US" b="1" dirty="0" smtClean="0">
                <a:latin typeface="Times New Roman" pitchFamily="18" charset="0"/>
                <a:cs typeface="Times New Roman" pitchFamily="18" charset="0"/>
              </a:rPr>
              <a:t>author’s name directly in the sentence</a:t>
            </a:r>
            <a:r>
              <a:rPr lang="en-US" altLang="en-US" dirty="0" smtClean="0">
                <a:latin typeface="Times New Roman" pitchFamily="18" charset="0"/>
                <a:cs typeface="Times New Roman" pitchFamily="18" charset="0"/>
              </a:rPr>
              <a:t>, with the year of publication directly following the author’s last name. </a:t>
            </a:r>
            <a:br>
              <a:rPr lang="en-US" altLang="en-US" dirty="0" smtClean="0">
                <a:latin typeface="Times New Roman" pitchFamily="18" charset="0"/>
                <a:cs typeface="Times New Roman" pitchFamily="18" charset="0"/>
              </a:rPr>
            </a:br>
            <a:r>
              <a:rPr lang="en-US" altLang="en-US" dirty="0" smtClean="0">
                <a:latin typeface="Times New Roman" pitchFamily="18" charset="0"/>
                <a:cs typeface="Times New Roman" pitchFamily="18" charset="0"/>
              </a:rPr>
              <a:t/>
            </a:r>
            <a:br>
              <a:rPr lang="en-US" altLang="en-US" dirty="0" smtClean="0">
                <a:latin typeface="Times New Roman" pitchFamily="18" charset="0"/>
                <a:cs typeface="Times New Roman" pitchFamily="18" charset="0"/>
              </a:rPr>
            </a:br>
            <a:r>
              <a:rPr lang="en-US" altLang="en-US" b="1" dirty="0" smtClean="0">
                <a:solidFill>
                  <a:schemeClr val="tx2">
                    <a:lumMod val="75000"/>
                  </a:schemeClr>
                </a:solidFill>
                <a:latin typeface="Times New Roman" pitchFamily="18" charset="0"/>
                <a:cs typeface="Times New Roman" pitchFamily="18" charset="0"/>
              </a:rPr>
              <a:t>Atkins (2018) suggests that the Purdue OWL is a good resource for students.  </a:t>
            </a:r>
          </a:p>
          <a:p>
            <a:pPr>
              <a:buNone/>
            </a:pP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en-US" altLang="en-US" sz="2700" dirty="0" smtClean="0">
                <a:solidFill>
                  <a:srgbClr val="C00000"/>
                </a:solidFill>
                <a:latin typeface="Bahnschrift SemiBold" pitchFamily="34" charset="0"/>
              </a:rPr>
              <a:t/>
            </a:r>
            <a:br>
              <a:rPr lang="en-US" altLang="en-US" sz="2700" dirty="0" smtClean="0">
                <a:solidFill>
                  <a:srgbClr val="C00000"/>
                </a:solidFill>
                <a:latin typeface="Bahnschrift SemiBold" pitchFamily="34" charset="0"/>
              </a:rPr>
            </a:br>
            <a:r>
              <a:rPr lang="en-US" altLang="en-US" sz="2700" dirty="0" smtClean="0">
                <a:solidFill>
                  <a:srgbClr val="C00000"/>
                </a:solidFill>
                <a:latin typeface="Bahnschrift SemiBold" pitchFamily="34" charset="0"/>
              </a:rPr>
              <a:t/>
            </a:r>
            <a:br>
              <a:rPr lang="en-US" altLang="en-US" sz="2700" dirty="0" smtClean="0">
                <a:solidFill>
                  <a:srgbClr val="C00000"/>
                </a:solidFill>
                <a:latin typeface="Bahnschrift SemiBold" pitchFamily="34" charset="0"/>
              </a:rPr>
            </a:br>
            <a:r>
              <a:rPr lang="en-US" altLang="en-US" sz="2700" dirty="0" smtClean="0">
                <a:solidFill>
                  <a:srgbClr val="C00000"/>
                </a:solidFill>
                <a:latin typeface="Bahnschrift SemiBold" pitchFamily="34" charset="0"/>
              </a:rPr>
              <a:t>APA In-text Citation: Page Numbers</a:t>
            </a:r>
            <a:r>
              <a:rPr lang="en-US" altLang="en-US" sz="4000" dirty="0" smtClean="0"/>
              <a:t/>
            </a:r>
            <a:br>
              <a:rPr lang="en-US" altLang="en-US" sz="4000" dirty="0" smtClean="0"/>
            </a:br>
            <a:endParaRPr lang="en-GB" dirty="0"/>
          </a:p>
        </p:txBody>
      </p:sp>
      <p:sp>
        <p:nvSpPr>
          <p:cNvPr id="3" name="Содержимое 2"/>
          <p:cNvSpPr>
            <a:spLocks noGrp="1"/>
          </p:cNvSpPr>
          <p:nvPr>
            <p:ph idx="1"/>
          </p:nvPr>
        </p:nvSpPr>
        <p:spPr>
          <a:xfrm>
            <a:off x="457200" y="908720"/>
            <a:ext cx="8229600" cy="5217443"/>
          </a:xfrm>
        </p:spPr>
        <p:txBody>
          <a:bodyPr>
            <a:normAutofit fontScale="77500" lnSpcReduction="20000"/>
          </a:bodyPr>
          <a:lstStyle/>
          <a:p>
            <a:r>
              <a:rPr lang="en-US" altLang="en-US" dirty="0" smtClean="0">
                <a:latin typeface="Times New Roman" pitchFamily="18" charset="0"/>
                <a:cs typeface="Times New Roman" pitchFamily="18" charset="0"/>
              </a:rPr>
              <a:t>If the source you’re citing includes </a:t>
            </a:r>
            <a:r>
              <a:rPr lang="en-US" altLang="en-US" u="sng" dirty="0" smtClean="0">
                <a:latin typeface="Times New Roman" pitchFamily="18" charset="0"/>
                <a:cs typeface="Times New Roman" pitchFamily="18" charset="0"/>
              </a:rPr>
              <a:t>page numbers</a:t>
            </a:r>
            <a:r>
              <a:rPr lang="en-US" altLang="en-US" dirty="0" smtClean="0">
                <a:latin typeface="Times New Roman" pitchFamily="18" charset="0"/>
                <a:cs typeface="Times New Roman" pitchFamily="18" charset="0"/>
              </a:rPr>
              <a:t>, </a:t>
            </a:r>
            <a:r>
              <a:rPr lang="en-US" altLang="en-US" b="1" dirty="0" smtClean="0">
                <a:latin typeface="Times New Roman" pitchFamily="18" charset="0"/>
                <a:cs typeface="Times New Roman" pitchFamily="18" charset="0"/>
              </a:rPr>
              <a:t>add</a:t>
            </a:r>
            <a:r>
              <a:rPr lang="en-US" altLang="en-US" dirty="0" smtClean="0">
                <a:latin typeface="Times New Roman" pitchFamily="18" charset="0"/>
                <a:cs typeface="Times New Roman" pitchFamily="18" charset="0"/>
              </a:rPr>
              <a:t> that information to your citation.</a:t>
            </a:r>
            <a:br>
              <a:rPr lang="en-US" altLang="en-US" dirty="0" smtClean="0">
                <a:latin typeface="Times New Roman" pitchFamily="18" charset="0"/>
                <a:cs typeface="Times New Roman" pitchFamily="18" charset="0"/>
              </a:rPr>
            </a:br>
            <a:r>
              <a:rPr lang="en-US" altLang="en-US" dirty="0" smtClean="0">
                <a:latin typeface="Times New Roman" pitchFamily="18" charset="0"/>
                <a:cs typeface="Times New Roman" pitchFamily="18" charset="0"/>
              </a:rPr>
              <a:t/>
            </a:r>
            <a:br>
              <a:rPr lang="en-US" altLang="en-US" dirty="0" smtClean="0">
                <a:latin typeface="Times New Roman" pitchFamily="18" charset="0"/>
                <a:cs typeface="Times New Roman" pitchFamily="18" charset="0"/>
              </a:rPr>
            </a:br>
            <a:r>
              <a:rPr lang="en-US" altLang="en-US" dirty="0" smtClean="0">
                <a:latin typeface="Times New Roman" pitchFamily="18" charset="0"/>
                <a:cs typeface="Times New Roman" pitchFamily="18" charset="0"/>
              </a:rPr>
              <a:t>For a </a:t>
            </a:r>
            <a:r>
              <a:rPr lang="en-US" altLang="en-US" u="sng" dirty="0" smtClean="0">
                <a:latin typeface="Times New Roman" pitchFamily="18" charset="0"/>
                <a:cs typeface="Times New Roman" pitchFamily="18" charset="0"/>
              </a:rPr>
              <a:t>parenthetical citation</a:t>
            </a:r>
            <a:r>
              <a:rPr lang="en-US" altLang="en-US" dirty="0" smtClean="0">
                <a:latin typeface="Times New Roman" pitchFamily="18" charset="0"/>
                <a:cs typeface="Times New Roman" pitchFamily="18" charset="0"/>
              </a:rPr>
              <a:t>, the page number follows the year of publication, separated by a comma, and with a lowercase p and a period before the number (p.)</a:t>
            </a:r>
            <a:br>
              <a:rPr lang="en-US" altLang="en-US" dirty="0" smtClean="0">
                <a:latin typeface="Times New Roman" pitchFamily="18" charset="0"/>
                <a:cs typeface="Times New Roman" pitchFamily="18" charset="0"/>
              </a:rPr>
            </a:br>
            <a:r>
              <a:rPr lang="en-US" altLang="en-US" dirty="0" smtClean="0">
                <a:latin typeface="Times New Roman" pitchFamily="18" charset="0"/>
                <a:cs typeface="Times New Roman" pitchFamily="18" charset="0"/>
              </a:rPr>
              <a:t/>
            </a:r>
            <a:br>
              <a:rPr lang="en-US" altLang="en-US" dirty="0" smtClean="0">
                <a:latin typeface="Times New Roman" pitchFamily="18" charset="0"/>
                <a:cs typeface="Times New Roman" pitchFamily="18" charset="0"/>
              </a:rPr>
            </a:br>
            <a:r>
              <a:rPr lang="en-US" altLang="en-US" b="1" dirty="0" smtClean="0">
                <a:solidFill>
                  <a:srgbClr val="002060"/>
                </a:solidFill>
                <a:latin typeface="Times New Roman" pitchFamily="18" charset="0"/>
                <a:cs typeface="Times New Roman" pitchFamily="18" charset="0"/>
              </a:rPr>
              <a:t>Research suggests that the Purdue OWL is a good resource for students (Atkins, 2018, p. 12). </a:t>
            </a:r>
          </a:p>
          <a:p>
            <a:endParaRPr lang="en-US" altLang="en-US" dirty="0" smtClean="0">
              <a:latin typeface="Times New Roman" pitchFamily="18" charset="0"/>
              <a:cs typeface="Times New Roman" pitchFamily="18" charset="0"/>
            </a:endParaRPr>
          </a:p>
          <a:p>
            <a:r>
              <a:rPr lang="en-US" altLang="en-US" dirty="0" smtClean="0">
                <a:latin typeface="Times New Roman" pitchFamily="18" charset="0"/>
                <a:cs typeface="Times New Roman" pitchFamily="18" charset="0"/>
              </a:rPr>
              <a:t>For a </a:t>
            </a:r>
            <a:r>
              <a:rPr lang="en-US" altLang="en-US" u="sng" dirty="0" smtClean="0">
                <a:latin typeface="Times New Roman" pitchFamily="18" charset="0"/>
                <a:cs typeface="Times New Roman" pitchFamily="18" charset="0"/>
              </a:rPr>
              <a:t>narrative citation</a:t>
            </a:r>
            <a:r>
              <a:rPr lang="en-US" altLang="en-US" dirty="0" smtClean="0">
                <a:latin typeface="Times New Roman" pitchFamily="18" charset="0"/>
                <a:cs typeface="Times New Roman" pitchFamily="18" charset="0"/>
              </a:rPr>
              <a:t>, the page number comes at the end of the sentence, once again preceded by a lowercase p and a period (p.)</a:t>
            </a:r>
            <a:br>
              <a:rPr lang="en-US" altLang="en-US" dirty="0" smtClean="0">
                <a:latin typeface="Times New Roman" pitchFamily="18" charset="0"/>
                <a:cs typeface="Times New Roman" pitchFamily="18" charset="0"/>
              </a:rPr>
            </a:br>
            <a:endParaRPr lang="en-US" altLang="en-US" dirty="0" smtClean="0">
              <a:latin typeface="Times New Roman" pitchFamily="18" charset="0"/>
              <a:cs typeface="Times New Roman" pitchFamily="18" charset="0"/>
            </a:endParaRPr>
          </a:p>
          <a:p>
            <a:pPr>
              <a:buNone/>
            </a:pPr>
            <a:r>
              <a:rPr lang="en-US" altLang="en-US" dirty="0" smtClean="0">
                <a:solidFill>
                  <a:srgbClr val="0070C0"/>
                </a:solidFill>
                <a:latin typeface="Times New Roman" pitchFamily="18" charset="0"/>
                <a:cs typeface="Times New Roman" pitchFamily="18" charset="0"/>
              </a:rPr>
              <a:t>     </a:t>
            </a:r>
            <a:r>
              <a:rPr lang="en-US" altLang="en-US" b="1" dirty="0" smtClean="0">
                <a:solidFill>
                  <a:srgbClr val="002060"/>
                </a:solidFill>
                <a:latin typeface="Times New Roman" pitchFamily="18" charset="0"/>
                <a:cs typeface="Times New Roman" pitchFamily="18" charset="0"/>
              </a:rPr>
              <a:t>Atkins (2018) suggests that the Purdue OWL is a good resource for students (pp. 12-13).</a:t>
            </a:r>
            <a:endParaRPr lang="en-US" altLang="ja-JP" b="1" dirty="0" smtClean="0">
              <a:solidFill>
                <a:srgbClr val="002060"/>
              </a:solidFill>
              <a:latin typeface="Times New Roman" pitchFamily="18" charset="0"/>
              <a:ea typeface="MS Mincho" panose="02020609040205080304" pitchFamily="49" charset="-128"/>
              <a:cs typeface="Times New Roman" pitchFamily="18" charset="0"/>
            </a:endParaRPr>
          </a:p>
          <a:p>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en-US" altLang="en-US" sz="2400" dirty="0" smtClean="0">
                <a:solidFill>
                  <a:srgbClr val="C00000"/>
                </a:solidFill>
                <a:latin typeface="Bahnschrift SemiBold" pitchFamily="34" charset="0"/>
              </a:rPr>
              <a:t/>
            </a:r>
            <a:br>
              <a:rPr lang="en-US" altLang="en-US" sz="2400" dirty="0" smtClean="0">
                <a:solidFill>
                  <a:srgbClr val="C00000"/>
                </a:solidFill>
                <a:latin typeface="Bahnschrift SemiBold" pitchFamily="34" charset="0"/>
              </a:rPr>
            </a:br>
            <a:r>
              <a:rPr lang="en-US" altLang="en-US" sz="2400" dirty="0" smtClean="0">
                <a:solidFill>
                  <a:srgbClr val="C00000"/>
                </a:solidFill>
                <a:latin typeface="Bahnschrift SemiBold" pitchFamily="34" charset="0"/>
              </a:rPr>
              <a:t>APA In-Text Citation: Quotations</a:t>
            </a:r>
            <a:br>
              <a:rPr lang="en-US" altLang="en-US" sz="2400" dirty="0" smtClean="0">
                <a:solidFill>
                  <a:srgbClr val="C00000"/>
                </a:solidFill>
                <a:latin typeface="Bahnschrift SemiBold" pitchFamily="34" charset="0"/>
              </a:rPr>
            </a:br>
            <a:endParaRPr lang="en-GB" sz="2400" dirty="0">
              <a:solidFill>
                <a:srgbClr val="C00000"/>
              </a:solidFill>
              <a:latin typeface="Bahnschrift SemiBold" pitchFamily="34" charset="0"/>
            </a:endParaRPr>
          </a:p>
        </p:txBody>
      </p:sp>
      <p:sp>
        <p:nvSpPr>
          <p:cNvPr id="3" name="Содержимое 2"/>
          <p:cNvSpPr>
            <a:spLocks noGrp="1"/>
          </p:cNvSpPr>
          <p:nvPr>
            <p:ph idx="1"/>
          </p:nvPr>
        </p:nvSpPr>
        <p:spPr>
          <a:xfrm>
            <a:off x="457200" y="908720"/>
            <a:ext cx="8229600" cy="5217443"/>
          </a:xfrm>
        </p:spPr>
        <p:txBody>
          <a:bodyPr>
            <a:normAutofit fontScale="70000" lnSpcReduction="20000"/>
          </a:bodyPr>
          <a:lstStyle/>
          <a:p>
            <a:r>
              <a:rPr lang="en-US" altLang="en-US" dirty="0" smtClean="0">
                <a:latin typeface="Times New Roman" pitchFamily="18" charset="0"/>
                <a:cs typeface="Times New Roman" pitchFamily="18" charset="0"/>
              </a:rPr>
              <a:t>Introduce the quotation with a signal phrase</a:t>
            </a:r>
          </a:p>
          <a:p>
            <a:endParaRPr lang="en-US" altLang="en-US" dirty="0" smtClean="0">
              <a:latin typeface="Times New Roman" pitchFamily="18" charset="0"/>
              <a:cs typeface="Times New Roman" pitchFamily="18" charset="0"/>
            </a:endParaRPr>
          </a:p>
          <a:p>
            <a:r>
              <a:rPr lang="en-US" altLang="ja-JP" dirty="0" smtClean="0">
                <a:latin typeface="Times New Roman" pitchFamily="18" charset="0"/>
                <a:ea typeface="MS Mincho" panose="02020609040205080304" pitchFamily="49" charset="-128"/>
                <a:cs typeface="Times New Roman" pitchFamily="18" charset="0"/>
              </a:rPr>
              <a:t>In the </a:t>
            </a:r>
            <a:r>
              <a:rPr lang="en-US" altLang="ja-JP" u="sng" dirty="0" smtClean="0">
                <a:latin typeface="Times New Roman" pitchFamily="18" charset="0"/>
                <a:ea typeface="MS Mincho" panose="02020609040205080304" pitchFamily="49" charset="-128"/>
                <a:cs typeface="Times New Roman" pitchFamily="18" charset="0"/>
              </a:rPr>
              <a:t>parenthetical citation</a:t>
            </a:r>
            <a:r>
              <a:rPr lang="en-US" altLang="ja-JP" dirty="0" smtClean="0">
                <a:latin typeface="Times New Roman" pitchFamily="18" charset="0"/>
                <a:ea typeface="MS Mincho" panose="02020609040205080304" pitchFamily="49" charset="-128"/>
                <a:cs typeface="Times New Roman" pitchFamily="18" charset="0"/>
              </a:rPr>
              <a:t>, include the author, date of publication, and page number at the end of the quotation. </a:t>
            </a:r>
          </a:p>
          <a:p>
            <a:endParaRPr lang="en-US" altLang="ja-JP" dirty="0" smtClean="0">
              <a:latin typeface="Times New Roman" pitchFamily="18" charset="0"/>
              <a:ea typeface="MS Mincho" panose="02020609040205080304" pitchFamily="49" charset="-128"/>
              <a:cs typeface="Times New Roman" pitchFamily="18" charset="0"/>
            </a:endParaRPr>
          </a:p>
          <a:p>
            <a:pPr indent="19050">
              <a:buNone/>
            </a:pPr>
            <a:r>
              <a:rPr lang="en-US" altLang="ja-JP" b="1" dirty="0" smtClean="0">
                <a:solidFill>
                  <a:srgbClr val="002060"/>
                </a:solidFill>
                <a:latin typeface="Times New Roman" pitchFamily="18" charset="0"/>
                <a:ea typeface="MS Mincho" panose="02020609040205080304" pitchFamily="49" charset="-128"/>
                <a:cs typeface="Times New Roman" pitchFamily="18" charset="0"/>
              </a:rPr>
              <a:t>As scientific knowledge advances, “the application of CRISPR technology to improve human health is being explored across public and private sectors”(Hong, 2018, p. 503). </a:t>
            </a:r>
          </a:p>
          <a:p>
            <a:endParaRPr lang="en-US" altLang="ja-JP" dirty="0" smtClean="0">
              <a:latin typeface="Times New Roman" pitchFamily="18" charset="0"/>
              <a:ea typeface="MS Mincho" panose="02020609040205080304" pitchFamily="49" charset="-128"/>
              <a:cs typeface="Times New Roman" pitchFamily="18" charset="0"/>
            </a:endParaRPr>
          </a:p>
          <a:p>
            <a:r>
              <a:rPr lang="en-US" altLang="ja-JP" dirty="0" smtClean="0">
                <a:latin typeface="Times New Roman" pitchFamily="18" charset="0"/>
                <a:ea typeface="MS Mincho" panose="02020609040205080304" pitchFamily="49" charset="-128"/>
                <a:cs typeface="Times New Roman" pitchFamily="18" charset="0"/>
              </a:rPr>
              <a:t>In the </a:t>
            </a:r>
            <a:r>
              <a:rPr lang="en-US" altLang="ja-JP" u="sng" dirty="0" smtClean="0">
                <a:latin typeface="Times New Roman" pitchFamily="18" charset="0"/>
                <a:ea typeface="MS Mincho" panose="02020609040205080304" pitchFamily="49" charset="-128"/>
                <a:cs typeface="Times New Roman" pitchFamily="18" charset="0"/>
              </a:rPr>
              <a:t>narrative-style citation</a:t>
            </a:r>
            <a:r>
              <a:rPr lang="en-US" altLang="ja-JP" dirty="0" smtClean="0">
                <a:latin typeface="Times New Roman" pitchFamily="18" charset="0"/>
                <a:ea typeface="MS Mincho" panose="02020609040205080304" pitchFamily="49" charset="-128"/>
                <a:cs typeface="Times New Roman" pitchFamily="18" charset="0"/>
              </a:rPr>
              <a:t>, include the author’s last name in the signal phrase, with the page number at the end of the quote. </a:t>
            </a:r>
          </a:p>
          <a:p>
            <a:endParaRPr lang="en-US" altLang="ja-JP" dirty="0" smtClean="0">
              <a:latin typeface="Times New Roman" pitchFamily="18" charset="0"/>
              <a:ea typeface="MS Mincho" panose="02020609040205080304" pitchFamily="49" charset="-128"/>
              <a:cs typeface="Times New Roman" pitchFamily="18" charset="0"/>
            </a:endParaRPr>
          </a:p>
          <a:p>
            <a:pPr>
              <a:buNone/>
            </a:pPr>
            <a:r>
              <a:rPr lang="en-US" altLang="ja-JP" dirty="0" smtClean="0">
                <a:solidFill>
                  <a:srgbClr val="0070C0"/>
                </a:solidFill>
                <a:latin typeface="Times New Roman" pitchFamily="18" charset="0"/>
                <a:ea typeface="MS Mincho" panose="02020609040205080304" pitchFamily="49" charset="-128"/>
                <a:cs typeface="Times New Roman" pitchFamily="18" charset="0"/>
              </a:rPr>
              <a:t>     </a:t>
            </a:r>
            <a:r>
              <a:rPr lang="en-US" altLang="ja-JP" b="1" dirty="0" smtClean="0">
                <a:solidFill>
                  <a:srgbClr val="002060"/>
                </a:solidFill>
                <a:latin typeface="Times New Roman" pitchFamily="18" charset="0"/>
                <a:ea typeface="MS Mincho" panose="02020609040205080304" pitchFamily="49" charset="-128"/>
                <a:cs typeface="Times New Roman" pitchFamily="18" charset="0"/>
              </a:rPr>
              <a:t>Hong (2018) stated that “the application of CRISPR technology to improve human health is being explored across public and private sectors” (p. 503).</a:t>
            </a:r>
          </a:p>
          <a:p>
            <a:pPr>
              <a:buNone/>
            </a:pPr>
            <a:endParaRPr lang="en-GB" b="1" dirty="0">
              <a:solidFill>
                <a:srgbClr val="00206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504056"/>
          </a:xfrm>
        </p:spPr>
        <p:txBody>
          <a:bodyPr>
            <a:normAutofit/>
          </a:bodyPr>
          <a:lstStyle/>
          <a:p>
            <a:r>
              <a:rPr lang="en-GB" sz="2400" dirty="0" smtClean="0">
                <a:solidFill>
                  <a:srgbClr val="C00000"/>
                </a:solidFill>
                <a:latin typeface="Bahnschrift SemiBold" pitchFamily="34" charset="0"/>
              </a:rPr>
              <a:t>The MLA style</a:t>
            </a:r>
            <a:endParaRPr lang="en-GB" sz="2400" dirty="0">
              <a:solidFill>
                <a:srgbClr val="C00000"/>
              </a:solidFill>
              <a:latin typeface="Bahnschrift SemiBold" pitchFamily="34" charset="0"/>
            </a:endParaRPr>
          </a:p>
        </p:txBody>
      </p:sp>
      <p:sp>
        <p:nvSpPr>
          <p:cNvPr id="3" name="Содержимое 2"/>
          <p:cNvSpPr>
            <a:spLocks noGrp="1"/>
          </p:cNvSpPr>
          <p:nvPr>
            <p:ph idx="1"/>
          </p:nvPr>
        </p:nvSpPr>
        <p:spPr>
          <a:xfrm>
            <a:off x="457200" y="548680"/>
            <a:ext cx="8507288" cy="6120680"/>
          </a:xfrm>
        </p:spPr>
        <p:txBody>
          <a:bodyPr>
            <a:normAutofit/>
          </a:bodyPr>
          <a:lstStyle/>
          <a:p>
            <a:pPr marL="0" indent="0">
              <a:buNone/>
            </a:pPr>
            <a:r>
              <a:rPr lang="en-US" altLang="en-US" sz="1800" dirty="0" smtClean="0">
                <a:latin typeface="Times New Roman" pitchFamily="18" charset="0"/>
                <a:cs typeface="Times New Roman" pitchFamily="18" charset="0"/>
              </a:rPr>
              <a:t>In-text citation will be the author’s last name (or abbreviated title) with a page number, enclosed in parentheses</a:t>
            </a:r>
          </a:p>
          <a:p>
            <a:pPr marL="0" indent="0">
              <a:buNone/>
            </a:pPr>
            <a:endParaRPr lang="en-GB" sz="1800" dirty="0" smtClean="0">
              <a:latin typeface="Times New Roman" pitchFamily="18" charset="0"/>
              <a:cs typeface="Times New Roman" pitchFamily="18" charset="0"/>
            </a:endParaRPr>
          </a:p>
          <a:p>
            <a:pPr marL="0" indent="0">
              <a:buNone/>
            </a:pPr>
            <a:endParaRPr lang="en-GB" sz="1200" dirty="0" smtClean="0">
              <a:latin typeface="Times New Roman" pitchFamily="18" charset="0"/>
              <a:cs typeface="Times New Roman" pitchFamily="18" charset="0"/>
            </a:endParaRPr>
          </a:p>
          <a:p>
            <a:pPr marL="0" indent="0">
              <a:buNone/>
            </a:pPr>
            <a:endParaRPr lang="en-GB" sz="1200" dirty="0" smtClean="0">
              <a:latin typeface="Times New Roman" pitchFamily="18" charset="0"/>
              <a:cs typeface="Times New Roman" pitchFamily="18" charset="0"/>
            </a:endParaRPr>
          </a:p>
          <a:p>
            <a:pPr marL="0" indent="0">
              <a:buNone/>
            </a:pPr>
            <a:endParaRPr lang="en-US" altLang="en-US" sz="1200" dirty="0" smtClean="0">
              <a:latin typeface="Optima" panose="02000503060000020004" pitchFamily="2" charset="0"/>
            </a:endParaRPr>
          </a:p>
          <a:p>
            <a:pPr marL="0" indent="0">
              <a:buNone/>
            </a:pPr>
            <a:endParaRPr lang="en-US" altLang="en-US" sz="1200" dirty="0" smtClean="0">
              <a:latin typeface="Optima" panose="02000503060000020004" pitchFamily="2" charset="0"/>
            </a:endParaRPr>
          </a:p>
          <a:p>
            <a:pPr marL="0" indent="0">
              <a:buNone/>
            </a:pPr>
            <a:endParaRPr lang="en-US" altLang="en-US" sz="2000" dirty="0" smtClean="0">
              <a:latin typeface="Optima" panose="02000503060000020004" pitchFamily="2" charset="0"/>
            </a:endParaRPr>
          </a:p>
          <a:p>
            <a:pPr marL="0" indent="0">
              <a:buNone/>
            </a:pPr>
            <a:endParaRPr lang="en-US" altLang="en-US" sz="2000" dirty="0" smtClean="0">
              <a:latin typeface="Optima" panose="02000503060000020004" pitchFamily="2" charset="0"/>
            </a:endParaRPr>
          </a:p>
          <a:p>
            <a:pPr marL="0" indent="0">
              <a:buNone/>
            </a:pPr>
            <a:endParaRPr lang="en-US" altLang="en-US" sz="2000" dirty="0" smtClean="0">
              <a:latin typeface="Optima" panose="02000503060000020004" pitchFamily="2" charset="0"/>
            </a:endParaRPr>
          </a:p>
          <a:p>
            <a:pPr marL="0" indent="0">
              <a:buNone/>
            </a:pPr>
            <a:endParaRPr lang="en-US" altLang="en-US" sz="2000" dirty="0" smtClean="0">
              <a:latin typeface="Optima" panose="02000503060000020004" pitchFamily="2" charset="0"/>
            </a:endParaRPr>
          </a:p>
          <a:p>
            <a:pPr marL="0" indent="0">
              <a:buNone/>
            </a:pPr>
            <a:r>
              <a:rPr lang="en-US" altLang="en-US" sz="2000" dirty="0" smtClean="0">
                <a:latin typeface="Times New Roman" pitchFamily="18" charset="0"/>
                <a:cs typeface="Times New Roman" pitchFamily="18" charset="0"/>
              </a:rPr>
              <a:t>If the essay provides a signal word or phrase -usually the author’s last name -the citation does not need to also include that information</a:t>
            </a:r>
            <a:r>
              <a:rPr lang="en-GB" sz="2000" dirty="0" smtClean="0">
                <a:latin typeface="Times New Roman" pitchFamily="18" charset="0"/>
                <a:cs typeface="Times New Roman" pitchFamily="18" charset="0"/>
              </a:rPr>
              <a:t> </a:t>
            </a:r>
          </a:p>
          <a:p>
            <a:pPr marL="0" indent="0">
              <a:buNone/>
            </a:pPr>
            <a:endParaRPr lang="en-GB" sz="2000" dirty="0" smtClean="0">
              <a:latin typeface="Times New Roman" pitchFamily="18" charset="0"/>
              <a:cs typeface="Times New Roman" pitchFamily="18" charset="0"/>
            </a:endParaRPr>
          </a:p>
        </p:txBody>
      </p:sp>
      <p:pic>
        <p:nvPicPr>
          <p:cNvPr id="4" name="Picture 2">
            <a:extLst>
              <a:ext uri="{FF2B5EF4-FFF2-40B4-BE49-F238E27FC236}">
                <a16:creationId xmlns:a16="http://schemas.microsoft.com/office/drawing/2014/main" xmlns="" id="{2A99314F-9442-8B4A-909E-DC95C7CBB674}"/>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124744"/>
            <a:ext cx="8394700" cy="278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
            <a:extLst>
              <a:ext uri="{FF2B5EF4-FFF2-40B4-BE49-F238E27FC236}">
                <a16:creationId xmlns:a16="http://schemas.microsoft.com/office/drawing/2014/main" xmlns="" id="{689A1930-83C7-8A4B-ADA5-3A3CEA7D23EB}"/>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4653136"/>
            <a:ext cx="795020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GB" sz="2400" dirty="0" smtClean="0">
                <a:solidFill>
                  <a:srgbClr val="C00000"/>
                </a:solidFill>
                <a:latin typeface="Bahnschrift SemiBold" pitchFamily="34" charset="0"/>
              </a:rPr>
              <a:t>APA in-text citations examples</a:t>
            </a:r>
            <a:endParaRPr lang="en-GB" sz="2400" dirty="0">
              <a:solidFill>
                <a:srgbClr val="C00000"/>
              </a:solidFill>
              <a:latin typeface="Bahnschrift SemiBold" pitchFamily="34" charset="0"/>
            </a:endParaRPr>
          </a:p>
        </p:txBody>
      </p:sp>
      <p:pic>
        <p:nvPicPr>
          <p:cNvPr id="4" name="Содержимое 3" descr="apa in text citation.jpg"/>
          <p:cNvPicPr>
            <a:picLocks noGrp="1" noChangeAspect="1"/>
          </p:cNvPicPr>
          <p:nvPr>
            <p:ph idx="1"/>
          </p:nvPr>
        </p:nvPicPr>
        <p:blipFill>
          <a:blip r:embed="rId2" cstate="print"/>
          <a:stretch>
            <a:fillRect/>
          </a:stretch>
        </p:blipFill>
        <p:spPr>
          <a:xfrm>
            <a:off x="539552" y="1772816"/>
            <a:ext cx="7518119" cy="3302804"/>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r>
              <a:rPr lang="en-GB" sz="2800" dirty="0" smtClean="0">
                <a:solidFill>
                  <a:srgbClr val="C00000"/>
                </a:solidFill>
                <a:latin typeface="Bahnschrift SemiBold" pitchFamily="34" charset="0"/>
                <a:cs typeface="Times New Roman" pitchFamily="18" charset="0"/>
              </a:rPr>
              <a:t>Purdue Owl Practice. APA</a:t>
            </a:r>
            <a:endParaRPr lang="en-GB" sz="2800" dirty="0">
              <a:solidFill>
                <a:srgbClr val="C00000"/>
              </a:solidFill>
              <a:latin typeface="Bahnschrift SemiBold" pitchFamily="34" charset="0"/>
              <a:cs typeface="Times New Roman" pitchFamily="18" charset="0"/>
            </a:endParaRPr>
          </a:p>
        </p:txBody>
      </p:sp>
      <p:sp>
        <p:nvSpPr>
          <p:cNvPr id="3" name="Содержимое 2"/>
          <p:cNvSpPr>
            <a:spLocks noGrp="1"/>
          </p:cNvSpPr>
          <p:nvPr>
            <p:ph idx="1"/>
          </p:nvPr>
        </p:nvSpPr>
        <p:spPr>
          <a:xfrm>
            <a:off x="457200" y="908720"/>
            <a:ext cx="8229600" cy="5217443"/>
          </a:xfrm>
        </p:spPr>
        <p:txBody>
          <a:bodyPr>
            <a:normAutofit fontScale="85000" lnSpcReduction="20000"/>
          </a:bodyPr>
          <a:lstStyle/>
          <a:p>
            <a:pPr marL="0" indent="266700">
              <a:buNone/>
              <a:tabLst>
                <a:tab pos="0" algn="l"/>
              </a:tabLst>
            </a:pPr>
            <a:r>
              <a:rPr lang="en-GB" dirty="0" smtClean="0">
                <a:latin typeface="Times New Roman" pitchFamily="18" charset="0"/>
                <a:cs typeface="Times New Roman" pitchFamily="18" charset="0"/>
              </a:rPr>
              <a:t>Below are several APA formatting questions. You should look the information up on Purdue Owl and save it into a separate .doc file. Then share and discuss what you find with other students. In addition to explaining your answer, you can provide a link to the page where you got your information.</a:t>
            </a:r>
          </a:p>
          <a:p>
            <a:pPr marL="0" indent="266700">
              <a:buNone/>
              <a:tabLst>
                <a:tab pos="0" algn="l"/>
              </a:tabLst>
            </a:pPr>
            <a:endParaRPr lang="en-GB" dirty="0" smtClean="0">
              <a:latin typeface="Times New Roman" pitchFamily="18" charset="0"/>
              <a:cs typeface="Times New Roman" pitchFamily="18" charset="0"/>
            </a:endParaRPr>
          </a:p>
          <a:p>
            <a:r>
              <a:rPr lang="en-GB" i="1" dirty="0" smtClean="0">
                <a:latin typeface="Times New Roman" pitchFamily="18" charset="0"/>
                <a:cs typeface="Times New Roman" pitchFamily="18" charset="0"/>
              </a:rPr>
              <a:t>How do you write an in-text citation in APA if there is no author’s name given on the source?</a:t>
            </a:r>
          </a:p>
          <a:p>
            <a:r>
              <a:rPr lang="en-GB" i="1" dirty="0" smtClean="0">
                <a:latin typeface="Times New Roman" pitchFamily="18" charset="0"/>
                <a:cs typeface="Times New Roman" pitchFamily="18" charset="0"/>
              </a:rPr>
              <a:t>How do you cite a source in APA when there are two authors?</a:t>
            </a:r>
          </a:p>
          <a:p>
            <a:r>
              <a:rPr lang="en-GB" i="1" dirty="0" smtClean="0">
                <a:latin typeface="Times New Roman" pitchFamily="18" charset="0"/>
                <a:cs typeface="Times New Roman" pitchFamily="18" charset="0"/>
              </a:rPr>
              <a:t>How do you cite an Internet source in APA ?</a:t>
            </a:r>
          </a:p>
          <a:p>
            <a:r>
              <a:rPr lang="en-GB" i="1" dirty="0" smtClean="0">
                <a:latin typeface="Times New Roman" pitchFamily="18" charset="0"/>
                <a:cs typeface="Times New Roman" pitchFamily="18" charset="0"/>
              </a:rPr>
              <a:t>How do you write a Works Cited citation in APA for a TV show?</a:t>
            </a:r>
          </a:p>
          <a:p>
            <a:endParaRPr lang="en-GB"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GB" sz="3600" dirty="0" smtClean="0">
                <a:solidFill>
                  <a:srgbClr val="C00000"/>
                </a:solidFill>
                <a:latin typeface="Bahnschrift SemiBold" pitchFamily="34" charset="0"/>
              </a:rPr>
              <a:t>Home Assignment</a:t>
            </a:r>
            <a:endParaRPr lang="en-GB" sz="3600" dirty="0">
              <a:solidFill>
                <a:srgbClr val="C00000"/>
              </a:solidFill>
              <a:latin typeface="Bahnschrift SemiBold" pitchFamily="34" charset="0"/>
            </a:endParaRPr>
          </a:p>
        </p:txBody>
      </p:sp>
      <p:sp>
        <p:nvSpPr>
          <p:cNvPr id="3" name="Содержимое 2"/>
          <p:cNvSpPr>
            <a:spLocks noGrp="1"/>
          </p:cNvSpPr>
          <p:nvPr>
            <p:ph idx="1"/>
          </p:nvPr>
        </p:nvSpPr>
        <p:spPr>
          <a:xfrm>
            <a:off x="457200" y="1124744"/>
            <a:ext cx="8229600" cy="5001419"/>
          </a:xfrm>
        </p:spPr>
        <p:txBody>
          <a:bodyPr>
            <a:normAutofit fontScale="70000" lnSpcReduction="20000"/>
          </a:bodyPr>
          <a:lstStyle/>
          <a:p>
            <a:pPr marL="514350" indent="-514350">
              <a:buFont typeface="+mj-lt"/>
              <a:buAutoNum type="arabicPeriod"/>
            </a:pPr>
            <a:r>
              <a:rPr lang="en-GB" dirty="0" smtClean="0">
                <a:latin typeface="Times New Roman" pitchFamily="18" charset="0"/>
                <a:cs typeface="Times New Roman" pitchFamily="18" charset="0"/>
              </a:rPr>
              <a:t>Download file ‘APA MLA formatting in text and references TASK’ from </a:t>
            </a:r>
            <a:r>
              <a:rPr lang="en-GB" dirty="0" err="1" smtClean="0">
                <a:latin typeface="Times New Roman" pitchFamily="18" charset="0"/>
                <a:cs typeface="Times New Roman" pitchFamily="18" charset="0"/>
              </a:rPr>
              <a:t>Moodle</a:t>
            </a:r>
            <a:endParaRPr lang="en-GB" dirty="0" smtClean="0">
              <a:latin typeface="Times New Roman" pitchFamily="18" charset="0"/>
              <a:cs typeface="Times New Roman" pitchFamily="18" charset="0"/>
            </a:endParaRPr>
          </a:p>
          <a:p>
            <a:pPr marL="514350" indent="-514350">
              <a:buFont typeface="+mj-lt"/>
              <a:buAutoNum type="arabicPeriod"/>
            </a:pPr>
            <a:r>
              <a:rPr lang="en-GB" b="1" dirty="0" smtClean="0">
                <a:latin typeface="Times New Roman" pitchFamily="18" charset="0"/>
                <a:cs typeface="Times New Roman" pitchFamily="18" charset="0"/>
              </a:rPr>
              <a:t>Use MLA format for in-text citations</a:t>
            </a:r>
          </a:p>
          <a:p>
            <a:pPr marL="514350" indent="-514350">
              <a:buFont typeface="+mj-lt"/>
              <a:buAutoNum type="arabicPeriod"/>
            </a:pPr>
            <a:r>
              <a:rPr lang="en-GB" b="1" dirty="0" smtClean="0">
                <a:latin typeface="Times New Roman" pitchFamily="18" charset="0"/>
                <a:cs typeface="Times New Roman" pitchFamily="18" charset="0"/>
              </a:rPr>
              <a:t>Use MLA for the references (indicated in the file)</a:t>
            </a:r>
          </a:p>
          <a:p>
            <a:pPr marL="514350" indent="-514350">
              <a:buFont typeface="+mj-lt"/>
              <a:buAutoNum type="arabicPeriod"/>
            </a:pPr>
            <a:r>
              <a:rPr lang="en-GB" dirty="0" smtClean="0">
                <a:latin typeface="Times New Roman" pitchFamily="18" charset="0"/>
                <a:cs typeface="Times New Roman" pitchFamily="18" charset="0"/>
              </a:rPr>
              <a:t>Use APA to list other sources in the references section (indicated in the file</a:t>
            </a:r>
            <a:r>
              <a:rPr lang="en-GB" dirty="0" smtClean="0">
                <a:latin typeface="Times New Roman" pitchFamily="18" charset="0"/>
                <a:cs typeface="Times New Roman" pitchFamily="18" charset="0"/>
              </a:rPr>
              <a:t>)</a:t>
            </a:r>
          </a:p>
          <a:p>
            <a:pPr marL="514350" indent="-514350">
              <a:buFont typeface="+mj-lt"/>
              <a:buAutoNum type="arabicPeriod"/>
            </a:pPr>
            <a:r>
              <a:rPr lang="en-GB" dirty="0" smtClean="0">
                <a:latin typeface="Times New Roman" pitchFamily="18" charset="0"/>
                <a:cs typeface="Times New Roman" pitchFamily="18" charset="0"/>
              </a:rPr>
              <a:t>Bring </a:t>
            </a:r>
            <a:r>
              <a:rPr lang="en-GB" dirty="0" smtClean="0">
                <a:latin typeface="Times New Roman" pitchFamily="18" charset="0"/>
                <a:cs typeface="Times New Roman" pitchFamily="18" charset="0"/>
              </a:rPr>
              <a:t>the file to discuss </a:t>
            </a:r>
            <a:r>
              <a:rPr lang="en-GB" dirty="0" smtClean="0">
                <a:latin typeface="Times New Roman" pitchFamily="18" charset="0"/>
                <a:cs typeface="Times New Roman" pitchFamily="18" charset="0"/>
              </a:rPr>
              <a:t>it in </a:t>
            </a:r>
            <a:r>
              <a:rPr lang="en-GB" dirty="0" smtClean="0">
                <a:latin typeface="Times New Roman" pitchFamily="18" charset="0"/>
                <a:cs typeface="Times New Roman" pitchFamily="18" charset="0"/>
              </a:rPr>
              <a:t>class.</a:t>
            </a:r>
            <a:endParaRPr lang="en-GB" dirty="0" smtClean="0">
              <a:latin typeface="Times New Roman" pitchFamily="18" charset="0"/>
              <a:cs typeface="Times New Roman" pitchFamily="18" charset="0"/>
            </a:endParaRPr>
          </a:p>
          <a:p>
            <a:pPr marL="514350" indent="-514350">
              <a:buFont typeface="+mj-lt"/>
              <a:buAutoNum type="arabicPeriod"/>
            </a:pPr>
            <a:r>
              <a:rPr lang="en-GB" dirty="0" smtClean="0">
                <a:latin typeface="Times New Roman" pitchFamily="18" charset="0"/>
                <a:cs typeface="Times New Roman" pitchFamily="18" charset="0"/>
              </a:rPr>
              <a:t>Edit </a:t>
            </a:r>
            <a:r>
              <a:rPr lang="en-GB" dirty="0" smtClean="0">
                <a:latin typeface="Times New Roman" pitchFamily="18" charset="0"/>
                <a:cs typeface="Times New Roman" pitchFamily="18" charset="0"/>
              </a:rPr>
              <a:t>the sample essay in the file </a:t>
            </a:r>
            <a:r>
              <a:rPr lang="en-GB" dirty="0" smtClean="0">
                <a:latin typeface="Times New Roman" pitchFamily="18" charset="0"/>
                <a:cs typeface="Times New Roman" pitchFamily="18" charset="0"/>
              </a:rPr>
              <a:t>‘File for editing APA’ </a:t>
            </a:r>
            <a:r>
              <a:rPr lang="en-GB" dirty="0" smtClean="0">
                <a:latin typeface="Times New Roman" pitchFamily="18" charset="0"/>
                <a:cs typeface="Times New Roman" pitchFamily="18" charset="0"/>
              </a:rPr>
              <a:t>using APA format (edit font, margins, references, etc.). Highlight your changes and bring the file to discuss in class</a:t>
            </a:r>
            <a:r>
              <a:rPr lang="en-GB" dirty="0" smtClean="0">
                <a:latin typeface="Times New Roman" pitchFamily="18" charset="0"/>
                <a:cs typeface="Times New Roman" pitchFamily="18" charset="0"/>
              </a:rPr>
              <a:t>. –UPLOAD TO MOODLE</a:t>
            </a:r>
            <a:endParaRPr lang="en-GB" dirty="0" smtClean="0">
              <a:latin typeface="Times New Roman" pitchFamily="18" charset="0"/>
              <a:cs typeface="Times New Roman" pitchFamily="18" charset="0"/>
            </a:endParaRPr>
          </a:p>
          <a:p>
            <a:pPr marL="514350" indent="-514350">
              <a:buFont typeface="+mj-lt"/>
              <a:buAutoNum type="arabicPeriod"/>
            </a:pPr>
            <a:r>
              <a:rPr lang="en-GB" dirty="0" smtClean="0">
                <a:latin typeface="Times New Roman" pitchFamily="18" charset="0"/>
                <a:cs typeface="Times New Roman" pitchFamily="18" charset="0"/>
              </a:rPr>
              <a:t>Edit the sample essay in the file  </a:t>
            </a:r>
            <a:r>
              <a:rPr lang="en-GB" dirty="0" smtClean="0">
                <a:latin typeface="Times New Roman" pitchFamily="18" charset="0"/>
                <a:cs typeface="Times New Roman" pitchFamily="18" charset="0"/>
              </a:rPr>
              <a:t>‘FILE FOR EDITING MLA’ </a:t>
            </a:r>
            <a:r>
              <a:rPr lang="en-GB" dirty="0" smtClean="0">
                <a:latin typeface="Times New Roman" pitchFamily="18" charset="0"/>
                <a:cs typeface="Times New Roman" pitchFamily="18" charset="0"/>
              </a:rPr>
              <a:t>using MLA format (edit font, margins, references, etc.). Highlight your changes and bring the file to discuss in class</a:t>
            </a:r>
            <a:r>
              <a:rPr lang="en-GB" dirty="0" smtClean="0">
                <a:latin typeface="Times New Roman" pitchFamily="18" charset="0"/>
                <a:cs typeface="Times New Roman" pitchFamily="18" charset="0"/>
              </a:rPr>
              <a:t>. UPLOAD TO MOODLE</a:t>
            </a:r>
            <a:endParaRPr lang="en-GB" dirty="0" smtClean="0">
              <a:latin typeface="Times New Roman" pitchFamily="18" charset="0"/>
              <a:cs typeface="Times New Roman" pitchFamily="18" charset="0"/>
            </a:endParaRPr>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lstStyle/>
          <a:p>
            <a:r>
              <a:rPr lang="en-GB" dirty="0" smtClean="0">
                <a:solidFill>
                  <a:srgbClr val="C00000"/>
                </a:solidFill>
                <a:latin typeface="Bahnschrift SemiBold" pitchFamily="34" charset="0"/>
              </a:rPr>
              <a:t>MLA. List of Works Cited</a:t>
            </a:r>
            <a:endParaRPr lang="en-GB" dirty="0"/>
          </a:p>
        </p:txBody>
      </p:sp>
      <p:sp>
        <p:nvSpPr>
          <p:cNvPr id="3" name="Содержимое 2"/>
          <p:cNvSpPr>
            <a:spLocks noGrp="1"/>
          </p:cNvSpPr>
          <p:nvPr>
            <p:ph idx="1"/>
          </p:nvPr>
        </p:nvSpPr>
        <p:spPr>
          <a:xfrm>
            <a:off x="457200" y="1196752"/>
            <a:ext cx="8229600" cy="4929411"/>
          </a:xfrm>
        </p:spPr>
        <p:txBody>
          <a:bodyPr/>
          <a:lstStyle/>
          <a:p>
            <a:pPr marL="0" indent="0"/>
            <a:r>
              <a:rPr lang="en-GB" dirty="0" smtClean="0">
                <a:latin typeface="Times New Roman" pitchFamily="18" charset="0"/>
                <a:cs typeface="Times New Roman" pitchFamily="18" charset="0"/>
              </a:rPr>
              <a:t>The first author’s surname comes first in the reference list. </a:t>
            </a:r>
          </a:p>
          <a:p>
            <a:pPr marL="0" indent="0"/>
            <a:r>
              <a:rPr lang="en-GB" dirty="0" smtClean="0">
                <a:latin typeface="Times New Roman" pitchFamily="18" charset="0"/>
                <a:cs typeface="Times New Roman" pitchFamily="18" charset="0"/>
              </a:rPr>
              <a:t>This is followed by his or her first name, but first names then come first for any additional authors. Dates of the publications are given after journal titles, or at the end of the references for books, etc. </a:t>
            </a:r>
          </a:p>
          <a:p>
            <a:pPr marL="0" indent="0"/>
            <a:r>
              <a:rPr lang="en-GB" dirty="0" smtClean="0">
                <a:latin typeface="Times New Roman" pitchFamily="18" charset="0"/>
                <a:cs typeface="Times New Roman" pitchFamily="18" charset="0"/>
              </a:rPr>
              <a:t>The list is ordered alphabetically. </a:t>
            </a:r>
          </a:p>
          <a:p>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en-GB" sz="2800" dirty="0" smtClean="0">
                <a:solidFill>
                  <a:srgbClr val="C00000"/>
                </a:solidFill>
                <a:latin typeface="Bahnschrift SemiBold" pitchFamily="34" charset="0"/>
              </a:rPr>
              <a:t>MLA. List of Works Cited example</a:t>
            </a:r>
            <a:endParaRPr lang="en-GB" sz="2800" dirty="0">
              <a:solidFill>
                <a:srgbClr val="C00000"/>
              </a:solidFill>
              <a:latin typeface="Bahnschrift SemiBold" pitchFamily="34" charset="0"/>
            </a:endParaRPr>
          </a:p>
        </p:txBody>
      </p:sp>
      <p:sp>
        <p:nvSpPr>
          <p:cNvPr id="3" name="Содержимое 2"/>
          <p:cNvSpPr>
            <a:spLocks noGrp="1"/>
          </p:cNvSpPr>
          <p:nvPr>
            <p:ph idx="1"/>
          </p:nvPr>
        </p:nvSpPr>
        <p:spPr>
          <a:xfrm>
            <a:off x="457200" y="980728"/>
            <a:ext cx="8229600" cy="5145435"/>
          </a:xfrm>
        </p:spPr>
        <p:txBody>
          <a:bodyPr>
            <a:normAutofit fontScale="70000" lnSpcReduction="20000"/>
          </a:bodyPr>
          <a:lstStyle/>
          <a:p>
            <a:pPr marL="0" indent="0">
              <a:buNone/>
            </a:pPr>
            <a:r>
              <a:rPr lang="en-US" altLang="en-US" sz="3400" dirty="0" smtClean="0">
                <a:latin typeface="Times New Roman" pitchFamily="18" charset="0"/>
                <a:ea typeface="ＭＳ Ｐゴシック"/>
                <a:cs typeface="Times New Roman" pitchFamily="18" charset="0"/>
              </a:rPr>
              <a:t>Begin the entry with the author’s last name, followed by a comma and the rest of the name, as presented in the work. End this element with a period. </a:t>
            </a:r>
          </a:p>
          <a:p>
            <a:pPr marL="361950" indent="-361950">
              <a:buNone/>
            </a:pPr>
            <a:endParaRPr lang="en-US" altLang="en-US" sz="3400" dirty="0" smtClean="0">
              <a:latin typeface="Times New Roman" pitchFamily="18" charset="0"/>
              <a:ea typeface="ＭＳ Ｐゴシック"/>
              <a:cs typeface="Times New Roman" pitchFamily="18" charset="0"/>
            </a:endParaRPr>
          </a:p>
          <a:p>
            <a:pPr marL="361950" indent="-361950">
              <a:buNone/>
            </a:pPr>
            <a:r>
              <a:rPr lang="en-GB" dirty="0" err="1" smtClean="0">
                <a:latin typeface="Times New Roman" pitchFamily="18" charset="0"/>
                <a:cs typeface="Times New Roman" pitchFamily="18" charset="0"/>
              </a:rPr>
              <a:t>Sharples</a:t>
            </a:r>
            <a:r>
              <a:rPr lang="en-GB" dirty="0" smtClean="0">
                <a:latin typeface="Times New Roman" pitchFamily="18" charset="0"/>
                <a:cs typeface="Times New Roman" pitchFamily="18" charset="0"/>
              </a:rPr>
              <a:t>, Michael (Ed.). </a:t>
            </a:r>
            <a:r>
              <a:rPr lang="en-GB" i="1" dirty="0" smtClean="0">
                <a:latin typeface="Times New Roman" pitchFamily="18" charset="0"/>
                <a:cs typeface="Times New Roman" pitchFamily="18" charset="0"/>
              </a:rPr>
              <a:t>Computer Supported Collaborative Writing</a:t>
            </a:r>
            <a:r>
              <a:rPr lang="en-GB" dirty="0" smtClean="0">
                <a:latin typeface="Times New Roman" pitchFamily="18" charset="0"/>
                <a:cs typeface="Times New Roman" pitchFamily="18" charset="0"/>
              </a:rPr>
              <a:t>. London: Springer-</a:t>
            </a:r>
            <a:r>
              <a:rPr lang="en-GB" dirty="0" err="1" smtClean="0">
                <a:latin typeface="Times New Roman" pitchFamily="18" charset="0"/>
                <a:cs typeface="Times New Roman" pitchFamily="18" charset="0"/>
              </a:rPr>
              <a:t>Verlag</a:t>
            </a:r>
            <a:r>
              <a:rPr lang="en-GB" dirty="0" smtClean="0">
                <a:latin typeface="Times New Roman" pitchFamily="18" charset="0"/>
                <a:cs typeface="Times New Roman" pitchFamily="18" charset="0"/>
              </a:rPr>
              <a:t>, 1993.</a:t>
            </a:r>
          </a:p>
          <a:p>
            <a:pPr marL="361950" indent="-361950">
              <a:buNone/>
            </a:pPr>
            <a:r>
              <a:rPr lang="en-GB" dirty="0" smtClean="0">
                <a:latin typeface="Times New Roman" pitchFamily="18" charset="0"/>
                <a:cs typeface="Times New Roman" pitchFamily="18" charset="0"/>
              </a:rPr>
              <a:t>Speck, Bruce W., Teresa R. Johnson, Catherine Dice, and Leon B. Heaton.</a:t>
            </a:r>
            <a:r>
              <a:rPr lang="en-GB" i="1" dirty="0" smtClean="0">
                <a:latin typeface="Times New Roman" pitchFamily="18" charset="0"/>
                <a:cs typeface="Times New Roman" pitchFamily="18" charset="0"/>
              </a:rPr>
              <a:t> Collaborative Writing: An Annotated Bibliography. </a:t>
            </a:r>
            <a:r>
              <a:rPr lang="en-GB" dirty="0" smtClean="0">
                <a:latin typeface="Times New Roman" pitchFamily="18" charset="0"/>
                <a:cs typeface="Times New Roman" pitchFamily="18" charset="0"/>
              </a:rPr>
              <a:t>Westport, Connecticut: Greenwood Press, 1999.</a:t>
            </a:r>
          </a:p>
          <a:p>
            <a:pPr marL="361950" indent="-361950">
              <a:buNone/>
            </a:pPr>
            <a:r>
              <a:rPr lang="en-GB" dirty="0" smtClean="0">
                <a:latin typeface="Times New Roman" pitchFamily="18" charset="0"/>
                <a:cs typeface="Times New Roman" pitchFamily="18" charset="0"/>
              </a:rPr>
              <a:t>Tang, Catherine. ‘Effects of collaborative learning on the quality of assignments.’ </a:t>
            </a:r>
            <a:r>
              <a:rPr lang="en-GB" i="1" dirty="0" smtClean="0">
                <a:latin typeface="Times New Roman" pitchFamily="18" charset="0"/>
                <a:cs typeface="Times New Roman" pitchFamily="18" charset="0"/>
              </a:rPr>
              <a:t>Teaching and Learning in Higher Education. </a:t>
            </a:r>
            <a:r>
              <a:rPr lang="en-GB" dirty="0" smtClean="0">
                <a:latin typeface="Times New Roman" pitchFamily="18" charset="0"/>
                <a:cs typeface="Times New Roman" pitchFamily="18" charset="0"/>
              </a:rPr>
              <a:t>Eds. Barry Dart and Gillian </a:t>
            </a:r>
            <a:r>
              <a:rPr lang="en-GB" dirty="0" err="1" smtClean="0">
                <a:latin typeface="Times New Roman" pitchFamily="18" charset="0"/>
                <a:cs typeface="Times New Roman" pitchFamily="18" charset="0"/>
              </a:rPr>
              <a:t>Boulton</a:t>
            </a:r>
            <a:r>
              <a:rPr lang="en-GB" dirty="0" smtClean="0">
                <a:latin typeface="Times New Roman" pitchFamily="18" charset="0"/>
                <a:cs typeface="Times New Roman" pitchFamily="18" charset="0"/>
              </a:rPr>
              <a:t>-Lewis. Pp. 103–23. Melbourne: Australian Council for Educational Research, 1998.</a:t>
            </a:r>
          </a:p>
          <a:p>
            <a:pPr marL="361950" indent="-361950">
              <a:buNone/>
            </a:pPr>
            <a:r>
              <a:rPr lang="en-GB" dirty="0" err="1" smtClean="0">
                <a:latin typeface="Times New Roman" pitchFamily="18" charset="0"/>
                <a:cs typeface="Times New Roman" pitchFamily="18" charset="0"/>
              </a:rPr>
              <a:t>Zammuner</a:t>
            </a:r>
            <a:r>
              <a:rPr lang="en-GB" dirty="0" smtClean="0">
                <a:latin typeface="Times New Roman" pitchFamily="18" charset="0"/>
                <a:cs typeface="Times New Roman" pitchFamily="18" charset="0"/>
              </a:rPr>
              <a:t>, Victoria L. ‘Individual and co-operative computer writing and revising: Who gets the best results?’ </a:t>
            </a:r>
            <a:r>
              <a:rPr lang="en-GB" i="1" dirty="0" smtClean="0">
                <a:latin typeface="Times New Roman" pitchFamily="18" charset="0"/>
                <a:cs typeface="Times New Roman" pitchFamily="18" charset="0"/>
              </a:rPr>
              <a:t>Learning and Instruction 5 </a:t>
            </a:r>
            <a:r>
              <a:rPr lang="en-GB" dirty="0" smtClean="0">
                <a:latin typeface="Times New Roman" pitchFamily="18" charset="0"/>
                <a:cs typeface="Times New Roman" pitchFamily="18" charset="0"/>
              </a:rPr>
              <a:t>(1995) 101–24.</a:t>
            </a: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en-GB" sz="3200" b="1" dirty="0" smtClean="0">
                <a:solidFill>
                  <a:srgbClr val="C00000"/>
                </a:solidFill>
                <a:latin typeface="Bahnschrift SemiBold" pitchFamily="34" charset="0"/>
                <a:cs typeface="Times New Roman" pitchFamily="18" charset="0"/>
              </a:rPr>
              <a:t>The Harvard System </a:t>
            </a:r>
            <a:endParaRPr lang="en-GB" sz="3200" dirty="0">
              <a:solidFill>
                <a:srgbClr val="C00000"/>
              </a:solidFill>
              <a:latin typeface="Bahnschrift SemiBold" pitchFamily="34" charset="0"/>
            </a:endParaRPr>
          </a:p>
        </p:txBody>
      </p:sp>
      <p:sp>
        <p:nvSpPr>
          <p:cNvPr id="3" name="Содержимое 2"/>
          <p:cNvSpPr>
            <a:spLocks noGrp="1"/>
          </p:cNvSpPr>
          <p:nvPr>
            <p:ph idx="1"/>
          </p:nvPr>
        </p:nvSpPr>
        <p:spPr>
          <a:xfrm>
            <a:off x="457200" y="1052736"/>
            <a:ext cx="8229600" cy="5073427"/>
          </a:xfrm>
        </p:spPr>
        <p:txBody>
          <a:bodyPr/>
          <a:lstStyle/>
          <a:p>
            <a:pPr>
              <a:buNone/>
            </a:pPr>
            <a:r>
              <a:rPr lang="en-GB" i="1" dirty="0" smtClean="0">
                <a:latin typeface="Times New Roman" pitchFamily="18" charset="0"/>
                <a:cs typeface="Times New Roman" pitchFamily="18" charset="0"/>
              </a:rPr>
              <a:t>	</a:t>
            </a:r>
            <a:r>
              <a:rPr lang="en-GB" dirty="0" smtClean="0">
                <a:latin typeface="Times New Roman" pitchFamily="18" charset="0"/>
                <a:cs typeface="Times New Roman" pitchFamily="18" charset="0"/>
              </a:rPr>
              <a:t>Smith (2009) argues that the popularity of the Sports Utility Vehicle (SUV) is irrational, as despite their high cost most are never driven off-road. In his view, ‘they are bad for road safety, the environment and road congestion’ (Smith, 2009: 37).</a:t>
            </a:r>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562074"/>
          </a:xfrm>
        </p:spPr>
        <p:txBody>
          <a:bodyPr>
            <a:normAutofit/>
          </a:bodyPr>
          <a:lstStyle/>
          <a:p>
            <a:r>
              <a:rPr lang="en-GB" sz="2000" dirty="0" smtClean="0">
                <a:solidFill>
                  <a:srgbClr val="C00000"/>
                </a:solidFill>
                <a:latin typeface="Bahnschrift SemiBold" pitchFamily="34" charset="0"/>
              </a:rPr>
              <a:t>The APA style</a:t>
            </a:r>
            <a:endParaRPr lang="en-GB" sz="2000" dirty="0">
              <a:solidFill>
                <a:srgbClr val="C00000"/>
              </a:solidFill>
              <a:latin typeface="Bahnschrift SemiBold" pitchFamily="34" charset="0"/>
            </a:endParaRPr>
          </a:p>
        </p:txBody>
      </p:sp>
      <p:sp>
        <p:nvSpPr>
          <p:cNvPr id="3" name="Содержимое 2"/>
          <p:cNvSpPr>
            <a:spLocks noGrp="1"/>
          </p:cNvSpPr>
          <p:nvPr>
            <p:ph idx="1"/>
          </p:nvPr>
        </p:nvSpPr>
        <p:spPr>
          <a:xfrm>
            <a:off x="179512" y="548681"/>
            <a:ext cx="8712968" cy="5400600"/>
          </a:xfrm>
        </p:spPr>
        <p:txBody>
          <a:bodyPr>
            <a:noAutofit/>
          </a:bodyPr>
          <a:lstStyle/>
          <a:p>
            <a:pPr>
              <a:buNone/>
            </a:pPr>
            <a:r>
              <a:rPr lang="en-GB" sz="900" dirty="0" smtClean="0">
                <a:latin typeface="Times New Roman" pitchFamily="18" charset="0"/>
                <a:cs typeface="Times New Roman" pitchFamily="18" charset="0"/>
              </a:rPr>
              <a:t>	</a:t>
            </a:r>
            <a:r>
              <a:rPr lang="en-GB" sz="1800" dirty="0" smtClean="0">
                <a:latin typeface="Times New Roman" pitchFamily="18" charset="0"/>
                <a:cs typeface="Times New Roman" pitchFamily="18" charset="0"/>
              </a:rPr>
              <a:t>Colloquially known as the ‘</a:t>
            </a:r>
            <a:r>
              <a:rPr lang="en-GB" sz="1800" b="1" dirty="0" smtClean="0">
                <a:latin typeface="Times New Roman" pitchFamily="18" charset="0"/>
                <a:cs typeface="Times New Roman" pitchFamily="18" charset="0"/>
              </a:rPr>
              <a:t>name(date)</a:t>
            </a:r>
            <a:r>
              <a:rPr lang="en-GB" sz="1800" dirty="0" smtClean="0">
                <a:latin typeface="Times New Roman" pitchFamily="18" charset="0"/>
                <a:cs typeface="Times New Roman" pitchFamily="18" charset="0"/>
              </a:rPr>
              <a:t>’ </a:t>
            </a:r>
            <a:r>
              <a:rPr lang="en-GB" sz="1800" b="1" dirty="0" smtClean="0">
                <a:latin typeface="Times New Roman" pitchFamily="18" charset="0"/>
                <a:cs typeface="Times New Roman" pitchFamily="18" charset="0"/>
              </a:rPr>
              <a:t>system</a:t>
            </a:r>
            <a:r>
              <a:rPr lang="en-GB" sz="1800" dirty="0" smtClean="0">
                <a:latin typeface="Times New Roman" pitchFamily="18" charset="0"/>
                <a:cs typeface="Times New Roman" pitchFamily="18" charset="0"/>
              </a:rPr>
              <a:t>: </a:t>
            </a:r>
          </a:p>
          <a:p>
            <a:r>
              <a:rPr lang="en-GB" sz="1800" dirty="0" smtClean="0">
                <a:latin typeface="Times New Roman" pitchFamily="18" charset="0"/>
                <a:cs typeface="Times New Roman" pitchFamily="18" charset="0"/>
              </a:rPr>
              <a:t>an author’s surname in the text is followed by the date of the publication in brackets;</a:t>
            </a:r>
          </a:p>
          <a:p>
            <a:pPr>
              <a:buNone/>
            </a:pPr>
            <a:r>
              <a:rPr lang="en-US" altLang="en-US" sz="1800" dirty="0" smtClean="0">
                <a:solidFill>
                  <a:srgbClr val="0070C0"/>
                </a:solidFill>
                <a:latin typeface="Optima" panose="02000503060000020004" pitchFamily="2" charset="0"/>
              </a:rPr>
              <a:t>	</a:t>
            </a:r>
            <a:r>
              <a:rPr lang="en-US" altLang="en-US" sz="1800" i="1" dirty="0" smtClean="0">
                <a:latin typeface="Times New Roman" pitchFamily="18" charset="0"/>
                <a:cs typeface="Times New Roman" pitchFamily="18" charset="0"/>
              </a:rPr>
              <a:t>Research suggests that the Purdue OWL is a good resource for students (Atkins, 2018).</a:t>
            </a:r>
          </a:p>
          <a:p>
            <a:pPr>
              <a:buNone/>
            </a:pPr>
            <a:r>
              <a:rPr lang="en-US" altLang="en-US" sz="1800" i="1" dirty="0" smtClean="0">
                <a:latin typeface="Times New Roman" pitchFamily="18" charset="0"/>
                <a:cs typeface="Times New Roman" pitchFamily="18" charset="0"/>
              </a:rPr>
              <a:t>      Atkins (2018) suggests that the Purdue OWL is a good resource for students.</a:t>
            </a:r>
          </a:p>
          <a:p>
            <a:pPr>
              <a:buNone/>
            </a:pPr>
            <a:endParaRPr lang="en-GB" sz="1800" dirty="0" smtClean="0">
              <a:latin typeface="Times New Roman" pitchFamily="18" charset="0"/>
              <a:cs typeface="Times New Roman" pitchFamily="18" charset="0"/>
            </a:endParaRPr>
          </a:p>
          <a:p>
            <a:r>
              <a:rPr lang="en-GB" sz="1800" dirty="0" smtClean="0">
                <a:latin typeface="Times New Roman" pitchFamily="18" charset="0"/>
                <a:cs typeface="Times New Roman" pitchFamily="18" charset="0"/>
              </a:rPr>
              <a:t>entries in the </a:t>
            </a:r>
            <a:r>
              <a:rPr lang="en-GB" sz="1800" u="sng" dirty="0" smtClean="0">
                <a:latin typeface="Times New Roman" pitchFamily="18" charset="0"/>
                <a:cs typeface="Times New Roman" pitchFamily="18" charset="0"/>
              </a:rPr>
              <a:t>reference list </a:t>
            </a:r>
            <a:r>
              <a:rPr lang="en-GB" sz="1800" dirty="0" smtClean="0">
                <a:latin typeface="Times New Roman" pitchFamily="18" charset="0"/>
                <a:cs typeface="Times New Roman" pitchFamily="18" charset="0"/>
              </a:rPr>
              <a:t>are listed alphabetically, starting with the name and</a:t>
            </a:r>
          </a:p>
          <a:p>
            <a:pPr>
              <a:buNone/>
            </a:pPr>
            <a:r>
              <a:rPr lang="en-GB" sz="1800" dirty="0" smtClean="0">
                <a:latin typeface="Times New Roman" pitchFamily="18" charset="0"/>
                <a:cs typeface="Times New Roman" pitchFamily="18" charset="0"/>
              </a:rPr>
              <a:t>the initials of the author(s) followed by the date of publication for each entry.</a:t>
            </a:r>
          </a:p>
          <a:p>
            <a:pPr>
              <a:buNone/>
            </a:pPr>
            <a:r>
              <a:rPr lang="en-GB" sz="1800" dirty="0" smtClean="0">
                <a:latin typeface="Times New Roman" pitchFamily="18" charset="0"/>
                <a:cs typeface="Times New Roman" pitchFamily="18" charset="0"/>
              </a:rPr>
              <a:t> </a:t>
            </a:r>
          </a:p>
          <a:p>
            <a:pPr>
              <a:buNone/>
            </a:pPr>
            <a:r>
              <a:rPr lang="en-GB" sz="1800" dirty="0" err="1" smtClean="0">
                <a:latin typeface="Times New Roman" pitchFamily="18" charset="0"/>
                <a:cs typeface="Times New Roman" pitchFamily="18" charset="0"/>
              </a:rPr>
              <a:t>Sharples</a:t>
            </a:r>
            <a:r>
              <a:rPr lang="en-GB" sz="1800" dirty="0" smtClean="0">
                <a:latin typeface="Times New Roman" pitchFamily="18" charset="0"/>
                <a:cs typeface="Times New Roman" pitchFamily="18" charset="0"/>
              </a:rPr>
              <a:t>, M. (Ed.). (1993). </a:t>
            </a:r>
            <a:r>
              <a:rPr lang="en-GB" sz="1800" i="1" dirty="0" smtClean="0">
                <a:latin typeface="Times New Roman" pitchFamily="18" charset="0"/>
                <a:cs typeface="Times New Roman" pitchFamily="18" charset="0"/>
              </a:rPr>
              <a:t>Computer supported collaborative writing</a:t>
            </a:r>
            <a:r>
              <a:rPr lang="en-GB" sz="1800" dirty="0" smtClean="0">
                <a:latin typeface="Times New Roman" pitchFamily="18" charset="0"/>
                <a:cs typeface="Times New Roman" pitchFamily="18" charset="0"/>
              </a:rPr>
              <a:t>. London: Springer-</a:t>
            </a:r>
            <a:r>
              <a:rPr lang="en-GB" sz="1800" dirty="0" err="1" smtClean="0">
                <a:latin typeface="Times New Roman" pitchFamily="18" charset="0"/>
                <a:cs typeface="Times New Roman" pitchFamily="18" charset="0"/>
              </a:rPr>
              <a:t>Verlag</a:t>
            </a:r>
            <a:r>
              <a:rPr lang="en-GB" sz="1800" dirty="0" smtClean="0">
                <a:latin typeface="Times New Roman" pitchFamily="18" charset="0"/>
                <a:cs typeface="Times New Roman" pitchFamily="18" charset="0"/>
              </a:rPr>
              <a:t>.</a:t>
            </a:r>
          </a:p>
          <a:p>
            <a:pPr marL="266700" indent="-266700">
              <a:buNone/>
            </a:pPr>
            <a:r>
              <a:rPr lang="en-GB" sz="1800" dirty="0" smtClean="0">
                <a:latin typeface="Times New Roman" pitchFamily="18" charset="0"/>
                <a:cs typeface="Times New Roman" pitchFamily="18" charset="0"/>
              </a:rPr>
              <a:t>Speck, B. W., Johnson, T. R., Dice, C. P., &amp; Heaton, L. B. (1999). </a:t>
            </a:r>
            <a:r>
              <a:rPr lang="en-GB" sz="1800" i="1" dirty="0" smtClean="0">
                <a:latin typeface="Times New Roman" pitchFamily="18" charset="0"/>
                <a:cs typeface="Times New Roman" pitchFamily="18" charset="0"/>
              </a:rPr>
              <a:t>Collaborative writing: An annotated bibliography. </a:t>
            </a:r>
            <a:r>
              <a:rPr lang="en-GB" sz="1800" dirty="0" smtClean="0">
                <a:latin typeface="Times New Roman" pitchFamily="18" charset="0"/>
                <a:cs typeface="Times New Roman" pitchFamily="18" charset="0"/>
              </a:rPr>
              <a:t>Westport, Connecticut: Greenwood Press.</a:t>
            </a:r>
          </a:p>
          <a:p>
            <a:pPr marL="266700" indent="-266700">
              <a:buNone/>
            </a:pPr>
            <a:r>
              <a:rPr lang="en-GB" sz="1800" dirty="0" smtClean="0">
                <a:latin typeface="Times New Roman" pitchFamily="18" charset="0"/>
                <a:cs typeface="Times New Roman" pitchFamily="18" charset="0"/>
              </a:rPr>
              <a:t>Tang, C. (1998). Effects of collaborative learning on the quality of assignments. In B. Dart &amp; G. </a:t>
            </a:r>
            <a:r>
              <a:rPr lang="en-GB" sz="1800" dirty="0" err="1" smtClean="0">
                <a:latin typeface="Times New Roman" pitchFamily="18" charset="0"/>
                <a:cs typeface="Times New Roman" pitchFamily="18" charset="0"/>
              </a:rPr>
              <a:t>Boulton</a:t>
            </a:r>
            <a:r>
              <a:rPr lang="en-GB" sz="1800" dirty="0" smtClean="0">
                <a:latin typeface="Times New Roman" pitchFamily="18" charset="0"/>
                <a:cs typeface="Times New Roman" pitchFamily="18" charset="0"/>
              </a:rPr>
              <a:t>-Lewis (Eds.), </a:t>
            </a:r>
            <a:r>
              <a:rPr lang="en-GB" sz="1800" i="1" dirty="0" smtClean="0">
                <a:latin typeface="Times New Roman" pitchFamily="18" charset="0"/>
                <a:cs typeface="Times New Roman" pitchFamily="18" charset="0"/>
              </a:rPr>
              <a:t>Teaching and learning in higher education </a:t>
            </a:r>
            <a:r>
              <a:rPr lang="en-GB" sz="1800" dirty="0" smtClean="0">
                <a:latin typeface="Times New Roman" pitchFamily="18" charset="0"/>
                <a:cs typeface="Times New Roman" pitchFamily="18" charset="0"/>
              </a:rPr>
              <a:t>(pp. 102–23). Melbourne: Australian Council for Educational Research.</a:t>
            </a:r>
          </a:p>
          <a:p>
            <a:pPr marL="266700" indent="-266700">
              <a:buNone/>
            </a:pPr>
            <a:r>
              <a:rPr lang="en-GB" sz="1800" dirty="0" err="1" smtClean="0">
                <a:latin typeface="Times New Roman" pitchFamily="18" charset="0"/>
                <a:cs typeface="Times New Roman" pitchFamily="18" charset="0"/>
              </a:rPr>
              <a:t>Zammuner</a:t>
            </a:r>
            <a:r>
              <a:rPr lang="en-GB" sz="1800" dirty="0" smtClean="0">
                <a:latin typeface="Times New Roman" pitchFamily="18" charset="0"/>
                <a:cs typeface="Times New Roman" pitchFamily="18" charset="0"/>
              </a:rPr>
              <a:t>, V. L. (1995). Individual and co-operative computer writing and revising: Who gets the best results? </a:t>
            </a:r>
            <a:r>
              <a:rPr lang="en-GB" sz="1800" i="1" dirty="0" smtClean="0">
                <a:latin typeface="Times New Roman" pitchFamily="18" charset="0"/>
                <a:cs typeface="Times New Roman" pitchFamily="18" charset="0"/>
              </a:rPr>
              <a:t>Learning and Instruction, 5(2), </a:t>
            </a:r>
            <a:r>
              <a:rPr lang="en-GB" sz="1800" dirty="0" smtClean="0">
                <a:latin typeface="Times New Roman" pitchFamily="18" charset="0"/>
                <a:cs typeface="Times New Roman" pitchFamily="18" charset="0"/>
              </a:rPr>
              <a:t>101–24.</a:t>
            </a:r>
            <a:endParaRPr lang="en-GB"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r>
              <a:rPr lang="en-GB" sz="2800" b="1" dirty="0" smtClean="0">
                <a:solidFill>
                  <a:srgbClr val="C00000"/>
                </a:solidFill>
                <a:latin typeface="Bahnschrift SemiBold" pitchFamily="34" charset="0"/>
                <a:cs typeface="Times New Roman" pitchFamily="18" charset="0"/>
              </a:rPr>
              <a:t>IEEE</a:t>
            </a:r>
            <a:endParaRPr lang="en-GB" sz="2800" dirty="0">
              <a:solidFill>
                <a:srgbClr val="C00000"/>
              </a:solidFill>
              <a:latin typeface="Bahnschrift SemiBold" pitchFamily="34" charset="0"/>
            </a:endParaRPr>
          </a:p>
        </p:txBody>
      </p:sp>
      <p:sp>
        <p:nvSpPr>
          <p:cNvPr id="3" name="Содержимое 2"/>
          <p:cNvSpPr>
            <a:spLocks noGrp="1"/>
          </p:cNvSpPr>
          <p:nvPr>
            <p:ph idx="1"/>
          </p:nvPr>
        </p:nvSpPr>
        <p:spPr>
          <a:xfrm>
            <a:off x="457200" y="764704"/>
            <a:ext cx="8363272" cy="5760640"/>
          </a:xfrm>
        </p:spPr>
        <p:txBody>
          <a:bodyPr>
            <a:noAutofit/>
          </a:bodyPr>
          <a:lstStyle/>
          <a:p>
            <a:pPr marL="0" indent="0">
              <a:buNone/>
              <a:tabLst>
                <a:tab pos="361950" algn="l"/>
              </a:tabLst>
            </a:pPr>
            <a:r>
              <a:rPr lang="en-GB" sz="2000" dirty="0" smtClean="0">
                <a:latin typeface="Mongolian Baiti" pitchFamily="66" charset="0"/>
                <a:cs typeface="Mongolian Baiti" pitchFamily="66" charset="0"/>
              </a:rPr>
              <a:t>	</a:t>
            </a:r>
            <a:r>
              <a:rPr lang="en-GB" sz="1800" b="1" dirty="0" smtClean="0">
                <a:latin typeface="Times New Roman" pitchFamily="18" charset="0"/>
                <a:cs typeface="Times New Roman" pitchFamily="18" charset="0"/>
              </a:rPr>
              <a:t>In-text citations</a:t>
            </a:r>
            <a:r>
              <a:rPr lang="en-GB" sz="1800" dirty="0" smtClean="0">
                <a:latin typeface="Times New Roman" pitchFamily="18" charset="0"/>
                <a:cs typeface="Times New Roman" pitchFamily="18" charset="0"/>
              </a:rPr>
              <a:t>:  the authors in the text are numbered in order of their appearance in the text, sometimes without their names, and the numbers are enclosed in square brackets. </a:t>
            </a:r>
          </a:p>
          <a:p>
            <a:pPr marL="0" indent="0">
              <a:buNone/>
              <a:tabLst>
                <a:tab pos="361950" algn="l"/>
              </a:tabLst>
            </a:pPr>
            <a:r>
              <a:rPr lang="en-GB" sz="1800" dirty="0" smtClean="0">
                <a:latin typeface="Times New Roman" pitchFamily="18" charset="0"/>
                <a:cs typeface="Times New Roman" pitchFamily="18" charset="0"/>
              </a:rPr>
              <a:t>	</a:t>
            </a:r>
            <a:r>
              <a:rPr lang="en-GB" sz="1800" b="1" dirty="0" smtClean="0">
                <a:latin typeface="Times New Roman" pitchFamily="18" charset="0"/>
                <a:cs typeface="Times New Roman" pitchFamily="18" charset="0"/>
              </a:rPr>
              <a:t>The reference list </a:t>
            </a:r>
            <a:r>
              <a:rPr lang="en-GB" sz="1800" dirty="0" smtClean="0">
                <a:latin typeface="Times New Roman" pitchFamily="18" charset="0"/>
                <a:cs typeface="Times New Roman" pitchFamily="18" charset="0"/>
              </a:rPr>
              <a:t>is then numbered sequentially. Names are presented with the initial(s) first, followed by surnames. </a:t>
            </a:r>
          </a:p>
          <a:p>
            <a:pPr marL="0" indent="0">
              <a:buNone/>
              <a:tabLst>
                <a:tab pos="361950" algn="l"/>
              </a:tabLst>
            </a:pPr>
            <a:r>
              <a:rPr lang="en-GB" sz="1800" dirty="0" smtClean="0">
                <a:latin typeface="Times New Roman" pitchFamily="18" charset="0"/>
                <a:cs typeface="Times New Roman" pitchFamily="18" charset="0"/>
              </a:rPr>
              <a:t>	Dates of the publications are given after journal titles, or at the end of the references for book, etc. </a:t>
            </a:r>
          </a:p>
          <a:p>
            <a:pPr marL="0" indent="0">
              <a:buNone/>
              <a:tabLst>
                <a:tab pos="361950" algn="l"/>
              </a:tabLst>
            </a:pPr>
            <a:r>
              <a:rPr lang="en-GB" sz="1800" dirty="0" smtClean="0">
                <a:latin typeface="Times New Roman" pitchFamily="18" charset="0"/>
                <a:cs typeface="Times New Roman" pitchFamily="18" charset="0"/>
              </a:rPr>
              <a:t>	Journal titles are sometimes abbreviated. </a:t>
            </a:r>
          </a:p>
          <a:p>
            <a:pPr marL="0" indent="0">
              <a:buNone/>
              <a:tabLst>
                <a:tab pos="361950" algn="l"/>
              </a:tabLst>
            </a:pPr>
            <a:r>
              <a:rPr lang="en-GB" sz="1800" dirty="0" smtClean="0">
                <a:latin typeface="Times New Roman" pitchFamily="18" charset="0"/>
                <a:cs typeface="Times New Roman" pitchFamily="18" charset="0"/>
              </a:rPr>
              <a:t>For example:</a:t>
            </a:r>
          </a:p>
          <a:p>
            <a:pPr>
              <a:buNone/>
            </a:pPr>
            <a:r>
              <a:rPr lang="en-GB" sz="1800" dirty="0" smtClean="0">
                <a:latin typeface="Times New Roman" pitchFamily="18" charset="0"/>
                <a:cs typeface="Times New Roman" pitchFamily="18" charset="0"/>
              </a:rPr>
              <a:t>[1] M. </a:t>
            </a:r>
            <a:r>
              <a:rPr lang="en-GB" sz="1800" dirty="0" err="1" smtClean="0">
                <a:latin typeface="Times New Roman" pitchFamily="18" charset="0"/>
                <a:cs typeface="Times New Roman" pitchFamily="18" charset="0"/>
              </a:rPr>
              <a:t>Sharples</a:t>
            </a:r>
            <a:r>
              <a:rPr lang="en-GB" sz="1800" dirty="0" smtClean="0">
                <a:latin typeface="Times New Roman" pitchFamily="18" charset="0"/>
                <a:cs typeface="Times New Roman" pitchFamily="18" charset="0"/>
              </a:rPr>
              <a:t>, Ed., </a:t>
            </a:r>
            <a:r>
              <a:rPr lang="en-GB" sz="1800" i="1" dirty="0" smtClean="0">
                <a:latin typeface="Times New Roman" pitchFamily="18" charset="0"/>
                <a:cs typeface="Times New Roman" pitchFamily="18" charset="0"/>
              </a:rPr>
              <a:t>Computer Supported Collaborative Writing. </a:t>
            </a:r>
            <a:r>
              <a:rPr lang="en-GB" sz="1800" dirty="0" smtClean="0">
                <a:latin typeface="Times New Roman" pitchFamily="18" charset="0"/>
                <a:cs typeface="Times New Roman" pitchFamily="18" charset="0"/>
              </a:rPr>
              <a:t>London: Springer-</a:t>
            </a:r>
            <a:r>
              <a:rPr lang="en-GB" sz="1800" dirty="0" err="1" smtClean="0">
                <a:latin typeface="Times New Roman" pitchFamily="18" charset="0"/>
                <a:cs typeface="Times New Roman" pitchFamily="18" charset="0"/>
              </a:rPr>
              <a:t>Verlag</a:t>
            </a:r>
            <a:r>
              <a:rPr lang="en-GB" sz="1800" dirty="0" smtClean="0">
                <a:latin typeface="Times New Roman" pitchFamily="18" charset="0"/>
                <a:cs typeface="Times New Roman" pitchFamily="18" charset="0"/>
              </a:rPr>
              <a:t>, 1993.</a:t>
            </a:r>
          </a:p>
          <a:p>
            <a:pPr>
              <a:buNone/>
            </a:pPr>
            <a:r>
              <a:rPr lang="en-GB" sz="1800" dirty="0" smtClean="0">
                <a:latin typeface="Times New Roman" pitchFamily="18" charset="0"/>
                <a:cs typeface="Times New Roman" pitchFamily="18" charset="0"/>
              </a:rPr>
              <a:t>[2] V. L. </a:t>
            </a:r>
            <a:r>
              <a:rPr lang="en-GB" sz="1800" dirty="0" err="1" smtClean="0">
                <a:latin typeface="Times New Roman" pitchFamily="18" charset="0"/>
                <a:cs typeface="Times New Roman" pitchFamily="18" charset="0"/>
              </a:rPr>
              <a:t>Zammuner</a:t>
            </a:r>
            <a:r>
              <a:rPr lang="en-GB" sz="1800" dirty="0" smtClean="0">
                <a:latin typeface="Times New Roman" pitchFamily="18" charset="0"/>
                <a:cs typeface="Times New Roman" pitchFamily="18" charset="0"/>
              </a:rPr>
              <a:t>, ‘Individual and co-operative computer writing and revising: Who gets the best results?’ </a:t>
            </a:r>
            <a:r>
              <a:rPr lang="en-GB" sz="1800" i="1" dirty="0" smtClean="0">
                <a:latin typeface="Times New Roman" pitchFamily="18" charset="0"/>
                <a:cs typeface="Times New Roman" pitchFamily="18" charset="0"/>
              </a:rPr>
              <a:t>Learning and </a:t>
            </a:r>
            <a:r>
              <a:rPr lang="en-GB" sz="1800" i="1" dirty="0" err="1" smtClean="0">
                <a:latin typeface="Times New Roman" pitchFamily="18" charset="0"/>
                <a:cs typeface="Times New Roman" pitchFamily="18" charset="0"/>
              </a:rPr>
              <a:t>Instruction,</a:t>
            </a:r>
            <a:r>
              <a:rPr lang="en-GB" sz="1800" dirty="0" err="1" smtClean="0">
                <a:latin typeface="Times New Roman" pitchFamily="18" charset="0"/>
                <a:cs typeface="Times New Roman" pitchFamily="18" charset="0"/>
              </a:rPr>
              <a:t>vol</a:t>
            </a:r>
            <a:r>
              <a:rPr lang="en-GB" sz="1800" dirty="0" smtClean="0">
                <a:latin typeface="Times New Roman" pitchFamily="18" charset="0"/>
                <a:cs typeface="Times New Roman" pitchFamily="18" charset="0"/>
              </a:rPr>
              <a:t>. 5, no.2, pp. 101–24, 1995.</a:t>
            </a:r>
          </a:p>
          <a:p>
            <a:pPr>
              <a:buNone/>
            </a:pPr>
            <a:r>
              <a:rPr lang="en-GB" sz="1800" dirty="0" smtClean="0">
                <a:latin typeface="Times New Roman" pitchFamily="18" charset="0"/>
                <a:cs typeface="Times New Roman" pitchFamily="18" charset="0"/>
              </a:rPr>
              <a:t>[3] C. Tang, ‘Effects of collaborative learning on the quality of assignments,’ in </a:t>
            </a:r>
            <a:r>
              <a:rPr lang="en-GB" sz="1800" i="1" dirty="0" smtClean="0">
                <a:latin typeface="Times New Roman" pitchFamily="18" charset="0"/>
                <a:cs typeface="Times New Roman" pitchFamily="18" charset="0"/>
              </a:rPr>
              <a:t>Teaching and Learning in Higher Education, </a:t>
            </a:r>
            <a:r>
              <a:rPr lang="en-GB" sz="1800" dirty="0" smtClean="0">
                <a:latin typeface="Times New Roman" pitchFamily="18" charset="0"/>
                <a:cs typeface="Times New Roman" pitchFamily="18" charset="0"/>
              </a:rPr>
              <a:t>B. Dart and G. </a:t>
            </a:r>
            <a:r>
              <a:rPr lang="en-GB" sz="1800" dirty="0" err="1" smtClean="0">
                <a:latin typeface="Times New Roman" pitchFamily="18" charset="0"/>
                <a:cs typeface="Times New Roman" pitchFamily="18" charset="0"/>
              </a:rPr>
              <a:t>Boulton</a:t>
            </a:r>
            <a:r>
              <a:rPr lang="en-GB" sz="1800" dirty="0" smtClean="0">
                <a:latin typeface="Times New Roman" pitchFamily="18" charset="0"/>
                <a:cs typeface="Times New Roman" pitchFamily="18" charset="0"/>
              </a:rPr>
              <a:t>-Lewis, Eds. Melbourne: Australian Council for Educational Research, 1998, pp. 102–23.</a:t>
            </a:r>
          </a:p>
          <a:p>
            <a:pPr>
              <a:buNone/>
            </a:pPr>
            <a:r>
              <a:rPr lang="en-GB" sz="1800" dirty="0" smtClean="0">
                <a:latin typeface="Times New Roman" pitchFamily="18" charset="0"/>
                <a:cs typeface="Times New Roman" pitchFamily="18" charset="0"/>
              </a:rPr>
              <a:t>[4] B. W. M. Speck, T. R. Johnson, C. P. Dice and L. B. Heaton, </a:t>
            </a:r>
            <a:r>
              <a:rPr lang="en-GB" sz="1800" i="1" dirty="0" smtClean="0">
                <a:latin typeface="Times New Roman" pitchFamily="18" charset="0"/>
                <a:cs typeface="Times New Roman" pitchFamily="18" charset="0"/>
              </a:rPr>
              <a:t>Collaborative</a:t>
            </a:r>
          </a:p>
          <a:p>
            <a:pPr>
              <a:buNone/>
            </a:pPr>
            <a:r>
              <a:rPr lang="en-GB" sz="1800" i="1" dirty="0" smtClean="0">
                <a:latin typeface="Times New Roman" pitchFamily="18" charset="0"/>
                <a:cs typeface="Times New Roman" pitchFamily="18" charset="0"/>
              </a:rPr>
              <a:t>	Writing: An Annotated Bibliography. </a:t>
            </a:r>
            <a:r>
              <a:rPr lang="en-GB" sz="1800" dirty="0" smtClean="0">
                <a:latin typeface="Times New Roman" pitchFamily="18" charset="0"/>
                <a:cs typeface="Times New Roman" pitchFamily="18" charset="0"/>
              </a:rPr>
              <a:t>Westport, Connecticut: Greenwood Press, 1999.</a:t>
            </a:r>
            <a:endParaRPr lang="en-GB"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1728</Words>
  <Application>Microsoft Office PowerPoint</Application>
  <PresentationFormat>Экран (4:3)</PresentationFormat>
  <Paragraphs>249</Paragraphs>
  <Slides>42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Тема Office</vt:lpstr>
      <vt:lpstr>ACADEMIC WRITING</vt:lpstr>
      <vt:lpstr>Systems of Referencing</vt:lpstr>
      <vt:lpstr>Main Referencing Systems  for essays and academic articles</vt:lpstr>
      <vt:lpstr>The MLA style</vt:lpstr>
      <vt:lpstr>MLA. List of Works Cited</vt:lpstr>
      <vt:lpstr>MLA. List of Works Cited example</vt:lpstr>
      <vt:lpstr>The Harvard System </vt:lpstr>
      <vt:lpstr>The APA style</vt:lpstr>
      <vt:lpstr>IEEE</vt:lpstr>
      <vt:lpstr>The Vancouver style</vt:lpstr>
      <vt:lpstr>The Chicago/Turabian style</vt:lpstr>
      <vt:lpstr>The Chicago/Turabian style examples. In-text citation  Author-Date System </vt:lpstr>
      <vt:lpstr>The Chicago/Turabian style examples. In-text citation  Notes-Bibliography (NB) System</vt:lpstr>
      <vt:lpstr>The Chicago/Turabian style examples. References</vt:lpstr>
      <vt:lpstr>Online Resource and Guidelines</vt:lpstr>
      <vt:lpstr>Purdue OWL </vt:lpstr>
      <vt:lpstr>Purdue OWL  style guides and sample papers</vt:lpstr>
      <vt:lpstr>MLA</vt:lpstr>
      <vt:lpstr>MLA. General Guidelines</vt:lpstr>
      <vt:lpstr>An MLA Style paper should</vt:lpstr>
      <vt:lpstr>Example </vt:lpstr>
      <vt:lpstr>MLA. In-text citations </vt:lpstr>
      <vt:lpstr>Example (again)</vt:lpstr>
      <vt:lpstr>MLA in-text citation example</vt:lpstr>
      <vt:lpstr>How to cite a work with no known author</vt:lpstr>
      <vt:lpstr>MLA Works Cited example</vt:lpstr>
      <vt:lpstr>Purdue Owl Practice. MLA</vt:lpstr>
      <vt:lpstr>APA. General Guidelines</vt:lpstr>
      <vt:lpstr>Types of APA Papers. Structure </vt:lpstr>
      <vt:lpstr> Types of APA Papers. Structure </vt:lpstr>
      <vt:lpstr>Types of APA Papers. Structure</vt:lpstr>
      <vt:lpstr>General APA Format</vt:lpstr>
      <vt:lpstr>General APA Format. Student Paper Example</vt:lpstr>
      <vt:lpstr>Слайд 34</vt:lpstr>
      <vt:lpstr>APA Reference List </vt:lpstr>
      <vt:lpstr>APA Reference List</vt:lpstr>
      <vt:lpstr> APA In-text Citation: Basics </vt:lpstr>
      <vt:lpstr>  APA In-text Citation: Page Numbers </vt:lpstr>
      <vt:lpstr> APA In-Text Citation: Quotations </vt:lpstr>
      <vt:lpstr>APA in-text citations examples</vt:lpstr>
      <vt:lpstr>Purdue Owl Practice. APA</vt:lpstr>
      <vt:lpstr>Home Assignment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WRITING</dc:title>
  <dc:creator>Anastasiia</dc:creator>
  <cp:lastModifiedBy>Reviewer </cp:lastModifiedBy>
  <cp:revision>152</cp:revision>
  <dcterms:created xsi:type="dcterms:W3CDTF">2020-10-03T15:18:59Z</dcterms:created>
  <dcterms:modified xsi:type="dcterms:W3CDTF">2021-03-09T20:15:31Z</dcterms:modified>
</cp:coreProperties>
</file>