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4497935"/>
            <a:ext cx="7772400" cy="859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261460"/>
            <a:ext cx="6400800" cy="83545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1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2770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544" y="374900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1545" y="1544098"/>
            <a:ext cx="7016195" cy="4275740"/>
          </a:xfrm>
        </p:spPr>
        <p:txBody>
          <a:bodyPr/>
          <a:lstStyle>
            <a:lvl1pPr>
              <a:defRPr sz="2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1706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34102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970885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34102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970885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.ua/url?sa=i&amp;rct=j&amp;q=&amp;esrc=s&amp;frm=1&amp;source=images&amp;cd=&amp;cad=rja&amp;docid=ioprNQGyaMyJwM&amp;tbnid=qoUt5NZ-sIXgmM:&amp;ved=0CAUQjRw&amp;url=http://commons.wikimedia.org/wiki/File:Ashs-students-studying.jpg&amp;ei=kdqYUtTqFqSS0QWu0YCIAQ&amp;bvm=bv.57155469,d.ZGU&amp;psig=AFQjCNE-VPeP4-viyx0d12mqz5rcAPAeUQ&amp;ust=1385833697985193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m.ua/url?sa=i&amp;rct=j&amp;q=&amp;esrc=s&amp;frm=1&amp;source=images&amp;cd=&amp;cad=rja&amp;docid=k7Ak5JXII1YAyM&amp;tbnid=xtfwbXHbHZRb9M:&amp;ved=0CAUQjRw&amp;url=http://www.voaindonesia.com/content/sekolah-negeri-di-georgia-wajibkan-pelajaran-mandarin/1525222.html&amp;ei=q92YUrzjLajB0QXYp4HQBg&amp;bvm=bv.57155469,d.ZGU&amp;psig=AFQjCNFBHNwZtWFUrhjgF4Svr6C2Fu7_VQ&amp;ust=138583375322047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.ua/url?sa=i&amp;rct=j&amp;q=&amp;esrc=s&amp;frm=1&amp;source=images&amp;cd=&amp;cad=rja&amp;docid=_53agKSlntAeaM&amp;tbnid=WcprZlUAMUtX5M:&amp;ved=0CAUQjRw&amp;url=http://www.telegraph.co.uk/education/educationnews/8275937/Gay-lessons-in-maths-geography-and-science.html&amp;ei=s9OYUoegBZCa0QX-9oC4Bw&amp;bvm=bv.57155469,d.ZGU&amp;psig=AFQjCNFBHNwZtWFUrhjgF4Svr6C2Fu7_VQ&amp;ust=138583375322047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.ua/url?sa=i&amp;rct=j&amp;q=&amp;esrc=s&amp;frm=1&amp;source=images&amp;cd=&amp;cad=rja&amp;docid=NgXQ0PNxBcsRbM&amp;tbnid=8i9m_MQy05WCdM:&amp;ved=0CAUQjRw&amp;url=http://www.bbc.co.uk/news/business-11324457&amp;ei=7taYUv3tFqrM0QX_zYGABQ&amp;bvm=bv.57155469,d.ZGU&amp;psig=AFQjCNFBHNwZtWFUrhjgF4Svr6C2Fu7_VQ&amp;ust=1385833753220477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.ua/url?sa=i&amp;rct=j&amp;q=&amp;esrc=s&amp;frm=1&amp;source=images&amp;cd=&amp;cad=rja&amp;docid=NkAHiZVtbVTI8M&amp;tbnid=3uDapsFbISPlPM:&amp;ved=0CAUQjRw&amp;url=http://blog.peertransfer.com/2012/09/24/8-tips-to-help-conquer-midterms/studying-book/&amp;ei=q9iYUvf7FseS0AXfo4GYAQ&amp;bvm=bv.57155469,d.ZGU&amp;psig=AFQjCNE-VPeP4-viyx0d12mqz5rcAPAeUQ&amp;ust=138583369798519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55" y="4039821"/>
            <a:ext cx="8856890" cy="1317320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/>
              <a:t> </a:t>
            </a:r>
            <a:r>
              <a:rPr lang="uk-UA" b="1" dirty="0" smtClean="0"/>
              <a:t>«Урок – основна форма навчання історії»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1670" y="1138425"/>
            <a:ext cx="8229600" cy="91623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Технократичні вимоги до уроку</a:t>
            </a:r>
            <a:br>
              <a:rPr lang="uk-UA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96540"/>
            <a:ext cx="9144000" cy="5261460"/>
          </a:xfrm>
        </p:spPr>
        <p:txBody>
          <a:bodyPr>
            <a:normAutofit/>
          </a:bodyPr>
          <a:lstStyle/>
          <a:p>
            <a:pPr algn="just"/>
            <a:r>
              <a:rPr lang="uk-UA" sz="2400" dirty="0" smtClean="0"/>
              <a:t>Треба піклуватися про те, щоб учні самостійно сприймали частину знань.</a:t>
            </a:r>
          </a:p>
          <a:p>
            <a:pPr algn="just"/>
            <a:r>
              <a:rPr lang="uk-UA" sz="2400" dirty="0" smtClean="0"/>
              <a:t>Необхідно по можливості здійснювати індивідуальний підхід, щоб виявити рівень умінь та навичок, чи треба його доводити до вищого рівня.</a:t>
            </a:r>
          </a:p>
          <a:p>
            <a:pPr algn="just"/>
            <a:r>
              <a:rPr lang="uk-UA" sz="2400" dirty="0" smtClean="0"/>
              <a:t>Треба враховувати темпераментні особливості учнів, адже при поєднанні вище зазначених пунктів створюється можливість ефективних засад для навчання.</a:t>
            </a:r>
          </a:p>
          <a:p>
            <a:pPr algn="just"/>
            <a:r>
              <a:rPr lang="uk-UA" sz="2400" dirty="0" smtClean="0"/>
              <a:t>Урок повинен бути емоційно яскравим</a:t>
            </a:r>
          </a:p>
          <a:p>
            <a:pPr algn="just"/>
            <a:r>
              <a:rPr lang="uk-UA" sz="2400" dirty="0" smtClean="0"/>
              <a:t>Треба змінювати форми діяльності  від 3 до 9 разів, щоб не було втомленості та втрати уваги.</a:t>
            </a:r>
          </a:p>
          <a:p>
            <a:pPr algn="just"/>
            <a:r>
              <a:rPr lang="uk-UA" sz="2400" dirty="0" smtClean="0"/>
              <a:t>Слід ураховувати кризу уваги, перша з яких починається через 14-16 хвилин від початку заняття.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586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108755"/>
            <a:ext cx="9144000" cy="1679755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Треба провітрювати приміщення класу, щоб оптимальна температура повітря була там.</a:t>
            </a:r>
          </a:p>
          <a:p>
            <a:r>
              <a:rPr lang="uk-UA" dirty="0" smtClean="0"/>
              <a:t>Слід брати на увагу, що види уроків мають різну ефективність навчання, наприклад лекція – 5%, а на практиці 75%.</a:t>
            </a:r>
            <a:endParaRPr lang="ru-RU" dirty="0"/>
          </a:p>
        </p:txBody>
      </p:sp>
      <p:pic>
        <p:nvPicPr>
          <p:cNvPr id="4098" name="Picture 2" descr="http://upload.wikimedia.org/wikipedia/commons/2/26/Ashs-students-studying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56" y="0"/>
            <a:ext cx="9000445" cy="5190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9301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91130"/>
            <a:ext cx="8229600" cy="61082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Інтерактивне навчання</a:t>
            </a:r>
            <a:r>
              <a:rPr lang="en-US" b="1" dirty="0"/>
              <a:t/>
            </a:r>
            <a:br>
              <a:rPr lang="en-US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49245"/>
            <a:ext cx="9144000" cy="4733855"/>
          </a:xfrm>
        </p:spPr>
        <p:txBody>
          <a:bodyPr>
            <a:noAutofit/>
          </a:bodyPr>
          <a:lstStyle/>
          <a:p>
            <a:pPr algn="just"/>
            <a:r>
              <a:rPr lang="ru-RU" sz="2300" b="1" dirty="0" err="1"/>
              <a:t>Інтерактивне</a:t>
            </a:r>
            <a:r>
              <a:rPr lang="ru-RU" sz="2300" b="1" dirty="0"/>
              <a:t> </a:t>
            </a:r>
            <a:r>
              <a:rPr lang="ru-RU" sz="2300" b="1" dirty="0" err="1"/>
              <a:t>навчання</a:t>
            </a:r>
            <a:r>
              <a:rPr lang="ru-RU" sz="2300" dirty="0"/>
              <a:t> — </a:t>
            </a:r>
            <a:r>
              <a:rPr lang="ru-RU" sz="2300" dirty="0" err="1"/>
              <a:t>це</a:t>
            </a:r>
            <a:r>
              <a:rPr lang="ru-RU" sz="2300" dirty="0"/>
              <a:t> </a:t>
            </a:r>
            <a:r>
              <a:rPr lang="ru-RU" sz="2300" dirty="0" err="1"/>
              <a:t>навчання</a:t>
            </a:r>
            <a:r>
              <a:rPr lang="ru-RU" sz="2300" dirty="0"/>
              <a:t>, </a:t>
            </a:r>
            <a:r>
              <a:rPr lang="ru-RU" sz="2300" dirty="0" err="1"/>
              <a:t>побудоване</a:t>
            </a:r>
            <a:r>
              <a:rPr lang="ru-RU" sz="2300" dirty="0"/>
              <a:t> на </a:t>
            </a:r>
            <a:r>
              <a:rPr lang="ru-RU" sz="2300" dirty="0" err="1"/>
              <a:t>основі</a:t>
            </a:r>
            <a:r>
              <a:rPr lang="ru-RU" sz="2300" dirty="0"/>
              <a:t> </a:t>
            </a:r>
            <a:r>
              <a:rPr lang="ru-RU" sz="2300" dirty="0" err="1"/>
              <a:t>спілку­вання</a:t>
            </a:r>
            <a:r>
              <a:rPr lang="ru-RU" sz="2300" dirty="0"/>
              <a:t> та </a:t>
            </a:r>
            <a:r>
              <a:rPr lang="ru-RU" sz="2300" dirty="0" err="1"/>
              <a:t>взаємодії</a:t>
            </a:r>
            <a:r>
              <a:rPr lang="ru-RU" sz="2300" dirty="0"/>
              <a:t>, </a:t>
            </a:r>
            <a:r>
              <a:rPr lang="ru-RU" sz="2300" dirty="0" err="1"/>
              <a:t>що</a:t>
            </a:r>
            <a:r>
              <a:rPr lang="ru-RU" sz="2300" dirty="0"/>
              <a:t> </a:t>
            </a:r>
            <a:r>
              <a:rPr lang="ru-RU" sz="2300" dirty="0" err="1"/>
              <a:t>реалізуються</a:t>
            </a:r>
            <a:r>
              <a:rPr lang="ru-RU" sz="2300" dirty="0"/>
              <a:t> і в </a:t>
            </a:r>
            <a:r>
              <a:rPr lang="ru-RU" sz="2300" dirty="0" err="1"/>
              <a:t>технологіях</a:t>
            </a:r>
            <a:r>
              <a:rPr lang="ru-RU" sz="2300" dirty="0"/>
              <a:t>, і в методах, і в </a:t>
            </a:r>
            <a:r>
              <a:rPr lang="ru-RU" sz="2300" dirty="0" err="1"/>
              <a:t>органі­заційних</a:t>
            </a:r>
            <a:r>
              <a:rPr lang="ru-RU" sz="2300" dirty="0"/>
              <a:t> </a:t>
            </a:r>
            <a:r>
              <a:rPr lang="ru-RU" sz="2300" dirty="0" smtClean="0"/>
              <a:t>формах.</a:t>
            </a:r>
          </a:p>
          <a:p>
            <a:pPr algn="just"/>
            <a:r>
              <a:rPr lang="ru-RU" sz="2300" dirty="0"/>
              <a:t>За </a:t>
            </a:r>
            <a:r>
              <a:rPr lang="ru-RU" sz="2300" dirty="0" smtClean="0"/>
              <a:t>методистом О</a:t>
            </a:r>
            <a:r>
              <a:rPr lang="ru-RU" sz="2300" dirty="0"/>
              <a:t>. І. </a:t>
            </a:r>
            <a:r>
              <a:rPr lang="ru-RU" sz="2300" dirty="0" err="1"/>
              <a:t>Пометун</a:t>
            </a:r>
            <a:r>
              <a:rPr lang="ru-RU" sz="2300" dirty="0"/>
              <a:t>, суть </a:t>
            </a:r>
            <a:r>
              <a:rPr lang="ru-RU" sz="2300" dirty="0" err="1"/>
              <a:t>інтерактивного</a:t>
            </a:r>
            <a:r>
              <a:rPr lang="ru-RU" sz="2300" dirty="0"/>
              <a:t> </a:t>
            </a:r>
            <a:r>
              <a:rPr lang="ru-RU" sz="2300" dirty="0" err="1"/>
              <a:t>навчання</a:t>
            </a:r>
            <a:r>
              <a:rPr lang="ru-RU" sz="2300" dirty="0"/>
              <a:t> </a:t>
            </a:r>
            <a:r>
              <a:rPr lang="ru-RU" sz="2300" dirty="0" err="1"/>
              <a:t>полягає</a:t>
            </a:r>
            <a:r>
              <a:rPr lang="ru-RU" sz="2300" dirty="0"/>
              <a:t> в тому, </a:t>
            </a:r>
            <a:r>
              <a:rPr lang="ru-RU" sz="2300" dirty="0" err="1"/>
              <a:t>що</a:t>
            </a:r>
            <a:r>
              <a:rPr lang="ru-RU" sz="2300" dirty="0"/>
              <a:t> «</a:t>
            </a:r>
            <a:r>
              <a:rPr lang="ru-RU" sz="2300" dirty="0" err="1"/>
              <a:t>навчальний</a:t>
            </a:r>
            <a:r>
              <a:rPr lang="ru-RU" sz="2300" dirty="0"/>
              <a:t> </a:t>
            </a:r>
            <a:r>
              <a:rPr lang="ru-RU" sz="2300" dirty="0" err="1"/>
              <a:t>процес</a:t>
            </a:r>
            <a:r>
              <a:rPr lang="ru-RU" sz="2300" dirty="0"/>
              <a:t> </a:t>
            </a:r>
            <a:r>
              <a:rPr lang="ru-RU" sz="2300" dirty="0" err="1"/>
              <a:t>відбувається</a:t>
            </a:r>
            <a:r>
              <a:rPr lang="ru-RU" sz="2300" dirty="0"/>
              <a:t> за </a:t>
            </a:r>
            <a:r>
              <a:rPr lang="ru-RU" sz="2300" dirty="0" err="1"/>
              <a:t>умови</a:t>
            </a:r>
            <a:r>
              <a:rPr lang="ru-RU" sz="2300" dirty="0"/>
              <a:t> </a:t>
            </a:r>
            <a:r>
              <a:rPr lang="ru-RU" sz="2300" dirty="0" err="1"/>
              <a:t>постійної</a:t>
            </a:r>
            <a:r>
              <a:rPr lang="ru-RU" sz="2300" dirty="0"/>
              <a:t>, </a:t>
            </a:r>
            <a:r>
              <a:rPr lang="ru-RU" sz="2300" dirty="0" err="1"/>
              <a:t>активної</a:t>
            </a:r>
            <a:r>
              <a:rPr lang="ru-RU" sz="2300" dirty="0"/>
              <a:t> </a:t>
            </a:r>
            <a:r>
              <a:rPr lang="ru-RU" sz="2300" dirty="0" err="1"/>
              <a:t>взаємодії</a:t>
            </a:r>
            <a:r>
              <a:rPr lang="ru-RU" sz="2300" dirty="0"/>
              <a:t> </a:t>
            </a:r>
            <a:r>
              <a:rPr lang="ru-RU" sz="2300" dirty="0" err="1"/>
              <a:t>всіх</a:t>
            </a:r>
            <a:r>
              <a:rPr lang="ru-RU" sz="2300" dirty="0"/>
              <a:t> </a:t>
            </a:r>
            <a:r>
              <a:rPr lang="ru-RU" sz="2300" dirty="0" err="1"/>
              <a:t>учнів</a:t>
            </a:r>
            <a:r>
              <a:rPr lang="ru-RU" sz="2300" dirty="0"/>
              <a:t>. </a:t>
            </a:r>
            <a:r>
              <a:rPr lang="ru-RU" sz="2300" dirty="0" err="1"/>
              <a:t>Це</a:t>
            </a:r>
            <a:r>
              <a:rPr lang="ru-RU" sz="2300" dirty="0"/>
              <a:t> </a:t>
            </a:r>
            <a:r>
              <a:rPr lang="ru-RU" sz="2300" dirty="0" err="1"/>
              <a:t>співнавчання</a:t>
            </a:r>
            <a:r>
              <a:rPr lang="ru-RU" sz="2300" dirty="0"/>
              <a:t>, </a:t>
            </a:r>
            <a:r>
              <a:rPr lang="ru-RU" sz="2300" dirty="0" err="1"/>
              <a:t>взаємонавчання</a:t>
            </a:r>
            <a:r>
              <a:rPr lang="ru-RU" sz="2300" dirty="0"/>
              <a:t> (</a:t>
            </a:r>
            <a:r>
              <a:rPr lang="ru-RU" sz="2300" dirty="0" err="1"/>
              <a:t>колективне</a:t>
            </a:r>
            <a:r>
              <a:rPr lang="ru-RU" sz="2300" dirty="0"/>
              <a:t>, </a:t>
            </a:r>
            <a:r>
              <a:rPr lang="ru-RU" sz="2300" dirty="0" err="1"/>
              <a:t>групове</a:t>
            </a:r>
            <a:r>
              <a:rPr lang="ru-RU" sz="2300" dirty="0"/>
              <a:t> </a:t>
            </a:r>
            <a:r>
              <a:rPr lang="ru-RU" sz="2300" dirty="0" err="1"/>
              <a:t>навчання</a:t>
            </a:r>
            <a:r>
              <a:rPr lang="ru-RU" sz="2300" dirty="0"/>
              <a:t> </a:t>
            </a:r>
            <a:r>
              <a:rPr lang="ru-RU" sz="2300" dirty="0" err="1"/>
              <a:t>співпраці</a:t>
            </a:r>
            <a:r>
              <a:rPr lang="ru-RU" sz="2300" dirty="0"/>
              <a:t>), де й </a:t>
            </a:r>
            <a:r>
              <a:rPr lang="ru-RU" sz="2300" dirty="0" err="1"/>
              <a:t>учень</a:t>
            </a:r>
            <a:r>
              <a:rPr lang="ru-RU" sz="2300" dirty="0"/>
              <a:t>, і </a:t>
            </a:r>
            <a:r>
              <a:rPr lang="ru-RU" sz="2300" dirty="0" err="1"/>
              <a:t>вчитель</a:t>
            </a:r>
            <a:r>
              <a:rPr lang="ru-RU" sz="2300" dirty="0"/>
              <a:t> є </a:t>
            </a:r>
            <a:r>
              <a:rPr lang="ru-RU" sz="2300" dirty="0" err="1"/>
              <a:t>рівноправними</a:t>
            </a:r>
            <a:r>
              <a:rPr lang="ru-RU" sz="2300" dirty="0"/>
              <a:t>, </a:t>
            </a:r>
            <a:r>
              <a:rPr lang="ru-RU" sz="2300" dirty="0" err="1"/>
              <a:t>рівнозначними</a:t>
            </a:r>
            <a:r>
              <a:rPr lang="ru-RU" sz="2300" dirty="0"/>
              <a:t> </a:t>
            </a:r>
            <a:r>
              <a:rPr lang="ru-RU" sz="2300" dirty="0" err="1"/>
              <a:t>суб’єктами</a:t>
            </a:r>
            <a:r>
              <a:rPr lang="ru-RU" sz="2300" dirty="0"/>
              <a:t> </a:t>
            </a:r>
            <a:r>
              <a:rPr lang="ru-RU" sz="2300" dirty="0" err="1"/>
              <a:t>навчання</a:t>
            </a:r>
            <a:r>
              <a:rPr lang="ru-RU" sz="2300" dirty="0"/>
              <a:t>, </a:t>
            </a:r>
            <a:r>
              <a:rPr lang="ru-RU" sz="2300" dirty="0" err="1"/>
              <a:t>розуміють</a:t>
            </a:r>
            <a:r>
              <a:rPr lang="ru-RU" sz="2300" dirty="0"/>
              <a:t> </a:t>
            </a:r>
            <a:r>
              <a:rPr lang="ru-RU" sz="2300" dirty="0" err="1"/>
              <a:t>що</a:t>
            </a:r>
            <a:r>
              <a:rPr lang="ru-RU" sz="2300" dirty="0"/>
              <a:t> вони </a:t>
            </a:r>
            <a:r>
              <a:rPr lang="ru-RU" sz="2300" dirty="0" err="1"/>
              <a:t>роблять</a:t>
            </a:r>
            <a:r>
              <a:rPr lang="ru-RU" sz="2300" dirty="0"/>
              <a:t>, </a:t>
            </a:r>
            <a:r>
              <a:rPr lang="ru-RU" sz="2300" dirty="0" err="1"/>
              <a:t>рефлектують</a:t>
            </a:r>
            <a:r>
              <a:rPr lang="ru-RU" sz="2300" dirty="0"/>
              <a:t> з при­воду того, </a:t>
            </a:r>
            <a:r>
              <a:rPr lang="ru-RU" sz="2300" dirty="0" err="1"/>
              <a:t>що</a:t>
            </a:r>
            <a:r>
              <a:rPr lang="ru-RU" sz="2300" dirty="0"/>
              <a:t> вони </a:t>
            </a:r>
            <a:r>
              <a:rPr lang="ru-RU" sz="2300" dirty="0" err="1"/>
              <a:t>знають</a:t>
            </a:r>
            <a:r>
              <a:rPr lang="ru-RU" sz="2300" dirty="0"/>
              <a:t>, </a:t>
            </a:r>
            <a:r>
              <a:rPr lang="ru-RU" sz="2300" dirty="0" err="1"/>
              <a:t>уміють</a:t>
            </a:r>
            <a:r>
              <a:rPr lang="ru-RU" sz="2300" dirty="0"/>
              <a:t> і </a:t>
            </a:r>
            <a:r>
              <a:rPr lang="ru-RU" sz="2300" dirty="0" err="1"/>
              <a:t>здійснюють</a:t>
            </a:r>
            <a:r>
              <a:rPr lang="ru-RU" sz="2300" dirty="0" smtClean="0"/>
              <a:t>.</a:t>
            </a:r>
          </a:p>
          <a:p>
            <a:pPr algn="just"/>
            <a:r>
              <a:rPr lang="ru-RU" sz="2300" dirty="0" err="1"/>
              <a:t>Підгрунтя</a:t>
            </a:r>
            <a:r>
              <a:rPr lang="ru-RU" sz="2300" dirty="0"/>
              <a:t> </a:t>
            </a:r>
            <a:r>
              <a:rPr lang="ru-RU" sz="2300" dirty="0" err="1"/>
              <a:t>інтерактивного</a:t>
            </a:r>
            <a:r>
              <a:rPr lang="ru-RU" sz="2300" dirty="0"/>
              <a:t> </a:t>
            </a:r>
            <a:r>
              <a:rPr lang="ru-RU" sz="2300" dirty="0" err="1"/>
              <a:t>навчання</a:t>
            </a:r>
            <a:r>
              <a:rPr lang="ru-RU" sz="2300" dirty="0"/>
              <a:t> </a:t>
            </a:r>
            <a:r>
              <a:rPr lang="ru-RU" sz="2300" dirty="0" err="1"/>
              <a:t>закладено</a:t>
            </a:r>
            <a:r>
              <a:rPr lang="ru-RU" sz="2300" dirty="0"/>
              <a:t> </a:t>
            </a:r>
            <a:r>
              <a:rPr lang="ru-RU" sz="2300" dirty="0" err="1"/>
              <a:t>ще</a:t>
            </a:r>
            <a:r>
              <a:rPr lang="ru-RU" sz="2300" dirty="0"/>
              <a:t> в </a:t>
            </a:r>
            <a:r>
              <a:rPr lang="ru-RU" sz="2300" dirty="0" err="1"/>
              <a:t>радянській</a:t>
            </a:r>
            <a:r>
              <a:rPr lang="ru-RU" sz="2300" dirty="0"/>
              <a:t> </a:t>
            </a:r>
            <a:r>
              <a:rPr lang="ru-RU" sz="2300" dirty="0" err="1"/>
              <a:t>школі</a:t>
            </a:r>
            <a:r>
              <a:rPr lang="ru-RU" sz="2300" dirty="0"/>
              <a:t> XX ст. й </a:t>
            </a:r>
            <a:r>
              <a:rPr lang="ru-RU" sz="2300" dirty="0" err="1"/>
              <a:t>пов’язане</a:t>
            </a:r>
            <a:r>
              <a:rPr lang="ru-RU" sz="2300" dirty="0"/>
              <a:t> з </a:t>
            </a:r>
            <a:r>
              <a:rPr lang="ru-RU" sz="2300" dirty="0" err="1"/>
              <a:t>використанням</a:t>
            </a:r>
            <a:r>
              <a:rPr lang="ru-RU" sz="2300" dirty="0"/>
              <a:t> бригадно-лабораторного, проектно­го методу, </a:t>
            </a:r>
            <a:r>
              <a:rPr lang="ru-RU" sz="2300" dirty="0" err="1"/>
              <a:t>колективного</a:t>
            </a:r>
            <a:r>
              <a:rPr lang="ru-RU" sz="2300" dirty="0"/>
              <a:t> способу </a:t>
            </a:r>
            <a:r>
              <a:rPr lang="ru-RU" sz="2300" dirty="0" err="1"/>
              <a:t>навчання</a:t>
            </a:r>
            <a:r>
              <a:rPr lang="ru-RU" sz="2300" dirty="0"/>
              <a:t> (КСН) та </a:t>
            </a:r>
            <a:r>
              <a:rPr lang="ru-RU" sz="2300" dirty="0" err="1"/>
              <a:t>ін</a:t>
            </a:r>
            <a:r>
              <a:rPr lang="ru-RU" sz="2300" dirty="0"/>
              <a:t>.</a:t>
            </a:r>
            <a:endParaRPr lang="ru-RU" sz="2300" dirty="0" smtClean="0"/>
          </a:p>
        </p:txBody>
      </p:sp>
    </p:spTree>
    <p:extLst>
      <p:ext uri="{BB962C8B-B14F-4D97-AF65-F5344CB8AC3E}">
        <p14:creationId xmlns:p14="http://schemas.microsoft.com/office/powerpoint/2010/main" val="121019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Інтерактивне навчанн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600" y="0"/>
            <a:ext cx="91605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6146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56" y="1138425"/>
            <a:ext cx="8856890" cy="5497379"/>
          </a:xfrm>
        </p:spPr>
        <p:txBody>
          <a:bodyPr/>
          <a:lstStyle/>
          <a:p>
            <a:pPr algn="just"/>
            <a:r>
              <a:rPr lang="uk-UA" dirty="0" smtClean="0"/>
              <a:t>Інтерактивне навчання маю свою особливу структуру, яка трактується такими складовими як, мотивація, представлення теми та очікуваних результатів, надання необхідної інформації, інтерактивні вправи – моделювання ситуацій в яких необхідно застосувати знання, підбиття підсумків заняття.</a:t>
            </a:r>
          </a:p>
          <a:p>
            <a:pPr algn="just"/>
            <a:endParaRPr lang="uk-UA" dirty="0"/>
          </a:p>
          <a:p>
            <a:pPr algn="just"/>
            <a:r>
              <a:rPr lang="uk-UA" dirty="0" smtClean="0"/>
              <a:t>Основні види інтерактивних вправ – робота в парах, </a:t>
            </a:r>
            <a:r>
              <a:rPr lang="uk-UA" dirty="0" err="1" smtClean="0"/>
              <a:t>симуляційні</a:t>
            </a:r>
            <a:r>
              <a:rPr lang="uk-UA" dirty="0" smtClean="0"/>
              <a:t> ігри, займи позицію, метод аргументації своїх думок, мікрофон, акваріум, навчаючи </a:t>
            </a:r>
            <a:r>
              <a:rPr lang="uk-UA" dirty="0" err="1" smtClean="0"/>
              <a:t>вчюся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725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699720"/>
            <a:ext cx="9144000" cy="108878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uk-UA" dirty="0" smtClean="0"/>
              <a:t>Таким чином, інтерактивне навчання забезпечує опанування знаннями, уміннями, навичками, цінностями, досвідом творчої діяльності в умовах які наближені до реальних </a:t>
            </a:r>
            <a:r>
              <a:rPr lang="uk-UA" dirty="0" err="1" smtClean="0"/>
              <a:t>життевих</a:t>
            </a:r>
            <a:r>
              <a:rPr lang="uk-UA" dirty="0" smtClean="0"/>
              <a:t> умов. Це навчання забезпечує те, що учень, навчається працювати в команді.</a:t>
            </a:r>
            <a:endParaRPr lang="ru-RU" dirty="0"/>
          </a:p>
        </p:txBody>
      </p:sp>
      <p:pic>
        <p:nvPicPr>
          <p:cNvPr id="7170" name="Picture 2" descr="http://gdb.voanews.com/FB694FB2-2C34-4845-BC05-7CC37F856C4A_mw1024_n_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699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528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Зміст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/>
              <a:t>Вимоги до уроку</a:t>
            </a:r>
          </a:p>
          <a:p>
            <a:r>
              <a:rPr lang="uk-UA" b="1" dirty="0" smtClean="0"/>
              <a:t>Загальна методика уроку історії</a:t>
            </a:r>
          </a:p>
          <a:p>
            <a:r>
              <a:rPr lang="uk-UA" b="1" dirty="0" smtClean="0"/>
              <a:t>Проблема типології уроків</a:t>
            </a:r>
          </a:p>
          <a:p>
            <a:r>
              <a:rPr lang="uk-UA" b="1" dirty="0" smtClean="0"/>
              <a:t>Технократичні вимоги до уроку</a:t>
            </a:r>
          </a:p>
          <a:p>
            <a:r>
              <a:rPr lang="uk-UA" b="1" dirty="0" smtClean="0"/>
              <a:t>Інтерактивне навчання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74900"/>
            <a:ext cx="8229600" cy="763525"/>
          </a:xfrm>
        </p:spPr>
        <p:txBody>
          <a:bodyPr/>
          <a:lstStyle/>
          <a:p>
            <a:pPr algn="ctr"/>
            <a:r>
              <a:rPr lang="uk-UA" b="1" dirty="0" smtClean="0"/>
              <a:t>Вимоги до уроку</a:t>
            </a:r>
            <a:endParaRPr lang="en-US" b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07079" y="985720"/>
            <a:ext cx="8093365" cy="5802790"/>
          </a:xfrm>
        </p:spPr>
        <p:txBody>
          <a:bodyPr/>
          <a:lstStyle/>
          <a:p>
            <a:pPr algn="just"/>
            <a:r>
              <a:rPr lang="uk-UA" sz="2400" dirty="0" smtClean="0"/>
              <a:t>Як відомо урок повинен давати нові знання, бути осмисленим, повинен формувати вміння і навички, розвивати мислення.</a:t>
            </a:r>
          </a:p>
          <a:p>
            <a:pPr algn="just"/>
            <a:r>
              <a:rPr lang="uk-UA" sz="2400" dirty="0" smtClean="0"/>
              <a:t>Урок повинен мати план, який складає не </a:t>
            </a:r>
            <a:r>
              <a:rPr lang="uk-UA" sz="2400" dirty="0" err="1" smtClean="0"/>
              <a:t>меньше</a:t>
            </a:r>
            <a:r>
              <a:rPr lang="uk-UA" sz="2400" dirty="0" smtClean="0"/>
              <a:t> двох пунктів, та не більше шести пунктів.</a:t>
            </a:r>
          </a:p>
          <a:p>
            <a:pPr algn="just"/>
            <a:r>
              <a:rPr lang="uk-UA" sz="2400" dirty="0" smtClean="0"/>
              <a:t>Урок повинен  мати триєдину дидактичну мету – навчання, виховання, розвиток.</a:t>
            </a:r>
          </a:p>
          <a:p>
            <a:pPr algn="just"/>
            <a:r>
              <a:rPr lang="uk-UA" sz="2400" dirty="0" smtClean="0"/>
              <a:t>Урок повинен сформувати знання в учнів та розвивати їх мислення, шляхом рішенням проблемних задач.</a:t>
            </a:r>
          </a:p>
          <a:p>
            <a:pPr algn="just"/>
            <a:r>
              <a:rPr lang="uk-UA" sz="2400" dirty="0" smtClean="0"/>
              <a:t>Необхідно забезпечити активну пізнавальну діяльність учнів.</a:t>
            </a:r>
          </a:p>
          <a:p>
            <a:pPr algn="just"/>
            <a:r>
              <a:rPr lang="uk-UA" sz="2400" dirty="0" smtClean="0"/>
              <a:t>Треба правильно обрати тип уроку, який буде визначатися </a:t>
            </a:r>
            <a:r>
              <a:rPr lang="uk-UA" sz="2400" dirty="0" smtClean="0"/>
              <a:t>дидактичною метою.</a:t>
            </a:r>
            <a:endParaRPr lang="uk-UA" sz="2400" dirty="0" smtClean="0"/>
          </a:p>
          <a:p>
            <a:pPr algn="just"/>
            <a:r>
              <a:rPr lang="uk-UA" sz="2400" dirty="0" smtClean="0"/>
              <a:t>Треба вмотивувати учнів, створити творчу атмосферу.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135" y="5719575"/>
            <a:ext cx="9141865" cy="71199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dirty="0" smtClean="0"/>
              <a:t>Загалом, урок як дидактично завершений, з триєдиною дидактичною метою та творчою атмосферою найбільш сприяє засвоєнню учнями історії.</a:t>
            </a:r>
            <a:endParaRPr lang="en-US" dirty="0"/>
          </a:p>
        </p:txBody>
      </p:sp>
      <p:pic>
        <p:nvPicPr>
          <p:cNvPr id="1026" name="Picture 2" descr="http://i.telegraph.co.uk/multimedia/archive/01809/sch_1809216c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" y="0"/>
            <a:ext cx="9141865" cy="5723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965" y="833015"/>
            <a:ext cx="8229600" cy="1221640"/>
          </a:xfrm>
        </p:spPr>
        <p:txBody>
          <a:bodyPr/>
          <a:lstStyle/>
          <a:p>
            <a:pPr algn="ctr"/>
            <a:r>
              <a:rPr lang="uk-UA" b="1" dirty="0" smtClean="0"/>
              <a:t>Загальна методика уроку історії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55" y="1901950"/>
            <a:ext cx="9000445" cy="4886560"/>
          </a:xfrm>
        </p:spPr>
        <p:txBody>
          <a:bodyPr/>
          <a:lstStyle/>
          <a:p>
            <a:pPr algn="just"/>
            <a:r>
              <a:rPr lang="uk-UA" dirty="0" smtClean="0"/>
              <a:t>Навчальний процес передбачає навчальну діяльність вчителя, учіння учнів, які засвоюють знання, набуття й оперування уміннями та навичками.</a:t>
            </a:r>
          </a:p>
          <a:p>
            <a:pPr marL="0" indent="0" algn="just">
              <a:buNone/>
            </a:pPr>
            <a:endParaRPr lang="uk-UA" dirty="0" smtClean="0"/>
          </a:p>
          <a:p>
            <a:pPr algn="just"/>
            <a:r>
              <a:rPr lang="uk-UA" dirty="0" smtClean="0"/>
              <a:t>Сам процес засвоєння відбувається завдяки таким компонентам як, сприймання інформації, осмислення – які ведуть до усвідомлення матеріалу, </a:t>
            </a:r>
            <a:r>
              <a:rPr lang="uk-UA" dirty="0" err="1" smtClean="0"/>
              <a:t>запам</a:t>
            </a:r>
            <a:r>
              <a:rPr lang="en-US" dirty="0" smtClean="0"/>
              <a:t>’</a:t>
            </a:r>
            <a:r>
              <a:rPr lang="uk-UA" dirty="0" err="1" smtClean="0"/>
              <a:t>ятовування</a:t>
            </a:r>
            <a:r>
              <a:rPr lang="uk-UA" dirty="0" smtClean="0"/>
              <a:t> – яке передбачає розумову діяльність, застосування – яке йде через рішення вправ – проблемних та не проблемних задач.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234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55" y="4803344"/>
            <a:ext cx="8856890" cy="2054655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uk-UA" dirty="0" smtClean="0"/>
              <a:t>Основні етапи процесу навчання це підготовка учнів до сприйняття матеріалу, повідомлення самого матеріалу, мислення, закріплення нового у </a:t>
            </a:r>
            <a:r>
              <a:rPr lang="uk-UA" dirty="0" err="1" smtClean="0"/>
              <a:t>пам</a:t>
            </a:r>
            <a:r>
              <a:rPr lang="en-US" dirty="0" smtClean="0"/>
              <a:t>’</a:t>
            </a:r>
            <a:r>
              <a:rPr lang="uk-UA" dirty="0" smtClean="0"/>
              <a:t>яті, формування вмінь та навичок, навчання застосування знань і навичок, процес контролю над засвоєним.</a:t>
            </a:r>
            <a:endParaRPr lang="ru-RU" dirty="0" smtClean="0"/>
          </a:p>
          <a:p>
            <a:pPr algn="just"/>
            <a:r>
              <a:rPr lang="uk-UA" dirty="0" smtClean="0"/>
              <a:t>Отже процес засвоєння відбувається через сприймання, осмислення, </a:t>
            </a:r>
            <a:r>
              <a:rPr lang="uk-UA" dirty="0" err="1"/>
              <a:t>запам</a:t>
            </a:r>
            <a:r>
              <a:rPr lang="en-US" dirty="0"/>
              <a:t>’</a:t>
            </a:r>
            <a:r>
              <a:rPr lang="uk-UA" dirty="0" err="1" smtClean="0"/>
              <a:t>ятовування</a:t>
            </a:r>
            <a:r>
              <a:rPr lang="uk-UA" dirty="0" smtClean="0"/>
              <a:t>, застосування, до них виділяють певні ланки процесу навчання. І щоб процес навчання був ефективним, треба провести учнів від стадії сприймання до застосування. </a:t>
            </a:r>
          </a:p>
        </p:txBody>
      </p:sp>
      <p:pic>
        <p:nvPicPr>
          <p:cNvPr id="2050" name="Picture 2" descr="http://news.bbcimg.co.uk/media/images/49120000/jpg/_49120785_jex_809055_de27-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9144001" cy="4793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4638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91130"/>
            <a:ext cx="8229600" cy="763525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Проблема типології уроків</a:t>
            </a:r>
            <a:br>
              <a:rPr lang="uk-UA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49246"/>
            <a:ext cx="9144000" cy="5108754"/>
          </a:xfrm>
        </p:spPr>
        <p:txBody>
          <a:bodyPr>
            <a:normAutofit/>
          </a:bodyPr>
          <a:lstStyle/>
          <a:p>
            <a:pPr algn="just"/>
            <a:r>
              <a:rPr lang="ru-RU" sz="2600" dirty="0" err="1"/>
              <a:t>Існують</a:t>
            </a:r>
            <a:r>
              <a:rPr lang="ru-RU" sz="2600" dirty="0"/>
              <a:t> </a:t>
            </a:r>
            <a:r>
              <a:rPr lang="ru-RU" sz="2600" dirty="0" err="1"/>
              <a:t>різні</a:t>
            </a:r>
            <a:r>
              <a:rPr lang="ru-RU" sz="2600" dirty="0"/>
              <a:t> </a:t>
            </a:r>
            <a:r>
              <a:rPr lang="ru-RU" sz="2600" dirty="0" err="1"/>
              <a:t>підходи</a:t>
            </a:r>
            <a:r>
              <a:rPr lang="ru-RU" sz="2600" dirty="0"/>
              <a:t> до </a:t>
            </a:r>
            <a:r>
              <a:rPr lang="ru-RU" sz="2600" dirty="0" err="1"/>
              <a:t>визначення</a:t>
            </a:r>
            <a:r>
              <a:rPr lang="ru-RU" sz="2600" dirty="0"/>
              <a:t> </a:t>
            </a:r>
            <a:r>
              <a:rPr lang="ru-RU" sz="2600" dirty="0" err="1"/>
              <a:t>типів</a:t>
            </a:r>
            <a:r>
              <a:rPr lang="ru-RU" sz="2600" dirty="0"/>
              <a:t> </a:t>
            </a:r>
            <a:r>
              <a:rPr lang="ru-RU" sz="2600" dirty="0" err="1"/>
              <a:t>уроків</a:t>
            </a:r>
            <a:r>
              <a:rPr lang="ru-RU" sz="2600" dirty="0"/>
              <a:t> і </a:t>
            </a:r>
            <a:r>
              <a:rPr lang="ru-RU" sz="2600" dirty="0" err="1"/>
              <a:t>їхньої</a:t>
            </a:r>
            <a:r>
              <a:rPr lang="ru-RU" sz="2600" dirty="0"/>
              <a:t> </a:t>
            </a:r>
            <a:r>
              <a:rPr lang="ru-RU" sz="2600" dirty="0" err="1"/>
              <a:t>класифікації</a:t>
            </a:r>
            <a:r>
              <a:rPr lang="ru-RU" sz="2600" dirty="0"/>
              <a:t>. Так, методист </a:t>
            </a:r>
            <a:r>
              <a:rPr lang="ru-RU" sz="2600" dirty="0" err="1"/>
              <a:t>О.О.Вагін</a:t>
            </a:r>
            <a:r>
              <a:rPr lang="ru-RU" sz="2600" dirty="0"/>
              <a:t> </a:t>
            </a:r>
            <a:r>
              <a:rPr lang="ru-RU" sz="2600" dirty="0" err="1"/>
              <a:t>вважає</a:t>
            </a:r>
            <a:r>
              <a:rPr lang="ru-RU" sz="2600" dirty="0"/>
              <a:t>, </a:t>
            </a:r>
            <a:r>
              <a:rPr lang="ru-RU" sz="2600" dirty="0" err="1"/>
              <a:t>що</a:t>
            </a:r>
            <a:r>
              <a:rPr lang="ru-RU" sz="2600" dirty="0"/>
              <a:t> в </a:t>
            </a:r>
            <a:r>
              <a:rPr lang="ru-RU" sz="2600" dirty="0" err="1"/>
              <a:t>основі</a:t>
            </a:r>
            <a:r>
              <a:rPr lang="ru-RU" sz="2600" dirty="0"/>
              <a:t> характеристики </a:t>
            </a:r>
            <a:r>
              <a:rPr lang="ru-RU" sz="2600" dirty="0" err="1"/>
              <a:t>типів</a:t>
            </a:r>
            <a:r>
              <a:rPr lang="ru-RU" sz="2600" dirty="0"/>
              <a:t> </a:t>
            </a:r>
            <a:r>
              <a:rPr lang="ru-RU" sz="2600" dirty="0" err="1"/>
              <a:t>уроків</a:t>
            </a:r>
            <a:r>
              <a:rPr lang="ru-RU" sz="2600" dirty="0"/>
              <a:t> </a:t>
            </a:r>
            <a:r>
              <a:rPr lang="ru-RU" sz="2600" dirty="0" err="1"/>
              <a:t>повинні</a:t>
            </a:r>
            <a:r>
              <a:rPr lang="ru-RU" sz="2600" dirty="0"/>
              <a:t> бути </a:t>
            </a:r>
            <a:r>
              <a:rPr lang="ru-RU" sz="2600" dirty="0" err="1"/>
              <a:t>такі</a:t>
            </a:r>
            <a:r>
              <a:rPr lang="ru-RU" sz="2600" dirty="0"/>
              <a:t> ланки </a:t>
            </a:r>
            <a:r>
              <a:rPr lang="ru-RU" sz="2600" dirty="0" err="1"/>
              <a:t>процесу</a:t>
            </a:r>
            <a:r>
              <a:rPr lang="ru-RU" sz="2600" dirty="0"/>
              <a:t> </a:t>
            </a:r>
            <a:r>
              <a:rPr lang="ru-RU" sz="2600" dirty="0" err="1"/>
              <a:t>навчання</a:t>
            </a:r>
            <a:r>
              <a:rPr lang="ru-RU" sz="2600" dirty="0"/>
              <a:t>, як </a:t>
            </a:r>
            <a:r>
              <a:rPr lang="ru-RU" sz="2600" dirty="0" err="1"/>
              <a:t>підготовка</a:t>
            </a:r>
            <a:r>
              <a:rPr lang="ru-RU" sz="2600" dirty="0"/>
              <a:t> </a:t>
            </a:r>
            <a:r>
              <a:rPr lang="ru-RU" sz="2600" dirty="0" err="1"/>
              <a:t>учнів</a:t>
            </a:r>
            <a:r>
              <a:rPr lang="ru-RU" sz="2600" dirty="0"/>
              <a:t> до </a:t>
            </a:r>
            <a:r>
              <a:rPr lang="ru-RU" sz="2600" dirty="0" err="1"/>
              <a:t>сприйняття</a:t>
            </a:r>
            <a:r>
              <a:rPr lang="ru-RU" sz="2600" dirty="0"/>
              <a:t> нового, </a:t>
            </a:r>
            <a:r>
              <a:rPr lang="ru-RU" sz="2600" dirty="0" err="1"/>
              <a:t>повідомлення</a:t>
            </a:r>
            <a:r>
              <a:rPr lang="ru-RU" sz="2600" dirty="0"/>
              <a:t> </a:t>
            </a:r>
            <a:r>
              <a:rPr lang="ru-RU" sz="2600" dirty="0" err="1"/>
              <a:t>історичних</a:t>
            </a:r>
            <a:r>
              <a:rPr lang="ru-RU" sz="2600" dirty="0"/>
              <a:t> </a:t>
            </a:r>
            <a:r>
              <a:rPr lang="ru-RU" sz="2600" dirty="0" err="1"/>
              <a:t>даних</a:t>
            </a:r>
            <a:r>
              <a:rPr lang="ru-RU" sz="2600" dirty="0"/>
              <a:t>, </a:t>
            </a:r>
            <a:r>
              <a:rPr lang="ru-RU" sz="2600" dirty="0" err="1"/>
              <a:t>осмислення</a:t>
            </a:r>
            <a:r>
              <a:rPr lang="ru-RU" sz="2600" dirty="0"/>
              <a:t>, </a:t>
            </a:r>
            <a:r>
              <a:rPr lang="ru-RU" sz="2600" dirty="0" err="1"/>
              <a:t>узагальнення</a:t>
            </a:r>
            <a:r>
              <a:rPr lang="ru-RU" sz="2600" dirty="0"/>
              <a:t> і </a:t>
            </a:r>
            <a:r>
              <a:rPr lang="ru-RU" sz="2600" dirty="0" err="1"/>
              <a:t>закріплення</a:t>
            </a:r>
            <a:r>
              <a:rPr lang="ru-RU" sz="2600" dirty="0"/>
              <a:t> </a:t>
            </a:r>
            <a:r>
              <a:rPr lang="ru-RU" sz="2600" dirty="0" err="1"/>
              <a:t>історичних</a:t>
            </a:r>
            <a:r>
              <a:rPr lang="ru-RU" sz="2600" dirty="0"/>
              <a:t> </a:t>
            </a:r>
            <a:r>
              <a:rPr lang="ru-RU" sz="2600" dirty="0" err="1"/>
              <a:t>знань</a:t>
            </a:r>
            <a:r>
              <a:rPr lang="ru-RU" sz="2600" dirty="0"/>
              <a:t>, </a:t>
            </a:r>
            <a:r>
              <a:rPr lang="ru-RU" sz="2600" dirty="0" err="1"/>
              <a:t>вироблення</a:t>
            </a:r>
            <a:r>
              <a:rPr lang="ru-RU" sz="2600" dirty="0"/>
              <a:t> </a:t>
            </a:r>
            <a:r>
              <a:rPr lang="ru-RU" sz="2600" dirty="0" err="1"/>
              <a:t>умінь</a:t>
            </a:r>
            <a:r>
              <a:rPr lang="ru-RU" sz="2600" dirty="0"/>
              <a:t> і </a:t>
            </a:r>
            <a:r>
              <a:rPr lang="ru-RU" sz="2600" dirty="0" err="1"/>
              <a:t>навиків</a:t>
            </a:r>
            <a:r>
              <a:rPr lang="ru-RU" sz="2600" dirty="0"/>
              <a:t> </a:t>
            </a:r>
            <a:r>
              <a:rPr lang="ru-RU" sz="2600" dirty="0" err="1"/>
              <a:t>історичного</a:t>
            </a:r>
            <a:r>
              <a:rPr lang="ru-RU" sz="2600" dirty="0"/>
              <a:t> </a:t>
            </a:r>
            <a:r>
              <a:rPr lang="ru-RU" sz="2600" dirty="0" err="1"/>
              <a:t>мислення</a:t>
            </a:r>
            <a:r>
              <a:rPr lang="ru-RU" sz="2600" dirty="0"/>
              <a:t>, </a:t>
            </a:r>
            <a:r>
              <a:rPr lang="ru-RU" sz="2600" dirty="0" err="1"/>
              <a:t>перевірка</a:t>
            </a:r>
            <a:r>
              <a:rPr lang="ru-RU" sz="2600" dirty="0"/>
              <a:t> </a:t>
            </a:r>
            <a:r>
              <a:rPr lang="ru-RU" sz="2600" dirty="0" err="1" smtClean="0"/>
              <a:t>знань</a:t>
            </a:r>
            <a:r>
              <a:rPr lang="ru-RU" sz="2600" dirty="0" smtClean="0"/>
              <a:t>.</a:t>
            </a:r>
          </a:p>
          <a:p>
            <a:pPr algn="just"/>
            <a:r>
              <a:rPr lang="ru-RU" sz="2600" dirty="0"/>
              <a:t>У </a:t>
            </a:r>
            <a:r>
              <a:rPr lang="ru-RU" sz="2600" dirty="0" err="1"/>
              <a:t>інших</a:t>
            </a:r>
            <a:r>
              <a:rPr lang="ru-RU" sz="2600" dirty="0"/>
              <a:t> </a:t>
            </a:r>
            <a:r>
              <a:rPr lang="ru-RU" sz="2600" dirty="0" err="1"/>
              <a:t>класифікаціях</a:t>
            </a:r>
            <a:r>
              <a:rPr lang="ru-RU" sz="2600" dirty="0"/>
              <a:t> за основу </a:t>
            </a:r>
            <a:r>
              <a:rPr lang="ru-RU" sz="2600" dirty="0" err="1"/>
              <a:t>береться</a:t>
            </a:r>
            <a:r>
              <a:rPr lang="ru-RU" sz="2600" dirty="0"/>
              <a:t> </a:t>
            </a:r>
            <a:r>
              <a:rPr lang="ru-RU" sz="2600" dirty="0" err="1"/>
              <a:t>провідний</a:t>
            </a:r>
            <a:r>
              <a:rPr lang="ru-RU" sz="2600" dirty="0"/>
              <a:t> метод (урок-</a:t>
            </a:r>
            <a:r>
              <a:rPr lang="ru-RU" sz="2600" dirty="0" err="1"/>
              <a:t>лекція</a:t>
            </a:r>
            <a:r>
              <a:rPr lang="ru-RU" sz="2600" dirty="0"/>
              <a:t>, урок-диспут, урок-</a:t>
            </a:r>
            <a:r>
              <a:rPr lang="ru-RU" sz="2600" dirty="0" err="1"/>
              <a:t>бесіда</a:t>
            </a:r>
            <a:r>
              <a:rPr lang="ru-RU" sz="2600" dirty="0"/>
              <a:t>, лабораторно-</a:t>
            </a:r>
            <a:r>
              <a:rPr lang="ru-RU" sz="2600" dirty="0" err="1"/>
              <a:t>практичне</a:t>
            </a:r>
            <a:r>
              <a:rPr lang="ru-RU" sz="2600" dirty="0"/>
              <a:t> </a:t>
            </a:r>
            <a:r>
              <a:rPr lang="ru-RU" sz="2600" dirty="0" err="1"/>
              <a:t>заняття</a:t>
            </a:r>
            <a:r>
              <a:rPr lang="ru-RU" sz="2600" dirty="0"/>
              <a:t>); </a:t>
            </a:r>
            <a:r>
              <a:rPr lang="ru-RU" sz="2600" dirty="0" err="1"/>
              <a:t>діяльність</a:t>
            </a:r>
            <a:r>
              <a:rPr lang="ru-RU" sz="2600" dirty="0"/>
              <a:t> </a:t>
            </a:r>
            <a:r>
              <a:rPr lang="ru-RU" sz="2600" dirty="0" err="1"/>
              <a:t>учнів</a:t>
            </a:r>
            <a:r>
              <a:rPr lang="ru-RU" sz="2600" dirty="0"/>
              <a:t> (урок </a:t>
            </a:r>
            <a:r>
              <a:rPr lang="ru-RU" sz="2600" dirty="0" err="1"/>
              <a:t>узагальнення</a:t>
            </a:r>
            <a:r>
              <a:rPr lang="ru-RU" sz="2600" dirty="0"/>
              <a:t>, </a:t>
            </a:r>
            <a:r>
              <a:rPr lang="ru-RU" sz="2600" dirty="0" err="1"/>
              <a:t>проблемний</a:t>
            </a:r>
            <a:r>
              <a:rPr lang="ru-RU" sz="2600" dirty="0"/>
              <a:t> урок); характер </a:t>
            </a:r>
            <a:r>
              <a:rPr lang="ru-RU" sz="2600" dirty="0" err="1"/>
              <a:t>матеріалу</a:t>
            </a:r>
            <a:r>
              <a:rPr lang="ru-RU" sz="2600" dirty="0"/>
              <a:t> (урок </a:t>
            </a:r>
            <a:r>
              <a:rPr lang="ru-RU" sz="2600" dirty="0" err="1"/>
              <a:t>вивчення</a:t>
            </a:r>
            <a:r>
              <a:rPr lang="ru-RU" sz="2600" dirty="0"/>
              <a:t> </a:t>
            </a:r>
            <a:r>
              <a:rPr lang="ru-RU" sz="2600" dirty="0" err="1"/>
              <a:t>фактів</a:t>
            </a:r>
            <a:r>
              <a:rPr lang="ru-RU" sz="2600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782751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55" y="1138426"/>
            <a:ext cx="8856890" cy="5650084"/>
          </a:xfrm>
        </p:spPr>
        <p:txBody>
          <a:bodyPr>
            <a:normAutofit/>
          </a:bodyPr>
          <a:lstStyle/>
          <a:p>
            <a:pPr algn="just"/>
            <a:r>
              <a:rPr lang="ru-RU" sz="2400" dirty="0" err="1" smtClean="0"/>
              <a:t>Цікава</a:t>
            </a:r>
            <a:r>
              <a:rPr lang="ru-RU" sz="2400" dirty="0" smtClean="0"/>
              <a:t> </a:t>
            </a:r>
            <a:r>
              <a:rPr lang="ru-RU" sz="2400" dirty="0" err="1" smtClean="0"/>
              <a:t>класифікація</a:t>
            </a:r>
            <a:r>
              <a:rPr lang="ru-RU" sz="2400" dirty="0" smtClean="0"/>
              <a:t> </a:t>
            </a:r>
            <a:r>
              <a:rPr lang="ru-RU" sz="2400" dirty="0" err="1"/>
              <a:t>уроків</a:t>
            </a:r>
            <a:r>
              <a:rPr lang="ru-RU" sz="2400" dirty="0"/>
              <a:t> </a:t>
            </a:r>
            <a:r>
              <a:rPr lang="ru-RU" sz="2400" dirty="0" err="1"/>
              <a:t>здійснена</a:t>
            </a:r>
            <a:r>
              <a:rPr lang="ru-RU" sz="2400" dirty="0"/>
              <a:t> </a:t>
            </a:r>
            <a:r>
              <a:rPr lang="ru-RU" sz="2400" dirty="0" err="1"/>
              <a:t>українським</a:t>
            </a:r>
            <a:r>
              <a:rPr lang="ru-RU" sz="2400" dirty="0"/>
              <a:t> </a:t>
            </a:r>
            <a:r>
              <a:rPr lang="ru-RU" sz="2400" dirty="0" err="1"/>
              <a:t>дидактом</a:t>
            </a:r>
            <a:r>
              <a:rPr lang="ru-RU" sz="2400" dirty="0"/>
              <a:t> </a:t>
            </a:r>
            <a:r>
              <a:rPr lang="ru-RU" sz="2400" dirty="0" err="1"/>
              <a:t>В.О.Онищуком</a:t>
            </a:r>
            <a:r>
              <a:rPr lang="ru-RU" sz="2400" dirty="0"/>
              <a:t>, </a:t>
            </a:r>
            <a:r>
              <a:rPr lang="ru-RU" sz="2400" dirty="0" err="1"/>
              <a:t>який</a:t>
            </a:r>
            <a:r>
              <a:rPr lang="ru-RU" sz="2400" dirty="0"/>
              <a:t> </a:t>
            </a:r>
            <a:r>
              <a:rPr lang="ru-RU" sz="2400" dirty="0" err="1"/>
              <a:t>поклав</a:t>
            </a:r>
            <a:r>
              <a:rPr lang="ru-RU" sz="2400" dirty="0"/>
              <a:t> в основу </a:t>
            </a:r>
            <a:r>
              <a:rPr lang="ru-RU" sz="2400" dirty="0" err="1"/>
              <a:t>своєї</a:t>
            </a:r>
            <a:r>
              <a:rPr lang="ru-RU" sz="2400" dirty="0"/>
              <a:t> </a:t>
            </a:r>
            <a:r>
              <a:rPr lang="ru-RU" sz="2400" dirty="0" err="1"/>
              <a:t>класифікації</a:t>
            </a:r>
            <a:r>
              <a:rPr lang="ru-RU" sz="2400" dirty="0"/>
              <a:t> ланки </a:t>
            </a:r>
            <a:r>
              <a:rPr lang="ru-RU" sz="2400" dirty="0" err="1"/>
              <a:t>процесу</a:t>
            </a:r>
            <a:r>
              <a:rPr lang="ru-RU" sz="2400" dirty="0"/>
              <a:t> </a:t>
            </a:r>
            <a:r>
              <a:rPr lang="ru-RU" sz="2400" dirty="0" err="1"/>
              <a:t>навчання</a:t>
            </a:r>
            <a:r>
              <a:rPr lang="ru-RU" sz="2400" dirty="0"/>
              <a:t> і </a:t>
            </a:r>
            <a:r>
              <a:rPr lang="ru-RU" sz="2400" dirty="0" err="1"/>
              <a:t>відповідне</a:t>
            </a:r>
            <a:r>
              <a:rPr lang="ru-RU" sz="2400" dirty="0"/>
              <a:t> </a:t>
            </a:r>
            <a:r>
              <a:rPr lang="ru-RU" sz="2400" dirty="0" err="1"/>
              <a:t>їм</a:t>
            </a:r>
            <a:r>
              <a:rPr lang="ru-RU" sz="2400" dirty="0"/>
              <a:t> головне </a:t>
            </a:r>
            <a:r>
              <a:rPr lang="ru-RU" sz="2400" dirty="0" err="1"/>
              <a:t>завдання</a:t>
            </a:r>
            <a:r>
              <a:rPr lang="ru-RU" sz="2400" dirty="0"/>
              <a:t> уроку. У </a:t>
            </a:r>
            <a:r>
              <a:rPr lang="ru-RU" sz="2400" dirty="0" err="1"/>
              <a:t>відповідності</a:t>
            </a:r>
            <a:r>
              <a:rPr lang="ru-RU" sz="2400" dirty="0"/>
              <a:t>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зазначеним</a:t>
            </a:r>
            <a:r>
              <a:rPr lang="ru-RU" sz="2400" dirty="0"/>
              <a:t> </a:t>
            </a:r>
            <a:r>
              <a:rPr lang="ru-RU" sz="2400" dirty="0" err="1"/>
              <a:t>підходом</a:t>
            </a:r>
            <a:r>
              <a:rPr lang="ru-RU" sz="2400" dirty="0"/>
              <a:t> уроки </a:t>
            </a:r>
            <a:r>
              <a:rPr lang="ru-RU" sz="2400" dirty="0" err="1"/>
              <a:t>історії</a:t>
            </a:r>
            <a:r>
              <a:rPr lang="ru-RU" sz="2400" dirty="0"/>
              <a:t> </a:t>
            </a:r>
            <a:r>
              <a:rPr lang="ru-RU" sz="2400" dirty="0" err="1"/>
              <a:t>поділяють</a:t>
            </a:r>
            <a:r>
              <a:rPr lang="ru-RU" sz="2400" dirty="0"/>
              <a:t> на: урок </a:t>
            </a:r>
            <a:r>
              <a:rPr lang="ru-RU" sz="2400" dirty="0" err="1"/>
              <a:t>засвоєння</a:t>
            </a:r>
            <a:r>
              <a:rPr lang="ru-RU" sz="2400" dirty="0"/>
              <a:t> </a:t>
            </a:r>
            <a:r>
              <a:rPr lang="ru-RU" sz="2400" dirty="0" err="1"/>
              <a:t>нових</a:t>
            </a:r>
            <a:r>
              <a:rPr lang="ru-RU" sz="2400" dirty="0"/>
              <a:t> </a:t>
            </a:r>
            <a:r>
              <a:rPr lang="ru-RU" sz="2400" dirty="0" err="1"/>
              <a:t>знань</a:t>
            </a:r>
            <a:r>
              <a:rPr lang="ru-RU" sz="2400" dirty="0"/>
              <a:t>, урок </a:t>
            </a:r>
            <a:r>
              <a:rPr lang="ru-RU" sz="2400" dirty="0" err="1"/>
              <a:t>засвоєння</a:t>
            </a:r>
            <a:r>
              <a:rPr lang="ru-RU" sz="2400" dirty="0"/>
              <a:t> </a:t>
            </a:r>
            <a:r>
              <a:rPr lang="ru-RU" sz="2400" dirty="0" err="1"/>
              <a:t>навичок</a:t>
            </a:r>
            <a:r>
              <a:rPr lang="ru-RU" sz="2400" dirty="0"/>
              <a:t> і </a:t>
            </a:r>
            <a:r>
              <a:rPr lang="ru-RU" sz="2400" dirty="0" err="1"/>
              <a:t>умінь</a:t>
            </a:r>
            <a:r>
              <a:rPr lang="ru-RU" sz="2400" dirty="0"/>
              <a:t>, урок </a:t>
            </a:r>
            <a:r>
              <a:rPr lang="ru-RU" sz="2400" dirty="0" err="1"/>
              <a:t>застосування</a:t>
            </a:r>
            <a:r>
              <a:rPr lang="ru-RU" sz="2400" dirty="0"/>
              <a:t> </a:t>
            </a:r>
            <a:r>
              <a:rPr lang="ru-RU" sz="2400" dirty="0" err="1"/>
              <a:t>знань</a:t>
            </a:r>
            <a:r>
              <a:rPr lang="ru-RU" sz="2400" dirty="0"/>
              <a:t>, </a:t>
            </a:r>
            <a:r>
              <a:rPr lang="ru-RU" sz="2400" dirty="0" err="1"/>
              <a:t>навичок</a:t>
            </a:r>
            <a:r>
              <a:rPr lang="ru-RU" sz="2400" dirty="0"/>
              <a:t> і </a:t>
            </a:r>
            <a:r>
              <a:rPr lang="ru-RU" sz="2400" dirty="0" err="1"/>
              <a:t>умінь</a:t>
            </a:r>
            <a:r>
              <a:rPr lang="ru-RU" sz="2400" dirty="0"/>
              <a:t>, урок </a:t>
            </a:r>
            <a:r>
              <a:rPr lang="ru-RU" sz="2400" dirty="0" err="1"/>
              <a:t>узагальнення</a:t>
            </a:r>
            <a:r>
              <a:rPr lang="ru-RU" sz="2400" dirty="0"/>
              <a:t> і </a:t>
            </a:r>
            <a:r>
              <a:rPr lang="ru-RU" sz="2400" dirty="0" err="1"/>
              <a:t>систематизації</a:t>
            </a:r>
            <a:r>
              <a:rPr lang="ru-RU" sz="2400" dirty="0"/>
              <a:t> </a:t>
            </a:r>
            <a:r>
              <a:rPr lang="ru-RU" sz="2400" dirty="0" err="1"/>
              <a:t>знань</a:t>
            </a:r>
            <a:r>
              <a:rPr lang="ru-RU" sz="2400" dirty="0"/>
              <a:t>, урок контролю і </a:t>
            </a:r>
            <a:r>
              <a:rPr lang="ru-RU" sz="2400" dirty="0" err="1"/>
              <a:t>корекції</a:t>
            </a:r>
            <a:r>
              <a:rPr lang="ru-RU" sz="2400" dirty="0"/>
              <a:t> </a:t>
            </a:r>
            <a:r>
              <a:rPr lang="ru-RU" sz="2400" dirty="0" err="1"/>
              <a:t>знань</a:t>
            </a:r>
            <a:r>
              <a:rPr lang="ru-RU" sz="2400" dirty="0"/>
              <a:t>, </a:t>
            </a:r>
            <a:r>
              <a:rPr lang="ru-RU" sz="2400" dirty="0" err="1"/>
              <a:t>умінь</a:t>
            </a:r>
            <a:r>
              <a:rPr lang="ru-RU" sz="2400" dirty="0"/>
              <a:t> і </a:t>
            </a:r>
            <a:r>
              <a:rPr lang="ru-RU" sz="2400" dirty="0" err="1"/>
              <a:t>навичок</a:t>
            </a:r>
            <a:r>
              <a:rPr lang="ru-RU" sz="2400" dirty="0"/>
              <a:t>, </a:t>
            </a:r>
            <a:r>
              <a:rPr lang="ru-RU" sz="2400" dirty="0" err="1"/>
              <a:t>комбінований</a:t>
            </a:r>
            <a:r>
              <a:rPr lang="ru-RU" sz="2400" dirty="0"/>
              <a:t> урок. </a:t>
            </a:r>
            <a:endParaRPr lang="ru-RU" sz="2400" dirty="0" smtClean="0"/>
          </a:p>
          <a:p>
            <a:pPr algn="just"/>
            <a:r>
              <a:rPr lang="ru-RU" sz="2400" dirty="0" err="1"/>
              <a:t>Обираючи</a:t>
            </a:r>
            <a:r>
              <a:rPr lang="ru-RU" sz="2400" dirty="0"/>
              <a:t> тип уроку, </a:t>
            </a:r>
            <a:r>
              <a:rPr lang="ru-RU" sz="2400" dirty="0" err="1"/>
              <a:t>вчитель</a:t>
            </a:r>
            <a:r>
              <a:rPr lang="ru-RU" sz="2400" dirty="0"/>
              <a:t> </a:t>
            </a:r>
            <a:r>
              <a:rPr lang="ru-RU" sz="2400" dirty="0" err="1"/>
              <a:t>керується</a:t>
            </a:r>
            <a:r>
              <a:rPr lang="ru-RU" sz="2400" dirty="0"/>
              <a:t> </a:t>
            </a:r>
            <a:r>
              <a:rPr lang="ru-RU" sz="2400" dirty="0" err="1"/>
              <a:t>місцем</a:t>
            </a:r>
            <a:r>
              <a:rPr lang="ru-RU" sz="2400" dirty="0"/>
              <a:t> </a:t>
            </a:r>
            <a:r>
              <a:rPr lang="ru-RU" sz="2400" dirty="0" err="1"/>
              <a:t>цього</a:t>
            </a:r>
            <a:r>
              <a:rPr lang="ru-RU" sz="2400" dirty="0"/>
              <a:t> уроку в </a:t>
            </a:r>
            <a:r>
              <a:rPr lang="ru-RU" sz="2400" dirty="0" err="1"/>
              <a:t>темі</a:t>
            </a:r>
            <a:r>
              <a:rPr lang="ru-RU" sz="2400" dirty="0"/>
              <a:t>,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завданнями</a:t>
            </a:r>
            <a:r>
              <a:rPr lang="ru-RU" sz="2400" dirty="0"/>
              <a:t>, </a:t>
            </a:r>
            <a:r>
              <a:rPr lang="ru-RU" sz="2400" dirty="0" err="1"/>
              <a:t>особливостями</a:t>
            </a:r>
            <a:r>
              <a:rPr lang="ru-RU" sz="2400" dirty="0"/>
              <a:t> </a:t>
            </a:r>
            <a:r>
              <a:rPr lang="ru-RU" sz="2400" dirty="0" err="1"/>
              <a:t>змісту</a:t>
            </a:r>
            <a:r>
              <a:rPr lang="ru-RU" sz="2400" dirty="0"/>
              <a:t> нового </a:t>
            </a:r>
            <a:r>
              <a:rPr lang="ru-RU" sz="2400" dirty="0" err="1"/>
              <a:t>матеріалу</a:t>
            </a:r>
            <a:r>
              <a:rPr lang="ru-RU" sz="2400" dirty="0"/>
              <a:t>, </a:t>
            </a:r>
            <a:r>
              <a:rPr lang="ru-RU" sz="2400" dirty="0" err="1"/>
              <a:t>педагогічним</a:t>
            </a:r>
            <a:r>
              <a:rPr lang="ru-RU" sz="2400" dirty="0"/>
              <a:t> </a:t>
            </a:r>
            <a:r>
              <a:rPr lang="ru-RU" sz="2400" dirty="0" err="1"/>
              <a:t>задумом</a:t>
            </a:r>
            <a:r>
              <a:rPr lang="ru-RU" sz="2400" dirty="0"/>
              <a:t>, </a:t>
            </a:r>
            <a:r>
              <a:rPr lang="ru-RU" sz="2400" dirty="0" err="1"/>
              <a:t>віковими</a:t>
            </a:r>
            <a:r>
              <a:rPr lang="ru-RU" sz="2400" dirty="0"/>
              <a:t> </a:t>
            </a:r>
            <a:r>
              <a:rPr lang="ru-RU" sz="2400" dirty="0" err="1"/>
              <a:t>особливостями</a:t>
            </a:r>
            <a:r>
              <a:rPr lang="ru-RU" sz="2400" dirty="0"/>
              <a:t> </a:t>
            </a:r>
            <a:r>
              <a:rPr lang="ru-RU" sz="2400" dirty="0" err="1"/>
              <a:t>учнів</a:t>
            </a:r>
            <a:r>
              <a:rPr lang="ru-RU" sz="2400" dirty="0"/>
              <a:t>, </a:t>
            </a:r>
            <a:r>
              <a:rPr lang="ru-RU" sz="2400" dirty="0" err="1"/>
              <a:t>базовим</a:t>
            </a:r>
            <a:r>
              <a:rPr lang="ru-RU" sz="2400" dirty="0"/>
              <a:t> </a:t>
            </a:r>
            <a:r>
              <a:rPr lang="ru-RU" sz="2400" dirty="0" err="1"/>
              <a:t>рівнем</a:t>
            </a:r>
            <a:r>
              <a:rPr lang="ru-RU" sz="2400" dirty="0"/>
              <a:t> </a:t>
            </a:r>
            <a:r>
              <a:rPr lang="ru-RU" sz="2400" dirty="0" err="1"/>
              <a:t>їхніх</a:t>
            </a:r>
            <a:r>
              <a:rPr lang="ru-RU" sz="2400" dirty="0"/>
              <a:t> </a:t>
            </a:r>
            <a:r>
              <a:rPr lang="ru-RU" sz="2400" dirty="0" err="1"/>
              <a:t>знань</a:t>
            </a:r>
            <a:r>
              <a:rPr lang="ru-RU" sz="2400" dirty="0"/>
              <a:t>, </a:t>
            </a:r>
            <a:r>
              <a:rPr lang="ru-RU" sz="2400" dirty="0" err="1"/>
              <a:t>умінь</a:t>
            </a:r>
            <a:r>
              <a:rPr lang="ru-RU" sz="2400" dirty="0"/>
              <a:t> і </a:t>
            </a:r>
            <a:r>
              <a:rPr lang="ru-RU" sz="2400" dirty="0" err="1"/>
              <a:t>навичок</a:t>
            </a:r>
            <a:r>
              <a:rPr lang="ru-RU" sz="2400" dirty="0"/>
              <a:t>. Тип уроку </a:t>
            </a:r>
            <a:r>
              <a:rPr lang="ru-RU" sz="2400" dirty="0" err="1"/>
              <a:t>залежить</a:t>
            </a:r>
            <a:r>
              <a:rPr lang="ru-RU" sz="2400" dirty="0"/>
              <a:t> </a:t>
            </a:r>
            <a:r>
              <a:rPr lang="ru-RU" sz="2400" dirty="0" err="1"/>
              <a:t>також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наявних</a:t>
            </a:r>
            <a:r>
              <a:rPr lang="ru-RU" sz="2400" dirty="0"/>
              <a:t> в </a:t>
            </a:r>
            <a:r>
              <a:rPr lang="ru-RU" sz="2400" dirty="0" err="1"/>
              <a:t>школі</a:t>
            </a:r>
            <a:r>
              <a:rPr lang="ru-RU" sz="2400" dirty="0"/>
              <a:t> </a:t>
            </a:r>
            <a:r>
              <a:rPr lang="ru-RU" sz="2400" dirty="0" err="1"/>
              <a:t>засобів</a:t>
            </a:r>
            <a:r>
              <a:rPr lang="ru-RU" sz="2400" dirty="0"/>
              <a:t> </a:t>
            </a:r>
            <a:r>
              <a:rPr lang="ru-RU" sz="2400" dirty="0" err="1"/>
              <a:t>навчання</a:t>
            </a:r>
            <a:r>
              <a:rPr lang="ru-RU" sz="2400" dirty="0"/>
              <a:t>, </a:t>
            </a:r>
            <a:r>
              <a:rPr lang="ru-RU" sz="2400" dirty="0" err="1"/>
              <a:t>професійної</a:t>
            </a:r>
            <a:r>
              <a:rPr lang="ru-RU" sz="2400" dirty="0"/>
              <a:t> </a:t>
            </a:r>
            <a:r>
              <a:rPr lang="ru-RU" sz="2400" dirty="0" err="1"/>
              <a:t>майстерності</a:t>
            </a:r>
            <a:r>
              <a:rPr lang="ru-RU" sz="2400" dirty="0"/>
              <a:t> </a:t>
            </a:r>
            <a:r>
              <a:rPr lang="ru-RU" sz="2400" dirty="0" err="1"/>
              <a:t>вчителя</a:t>
            </a:r>
            <a:r>
              <a:rPr lang="ru-RU" sz="2400" dirty="0"/>
              <a:t> та </a:t>
            </a:r>
            <a:r>
              <a:rPr lang="ru-RU" sz="2400" dirty="0" err="1"/>
              <a:t>інших</a:t>
            </a:r>
            <a:r>
              <a:rPr lang="ru-RU" sz="2400" dirty="0"/>
              <a:t> </a:t>
            </a:r>
            <a:r>
              <a:rPr lang="ru-RU" sz="2400" dirty="0" err="1"/>
              <a:t>чинників</a:t>
            </a:r>
            <a:r>
              <a:rPr lang="ru-RU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08503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5414164"/>
            <a:ext cx="9143999" cy="144383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Уроки одного і того самого типу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, </a:t>
            </a:r>
            <a:r>
              <a:rPr lang="ru-RU" dirty="0" err="1"/>
              <a:t>відрізнятися</a:t>
            </a:r>
            <a:r>
              <a:rPr lang="ru-RU" dirty="0"/>
              <a:t> в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провідного</a:t>
            </a:r>
            <a:r>
              <a:rPr lang="ru-RU" dirty="0"/>
              <a:t> методу. </a:t>
            </a:r>
            <a:r>
              <a:rPr lang="ru-RU" dirty="0" err="1"/>
              <a:t>Визначаючи</a:t>
            </a:r>
            <a:r>
              <a:rPr lang="ru-RU" dirty="0"/>
              <a:t> систему </a:t>
            </a:r>
            <a:r>
              <a:rPr lang="ru-RU" dirty="0" err="1"/>
              <a:t>уроків</a:t>
            </a:r>
            <a:r>
              <a:rPr lang="ru-RU" dirty="0"/>
              <a:t> по </a:t>
            </a:r>
            <a:r>
              <a:rPr lang="ru-RU" dirty="0" err="1"/>
              <a:t>розділу</a:t>
            </a:r>
            <a:r>
              <a:rPr lang="ru-RU" dirty="0"/>
              <a:t> і </a:t>
            </a:r>
            <a:r>
              <a:rPr lang="ru-RU" dirty="0" err="1"/>
              <a:t>темі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на </a:t>
            </a:r>
            <a:r>
              <a:rPr lang="ru-RU" dirty="0" err="1"/>
              <a:t>увазі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нового </a:t>
            </a:r>
            <a:r>
              <a:rPr lang="ru-RU" dirty="0" err="1"/>
              <a:t>спирається</a:t>
            </a:r>
            <a:r>
              <a:rPr lang="ru-RU" dirty="0"/>
              <a:t> на </a:t>
            </a:r>
            <a:r>
              <a:rPr lang="ru-RU" dirty="0" err="1"/>
              <a:t>вивчений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, а 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нового </a:t>
            </a:r>
            <a:r>
              <a:rPr lang="ru-RU" dirty="0" err="1"/>
              <a:t>закріплюється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 </a:t>
            </a:r>
            <a:r>
              <a:rPr lang="ru-RU" dirty="0" err="1"/>
              <a:t>вивчене</a:t>
            </a:r>
            <a:r>
              <a:rPr lang="ru-RU" dirty="0"/>
              <a:t>. </a:t>
            </a:r>
          </a:p>
        </p:txBody>
      </p:sp>
      <p:pic>
        <p:nvPicPr>
          <p:cNvPr id="3074" name="Picture 2" descr="http://blog.peertransfer.com/wp-content/uploads/2012/09/Studying-book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927"/>
            <a:ext cx="9144000" cy="5375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0818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927</Words>
  <Application>Microsoft Office PowerPoint</Application>
  <PresentationFormat>Екран (4:3)</PresentationFormat>
  <Paragraphs>45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16" baseType="lpstr">
      <vt:lpstr>Office Theme</vt:lpstr>
      <vt:lpstr> «Урок – основна форма навчання історії»</vt:lpstr>
      <vt:lpstr>Зміст</vt:lpstr>
      <vt:lpstr>Вимоги до уроку</vt:lpstr>
      <vt:lpstr>Презентація PowerPoint</vt:lpstr>
      <vt:lpstr>Загальна методика уроку історії</vt:lpstr>
      <vt:lpstr>Презентація PowerPoint</vt:lpstr>
      <vt:lpstr>Проблема типології уроків </vt:lpstr>
      <vt:lpstr>Презентація PowerPoint</vt:lpstr>
      <vt:lpstr>Презентація PowerPoint</vt:lpstr>
      <vt:lpstr>Технократичні вимоги до уроку </vt:lpstr>
      <vt:lpstr>Презентація PowerPoint</vt:lpstr>
      <vt:lpstr>Інтерактивне навчання </vt:lpstr>
      <vt:lpstr>Презентація PowerPoint</vt:lpstr>
      <vt:lpstr>Презентація PowerPoint</vt:lpstr>
      <vt:lpstr>Презентація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Сергій Терно</cp:lastModifiedBy>
  <cp:revision>35</cp:revision>
  <dcterms:created xsi:type="dcterms:W3CDTF">2013-08-21T19:17:07Z</dcterms:created>
  <dcterms:modified xsi:type="dcterms:W3CDTF">2014-09-20T19:48:30Z</dcterms:modified>
</cp:coreProperties>
</file>