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0" d="100"/>
          <a:sy n="60" d="100"/>
        </p:scale>
        <p:origin x="-145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2D61C902-7FC1-4B73-AB1A-E8A2334BF30A}" type="datetimeFigureOut">
              <a:rPr lang="uk-UA" smtClean="0"/>
              <a:t>29.09.2023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8003B4B-C136-46FD-BC4E-5E146FA232E9}" type="slidenum">
              <a:rPr lang="uk-UA" smtClean="0"/>
              <a:t>‹#›</a:t>
            </a:fld>
            <a:endParaRPr lang="uk-UA"/>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2D61C902-7FC1-4B73-AB1A-E8A2334BF30A}" type="datetimeFigureOut">
              <a:rPr lang="uk-UA" smtClean="0"/>
              <a:t>29.09.2023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8003B4B-C136-46FD-BC4E-5E146FA232E9}"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2D61C902-7FC1-4B73-AB1A-E8A2334BF30A}" type="datetimeFigureOut">
              <a:rPr lang="uk-UA" smtClean="0"/>
              <a:t>29.09.2023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8003B4B-C136-46FD-BC4E-5E146FA232E9}"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D61C902-7FC1-4B73-AB1A-E8A2334BF30A}" type="datetimeFigureOut">
              <a:rPr lang="uk-UA" smtClean="0"/>
              <a:t>29.09.2023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8003B4B-C136-46FD-BC4E-5E146FA232E9}"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2D61C902-7FC1-4B73-AB1A-E8A2334BF30A}" type="datetimeFigureOut">
              <a:rPr lang="uk-UA" smtClean="0"/>
              <a:t>29.09.2023</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8003B4B-C136-46FD-BC4E-5E146FA232E9}"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2D61C902-7FC1-4B73-AB1A-E8A2334BF30A}" type="datetimeFigureOut">
              <a:rPr lang="uk-UA" smtClean="0"/>
              <a:t>29.09.2023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8003B4B-C136-46FD-BC4E-5E146FA232E9}" type="slidenum">
              <a:rPr lang="uk-UA" smtClean="0"/>
              <a:t>‹#›</a:t>
            </a:fld>
            <a:endParaRPr lang="uk-UA"/>
          </a:p>
        </p:txBody>
      </p:sp>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2D61C902-7FC1-4B73-AB1A-E8A2334BF30A}" type="datetimeFigureOut">
              <a:rPr lang="uk-UA" smtClean="0"/>
              <a:t>29.09.2023</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98003B4B-C136-46FD-BC4E-5E146FA232E9}" type="slidenum">
              <a:rPr lang="uk-UA" smtClean="0"/>
              <a:t>‹#›</a:t>
            </a:fld>
            <a:endParaRPr lang="uk-UA"/>
          </a:p>
        </p:txBody>
      </p:sp>
      <p:sp>
        <p:nvSpPr>
          <p:cNvPr id="10" name="Title 9"/>
          <p:cNvSpPr>
            <a:spLocks noGrp="1"/>
          </p:cNvSpPr>
          <p:nvPr>
            <p:ph type="title"/>
          </p:nvPr>
        </p:nvSpPr>
        <p:spPr/>
        <p:txBody>
          <a:body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2D61C902-7FC1-4B73-AB1A-E8A2334BF30A}" type="datetimeFigureOut">
              <a:rPr lang="uk-UA" smtClean="0"/>
              <a:t>29.09.2023</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98003B4B-C136-46FD-BC4E-5E146FA232E9}"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61C902-7FC1-4B73-AB1A-E8A2334BF30A}" type="datetimeFigureOut">
              <a:rPr lang="uk-UA" smtClean="0"/>
              <a:t>29.09.2023</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98003B4B-C136-46FD-BC4E-5E146FA232E9}"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D61C902-7FC1-4B73-AB1A-E8A2334BF30A}" type="datetimeFigureOut">
              <a:rPr lang="uk-UA" smtClean="0"/>
              <a:t>29.09.2023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8003B4B-C136-46FD-BC4E-5E146FA232E9}" type="slidenum">
              <a:rPr lang="uk-UA" smtClean="0"/>
              <a:t>‹#›</a:t>
            </a:fld>
            <a:endParaRPr lang="uk-UA"/>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2D61C902-7FC1-4B73-AB1A-E8A2334BF30A}" type="datetimeFigureOut">
              <a:rPr lang="uk-UA" smtClean="0"/>
              <a:t>29.09.2023</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8003B4B-C136-46FD-BC4E-5E146FA232E9}" type="slidenum">
              <a:rPr lang="uk-UA" smtClean="0"/>
              <a:t>‹#›</a:t>
            </a:fld>
            <a:endParaRPr lang="uk-UA"/>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ru-RU" smtClean="0"/>
              <a:t>Образец заголовка</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2D61C902-7FC1-4B73-AB1A-E8A2334BF30A}" type="datetimeFigureOut">
              <a:rPr lang="uk-UA" smtClean="0"/>
              <a:t>29.09.2023</a:t>
            </a:fld>
            <a:endParaRPr lang="uk-UA"/>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uk-UA"/>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98003B4B-C136-46FD-BC4E-5E146FA232E9}" type="slidenum">
              <a:rPr lang="uk-UA" smtClean="0"/>
              <a:t>‹#›</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5" y="1124744"/>
            <a:ext cx="8136904" cy="4536504"/>
          </a:xfrm>
        </p:spPr>
        <p:txBody>
          <a:bodyPr anchor="ctr"/>
          <a:lstStyle/>
          <a:p>
            <a:pPr algn="just"/>
            <a:r>
              <a:rPr lang="uk-UA" dirty="0" smtClean="0"/>
              <a:t>Новини, візуалізація та реклама як основи масових комунікацій</a:t>
            </a:r>
            <a:endParaRPr lang="uk-UA" dirty="0"/>
          </a:p>
        </p:txBody>
      </p:sp>
    </p:spTree>
    <p:extLst>
      <p:ext uri="{BB962C8B-B14F-4D97-AF65-F5344CB8AC3E}">
        <p14:creationId xmlns:p14="http://schemas.microsoft.com/office/powerpoint/2010/main" val="1005374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lnSpcReduction="10000"/>
          </a:bodyPr>
          <a:lstStyle/>
          <a:p>
            <a:pPr marL="45720" indent="0" algn="just">
              <a:buNone/>
            </a:pPr>
            <a:r>
              <a:rPr lang="uk-UA" dirty="0" smtClean="0"/>
              <a:t>По-перше, довше повідомлення здається важливішим, ніж коротке. По-друге, де порядок подання різних повідомлень у новинах: те, що йде першим, важливіше за наступні новини. По-третє, існують різні прийоми анонсування найважливіших новин у випуску до чи після програми. Те, що новини важливі, підкреслюється застосуванням у них документальних кадрів, візуальних </a:t>
            </a:r>
            <a:r>
              <a:rPr lang="uk-UA" dirty="0" err="1" smtClean="0"/>
              <a:t>допоміжників</a:t>
            </a:r>
            <a:r>
              <a:rPr lang="uk-UA" dirty="0" smtClean="0"/>
              <a:t> (діаграми, малюнки, фото тощо), розвитком цієї історії коментатором у студії або репортером з місця події. </a:t>
            </a:r>
          </a:p>
          <a:p>
            <a:pPr marL="45720" indent="0" algn="just">
              <a:buNone/>
            </a:pPr>
            <a:r>
              <a:rPr lang="uk-UA" dirty="0" smtClean="0"/>
              <a:t>4. Наступним важливим складником структури новин є використання вокабулярія. Ярлики та фрази, які виражають уже давно сформоване ставлення до події, по суті відображають журналістське сприйняття світу. Подальшим етапом є </a:t>
            </a:r>
            <a:r>
              <a:rPr lang="uk-UA" dirty="0" err="1" smtClean="0"/>
              <a:t>стереотипізація</a:t>
            </a:r>
            <a:r>
              <a:rPr lang="uk-UA" dirty="0" smtClean="0"/>
              <a:t>, катетеризація за вказівкою, яка тягне за собою </a:t>
            </a:r>
            <a:r>
              <a:rPr lang="uk-UA" dirty="0" err="1" smtClean="0"/>
              <a:t>иеартикульовані</a:t>
            </a:r>
            <a:r>
              <a:rPr lang="uk-UA" dirty="0" smtClean="0"/>
              <a:t> групи концептів і трактувань людей та процесів. Контексти, у яких подаються новітні історії, можуть бути експліцитними або імпліцитними. Імпліцитні контексти інституційно розміщують історію за асоціацією або роз’яснюють її важливість за допомогою алюзії.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lnSpcReduction="10000"/>
          </a:bodyPr>
          <a:lstStyle/>
          <a:p>
            <a:pPr marL="45720" indent="0" algn="just">
              <a:buNone/>
            </a:pPr>
            <a:r>
              <a:rPr lang="uk-UA" dirty="0"/>
              <a:t>5. Останній аспект структури телевізійних новин </a:t>
            </a:r>
            <a:r>
              <a:rPr lang="uk-UA" dirty="0" smtClean="0"/>
              <a:t>- </a:t>
            </a:r>
            <a:r>
              <a:rPr lang="uk-UA" dirty="0"/>
              <a:t>це візуальні елементи у випусках. Це насамперед аналіз візуального символізму новинних програм (кінематографічних умовностей для посилення візуально визначених ролей, низки правил та технічних прийомів, що використовуються при висвітленні заяв, інтерв’ю, прес-конференцій, брифінгів тощо); прийоми різноманітних презентацій політичних фігур та подій, надання їм візуальних дефініцій, а також типи презентацій новинних історій: із заголовками на екрані, передані тільки диктором, репортером на плівці, репортером у студії, студійне інтерв’ю, інтерв’ю, зняте на кіноплівку або відео; документальний фільм або кадри, слайди з людьми, інші слайди, карти, схеми тощо</a:t>
            </a:r>
            <a:r>
              <a:rPr lang="uk-UA" dirty="0" smtClean="0"/>
              <a:t>.</a:t>
            </a:r>
          </a:p>
          <a:p>
            <a:pPr marL="45720" indent="0" algn="just">
              <a:buNone/>
            </a:pPr>
            <a:r>
              <a:rPr lang="uk-UA" dirty="0" smtClean="0"/>
              <a:t> </a:t>
            </a:r>
            <a:endParaRPr lang="uk-UA" dirty="0"/>
          </a:p>
          <a:p>
            <a:pPr marL="45720" indent="0" algn="ctr">
              <a:buNone/>
            </a:pPr>
            <a:r>
              <a:rPr lang="ru-RU" b="1" dirty="0" smtClean="0"/>
              <a:t>4</a:t>
            </a:r>
            <a:r>
              <a:rPr lang="ru-RU" b="1" dirty="0"/>
              <a:t>. </a:t>
            </a:r>
            <a:r>
              <a:rPr lang="ru-RU" b="1" dirty="0" err="1"/>
              <a:t>Підхід</a:t>
            </a:r>
            <a:r>
              <a:rPr lang="ru-RU" b="1" dirty="0"/>
              <a:t> до новин Н. </a:t>
            </a:r>
            <a:r>
              <a:rPr lang="ru-RU" b="1" dirty="0" err="1"/>
              <a:t>Лумана</a:t>
            </a:r>
            <a:r>
              <a:rPr lang="ru-RU" b="1" dirty="0"/>
              <a:t>. </a:t>
            </a:r>
            <a:endParaRPr lang="ru-RU" b="1" dirty="0" smtClean="0"/>
          </a:p>
          <a:p>
            <a:pPr marL="45720" indent="0">
              <a:buNone/>
            </a:pPr>
            <a:endParaRPr lang="ru-RU" dirty="0"/>
          </a:p>
          <a:p>
            <a:pPr marL="45720" indent="0" algn="just">
              <a:buNone/>
            </a:pPr>
            <a:r>
              <a:rPr lang="ru-RU" dirty="0" err="1"/>
              <a:t>Н.Луман</a:t>
            </a:r>
            <a:r>
              <a:rPr lang="ru-RU" dirty="0"/>
              <a:t> у </a:t>
            </a:r>
            <a:r>
              <a:rPr lang="ru-RU" dirty="0" err="1"/>
              <a:t>своїй</a:t>
            </a:r>
            <a:r>
              <a:rPr lang="ru-RU" dirty="0"/>
              <a:t> </a:t>
            </a:r>
            <a:r>
              <a:rPr lang="ru-RU" dirty="0" err="1"/>
              <a:t>роботі</a:t>
            </a:r>
            <a:r>
              <a:rPr lang="ru-RU" dirty="0"/>
              <a:t> «</a:t>
            </a:r>
            <a:r>
              <a:rPr lang="ru-RU" dirty="0" err="1"/>
              <a:t>Реальність</a:t>
            </a:r>
            <a:r>
              <a:rPr lang="ru-RU" dirty="0"/>
              <a:t> </a:t>
            </a:r>
            <a:r>
              <a:rPr lang="ru-RU" dirty="0" err="1"/>
              <a:t>мас-медіа</a:t>
            </a:r>
            <a:r>
              <a:rPr lang="ru-RU" dirty="0"/>
              <a:t>» </a:t>
            </a:r>
            <a:r>
              <a:rPr lang="ru-RU" dirty="0" err="1"/>
              <a:t>пропонує</a:t>
            </a:r>
            <a:r>
              <a:rPr lang="ru-RU" dirty="0"/>
              <a:t> характеристики, </a:t>
            </a:r>
            <a:r>
              <a:rPr lang="ru-RU" dirty="0" err="1"/>
              <a:t>які</a:t>
            </a:r>
            <a:r>
              <a:rPr lang="ru-RU" dirty="0"/>
              <a:t> є «ситом» для </a:t>
            </a:r>
            <a:r>
              <a:rPr lang="ru-RU" dirty="0" err="1"/>
              <a:t>агентів</a:t>
            </a:r>
            <a:r>
              <a:rPr lang="ru-RU" dirty="0"/>
              <a:t> </a:t>
            </a:r>
            <a:r>
              <a:rPr lang="ru-RU" dirty="0" err="1"/>
              <a:t>медіа</a:t>
            </a:r>
            <a:r>
              <a:rPr lang="ru-RU" dirty="0"/>
              <a:t> при </a:t>
            </a:r>
            <a:r>
              <a:rPr lang="ru-RU" dirty="0" err="1"/>
              <a:t>відборі</a:t>
            </a:r>
            <a:r>
              <a:rPr lang="ru-RU" dirty="0"/>
              <a:t> новин.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lnSpcReduction="10000"/>
          </a:bodyPr>
          <a:lstStyle/>
          <a:p>
            <a:pPr marL="45720" indent="0" algn="just">
              <a:buNone/>
            </a:pPr>
            <a:r>
              <a:rPr lang="uk-UA" dirty="0" smtClean="0"/>
              <a:t>Далі дослідник пропонує поглянути на критерії відбору, надаючи </a:t>
            </a:r>
            <a:r>
              <a:rPr lang="uk-UA" dirty="0" err="1" smtClean="0"/>
              <a:t>ім</a:t>
            </a:r>
            <a:r>
              <a:rPr lang="uk-UA" dirty="0" smtClean="0"/>
              <a:t> детальної характеристики: </a:t>
            </a:r>
          </a:p>
          <a:p>
            <a:pPr marL="45720" indent="0" algn="just">
              <a:buNone/>
            </a:pPr>
            <a:r>
              <a:rPr lang="uk-UA" dirty="0" smtClean="0"/>
              <a:t>«(1) Несподіванка посилюється завдяки явному розриву </a:t>
            </a:r>
            <a:r>
              <a:rPr lang="uk-UA" dirty="0" err="1" smtClean="0"/>
              <a:t>контекстуальності</a:t>
            </a:r>
            <a:r>
              <a:rPr lang="uk-UA" dirty="0" smtClean="0"/>
              <a:t>. Інформація повинна бути новою. Вона повинна поривати з існуючими очікуваннями… Несподіванки і стандартизація взаємно підсилюють один одного заради породження інформаційно-значущого, яке в іншому випадку не проводилося б або ж вироблялося б у формі, що не допускає широкого поширення. </a:t>
            </a:r>
          </a:p>
          <a:p>
            <a:pPr marL="45720" indent="0" algn="just">
              <a:buNone/>
            </a:pPr>
            <a:r>
              <a:rPr lang="uk-UA" dirty="0" smtClean="0"/>
              <a:t>(2) Перевага віддається конфліктам. У якості теми вони мають перевагу, оскільки натякають на </a:t>
            </a:r>
            <a:r>
              <a:rPr lang="uk-UA" dirty="0" err="1" smtClean="0"/>
              <a:t>самопредставлену</a:t>
            </a:r>
            <a:r>
              <a:rPr lang="uk-UA" dirty="0" smtClean="0"/>
              <a:t> невизначеність. Вони відкладають рятівну інформацію про переможців і переможених, вказуючи на майбутнє. </a:t>
            </a:r>
          </a:p>
          <a:p>
            <a:pPr marL="45720" indent="0" algn="just">
              <a:buNone/>
            </a:pPr>
            <a:r>
              <a:rPr lang="uk-UA" dirty="0" smtClean="0"/>
              <a:t>(3) Це породжує напругу і з позиції розуміння комунікації, - спроби передбачити результат. </a:t>
            </a:r>
          </a:p>
          <a:p>
            <a:pPr marL="45720" indent="0" algn="just">
              <a:buNone/>
            </a:pPr>
            <a:r>
              <a:rPr lang="uk-UA" dirty="0" smtClean="0"/>
              <a:t>(4) Локальна спрямованість, у свою чергу, надає інформації значимість, ймовірно, у силу того, що ми представляємо себе настільки добре поінформованими про місце свого перебування, що цінується будь-яка додаткова інформація.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lnSpcReduction="10000"/>
          </a:bodyPr>
          <a:lstStyle/>
          <a:p>
            <a:pPr marL="45720" indent="0" algn="just">
              <a:buNone/>
            </a:pPr>
            <a:r>
              <a:rPr lang="uk-UA" dirty="0" smtClean="0"/>
              <a:t>(5) Порушення норм також заслуговують на особливу увагу. Це стосується правопорушень, але перш за все - порушення моральних норм, а останнім часом ставиться і до порушень норм політкоректності («</a:t>
            </a:r>
            <a:r>
              <a:rPr lang="uk-UA" dirty="0" err="1" smtClean="0"/>
              <a:t>political</a:t>
            </a:r>
            <a:r>
              <a:rPr lang="uk-UA" dirty="0" smtClean="0"/>
              <a:t> </a:t>
            </a:r>
            <a:r>
              <a:rPr lang="uk-UA" dirty="0" err="1" smtClean="0"/>
              <a:t>correctness</a:t>
            </a:r>
            <a:r>
              <a:rPr lang="uk-UA" dirty="0" smtClean="0"/>
              <a:t>») У зображенні мас-медіа порушення норм часто приймають вид скандалів. Це підсилює резонанс, оживляє сцену і - в разі гріхів проти норм - виключає можливе вираження розуміння і вибачення. Один скандал може породжувати подальший скандал, викликаний думками з приводу першого… </a:t>
            </a:r>
          </a:p>
          <a:p>
            <a:pPr marL="45720" indent="0" algn="just">
              <a:buNone/>
            </a:pPr>
            <a:r>
              <a:rPr lang="uk-UA" dirty="0" smtClean="0"/>
              <a:t>(6) Порушення норм відбираються для їх освітлення головним чином в тих випадках, коли до них додаються моральні оцінки, коли, отже, вони можуть дати привід для поваги або неповаги до [задіяних] персон. </a:t>
            </a:r>
          </a:p>
          <a:p>
            <a:pPr marL="45720" indent="0" algn="just">
              <a:buNone/>
            </a:pPr>
            <a:r>
              <a:rPr lang="uk-UA" dirty="0" smtClean="0"/>
              <a:t>(7) Щоб зробити нормативні порушення більш примітними, але разом з тим полегшити читачеві / глядачеві формування власної думки, мас-медіа вважають за краще посилатися на дії, а значить, і на самих дійових осіб. </a:t>
            </a:r>
          </a:p>
          <a:p>
            <a:pPr marL="45720" indent="0" algn="just">
              <a:buNone/>
            </a:pPr>
            <a:r>
              <a:rPr lang="uk-UA" dirty="0" smtClean="0"/>
              <a:t>(8) Вимога актуальності веде до того, що повідомлення концентруються навколо окремих подій - подій, нещасних випадків, збоїв, / осяянь.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lstStyle/>
          <a:p>
            <a:pPr marL="45720" indent="0" algn="just">
              <a:buNone/>
            </a:pPr>
            <a:r>
              <a:rPr lang="uk-UA" dirty="0" smtClean="0"/>
              <a:t>(9) Нарешті, - як особливий випадок - треба згадати, що і висловлювання думок можуть поширюватися під виглядом новин. </a:t>
            </a:r>
          </a:p>
          <a:p>
            <a:pPr marL="45720" indent="0" algn="just">
              <a:buNone/>
            </a:pPr>
            <a:endParaRPr lang="uk-UA" dirty="0"/>
          </a:p>
          <a:p>
            <a:pPr marL="45720" indent="0" algn="just">
              <a:buNone/>
            </a:pP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lstStyle/>
          <a:p>
            <a:pPr marL="45720" indent="0" algn="ctr">
              <a:buNone/>
            </a:pPr>
            <a:r>
              <a:rPr lang="uk-UA" b="1" dirty="0" smtClean="0"/>
              <a:t>ВІЗУАЛІЗАЦІЯ </a:t>
            </a:r>
            <a:r>
              <a:rPr lang="uk-UA" b="1" dirty="0"/>
              <a:t>В МАСОВІЙ КОМУНІКАЦІЇ </a:t>
            </a:r>
            <a:endParaRPr lang="uk-UA" dirty="0"/>
          </a:p>
          <a:p>
            <a:pPr marL="45720" indent="0" algn="just">
              <a:buNone/>
            </a:pPr>
            <a:r>
              <a:rPr lang="ru-RU" dirty="0" smtClean="0"/>
              <a:t>1</a:t>
            </a:r>
            <a:r>
              <a:rPr lang="ru-RU" dirty="0"/>
              <a:t>. </a:t>
            </a:r>
            <a:r>
              <a:rPr lang="ru-RU" dirty="0" err="1"/>
              <a:t>Тенденції</a:t>
            </a:r>
            <a:r>
              <a:rPr lang="ru-RU" dirty="0"/>
              <a:t> </a:t>
            </a:r>
            <a:r>
              <a:rPr lang="ru-RU" dirty="0" err="1"/>
              <a:t>візуалізації</a:t>
            </a:r>
            <a:r>
              <a:rPr lang="ru-RU" dirty="0"/>
              <a:t> у </a:t>
            </a:r>
            <a:r>
              <a:rPr lang="ru-RU" dirty="0" err="1"/>
              <a:t>сучасній</a:t>
            </a:r>
            <a:r>
              <a:rPr lang="ru-RU" dirty="0"/>
              <a:t> </a:t>
            </a:r>
            <a:r>
              <a:rPr lang="ru-RU" dirty="0" err="1"/>
              <a:t>культурі</a:t>
            </a:r>
            <a:r>
              <a:rPr lang="ru-RU" dirty="0"/>
              <a:t>. </a:t>
            </a:r>
          </a:p>
          <a:p>
            <a:pPr marL="45720" indent="0" algn="just">
              <a:buNone/>
            </a:pPr>
            <a:r>
              <a:rPr lang="ru-RU" dirty="0" smtClean="0"/>
              <a:t>2</a:t>
            </a:r>
            <a:r>
              <a:rPr lang="ru-RU" dirty="0"/>
              <a:t>. </a:t>
            </a:r>
            <a:r>
              <a:rPr lang="ru-RU" dirty="0" err="1"/>
              <a:t>Візуальні</a:t>
            </a:r>
            <a:r>
              <a:rPr lang="ru-RU" dirty="0"/>
              <a:t> практики </a:t>
            </a:r>
            <a:r>
              <a:rPr lang="ru-RU" dirty="0" err="1"/>
              <a:t>культури</a:t>
            </a:r>
            <a:r>
              <a:rPr lang="ru-RU" dirty="0"/>
              <a:t> як предмет </a:t>
            </a:r>
            <a:r>
              <a:rPr lang="ru-RU" dirty="0" err="1"/>
              <a:t>зацікавленості</a:t>
            </a:r>
            <a:r>
              <a:rPr lang="ru-RU" dirty="0"/>
              <a:t> </a:t>
            </a:r>
            <a:r>
              <a:rPr lang="ru-RU" dirty="0" err="1"/>
              <a:t>соціологів</a:t>
            </a:r>
            <a:r>
              <a:rPr lang="ru-RU" dirty="0"/>
              <a:t>. </a:t>
            </a:r>
          </a:p>
          <a:p>
            <a:pPr marL="45720" indent="0" algn="just">
              <a:buNone/>
            </a:pPr>
            <a:r>
              <a:rPr lang="ru-RU" dirty="0" smtClean="0"/>
              <a:t>3</a:t>
            </a:r>
            <a:r>
              <a:rPr lang="ru-RU" dirty="0"/>
              <a:t>. </a:t>
            </a:r>
            <a:r>
              <a:rPr lang="ru-RU" dirty="0" err="1"/>
              <a:t>Візуальна</a:t>
            </a:r>
            <a:r>
              <a:rPr lang="ru-RU" dirty="0"/>
              <a:t> </a:t>
            </a:r>
            <a:r>
              <a:rPr lang="ru-RU" dirty="0" err="1"/>
              <a:t>соціологія</a:t>
            </a:r>
            <a:r>
              <a:rPr lang="ru-RU" dirty="0"/>
              <a:t> у </a:t>
            </a:r>
            <a:r>
              <a:rPr lang="ru-RU" dirty="0" err="1"/>
              <a:t>полі</a:t>
            </a:r>
            <a:r>
              <a:rPr lang="ru-RU" dirty="0"/>
              <a:t> </a:t>
            </a:r>
            <a:r>
              <a:rPr lang="ru-RU" dirty="0" err="1"/>
              <a:t>соціологічного</a:t>
            </a:r>
            <a:r>
              <a:rPr lang="ru-RU" dirty="0"/>
              <a:t> дискурсу. </a:t>
            </a:r>
          </a:p>
          <a:p>
            <a:pPr marL="45720" indent="0" algn="just">
              <a:buNone/>
            </a:pPr>
            <a:r>
              <a:rPr lang="ru-RU" dirty="0" smtClean="0"/>
              <a:t>4</a:t>
            </a:r>
            <a:r>
              <a:rPr lang="ru-RU" dirty="0"/>
              <a:t>. У </a:t>
            </a:r>
            <a:r>
              <a:rPr lang="ru-RU" dirty="0" err="1"/>
              <a:t>напрямку</a:t>
            </a:r>
            <a:r>
              <a:rPr lang="ru-RU" dirty="0"/>
              <a:t> до </a:t>
            </a:r>
            <a:r>
              <a:rPr lang="ru-RU" dirty="0" err="1"/>
              <a:t>критичної</a:t>
            </a:r>
            <a:r>
              <a:rPr lang="ru-RU" dirty="0"/>
              <a:t> </a:t>
            </a:r>
            <a:r>
              <a:rPr lang="ru-RU" dirty="0" err="1"/>
              <a:t>візуальної</a:t>
            </a:r>
            <a:r>
              <a:rPr lang="ru-RU" dirty="0"/>
              <a:t> </a:t>
            </a:r>
            <a:r>
              <a:rPr lang="ru-RU" dirty="0" err="1"/>
              <a:t>методології</a:t>
            </a:r>
            <a:r>
              <a:rPr lang="ru-RU" dirty="0"/>
              <a:t>. </a:t>
            </a:r>
          </a:p>
          <a:p>
            <a:pPr marL="45720" indent="0" algn="just">
              <a:buNone/>
            </a:pPr>
            <a:r>
              <a:rPr lang="ru-RU" dirty="0" smtClean="0"/>
              <a:t>5</a:t>
            </a:r>
            <a:r>
              <a:rPr lang="ru-RU" dirty="0"/>
              <a:t>. Образ як </a:t>
            </a:r>
            <a:r>
              <a:rPr lang="ru-RU" dirty="0" err="1"/>
              <a:t>базовий</a:t>
            </a:r>
            <a:r>
              <a:rPr lang="ru-RU" dirty="0"/>
              <a:t> </a:t>
            </a:r>
            <a:r>
              <a:rPr lang="ru-RU" dirty="0" err="1"/>
              <a:t>елемент</a:t>
            </a:r>
            <a:r>
              <a:rPr lang="ru-RU" dirty="0"/>
              <a:t> </a:t>
            </a:r>
            <a:r>
              <a:rPr lang="ru-RU" dirty="0" err="1"/>
              <a:t>візуального</a:t>
            </a:r>
            <a:r>
              <a:rPr lang="ru-RU" dirty="0"/>
              <a:t> </a:t>
            </a:r>
            <a:r>
              <a:rPr lang="ru-RU" dirty="0" err="1"/>
              <a:t>сприйняття</a:t>
            </a:r>
            <a:r>
              <a:rPr lang="ru-RU" dirty="0"/>
              <a:t>. </a:t>
            </a:r>
          </a:p>
          <a:p>
            <a:pPr marL="45720" indent="0" algn="just">
              <a:buNone/>
            </a:pPr>
            <a:r>
              <a:rPr lang="ru-RU" dirty="0" smtClean="0"/>
              <a:t>6.Методики </a:t>
            </a:r>
            <a:r>
              <a:rPr lang="ru-RU" dirty="0" err="1"/>
              <a:t>аналізу</a:t>
            </a:r>
            <a:r>
              <a:rPr lang="ru-RU" dirty="0"/>
              <a:t> </a:t>
            </a:r>
            <a:r>
              <a:rPr lang="ru-RU" dirty="0" err="1"/>
              <a:t>візуальних</a:t>
            </a:r>
            <a:r>
              <a:rPr lang="ru-RU" dirty="0"/>
              <a:t> </a:t>
            </a:r>
            <a:r>
              <a:rPr lang="ru-RU" dirty="0" err="1"/>
              <a:t>образів</a:t>
            </a:r>
            <a:r>
              <a:rPr lang="ru-RU" dirty="0"/>
              <a:t> (на </a:t>
            </a:r>
            <a:r>
              <a:rPr lang="ru-RU" dirty="0" err="1"/>
              <a:t>прикладі</a:t>
            </a:r>
            <a:r>
              <a:rPr lang="ru-RU" dirty="0"/>
              <a:t> </a:t>
            </a:r>
            <a:r>
              <a:rPr lang="ru-RU" dirty="0" err="1"/>
              <a:t>фотографії</a:t>
            </a:r>
            <a:r>
              <a:rPr lang="ru-RU" dirty="0"/>
              <a:t>). </a:t>
            </a:r>
          </a:p>
          <a:p>
            <a:pPr marL="45720" indent="0" algn="ctr">
              <a:buNone/>
            </a:pPr>
            <a:endParaRPr lang="ru-RU" b="1" dirty="0" smtClean="0"/>
          </a:p>
          <a:p>
            <a:pPr marL="45720" indent="0" algn="ctr">
              <a:buNone/>
            </a:pPr>
            <a:r>
              <a:rPr lang="ru-RU" b="1" dirty="0" smtClean="0"/>
              <a:t>1.Тенденції </a:t>
            </a:r>
            <a:r>
              <a:rPr lang="ru-RU" b="1" dirty="0" err="1" smtClean="0"/>
              <a:t>візуалізації</a:t>
            </a:r>
            <a:r>
              <a:rPr lang="ru-RU" b="1" dirty="0" smtClean="0"/>
              <a:t> </a:t>
            </a:r>
            <a:r>
              <a:rPr lang="ru-RU" b="1" dirty="0"/>
              <a:t>у </a:t>
            </a:r>
            <a:r>
              <a:rPr lang="ru-RU" b="1" dirty="0" err="1"/>
              <a:t>сучасній</a:t>
            </a:r>
            <a:r>
              <a:rPr lang="ru-RU" b="1" dirty="0"/>
              <a:t> </a:t>
            </a:r>
            <a:r>
              <a:rPr lang="ru-RU" b="1" dirty="0" err="1"/>
              <a:t>культурі</a:t>
            </a:r>
            <a:r>
              <a:rPr lang="ru-RU" b="1" dirty="0"/>
              <a:t> </a:t>
            </a:r>
            <a:endParaRPr lang="ru-RU" b="1" dirty="0" smtClean="0"/>
          </a:p>
          <a:p>
            <a:pPr marL="45720" indent="0" algn="ctr">
              <a:buNone/>
            </a:pPr>
            <a:endParaRPr lang="ru-RU" b="1" dirty="0"/>
          </a:p>
          <a:p>
            <a:pPr marL="45720" indent="0" algn="ctr">
              <a:buNone/>
            </a:pPr>
            <a:r>
              <a:rPr lang="ru-RU" b="1" dirty="0" smtClean="0"/>
              <a:t>2</a:t>
            </a:r>
            <a:r>
              <a:rPr lang="ru-RU" b="1" dirty="0"/>
              <a:t>. </a:t>
            </a:r>
            <a:r>
              <a:rPr lang="ru-RU" b="1" dirty="0" err="1"/>
              <a:t>Візуальні</a:t>
            </a:r>
            <a:r>
              <a:rPr lang="ru-RU" b="1" dirty="0"/>
              <a:t> практики </a:t>
            </a:r>
            <a:r>
              <a:rPr lang="ru-RU" b="1" dirty="0" err="1"/>
              <a:t>культури</a:t>
            </a:r>
            <a:r>
              <a:rPr lang="ru-RU" b="1" dirty="0"/>
              <a:t> як предмет </a:t>
            </a:r>
            <a:r>
              <a:rPr lang="ru-RU" b="1" dirty="0" err="1"/>
              <a:t>зацікавленості</a:t>
            </a:r>
            <a:r>
              <a:rPr lang="ru-RU" b="1" dirty="0"/>
              <a:t> </a:t>
            </a:r>
            <a:r>
              <a:rPr lang="ru-RU" b="1" dirty="0" err="1"/>
              <a:t>соціологів</a:t>
            </a:r>
            <a:r>
              <a:rPr lang="ru-RU" b="1" dirty="0"/>
              <a:t>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a:bodyPr>
          <a:lstStyle/>
          <a:p>
            <a:pPr marL="45720" indent="0" algn="just">
              <a:buNone/>
            </a:pPr>
            <a:r>
              <a:rPr lang="uk-UA" dirty="0"/>
              <a:t>Ніколас </a:t>
            </a:r>
            <a:r>
              <a:rPr lang="uk-UA" dirty="0" err="1"/>
              <a:t>Мьозеф</a:t>
            </a:r>
            <a:r>
              <a:rPr lang="uk-UA" dirty="0"/>
              <a:t> вказує, що ми можемо вести мову про центральне значення візуального досвіду у щоденному </a:t>
            </a:r>
            <a:r>
              <a:rPr lang="uk-UA" dirty="0" smtClean="0"/>
              <a:t>житті. </a:t>
            </a:r>
            <a:r>
              <a:rPr lang="uk-UA" dirty="0"/>
              <a:t>Перш за все, довкілля нашого суспільного життя є переповнене образами (особливо візуальними) найрізноманітнішого характеру. По-друге, прояви візуального, що мають місце у світі, який нас оточує, є більш виразними, більш різноманітними і багатшими ніж будь-коли. По-іншому можна сказати, що збільшується „візуальна образність” всього, що нас оточує Тобто, </a:t>
            </a:r>
            <a:r>
              <a:rPr lang="uk-UA" dirty="0" err="1"/>
              <a:t>урізноманітнюються</a:t>
            </a:r>
            <a:r>
              <a:rPr lang="uk-UA" dirty="0"/>
              <a:t> практики візуального. При чому, практики багатогранні і мають різні рівні. Під практикою, перш за все, розглядається «сукупна людська діяльність, досвід всього людства у його історичному розвитку» [16, с. 503]. Коли ми маємо справу з візуальними практиками, що стосуються людської діяльності, варто зазначити, що у різні історичні епохи візуальні практики були по-різному представленими. </a:t>
            </a:r>
            <a:endParaRPr lang="uk-UA" dirty="0" smtClean="0"/>
          </a:p>
          <a:p>
            <a:pPr marL="45720" indent="0" algn="just">
              <a:buNone/>
            </a:pPr>
            <a:endParaRPr lang="uk-UA" dirty="0" smtClean="0"/>
          </a:p>
          <a:p>
            <a:pPr marL="45720" indent="0" algn="ctr">
              <a:buNone/>
            </a:pPr>
            <a:r>
              <a:rPr lang="ru-RU" b="1" dirty="0" smtClean="0"/>
              <a:t>3. </a:t>
            </a:r>
            <a:r>
              <a:rPr lang="ru-RU" b="1" dirty="0" err="1"/>
              <a:t>Візуальна</a:t>
            </a:r>
            <a:r>
              <a:rPr lang="ru-RU" b="1" dirty="0"/>
              <a:t> </a:t>
            </a:r>
            <a:r>
              <a:rPr lang="ru-RU" b="1" dirty="0" err="1"/>
              <a:t>соціологія</a:t>
            </a:r>
            <a:r>
              <a:rPr lang="ru-RU" b="1" dirty="0"/>
              <a:t> у </a:t>
            </a:r>
            <a:r>
              <a:rPr lang="ru-RU" b="1" dirty="0" err="1"/>
              <a:t>полі</a:t>
            </a:r>
            <a:r>
              <a:rPr lang="ru-RU" b="1" dirty="0"/>
              <a:t> </a:t>
            </a:r>
            <a:r>
              <a:rPr lang="ru-RU" b="1" dirty="0" err="1"/>
              <a:t>соціологічного</a:t>
            </a:r>
            <a:r>
              <a:rPr lang="ru-RU" b="1" dirty="0"/>
              <a:t> дискурсу </a:t>
            </a:r>
            <a:endParaRPr lang="ru-RU" b="1" dirty="0" smtClean="0"/>
          </a:p>
          <a:p>
            <a:pPr marL="45720" indent="0">
              <a:buNone/>
            </a:pPr>
            <a:endParaRPr lang="ru-RU" dirty="0"/>
          </a:p>
          <a:p>
            <a:pPr marL="45720" indent="0" algn="just">
              <a:buNone/>
            </a:pPr>
            <a:r>
              <a:rPr lang="uk-UA" dirty="0"/>
              <a:t>Візуальна соціологія, як зазначає </a:t>
            </a:r>
            <a:r>
              <a:rPr lang="uk-UA" dirty="0" err="1"/>
              <a:t>П.Штомпка</a:t>
            </a:r>
            <a:r>
              <a:rPr lang="uk-UA" dirty="0"/>
              <a:t> є дисципліною досить молодою, далекою від конституювання.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lnSpcReduction="10000"/>
          </a:bodyPr>
          <a:lstStyle/>
          <a:p>
            <a:pPr marL="45720" indent="0" algn="just">
              <a:buNone/>
            </a:pPr>
            <a:r>
              <a:rPr lang="uk-UA" dirty="0"/>
              <a:t>Дослідники візуальної культури розглядають як предмет своїх досліджень різноманітні структури, що породжують відповідні образи і уявлення, які створені у людській культурі: живопис, графіка, різьблення, фотографія, реклама, телебачення, кіно, відео, комп’ютерні ігри, </a:t>
            </a:r>
            <a:r>
              <a:rPr lang="uk-UA" dirty="0" smtClean="0"/>
              <a:t>Інтернет.</a:t>
            </a:r>
          </a:p>
          <a:p>
            <a:pPr marL="45720" indent="0" algn="just">
              <a:buNone/>
            </a:pPr>
            <a:r>
              <a:rPr lang="uk-UA" dirty="0"/>
              <a:t>«Предметом зацікавленості є дві базові речі. По-перше, вона використовує фотографію (а нині все частіше відео і фільми) як дослідницькі знаряддя, що спрощують збір даних. По-друге, використовує візуальні образи як дані самі у собі, за звичай як частину соціологічних досліджень – культури, у яких досліджуються фільми і інші витвори культури, часто при використанні семіотики (семіології</a:t>
            </a:r>
            <a:r>
              <a:rPr lang="uk-UA" dirty="0" smtClean="0"/>
              <a:t>)». </a:t>
            </a:r>
            <a:r>
              <a:rPr lang="uk-UA" dirty="0"/>
              <a:t>Прояви візуального складають разом </a:t>
            </a:r>
            <a:r>
              <a:rPr lang="uk-UA" dirty="0" err="1"/>
              <a:t>універс</a:t>
            </a:r>
            <a:r>
              <a:rPr lang="en-US" dirty="0"/>
              <a:t>y</a:t>
            </a:r>
            <a:r>
              <a:rPr lang="uk-UA" dirty="0"/>
              <a:t>м візуального у суспільстві (або інакше </a:t>
            </a:r>
            <a:r>
              <a:rPr lang="uk-UA" dirty="0" err="1"/>
              <a:t>іконосферу</a:t>
            </a:r>
            <a:r>
              <a:rPr lang="uk-UA" dirty="0"/>
              <a:t> суспільства), це власне у цілісності і складає предмет візуальної соціології, тобто будь-які візуальні прояви суспільства. </a:t>
            </a:r>
            <a:endParaRPr lang="uk-UA" dirty="0" smtClean="0"/>
          </a:p>
          <a:p>
            <a:pPr marL="45720" indent="0" algn="just">
              <a:buNone/>
            </a:pPr>
            <a:endParaRPr lang="uk-UA" dirty="0" smtClean="0"/>
          </a:p>
          <a:p>
            <a:pPr marL="45720" indent="0" algn="ctr">
              <a:buNone/>
            </a:pPr>
            <a:r>
              <a:rPr lang="ru-RU" b="1" dirty="0" smtClean="0"/>
              <a:t>4</a:t>
            </a:r>
            <a:r>
              <a:rPr lang="ru-RU" b="1" dirty="0"/>
              <a:t>. У </a:t>
            </a:r>
            <a:r>
              <a:rPr lang="ru-RU" b="1" dirty="0" err="1"/>
              <a:t>напрямку</a:t>
            </a:r>
            <a:r>
              <a:rPr lang="ru-RU" b="1" dirty="0"/>
              <a:t> до </a:t>
            </a:r>
            <a:r>
              <a:rPr lang="ru-RU" b="1" dirty="0" err="1"/>
              <a:t>критичної</a:t>
            </a:r>
            <a:r>
              <a:rPr lang="ru-RU" b="1" dirty="0"/>
              <a:t> </a:t>
            </a:r>
            <a:r>
              <a:rPr lang="ru-RU" b="1" dirty="0" err="1"/>
              <a:t>візуальної</a:t>
            </a:r>
            <a:r>
              <a:rPr lang="ru-RU" b="1" dirty="0"/>
              <a:t> </a:t>
            </a:r>
            <a:r>
              <a:rPr lang="ru-RU" b="1" dirty="0" err="1"/>
              <a:t>методології</a:t>
            </a:r>
            <a:r>
              <a:rPr lang="ru-RU" b="1" dirty="0"/>
              <a:t>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a:bodyPr>
          <a:lstStyle/>
          <a:p>
            <a:pPr marL="45720" indent="0" algn="just">
              <a:buNone/>
            </a:pPr>
            <a:r>
              <a:rPr lang="uk-UA" dirty="0" err="1" smtClean="0"/>
              <a:t>Г.Роуз</a:t>
            </a:r>
            <a:r>
              <a:rPr lang="uk-UA" dirty="0" smtClean="0"/>
              <a:t> виокремлює п’ять основних пунктів сучасних дебатів про візуальну культуру, які є необхідними для «критичного підходу» до пояснення візуальних зображень. </a:t>
            </a:r>
          </a:p>
          <a:p>
            <a:pPr marL="45720" indent="0" algn="just">
              <a:buNone/>
            </a:pPr>
            <a:r>
              <a:rPr lang="uk-UA" dirty="0" smtClean="0"/>
              <a:t>1.Приймати зображення серйозно. </a:t>
            </a:r>
          </a:p>
          <a:p>
            <a:pPr marL="45720" indent="0" algn="just">
              <a:buNone/>
            </a:pPr>
            <a:r>
              <a:rPr lang="uk-UA" dirty="0" smtClean="0"/>
              <a:t>2. Маємо думати про соціальні умови та ефекти візуальних об’єктів. </a:t>
            </a:r>
          </a:p>
          <a:p>
            <a:pPr marL="45720" indent="0" algn="just">
              <a:buNone/>
            </a:pPr>
            <a:r>
              <a:rPr lang="uk-UA" dirty="0" smtClean="0"/>
              <a:t>3.Маємо розглядати свій власний шлях бачення зображень.</a:t>
            </a:r>
          </a:p>
          <a:p>
            <a:pPr marL="45720" indent="0" algn="just">
              <a:buNone/>
            </a:pPr>
            <a:r>
              <a:rPr lang="uk-UA" dirty="0" smtClean="0"/>
              <a:t>4.Деякі методологічні інструменти: об’єкт та модальності. </a:t>
            </a:r>
          </a:p>
          <a:p>
            <a:pPr marL="45720" indent="0" algn="just">
              <a:buNone/>
            </a:pPr>
            <a:r>
              <a:rPr lang="uk-UA" dirty="0" smtClean="0"/>
              <a:t>На думку </a:t>
            </a:r>
            <a:r>
              <a:rPr lang="uk-UA" dirty="0" err="1" smtClean="0"/>
              <a:t>Г.Роуза</a:t>
            </a:r>
            <a:r>
              <a:rPr lang="uk-UA" dirty="0" smtClean="0"/>
              <a:t>, існує три ключові модальності, які можуть сприяти критичному розумінню зображеного. </a:t>
            </a:r>
          </a:p>
          <a:p>
            <a:pPr marL="45720" indent="0" algn="just">
              <a:buNone/>
            </a:pPr>
            <a:r>
              <a:rPr lang="uk-UA" dirty="0" smtClean="0"/>
              <a:t>«Технологічна. визначає візуальну технологію як будь-яку форму механізму, спроектовану на те, щоб дивитися або підсилювати натуральне зображення від малювання маслом до телебачення та Інтернету. </a:t>
            </a:r>
          </a:p>
          <a:p>
            <a:pPr marL="45720" indent="0" algn="just">
              <a:buNone/>
            </a:pPr>
            <a:r>
              <a:rPr lang="uk-UA" dirty="0" smtClean="0"/>
              <a:t>Композиційна. Коли зображення створюється, воно формується завдяки існуючим формальним стратегіям: зміст, колір, та спеціальних поєднань у цілісність. Так </a:t>
            </a:r>
            <a:r>
              <a:rPr lang="uk-UA" dirty="0" err="1" smtClean="0"/>
              <a:t>Бергер</a:t>
            </a:r>
            <a:r>
              <a:rPr lang="uk-UA" dirty="0" smtClean="0"/>
              <a:t> може визначити традиції живопису західного мистецтва в оголеності, через мову їх специфічних композиційних характеристик.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lnSpcReduction="10000"/>
          </a:bodyPr>
          <a:lstStyle/>
          <a:p>
            <a:pPr marL="45720" indent="0" algn="just">
              <a:buNone/>
            </a:pPr>
            <a:r>
              <a:rPr lang="uk-UA" dirty="0" smtClean="0"/>
              <a:t>Соціальна модальність. Вона відноситься до простору економічних, соціальних та політичних відносин, інститутів, та практикує те, що оточує зображення, та через яке воно бачиться і використовується». </a:t>
            </a:r>
          </a:p>
          <a:p>
            <a:pPr marL="45720" indent="0" algn="just">
              <a:buNone/>
            </a:pPr>
            <a:r>
              <a:rPr lang="uk-UA" dirty="0" smtClean="0"/>
              <a:t>Повертаючись до п’ятого компоненту </a:t>
            </a:r>
            <a:r>
              <a:rPr lang="uk-UA" dirty="0" err="1" smtClean="0"/>
              <a:t>Г.Роуза</a:t>
            </a:r>
            <a:r>
              <a:rPr lang="uk-UA" dirty="0" smtClean="0"/>
              <a:t> у його осмисленні критичного підходу до візуальності він зазначає, що звернути увагу на вибір методів, а також вказує характеристики, які слід враховувати відбираючи той чи інший метод. </a:t>
            </a:r>
          </a:p>
          <a:p>
            <a:pPr marL="45720" indent="0" algn="just">
              <a:buNone/>
            </a:pPr>
            <a:endParaRPr lang="uk-UA" dirty="0" smtClean="0"/>
          </a:p>
          <a:p>
            <a:pPr marL="45720" indent="0" algn="ctr">
              <a:buNone/>
            </a:pPr>
            <a:r>
              <a:rPr lang="uk-UA" b="1" dirty="0" smtClean="0"/>
              <a:t>5. Образ як базовий елемент візуального сприйняття </a:t>
            </a:r>
          </a:p>
          <a:p>
            <a:pPr marL="45720" indent="0" algn="ctr">
              <a:buNone/>
            </a:pPr>
            <a:endParaRPr lang="uk-UA" b="1" dirty="0" smtClean="0"/>
          </a:p>
          <a:p>
            <a:pPr marL="45720" indent="0" algn="ctr">
              <a:buNone/>
            </a:pPr>
            <a:r>
              <a:rPr lang="uk-UA" b="1" dirty="0" smtClean="0"/>
              <a:t>6. Методики аналізу візуальних образів (на прикладі фотографії) </a:t>
            </a:r>
          </a:p>
          <a:p>
            <a:pPr marL="45720" indent="0" algn="just">
              <a:buNone/>
            </a:pPr>
            <a:endParaRPr lang="uk-UA" b="1" dirty="0" smtClean="0"/>
          </a:p>
          <a:p>
            <a:pPr marL="45720" indent="0" algn="just">
              <a:buNone/>
            </a:pPr>
            <a:r>
              <a:rPr lang="uk-UA" dirty="0" smtClean="0"/>
              <a:t>Фотографічні зображення – це не так свідчення про світ, як його складові частини, мініатюри реальності, які кожен може створити чи придбати”.</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lnSpcReduction="10000"/>
          </a:bodyPr>
          <a:lstStyle/>
          <a:p>
            <a:pPr marL="45720" indent="0" algn="ctr">
              <a:buNone/>
            </a:pPr>
            <a:r>
              <a:rPr lang="uk-UA" b="1" dirty="0"/>
              <a:t>НОВИНИ ТА ЇХ ХАРАКТЕРИСТИКИ </a:t>
            </a:r>
            <a:endParaRPr lang="uk-UA" dirty="0"/>
          </a:p>
          <a:p>
            <a:pPr marL="45720" indent="0">
              <a:buNone/>
            </a:pPr>
            <a:r>
              <a:rPr lang="ru-RU" dirty="0" smtClean="0"/>
              <a:t>1. </a:t>
            </a:r>
            <a:r>
              <a:rPr lang="ru-RU" dirty="0" err="1"/>
              <a:t>Поняття</a:t>
            </a:r>
            <a:r>
              <a:rPr lang="ru-RU" dirty="0"/>
              <a:t> та </a:t>
            </a:r>
            <a:r>
              <a:rPr lang="ru-RU" dirty="0" err="1"/>
              <a:t>історичні</a:t>
            </a:r>
            <a:r>
              <a:rPr lang="ru-RU" dirty="0"/>
              <a:t> </a:t>
            </a:r>
            <a:r>
              <a:rPr lang="ru-RU" dirty="0" err="1"/>
              <a:t>моменти</a:t>
            </a:r>
            <a:r>
              <a:rPr lang="ru-RU" dirty="0"/>
              <a:t> в </a:t>
            </a:r>
            <a:r>
              <a:rPr lang="ru-RU" dirty="0" err="1"/>
              <a:t>формуванні</a:t>
            </a:r>
            <a:r>
              <a:rPr lang="ru-RU" dirty="0"/>
              <a:t> новин. </a:t>
            </a:r>
          </a:p>
          <a:p>
            <a:pPr marL="45720" indent="0">
              <a:buNone/>
            </a:pPr>
            <a:r>
              <a:rPr lang="uk-UA" dirty="0" smtClean="0"/>
              <a:t>2</a:t>
            </a:r>
            <a:r>
              <a:rPr lang="uk-UA" dirty="0"/>
              <a:t>. Характеристики новин. </a:t>
            </a:r>
          </a:p>
          <a:p>
            <a:pPr marL="45720" indent="0">
              <a:buNone/>
            </a:pPr>
            <a:r>
              <a:rPr lang="uk-UA" dirty="0" smtClean="0"/>
              <a:t>3</a:t>
            </a:r>
            <a:r>
              <a:rPr lang="uk-UA" dirty="0"/>
              <a:t>. Теорія порядку денного. </a:t>
            </a:r>
          </a:p>
          <a:p>
            <a:pPr marL="45720" indent="0">
              <a:buNone/>
            </a:pPr>
            <a:r>
              <a:rPr lang="ru-RU" dirty="0" smtClean="0"/>
              <a:t>4</a:t>
            </a:r>
            <a:r>
              <a:rPr lang="ru-RU" dirty="0"/>
              <a:t>. </a:t>
            </a:r>
            <a:r>
              <a:rPr lang="ru-RU" dirty="0" err="1"/>
              <a:t>Підхід</a:t>
            </a:r>
            <a:r>
              <a:rPr lang="ru-RU" dirty="0"/>
              <a:t> до новин Н. </a:t>
            </a:r>
            <a:r>
              <a:rPr lang="ru-RU" dirty="0" err="1"/>
              <a:t>Лумана</a:t>
            </a:r>
            <a:r>
              <a:rPr lang="ru-RU" dirty="0"/>
              <a:t>. </a:t>
            </a:r>
          </a:p>
          <a:p>
            <a:pPr marL="45720" indent="0">
              <a:buNone/>
            </a:pPr>
            <a:endParaRPr lang="ru-RU" b="1" dirty="0" smtClean="0"/>
          </a:p>
          <a:p>
            <a:pPr marL="45720" indent="0" algn="ctr">
              <a:buNone/>
            </a:pPr>
            <a:r>
              <a:rPr lang="ru-RU" b="1" dirty="0" smtClean="0"/>
              <a:t>1. </a:t>
            </a:r>
            <a:r>
              <a:rPr lang="ru-RU" b="1" dirty="0" err="1" smtClean="0"/>
              <a:t>Поняття</a:t>
            </a:r>
            <a:r>
              <a:rPr lang="ru-RU" b="1" dirty="0" smtClean="0"/>
              <a:t> </a:t>
            </a:r>
            <a:r>
              <a:rPr lang="ru-RU" b="1" dirty="0"/>
              <a:t>та </a:t>
            </a:r>
            <a:r>
              <a:rPr lang="ru-RU" b="1" dirty="0" err="1"/>
              <a:t>історичні</a:t>
            </a:r>
            <a:r>
              <a:rPr lang="ru-RU" b="1" dirty="0"/>
              <a:t> </a:t>
            </a:r>
            <a:r>
              <a:rPr lang="ru-RU" b="1" dirty="0" err="1" smtClean="0"/>
              <a:t>моменти</a:t>
            </a:r>
            <a:r>
              <a:rPr lang="ru-RU" b="1" dirty="0" smtClean="0"/>
              <a:t> </a:t>
            </a:r>
            <a:r>
              <a:rPr lang="ru-RU" b="1" dirty="0"/>
              <a:t>в </a:t>
            </a:r>
            <a:r>
              <a:rPr lang="ru-RU" b="1" dirty="0" err="1"/>
              <a:t>формуванні</a:t>
            </a:r>
            <a:r>
              <a:rPr lang="ru-RU" b="1" dirty="0"/>
              <a:t> новин </a:t>
            </a:r>
            <a:endParaRPr lang="ru-RU" b="1" dirty="0" smtClean="0"/>
          </a:p>
          <a:p>
            <a:pPr marL="45720" indent="0" algn="just">
              <a:buNone/>
            </a:pPr>
            <a:endParaRPr lang="uk-UA" dirty="0" smtClean="0"/>
          </a:p>
          <a:p>
            <a:pPr marL="45720" indent="0" algn="just">
              <a:buNone/>
            </a:pPr>
            <a:r>
              <a:rPr lang="uk-UA" dirty="0"/>
              <a:t>Новини – інформація, яка є принципово відмінною від вже наявної. Як правило в інформації, яку прийнято вважати новинною повідомляється про важливі події у країні та світі. </a:t>
            </a:r>
          </a:p>
          <a:p>
            <a:pPr marL="45720" indent="0" algn="just">
              <a:buNone/>
            </a:pPr>
            <a:r>
              <a:rPr lang="uk-UA" dirty="0"/>
              <a:t>Новини як жанр мають місце і в усній комунікації. Ще до появи ЗМК передачу новин прагнули удосконалити і такий собі чоловік, який виступав </a:t>
            </a:r>
            <a:r>
              <a:rPr lang="uk-UA" dirty="0" err="1"/>
              <a:t>гінцем</a:t>
            </a:r>
            <a:r>
              <a:rPr lang="uk-UA" dirty="0"/>
              <a:t>, що «приносив» новини у залежності від змісту міг отримати нагороду чи навпаки покарання. Актуалізація новин у засобах масової комунікації відкрила новий етап - одночасність і масштаб передачі. </a:t>
            </a:r>
            <a:endParaRPr lang="uk-UA" dirty="0"/>
          </a:p>
        </p:txBody>
      </p:sp>
    </p:spTree>
    <p:extLst>
      <p:ext uri="{BB962C8B-B14F-4D97-AF65-F5344CB8AC3E}">
        <p14:creationId xmlns:p14="http://schemas.microsoft.com/office/powerpoint/2010/main" val="31166443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lstStyle/>
          <a:p>
            <a:pPr marL="45720" indent="0" algn="just">
              <a:buNone/>
            </a:pPr>
            <a:r>
              <a:rPr lang="uk-UA" dirty="0" smtClean="0"/>
              <a:t>Існує декілька методів відбору зображень: </a:t>
            </a:r>
          </a:p>
          <a:p>
            <a:pPr marL="45720" indent="0" algn="just">
              <a:buNone/>
            </a:pPr>
            <a:r>
              <a:rPr lang="uk-UA" dirty="0" smtClean="0"/>
              <a:t>1. Випадковий: пронумеруйте кожне зображення від «1 і далі, а потім виберіть навмання один номер зображення для аналізу. </a:t>
            </a:r>
          </a:p>
          <a:p>
            <a:pPr marL="45720" indent="0" algn="just">
              <a:buNone/>
            </a:pPr>
            <a:r>
              <a:rPr lang="uk-UA" dirty="0" smtClean="0"/>
              <a:t>2. Стратифікаційний. Підберіть зображення з вже існуючих підгруп у базі даних. </a:t>
            </a:r>
          </a:p>
          <a:p>
            <a:pPr marL="45720" indent="0" algn="just">
              <a:buNone/>
            </a:pPr>
            <a:r>
              <a:rPr lang="uk-UA" dirty="0" smtClean="0"/>
              <a:t>3. Систематичний. Виберіть кожну третю, десяту і </a:t>
            </a:r>
            <a:r>
              <a:rPr lang="uk-UA" dirty="0" err="1" smtClean="0"/>
              <a:t>т.д</a:t>
            </a:r>
            <a:r>
              <a:rPr lang="uk-UA" dirty="0" smtClean="0"/>
              <a:t>. картинку. </a:t>
            </a:r>
          </a:p>
          <a:p>
            <a:pPr marL="45720" indent="0" algn="just">
              <a:buNone/>
            </a:pPr>
            <a:r>
              <a:rPr lang="uk-UA" dirty="0" smtClean="0"/>
              <a:t>4. Кластерний. Виберіть групу навмання, а вже потім вибирайте зображення з цієї групи. </a:t>
            </a:r>
          </a:p>
          <a:p>
            <a:pPr marL="45720" indent="0" algn="just">
              <a:buNone/>
            </a:pPr>
            <a:r>
              <a:rPr lang="uk-UA" dirty="0" smtClean="0"/>
              <a:t>Перераховані методи – це власне приклади вибірки.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lnSpcReduction="20000"/>
          </a:bodyPr>
          <a:lstStyle/>
          <a:p>
            <a:pPr marL="45720" indent="0" algn="ctr">
              <a:buNone/>
            </a:pPr>
            <a:r>
              <a:rPr lang="ru-RU" b="1" dirty="0" smtClean="0"/>
              <a:t>РЕКЛАМА </a:t>
            </a:r>
            <a:r>
              <a:rPr lang="ru-RU" b="1" dirty="0"/>
              <a:t>ЯК ФОРМА МАСОВОЇ КОМУНІКАЦІЇ </a:t>
            </a:r>
            <a:endParaRPr lang="ru-RU" dirty="0"/>
          </a:p>
          <a:p>
            <a:pPr marL="45720" indent="0" algn="just">
              <a:buNone/>
            </a:pPr>
            <a:r>
              <a:rPr lang="ru-RU" dirty="0" smtClean="0"/>
              <a:t>1</a:t>
            </a:r>
            <a:r>
              <a:rPr lang="ru-RU" dirty="0"/>
              <a:t>. Самореклама як </a:t>
            </a:r>
            <a:r>
              <a:rPr lang="ru-RU" dirty="0" err="1"/>
              <a:t>різновид</a:t>
            </a:r>
            <a:r>
              <a:rPr lang="ru-RU" dirty="0"/>
              <a:t> </a:t>
            </a:r>
            <a:r>
              <a:rPr lang="ru-RU" dirty="0" err="1"/>
              <a:t>реклами</a:t>
            </a:r>
            <a:r>
              <a:rPr lang="ru-RU" dirty="0"/>
              <a:t>. </a:t>
            </a:r>
          </a:p>
          <a:p>
            <a:pPr marL="45720" indent="0" algn="just">
              <a:buNone/>
            </a:pPr>
            <a:r>
              <a:rPr lang="uk-UA" dirty="0" smtClean="0"/>
              <a:t>2</a:t>
            </a:r>
            <a:r>
              <a:rPr lang="uk-UA" dirty="0"/>
              <a:t>. Буття реклами. </a:t>
            </a:r>
          </a:p>
          <a:p>
            <a:pPr marL="45720" indent="0" algn="just">
              <a:buNone/>
            </a:pPr>
            <a:r>
              <a:rPr lang="uk-UA" dirty="0" smtClean="0"/>
              <a:t>3</a:t>
            </a:r>
            <a:r>
              <a:rPr lang="uk-UA" dirty="0"/>
              <a:t>. Комерційна реклама. </a:t>
            </a:r>
          </a:p>
          <a:p>
            <a:pPr marL="45720" indent="0" algn="just">
              <a:buNone/>
            </a:pPr>
            <a:r>
              <a:rPr lang="uk-UA" dirty="0" smtClean="0"/>
              <a:t>4</a:t>
            </a:r>
            <a:r>
              <a:rPr lang="uk-UA" dirty="0"/>
              <a:t>. Політична реклама. </a:t>
            </a:r>
          </a:p>
          <a:p>
            <a:pPr marL="45720" indent="0" algn="just">
              <a:buNone/>
            </a:pPr>
            <a:r>
              <a:rPr lang="uk-UA" dirty="0" smtClean="0"/>
              <a:t>5</a:t>
            </a:r>
            <a:r>
              <a:rPr lang="uk-UA" dirty="0"/>
              <a:t>. Соціальна </a:t>
            </a:r>
            <a:r>
              <a:rPr lang="uk-UA" dirty="0" smtClean="0"/>
              <a:t>реклама</a:t>
            </a:r>
            <a:r>
              <a:rPr lang="uk-UA" dirty="0"/>
              <a:t>. </a:t>
            </a:r>
            <a:endParaRPr lang="uk-UA" dirty="0" smtClean="0"/>
          </a:p>
          <a:p>
            <a:pPr marL="45720" indent="0" algn="just">
              <a:buNone/>
            </a:pPr>
            <a:endParaRPr lang="uk-UA" dirty="0"/>
          </a:p>
          <a:p>
            <a:pPr marL="45720" indent="0" algn="just">
              <a:buNone/>
            </a:pPr>
            <a:r>
              <a:rPr lang="uk-UA" dirty="0"/>
              <a:t>Реклама – це, перш за все, текст, що оповідає, дає акторові інформаційний пакет у його щоденних діях і відповідно прочиняє мікросвіт суб’єкта дослідникові. </a:t>
            </a:r>
          </a:p>
          <a:p>
            <a:pPr marL="45720" indent="0" algn="just">
              <a:buNone/>
            </a:pPr>
            <a:r>
              <a:rPr lang="uk-UA" dirty="0"/>
              <a:t>По-друге, якщо зосередитися на візуальній персоніфікованій рекламі (реклама, у якій героями дійства виступають звичайні люди), то це ще й відтворення певного типу взаємодії між акторами на різних рівнях буття, тобто як на повсякденному, так і на інституціональному</a:t>
            </a:r>
            <a:r>
              <a:rPr lang="uk-UA" dirty="0" smtClean="0"/>
              <a:t>.</a:t>
            </a:r>
          </a:p>
          <a:p>
            <a:pPr marL="45720" indent="0" algn="just">
              <a:buNone/>
            </a:pPr>
            <a:r>
              <a:rPr lang="uk-UA" dirty="0"/>
              <a:t>По-третє, це ще й спектакль, в якому ми маємо рольові фігури, які найбільш поширені у суспільстві, оскільки саме стереотипи переважно і є тими найбільш привабливими образами, що дозволяють «впізнавати» суб’єктам рекламні </a:t>
            </a:r>
            <a:r>
              <a:rPr lang="uk-UA" dirty="0" err="1"/>
              <a:t>наративи</a:t>
            </a:r>
            <a:r>
              <a:rPr lang="uk-UA" dirty="0"/>
              <a:t> і відповідним чином на них реагувати. Фактично, реклама – це сцена, на якій представлені різноманітні соціальні ролі, що виконують у суспільстві.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lnSpcReduction="10000"/>
          </a:bodyPr>
          <a:lstStyle/>
          <a:p>
            <a:pPr marL="45720" indent="0" algn="just">
              <a:buNone/>
            </a:pPr>
            <a:r>
              <a:rPr lang="uk-UA" dirty="0" smtClean="0"/>
              <a:t>По-четверте, це відтворення </a:t>
            </a:r>
            <a:r>
              <a:rPr lang="uk-UA" dirty="0" err="1" smtClean="0"/>
              <a:t>рівностей</a:t>
            </a:r>
            <a:r>
              <a:rPr lang="uk-UA" dirty="0" smtClean="0"/>
              <a:t> і </a:t>
            </a:r>
            <a:r>
              <a:rPr lang="uk-UA" dirty="0" err="1" smtClean="0"/>
              <a:t>нерівностей</a:t>
            </a:r>
            <a:r>
              <a:rPr lang="uk-UA" dirty="0" smtClean="0"/>
              <a:t>, що наявні у суспільстві, тобто відображення структур, що здебільшого складно «схопити», а реклама маркує суспільство на групи споживання, тим самим дозволяє побачити ті символічні атрибути, завдяки яким спільнота позиціонує себе у суспільстві. </a:t>
            </a:r>
          </a:p>
          <a:p>
            <a:pPr marL="45720" indent="0" algn="just">
              <a:buNone/>
            </a:pPr>
            <a:r>
              <a:rPr lang="uk-UA" dirty="0" smtClean="0"/>
              <a:t>По-п’яте, це специфічне відображення сучасності. Тобто, незважаючи на те, що реклама має давню і багату історію, вона втілює або звертається до того, що є нині, до сьогоднішніх, а не вчорашніх стереотипів задля того, щоб бути актуальною. </a:t>
            </a:r>
          </a:p>
          <a:p>
            <a:pPr marL="45720" indent="0" algn="just">
              <a:buNone/>
            </a:pPr>
            <a:r>
              <a:rPr lang="uk-UA" dirty="0" smtClean="0"/>
              <a:t>По-шосте, реклама – це поле політики, при чому не лише державної, а й громадської.</a:t>
            </a:r>
          </a:p>
          <a:p>
            <a:pPr marL="45720" indent="0" algn="just">
              <a:buNone/>
            </a:pPr>
            <a:endParaRPr lang="uk-UA" dirty="0" smtClean="0"/>
          </a:p>
          <a:p>
            <a:pPr marL="45720" indent="0" algn="ctr">
              <a:buNone/>
            </a:pPr>
            <a:r>
              <a:rPr lang="uk-UA" b="1" dirty="0" smtClean="0"/>
              <a:t>1. Самореклама як різновид реклами </a:t>
            </a:r>
          </a:p>
          <a:p>
            <a:pPr marL="45720" indent="0">
              <a:buNone/>
            </a:pPr>
            <a:endParaRPr lang="uk-UA" dirty="0" smtClean="0"/>
          </a:p>
          <a:p>
            <a:pPr marL="45720" indent="0">
              <a:buNone/>
            </a:pPr>
            <a:r>
              <a:rPr lang="uk-UA" dirty="0" smtClean="0"/>
              <a:t>Самореклама як різновид реклами має кілька особливостей, які вже на даному етапі варто зазначити. По-перше, вона є завжди персоніфікованою.  </a:t>
            </a:r>
            <a:endParaRPr lang="uk-UA" dirty="0"/>
          </a:p>
        </p:txBody>
      </p:sp>
    </p:spTree>
    <p:extLst>
      <p:ext uri="{BB962C8B-B14F-4D97-AF65-F5344CB8AC3E}">
        <p14:creationId xmlns:p14="http://schemas.microsoft.com/office/powerpoint/2010/main" val="6134967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a:bodyPr>
          <a:lstStyle/>
          <a:p>
            <a:pPr marL="45720" indent="0" algn="just">
              <a:buNone/>
            </a:pPr>
            <a:r>
              <a:rPr lang="uk-UA" dirty="0" smtClean="0"/>
              <a:t>По-друге, інформація </a:t>
            </a:r>
            <a:r>
              <a:rPr lang="uk-UA" dirty="0" err="1" smtClean="0"/>
              <a:t>рафінується</a:t>
            </a:r>
            <a:r>
              <a:rPr lang="uk-UA" dirty="0" smtClean="0"/>
              <a:t> самою особою, що її презентує. Індивід здійснює вибір того, що може бути представлене іншим, він не є відчуженим від того, про що прагне сказати. По-третє, природа самореклами пов’язана не лише з соціальною природою людини, а й з біологічними та психічними передумовами. По-четверте, саме самореклама може розглядатися як передумова для всіх інших форм реклами, а усне повідомлення – це одна із гілок рекламного повідомлення, що базується на володінні і використанні голосу й інформації. По-п’яте, самореклама пов’язана з маніпуляцією людською тілесністю. Самé тіло стає матеріалом для самовираження. Реклама, яка допомагає тілу привертати увагу, реклама, яка дає змогу тілу задовольнити власні потреби, реклама, яка експлуатує тіло для того, щоб бути поміченою. По-шосте, самореклама може виступати інструментом для здійснення процесу ідентифікації з певною групою. По-сьоме, самореклама дозволяє відмежовувати рекламу для себе у своїх власних інтересах і за своїми власними цілями, приватизує і певним чином формує приватний простір індивіда, простір його власної свободи і направленості на інших. Це та реклама, яке не опосередковується для індивіда іншими; вона цілком є продовженням їх індивідуальності. </a:t>
            </a:r>
            <a:endParaRPr lang="uk-UA" dirty="0"/>
          </a:p>
        </p:txBody>
      </p:sp>
    </p:spTree>
    <p:extLst>
      <p:ext uri="{BB962C8B-B14F-4D97-AF65-F5344CB8AC3E}">
        <p14:creationId xmlns:p14="http://schemas.microsoft.com/office/powerpoint/2010/main" val="6134967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a:bodyPr>
          <a:lstStyle/>
          <a:p>
            <a:pPr marL="45720" indent="0" algn="ctr">
              <a:buNone/>
            </a:pPr>
            <a:r>
              <a:rPr lang="uk-UA" b="1" dirty="0" smtClean="0"/>
              <a:t>2. Буття реклами </a:t>
            </a:r>
          </a:p>
          <a:p>
            <a:pPr marL="45720" indent="0" algn="just">
              <a:buNone/>
            </a:pPr>
            <a:endParaRPr lang="uk-UA" b="1" dirty="0" smtClean="0"/>
          </a:p>
          <a:p>
            <a:pPr marL="45720" indent="0" algn="just">
              <a:buNone/>
            </a:pPr>
            <a:r>
              <a:rPr lang="uk-UA" dirty="0" smtClean="0"/>
              <a:t>Реклама стає тим компонентом у загальному ланцюгу, без якого </a:t>
            </a:r>
            <a:r>
              <a:rPr lang="uk-UA" dirty="0" err="1" smtClean="0"/>
              <a:t>колообіг</a:t>
            </a:r>
            <a:r>
              <a:rPr lang="uk-UA" dirty="0" smtClean="0"/>
              <a:t> між потребами та їх задоволенням через споживання був би порушеним. </a:t>
            </a:r>
          </a:p>
          <a:p>
            <a:pPr marL="45720" indent="0" algn="just">
              <a:buNone/>
            </a:pPr>
            <a:r>
              <a:rPr lang="uk-UA" dirty="0" smtClean="0"/>
              <a:t>Реклама виникає як необхідність для відповідного єднання предмета зі своїм суб’єктом, додаючи присмак </a:t>
            </a:r>
            <a:r>
              <a:rPr lang="uk-UA" dirty="0" err="1" smtClean="0"/>
              <a:t>дискурсивності</a:t>
            </a:r>
            <a:r>
              <a:rPr lang="uk-UA" dirty="0" smtClean="0"/>
              <a:t> і символічності. </a:t>
            </a:r>
          </a:p>
          <a:p>
            <a:pPr marL="45720" indent="0" algn="just">
              <a:buNone/>
            </a:pPr>
            <a:r>
              <a:rPr lang="uk-UA" dirty="0" smtClean="0"/>
              <a:t>Реклама, маючи власну предметність, тим не менше надає предметності іншим: персонам або речам. </a:t>
            </a:r>
          </a:p>
          <a:p>
            <a:pPr marL="45720" indent="0" algn="just">
              <a:buNone/>
            </a:pPr>
            <a:r>
              <a:rPr lang="uk-UA" dirty="0" smtClean="0"/>
              <a:t>Реклама не лише «опікується» речами нашої повсякденності у полі культури, вона прагне спонукати до постійного їх розширення, збільшення, оновлення і навіть перенасичення. </a:t>
            </a:r>
          </a:p>
          <a:p>
            <a:pPr marL="45720" indent="0" algn="just">
              <a:buNone/>
            </a:pPr>
            <a:r>
              <a:rPr lang="uk-UA" dirty="0" smtClean="0"/>
              <a:t>Заглиблення реклами у соціокультурну канву складає тривалий історичний і культурний періоди, які супроводжувалися і функціональними змінами самої реклами. Процес набуття більшої «соціальності», тобто нових символічних, різноманітних гібридних технічних форм і складає те, що вже може розглядатися під вивіскою «реклама». </a:t>
            </a:r>
            <a:endParaRPr lang="uk-UA" dirty="0"/>
          </a:p>
        </p:txBody>
      </p:sp>
    </p:spTree>
    <p:extLst>
      <p:ext uri="{BB962C8B-B14F-4D97-AF65-F5344CB8AC3E}">
        <p14:creationId xmlns:p14="http://schemas.microsoft.com/office/powerpoint/2010/main" val="6134967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lnSpcReduction="20000"/>
          </a:bodyPr>
          <a:lstStyle/>
          <a:p>
            <a:pPr marL="45720" indent="0" algn="ctr">
              <a:buNone/>
            </a:pPr>
            <a:r>
              <a:rPr lang="uk-UA" b="1" dirty="0" smtClean="0"/>
              <a:t>3. Комерційна реклама </a:t>
            </a:r>
          </a:p>
          <a:p>
            <a:pPr marL="45720" indent="0" algn="just">
              <a:buNone/>
            </a:pPr>
            <a:endParaRPr lang="uk-UA" dirty="0" smtClean="0"/>
          </a:p>
          <a:p>
            <a:pPr marL="45720" indent="0" algn="just">
              <a:buNone/>
            </a:pPr>
            <a:r>
              <a:rPr lang="uk-UA" dirty="0" smtClean="0"/>
              <a:t>Реклама – у сучасному світі – це більше ніж економічна «добавка», це щось більше за інформаційний додаток до речі, це – атрибут сучасної культури. «Дійсно, реклама не є деяким додатком до системи речей, її не можна відокремити від системи або навіть обмежити її “правильними” межами (рекламою суто інформативною). Саме диспропорційність дозволила їй стати непорушним фактором даної системи, котру вона у цій своїй іпостасі «функціонально» вінчає.</a:t>
            </a:r>
          </a:p>
          <a:p>
            <a:pPr marL="45720" indent="0" algn="just">
              <a:buNone/>
            </a:pPr>
            <a:r>
              <a:rPr lang="uk-UA" dirty="0" smtClean="0"/>
              <a:t>Реклама – це символічна спрощена мова з розгалуженим синтаксисом нюансів, яка здатна одночасно приховувати реальне, наявну обмеженість у реалізації і символічно маніфестувати можливість необмеженого споживання. Вона пропонує і змушує грати за встановленими нею ж правилами. Вона діє на покупця, викликаючи заперечення або прийняття її самої. При чому в останньому випадку вирішальним для покупця є не риторичний дискурс і навіть не інформаційний дискурс і не принади самого товару, а те, що індивід виявляється чутливим до прихованих мотивів захищеності і дару, до тієї турботи, з якою «інші» його переконують і умовляють, до невловимого свідомістю </a:t>
            </a:r>
            <a:r>
              <a:rPr lang="uk-UA" dirty="0" err="1" smtClean="0"/>
              <a:t>знака</a:t>
            </a:r>
            <a:r>
              <a:rPr lang="uk-UA" dirty="0" smtClean="0"/>
              <a:t> того, що десь є інституція (у нашому випадку соціальна), яка береться інформувати його про його ж бажання, випереджаючи і раціонально виправдовуючи їх у власних очах.  </a:t>
            </a:r>
            <a:endParaRPr lang="uk-UA" dirty="0"/>
          </a:p>
        </p:txBody>
      </p:sp>
    </p:spTree>
    <p:extLst>
      <p:ext uri="{BB962C8B-B14F-4D97-AF65-F5344CB8AC3E}">
        <p14:creationId xmlns:p14="http://schemas.microsoft.com/office/powerpoint/2010/main" val="61349679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a:bodyPr>
          <a:lstStyle/>
          <a:p>
            <a:pPr marL="45720" indent="0" algn="just">
              <a:buNone/>
            </a:pPr>
            <a:r>
              <a:rPr lang="uk-UA" dirty="0" smtClean="0"/>
              <a:t>Реклама презентує систему товарів та послуг, при чому здійснює це за допомогою певного </a:t>
            </a:r>
            <a:r>
              <a:rPr lang="uk-UA" dirty="0" err="1" smtClean="0"/>
              <a:t>мовного</a:t>
            </a:r>
            <a:r>
              <a:rPr lang="uk-UA" dirty="0" smtClean="0"/>
              <a:t> коду. </a:t>
            </a:r>
          </a:p>
          <a:p>
            <a:pPr marL="45720" indent="0" algn="just">
              <a:buNone/>
            </a:pPr>
            <a:endParaRPr lang="uk-UA" dirty="0" smtClean="0"/>
          </a:p>
          <a:p>
            <a:pPr marL="45720" indent="0" algn="ctr">
              <a:buNone/>
            </a:pPr>
            <a:r>
              <a:rPr lang="uk-UA" b="1" dirty="0" smtClean="0"/>
              <a:t>4. Політична реклама </a:t>
            </a:r>
          </a:p>
          <a:p>
            <a:pPr marL="45720" indent="0" algn="just">
              <a:buNone/>
            </a:pPr>
            <a:endParaRPr lang="uk-UA" dirty="0" smtClean="0"/>
          </a:p>
          <a:p>
            <a:pPr marL="45720" indent="0" algn="just">
              <a:buNone/>
            </a:pPr>
            <a:r>
              <a:rPr lang="uk-UA" dirty="0" smtClean="0"/>
              <a:t>Політична реклама виступає однією із форм передвиборної агітації, яка оплачується за рахунок коштів виборчих фондів партій (блоків), спонукає виборців голосувати за або проти певного суб’єкта виборчого процесу і разом з тим здійснює ідеологічну функцію. </a:t>
            </a:r>
          </a:p>
          <a:p>
            <a:pPr marL="45720" indent="0" algn="just">
              <a:buNone/>
            </a:pPr>
            <a:r>
              <a:rPr lang="uk-UA" dirty="0" smtClean="0"/>
              <a:t>Рекламні політичні практики – це не лише те, що прийнято фіксувати у самому понятті політична реклама, це дещо більше, що виходить за межі політичної реклами. Політична реклама залишається однією з базових і основних політичних рекламних практик, оскільки вона контрольована комунікативна практика і вже у цьому має переваги і частково виступає «заспокійливою» формою у проведенні політичної кампанії для замовника. Вона має низку особливостей та посідає вагоме місце у формуванні політичної системи суспільства. Увага до політичної реклами, а також її значимість досить високі, тому вона навіть має окреме визначення. </a:t>
            </a:r>
            <a:endParaRPr lang="uk-UA" dirty="0"/>
          </a:p>
        </p:txBody>
      </p:sp>
    </p:spTree>
    <p:extLst>
      <p:ext uri="{BB962C8B-B14F-4D97-AF65-F5344CB8AC3E}">
        <p14:creationId xmlns:p14="http://schemas.microsoft.com/office/powerpoint/2010/main" val="6134967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a:bodyPr>
          <a:lstStyle/>
          <a:p>
            <a:pPr marL="45720" indent="0" algn="just">
              <a:buNone/>
            </a:pPr>
            <a:r>
              <a:rPr lang="uk-UA" dirty="0" smtClean="0"/>
              <a:t>Політична реклама несе в собі такі специфічні властивості: оголює соціальну нерівність у соціально-економічній та соціально-культурній сферах, де соціальна нерівність сприймається з негативним відтінком. Реклама мотивує і обумовлює вибір, додаючи упорядкованості в процес вибору політичного діяча чи партії, таким чином, формує вибір. Реклама сприяє взаємозаміні цінностей із різних аспектів повсякденного життя. Для прагматиків в галузі рекламної діяльності “правда” або “реальність” активно створюється в ході самої дії. Одна зі складових політичної реклами – це слово. </a:t>
            </a:r>
          </a:p>
          <a:p>
            <a:pPr marL="45720" indent="0" algn="just">
              <a:buNone/>
            </a:pPr>
            <a:endParaRPr lang="uk-UA" dirty="0" smtClean="0"/>
          </a:p>
          <a:p>
            <a:pPr marL="45720" indent="0" algn="ctr">
              <a:buNone/>
            </a:pPr>
            <a:r>
              <a:rPr lang="uk-UA" b="1" dirty="0" smtClean="0"/>
              <a:t>5. Соціальна реклама </a:t>
            </a:r>
          </a:p>
          <a:p>
            <a:pPr marL="45720" indent="0" algn="just">
              <a:buNone/>
            </a:pPr>
            <a:endParaRPr lang="uk-UA" b="1" dirty="0" smtClean="0"/>
          </a:p>
          <a:p>
            <a:pPr marL="45720" indent="0" algn="just">
              <a:buNone/>
            </a:pPr>
            <a:r>
              <a:rPr lang="uk-UA" dirty="0" smtClean="0"/>
              <a:t>Зазвичай, соціальну рекламу визначають як рекламу, що присвячена суспільним інтересам. Темами таких </a:t>
            </a:r>
            <a:r>
              <a:rPr lang="uk-UA" dirty="0" err="1" smtClean="0"/>
              <a:t>реклам</a:t>
            </a:r>
            <a:r>
              <a:rPr lang="uk-UA" dirty="0" smtClean="0"/>
              <a:t> є формування громадської думки стосовно охорони здоров’я, соціального захисту населення, захисту прав людини, охорони навколишнього середовища, профілактики правопорушень, безпеки населення та інших соціально важливих питань. Така реклама не має на меті прямо чи опосередковано отримати прибуток. </a:t>
            </a:r>
            <a:endParaRPr lang="uk-UA" dirty="0"/>
          </a:p>
        </p:txBody>
      </p:sp>
    </p:spTree>
    <p:extLst>
      <p:ext uri="{BB962C8B-B14F-4D97-AF65-F5344CB8AC3E}">
        <p14:creationId xmlns:p14="http://schemas.microsoft.com/office/powerpoint/2010/main" val="61349679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lnSpcReduction="10000"/>
          </a:bodyPr>
          <a:lstStyle/>
          <a:p>
            <a:pPr marL="45720" indent="0" algn="just">
              <a:buNone/>
            </a:pPr>
            <a:r>
              <a:rPr lang="uk-UA" dirty="0" smtClean="0"/>
              <a:t>Соціальна реклама грає велику роль у формуванні традицій, норм моралі та поведінки (порівняно з іншими типами реклами). До переваг соціальної реклами можна віднести: формування позиції громадськості, передача цінностей, залучення громадян до соціального життя та гуманізація суспільства. Мінуси соціальної реклами базуються на фінансовій невизначеності в законодавстві та складності її розміщення, а також у практичній неможливості оцінити її результат. При ідентифікації соціальної реклами часто виникають складності в її тлумаченні. </a:t>
            </a:r>
          </a:p>
          <a:p>
            <a:pPr marL="45720" indent="0" algn="just">
              <a:buNone/>
            </a:pPr>
            <a:r>
              <a:rPr lang="uk-UA" dirty="0" smtClean="0"/>
              <a:t>Основною метою соціальної реклами можна виділити прагнення привернення уваги і формування певного ставлення до соціальних проблем суспільства. </a:t>
            </a:r>
          </a:p>
          <a:p>
            <a:pPr marL="45720" indent="0" algn="just">
              <a:buNone/>
            </a:pPr>
            <a:r>
              <a:rPr lang="uk-UA" dirty="0" smtClean="0"/>
              <a:t>Виділяють декілька рівнів дії соціальної реклами. Перший рівень: реклама повинна закріплювати певні норма та правила. Другий рівень: реклама, що малює “образ світу ”, якій повинен легітимізувати ті норми, які існують (мають існувати). Як зазначає Лаврик, “ Соціальна реклама служить у своїй основі не комерційним інтересам тієї або іншої соціальної підгрупи, а етичним потребам виживання соціуму. Її суть полягає у забезпеченні максимальної згоди і розуміння соціальними підгрупами тих норм і правил поведінки, від яких залежить процвітання усього суспільства”. </a:t>
            </a:r>
            <a:endParaRPr lang="uk-UA" dirty="0"/>
          </a:p>
        </p:txBody>
      </p:sp>
    </p:spTree>
    <p:extLst>
      <p:ext uri="{BB962C8B-B14F-4D97-AF65-F5344CB8AC3E}">
        <p14:creationId xmlns:p14="http://schemas.microsoft.com/office/powerpoint/2010/main" val="61349679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3648" y="2276872"/>
            <a:ext cx="6512511" cy="1143000"/>
          </a:xfrm>
        </p:spPr>
        <p:txBody>
          <a:bodyPr/>
          <a:lstStyle/>
          <a:p>
            <a:pPr algn="ctr"/>
            <a:r>
              <a:rPr lang="uk-UA" dirty="0" smtClean="0"/>
              <a:t>Дякую за увагу!</a:t>
            </a:r>
            <a:endParaRPr lang="uk-UA" dirty="0"/>
          </a:p>
        </p:txBody>
      </p:sp>
    </p:spTree>
    <p:extLst>
      <p:ext uri="{BB962C8B-B14F-4D97-AF65-F5344CB8AC3E}">
        <p14:creationId xmlns:p14="http://schemas.microsoft.com/office/powerpoint/2010/main" val="148912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lnSpcReduction="10000"/>
          </a:bodyPr>
          <a:lstStyle/>
          <a:p>
            <a:pPr marL="45720" indent="0" algn="just">
              <a:buNone/>
            </a:pPr>
            <a:r>
              <a:rPr lang="uk-UA" dirty="0"/>
              <a:t>Виробництво новин обов'язково включає соціальні репрезентації адже будь-яка подія, представлена медіа, піддається хоча б найменшій зміні, навіть саме фокусування здатне змінити сприйняття, не кажучи про можливість змінити презентацію події. Достатньо пригадати дослідження «</a:t>
            </a:r>
            <a:r>
              <a:rPr lang="uk-UA" dirty="0" err="1"/>
              <a:t>Д.Уайт</a:t>
            </a:r>
            <a:r>
              <a:rPr lang="uk-UA" dirty="0"/>
              <a:t> (</a:t>
            </a:r>
            <a:r>
              <a:rPr lang="en-US" dirty="0" err="1"/>
              <a:t>D.White</a:t>
            </a:r>
            <a:r>
              <a:rPr lang="en-US" dirty="0"/>
              <a:t>) </a:t>
            </a:r>
            <a:r>
              <a:rPr lang="uk-UA" dirty="0"/>
              <a:t>роботу якого можна вважати класичною якраз у ній йшлося про процес виробництва і одночасного конструювання новин. Він виокремив дві групи учасників процесу виробництва новин - «збирачі новин» і «переробники новин». Перші це – журналісти і репортери, котрі збирають інформацію і пишуть тексти; Другі - це ті, хто перероблює тексти, «фільтрує» інформацію. У числі останніх виокремлюють «контролерів» - ті самі «охоронці воріт», котрі приймають рішення про те, що побачить світ. </a:t>
            </a:r>
            <a:endParaRPr lang="uk-UA" dirty="0" smtClean="0"/>
          </a:p>
          <a:p>
            <a:pPr marL="45720" indent="0" algn="just">
              <a:buNone/>
            </a:pPr>
            <a:r>
              <a:rPr lang="uk-UA" dirty="0"/>
              <a:t>Соціальні схеми і моделі, що існують в уявленнях журналістів, </a:t>
            </a:r>
            <a:r>
              <a:rPr lang="uk-UA" dirty="0" err="1"/>
              <a:t>оперативно</a:t>
            </a:r>
            <a:r>
              <a:rPr lang="uk-UA" dirty="0"/>
              <a:t> втілюються в створювані ними моделі новин і мають всі підстави бути відтвореними у подібному спільному смисловому полі, оскільки і суб’єкти, що представляють авдиторію мають такі ж схеми щодо інтерпретації реальності. Саме дякуючи існуванню взаємної </a:t>
            </a:r>
            <a:r>
              <a:rPr lang="uk-UA" dirty="0" err="1"/>
              <a:t>релевантності</a:t>
            </a:r>
            <a:r>
              <a:rPr lang="uk-UA" dirty="0"/>
              <a:t> існує можливість для розуміння інформації. У цілому, саме ці моделі і схеми визначають, як журналісти будуть висвітлювати соціальні події, представляти їх у нових моделях і оновлювати старі моделі. </a:t>
            </a:r>
            <a:endParaRPr lang="uk-UA" dirty="0"/>
          </a:p>
        </p:txBody>
      </p:sp>
    </p:spTree>
    <p:extLst>
      <p:ext uri="{BB962C8B-B14F-4D97-AF65-F5344CB8AC3E}">
        <p14:creationId xmlns:p14="http://schemas.microsoft.com/office/powerpoint/2010/main" val="30241519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lnSpcReduction="20000"/>
          </a:bodyPr>
          <a:lstStyle/>
          <a:p>
            <a:pPr marL="45720" indent="0" algn="ctr">
              <a:buNone/>
            </a:pPr>
            <a:r>
              <a:rPr lang="uk-UA" b="1" dirty="0" smtClean="0"/>
              <a:t>2. Характеристики новин </a:t>
            </a:r>
          </a:p>
          <a:p>
            <a:pPr marL="45720" indent="0">
              <a:buNone/>
            </a:pPr>
            <a:endParaRPr lang="uk-UA" b="1" dirty="0" smtClean="0"/>
          </a:p>
          <a:p>
            <a:pPr marL="45720" indent="0" algn="just">
              <a:buNone/>
            </a:pPr>
            <a:r>
              <a:rPr lang="uk-UA" dirty="0" smtClean="0"/>
              <a:t>Навіть якщо розглядати об’єктивність у межах наукового дискурсу характеристика «об’єктивності» є досить складно досяжною, а тут маємо справу з новинною інформацією. Дослідники в галузі новин скептично ставляться до вимоги «об’єктивності» як центра. Та й сама журналістська практика вже давно стикається тут із проблемами. </a:t>
            </a:r>
          </a:p>
          <a:p>
            <a:pPr marL="45720" indent="0" algn="just">
              <a:buNone/>
            </a:pPr>
            <a:r>
              <a:rPr lang="uk-UA" dirty="0" smtClean="0"/>
              <a:t>Емпіричні дослідження показують: щоденні газети, принаймні приховано, порушують норму, яка передбачає поділ між повідомленням та власного думкою. Більш предметною є дискусія про функції об’єктивності в контексті техніки медіа. У цьому контексті її розуміють як метод, що надає медіа та журналістам впевненості у своїй роботі. </a:t>
            </a:r>
          </a:p>
          <a:p>
            <a:pPr marL="45720" indent="0" algn="just">
              <a:buNone/>
            </a:pPr>
            <a:r>
              <a:rPr lang="uk-UA" dirty="0" smtClean="0"/>
              <a:t>Репрезентація і відтворення подій-новин журналістами - не рутинний процес, а набір конструктивних стратегій, які перебувають під соціальним і ідеологічним контролем. Прийняте журналістами визначення новин побічно відтворюється і читачами, які були б здивовані (можливо навіть чинили б опір) докорінним змінам у виборі, змісті або стилі повідомлень-новин. Для когнітивного аналізу спілкування за допомогою таких текстів особливо важливою є конструйована читачами модель тієї події, що відображена і ефективно представлена в тексті повідомлення.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a:bodyPr>
          <a:lstStyle/>
          <a:p>
            <a:pPr marL="45720" indent="0" algn="just">
              <a:buNone/>
            </a:pPr>
            <a:r>
              <a:rPr lang="uk-UA" dirty="0" smtClean="0"/>
              <a:t>Ще однією ознакою новин є оперативність новин. Це можна стверджувати хоча б тому, що “учорашня новина - це вже не новина”. Проте не тільки тому. </a:t>
            </a:r>
            <a:r>
              <a:rPr lang="uk-UA" dirty="0" err="1" smtClean="0"/>
              <a:t>Неоперативно</a:t>
            </a:r>
            <a:r>
              <a:rPr lang="uk-UA" dirty="0" smtClean="0"/>
              <a:t> подана новина одразу викликає підозру у політичній заангажованості, а також у тому, що телеканал включився у політичну гру за якусь із сторін. До того ж, існує небезпека, що “спізнена” новина дезорієнтує глядача й може підштовхнути його до хибної дії. Новина також повинна бути точною. Адже неточна новина є дезінформацією. Загальновідомо, що незначна неточність у цитуванні може повністю спотворити думку. </a:t>
            </a:r>
          </a:p>
          <a:p>
            <a:pPr marL="45720" indent="0" algn="just">
              <a:buNone/>
            </a:pPr>
            <a:r>
              <a:rPr lang="uk-UA" dirty="0" smtClean="0"/>
              <a:t>Новини мають бути достовірними. Цей стандарт здається очевидним, тому що дивними були б новини, що переповідають на багатомільйонну аудиторію чутки та плітки. Достовірність новини означає, що редакція: а) добре знає джерело, де вона взяла новину, б) повністю переконана в надійності цього джерела і в) повідомляє глядачеві про це джерело. Якщо йдеться про факт, одного джерела може бути замало. </a:t>
            </a:r>
          </a:p>
          <a:p>
            <a:pPr marL="45720" indent="0" algn="just">
              <a:buNone/>
            </a:pPr>
            <a:r>
              <a:rPr lang="uk-UA" dirty="0" smtClean="0"/>
              <a:t>Повнота інформації ще одна важлива характеристика. Саме ця ознака тобто всебічне розкриття події через інформацію дозволяє не потрапити у </a:t>
            </a:r>
            <a:r>
              <a:rPr lang="uk-UA" dirty="0" err="1" smtClean="0"/>
              <a:t>пулавку</a:t>
            </a:r>
            <a:r>
              <a:rPr lang="uk-UA" dirty="0" smtClean="0"/>
              <a:t> маніпуляції, коли вирвана із контексту інформація може бути інтерпретована урізний спосіб.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lnSpcReduction="10000"/>
          </a:bodyPr>
          <a:lstStyle/>
          <a:p>
            <a:pPr marL="45720" indent="0" algn="just">
              <a:buNone/>
            </a:pPr>
            <a:r>
              <a:rPr lang="ru-RU" dirty="0" err="1"/>
              <a:t>Легітимація</a:t>
            </a:r>
            <a:r>
              <a:rPr lang="ru-RU" dirty="0"/>
              <a:t> новин за фактом </a:t>
            </a:r>
            <a:r>
              <a:rPr lang="ru-RU" dirty="0" err="1"/>
              <a:t>значною</a:t>
            </a:r>
            <a:r>
              <a:rPr lang="ru-RU" dirty="0"/>
              <a:t> </a:t>
            </a:r>
            <a:r>
              <a:rPr lang="ru-RU" dirty="0" err="1"/>
              <a:t>мірою</a:t>
            </a:r>
            <a:r>
              <a:rPr lang="ru-RU" dirty="0"/>
              <a:t> </a:t>
            </a:r>
            <a:r>
              <a:rPr lang="ru-RU" dirty="0" err="1"/>
              <a:t>довільна</a:t>
            </a:r>
            <a:r>
              <a:rPr lang="ru-RU" dirty="0"/>
              <a:t>, у тому </a:t>
            </a:r>
            <a:r>
              <a:rPr lang="ru-RU" dirty="0" err="1"/>
              <a:t>значенні</a:t>
            </a:r>
            <a:r>
              <a:rPr lang="ru-RU" dirty="0"/>
              <a:t>, </a:t>
            </a:r>
            <a:r>
              <a:rPr lang="ru-RU" dirty="0" err="1"/>
              <a:t>що</a:t>
            </a:r>
            <a:r>
              <a:rPr lang="ru-RU" dirty="0"/>
              <a:t> вона </a:t>
            </a:r>
            <a:r>
              <a:rPr lang="ru-RU" dirty="0" err="1"/>
              <a:t>відбувається</a:t>
            </a:r>
            <a:r>
              <a:rPr lang="ru-RU" dirty="0"/>
              <a:t> за </a:t>
            </a:r>
            <a:r>
              <a:rPr lang="ru-RU" dirty="0" err="1"/>
              <a:t>прямої</a:t>
            </a:r>
            <a:r>
              <a:rPr lang="ru-RU" dirty="0"/>
              <a:t> </a:t>
            </a:r>
            <a:r>
              <a:rPr lang="ru-RU" dirty="0" err="1"/>
              <a:t>дії</a:t>
            </a:r>
            <a:r>
              <a:rPr lang="ru-RU" dirty="0"/>
              <a:t> </a:t>
            </a:r>
            <a:r>
              <a:rPr lang="ru-RU" dirty="0" err="1" smtClean="0"/>
              <a:t>екстрамедійних</a:t>
            </a:r>
            <a:r>
              <a:rPr lang="ru-RU" dirty="0" smtClean="0"/>
              <a:t> </a:t>
            </a:r>
            <a:r>
              <a:rPr lang="uk-UA" dirty="0" smtClean="0"/>
              <a:t>чинників </a:t>
            </a:r>
            <a:r>
              <a:rPr lang="uk-UA" dirty="0"/>
              <a:t>(якщо мати на увазі політичні інтереси, економічну залежність або моральні імперативи) або щонайменше в умовах постійної підозри, що такі є. Серед різних механізмів легітимації одночасно працюють механізми узаконення новини й накопичення досвіду, що вже виявився в різноманітних культурних змістах і формах, тобто відбувається трансляція зразків за допомогою переробки та мутації прецеденту. </a:t>
            </a:r>
            <a:endParaRPr lang="uk-UA" dirty="0" smtClean="0"/>
          </a:p>
          <a:p>
            <a:pPr marL="45720" indent="0" algn="ctr">
              <a:buNone/>
            </a:pPr>
            <a:endParaRPr lang="uk-UA" dirty="0"/>
          </a:p>
          <a:p>
            <a:pPr marL="45720" indent="0" algn="ctr">
              <a:buNone/>
            </a:pPr>
            <a:r>
              <a:rPr lang="uk-UA" b="1" dirty="0" smtClean="0"/>
              <a:t>3</a:t>
            </a:r>
            <a:r>
              <a:rPr lang="uk-UA" b="1" dirty="0"/>
              <a:t>. Теорія порядку денного </a:t>
            </a:r>
            <a:endParaRPr lang="uk-UA" b="1" dirty="0" smtClean="0"/>
          </a:p>
          <a:p>
            <a:pPr marL="45720" indent="0" algn="ctr">
              <a:buNone/>
            </a:pPr>
            <a:endParaRPr lang="uk-UA" dirty="0"/>
          </a:p>
          <a:p>
            <a:pPr marL="45720" indent="0" algn="just">
              <a:buNone/>
            </a:pPr>
            <a:r>
              <a:rPr lang="uk-UA" dirty="0"/>
              <a:t>Саме яким чином відбувається взаємодія між двома суб’єктами індивідуальним і колективним агентом масової комунікації досить наочно демонструють результати досліджень, які дозволили сформувати Теорію порядку денного. </a:t>
            </a:r>
            <a:endParaRPr lang="uk-UA" dirty="0" smtClean="0"/>
          </a:p>
          <a:p>
            <a:pPr marL="45720" indent="0" algn="just">
              <a:buNone/>
            </a:pPr>
            <a:r>
              <a:rPr lang="uk-UA" dirty="0"/>
              <a:t>Ті, хто контролює інформаційні ЗМК вирішують, що має повідомлятися публіці. Це складає повістку дня ЗМК на певний час. Встановлення повістки дня передбачає зв'язок рішення, що стосується висвітлення подій і уявленнями щодо значимості події в свідомості індивідів, що складають авдиторію ЗМК.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lnSpcReduction="10000"/>
          </a:bodyPr>
          <a:lstStyle/>
          <a:p>
            <a:pPr marL="45720" indent="0" algn="just">
              <a:buNone/>
            </a:pPr>
            <a:r>
              <a:rPr lang="uk-UA" dirty="0"/>
              <a:t>Ідея формування ПД (порядку денного) з’явилася у другій половині 60-х років ХХ століття. Вона полягала у тому, що мас-медіа відіграють провідну роль у формуванні політичного порядку денного і виникла у процесі дослідження когнітивних ефектів дії преси, котру здійснили </a:t>
            </a:r>
            <a:r>
              <a:rPr lang="uk-UA" dirty="0" err="1"/>
              <a:t>М.МакКомс</a:t>
            </a:r>
            <a:r>
              <a:rPr lang="uk-UA" dirty="0"/>
              <a:t> і </a:t>
            </a:r>
            <a:r>
              <a:rPr lang="uk-UA" dirty="0" err="1"/>
              <a:t>Д.Шоу</a:t>
            </a:r>
            <a:r>
              <a:rPr lang="uk-UA" dirty="0"/>
              <a:t> із університету Північної Кароліни, починаючи з 1967 року по 1968 роки. Їх завдання дослідження було наступне: порівняти, що група виборців вважала основною проблемою президентської кампанії, з тим, що </a:t>
            </a:r>
            <a:r>
              <a:rPr lang="ru-RU" dirty="0" err="1" smtClean="0"/>
              <a:t>називала</a:t>
            </a:r>
            <a:r>
              <a:rPr lang="ru-RU" dirty="0" smtClean="0"/>
              <a:t> </a:t>
            </a:r>
            <a:r>
              <a:rPr lang="ru-RU" dirty="0" err="1"/>
              <a:t>основними</a:t>
            </a:r>
            <a:r>
              <a:rPr lang="ru-RU" dirty="0"/>
              <a:t> проблемами в </a:t>
            </a:r>
            <a:r>
              <a:rPr lang="ru-RU" dirty="0" err="1"/>
              <a:t>передвиборчій</a:t>
            </a:r>
            <a:r>
              <a:rPr lang="ru-RU" dirty="0"/>
              <a:t> </a:t>
            </a:r>
            <a:r>
              <a:rPr lang="ru-RU" dirty="0" err="1"/>
              <a:t>кампанії</a:t>
            </a:r>
            <a:r>
              <a:rPr lang="ru-RU" dirty="0"/>
              <a:t> </a:t>
            </a:r>
            <a:r>
              <a:rPr lang="ru-RU" dirty="0" err="1"/>
              <a:t>кандидатів</a:t>
            </a:r>
            <a:r>
              <a:rPr lang="ru-RU" dirty="0"/>
              <a:t> </a:t>
            </a:r>
            <a:r>
              <a:rPr lang="ru-RU" dirty="0" err="1"/>
              <a:t>преса</a:t>
            </a:r>
            <a:r>
              <a:rPr lang="ru-RU" dirty="0"/>
              <a:t>. </a:t>
            </a:r>
            <a:endParaRPr lang="ru-RU" dirty="0" smtClean="0"/>
          </a:p>
          <a:p>
            <a:pPr marL="45720" indent="0" algn="just">
              <a:buNone/>
            </a:pPr>
            <a:r>
              <a:rPr lang="uk-UA" dirty="0"/>
              <a:t>Формуючи порядок денний ЗМК виконують функцію соціального конструювання реальності для політично активного населення країни. Мас-медіа виступають у ролі «творця» політичної культури. Другий результат – виявлення джерел інформації для формування персонального порядку денного. Цей результат має більш обмежену значимість, оскільки мова йде про джерела інформації, характерні для американської глибинки. Третє джерело для формування особистої повістки дня були – інші люди: розмови, обговорення кандидатів, з друзями… Виявлені і наступні закономірності, які вже були зроблені інтерпретаторами результатів дослідження </a:t>
            </a:r>
            <a:r>
              <a:rPr lang="uk-UA" dirty="0" err="1"/>
              <a:t>Лоуері</a:t>
            </a:r>
            <a:r>
              <a:rPr lang="uk-UA" dirty="0"/>
              <a:t>, </a:t>
            </a:r>
            <a:r>
              <a:rPr lang="uk-UA" dirty="0" err="1"/>
              <a:t>Дефлером</a:t>
            </a:r>
            <a:r>
              <a:rPr lang="uk-UA" dirty="0"/>
              <a:t>. Виборці демонстрували все більше уваги до мас-медіа по мірі продовження президентської </a:t>
            </a:r>
            <a:r>
              <a:rPr lang="uk-UA" dirty="0" smtClean="0"/>
              <a:t>кампанії.</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85000" lnSpcReduction="10000"/>
          </a:bodyPr>
          <a:lstStyle/>
          <a:p>
            <a:pPr marL="45720" indent="0" algn="just">
              <a:buNone/>
            </a:pPr>
            <a:r>
              <a:rPr lang="uk-UA" dirty="0" smtClean="0"/>
              <a:t>«1.Ці моделі, що посилювали увагу виглядають по-різному для виборців у залежності від особистих характеристик в соціальній приналежності. </a:t>
            </a:r>
          </a:p>
          <a:p>
            <a:pPr marL="45720" indent="0" algn="just">
              <a:buNone/>
            </a:pPr>
            <a:r>
              <a:rPr lang="uk-UA" dirty="0" smtClean="0"/>
              <a:t>2.Кожний ЗМК (газети і телебачення) грає специфічну роль в якості джерела інформації для різних типів виборців. </a:t>
            </a:r>
          </a:p>
          <a:p>
            <a:pPr marL="45720" indent="0" algn="just">
              <a:buNone/>
            </a:pPr>
            <a:r>
              <a:rPr lang="uk-UA" dirty="0" smtClean="0"/>
              <a:t>3.Зростаюча увага до ЗМК виборців під час кампанії посилює в середовищі виборців інтерес до політики і допомагає їм визначати для себе значимі особливості кампанії. </a:t>
            </a:r>
          </a:p>
          <a:p>
            <a:pPr marL="45720" indent="0" algn="just">
              <a:buNone/>
            </a:pPr>
            <a:r>
              <a:rPr lang="uk-UA" dirty="0" smtClean="0"/>
              <a:t>4.По причині посилюючого інтересу до медіа і зростаючого використання медіа під час виборчої кампанії зростає міжособистісна комунікація стосовно політичних проблем. </a:t>
            </a:r>
          </a:p>
          <a:p>
            <a:pPr marL="45720" indent="0" algn="just">
              <a:buNone/>
            </a:pPr>
            <a:r>
              <a:rPr lang="uk-UA" dirty="0" smtClean="0"/>
              <a:t>5.Ці процеси – зростаючого використання мас-медіа і зростаюча міжособистісна комунікація під час кампанії ведуть до росту потреби в інформації і орієнтації в сфері політики: вони підсилюють один одного, спонукаючи до більшого використання преси і активізації міжособистісної комунікації. </a:t>
            </a:r>
          </a:p>
          <a:p>
            <a:pPr marL="45720" indent="0" algn="just">
              <a:buNone/>
            </a:pPr>
            <a:r>
              <a:rPr lang="uk-UA" dirty="0" smtClean="0"/>
              <a:t>6.Таким чином, вплив повістки дня на різні категорії виборців є результат уваги до ЗМК, типу ЗМК, </a:t>
            </a:r>
            <a:r>
              <a:rPr lang="uk-UA" dirty="0" err="1" smtClean="0"/>
              <a:t>інтереса</a:t>
            </a:r>
            <a:r>
              <a:rPr lang="uk-UA" dirty="0" smtClean="0"/>
              <a:t>, потреби в орієнтації і </a:t>
            </a:r>
            <a:r>
              <a:rPr lang="uk-UA" dirty="0" err="1" smtClean="0"/>
              <a:t>міжособистої</a:t>
            </a:r>
            <a:r>
              <a:rPr lang="uk-UA" dirty="0" smtClean="0"/>
              <a:t> комунікації. </a:t>
            </a:r>
          </a:p>
          <a:p>
            <a:pPr marL="45720" indent="0" algn="just">
              <a:buNone/>
            </a:pPr>
            <a:r>
              <a:rPr lang="uk-UA" dirty="0" smtClean="0"/>
              <a:t>7.Формування повістки дня є сукупність процесів соціальної комунікації, дякуючи якому індивіди формують спільне уявлення, що характерне для більшості щодо смислів політичних явищ, які у подальшому починають сприйматися як безпосередня політична реальність».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251520" y="188640"/>
            <a:ext cx="8640960" cy="6408712"/>
          </a:xfrm>
        </p:spPr>
        <p:txBody>
          <a:bodyPr>
            <a:normAutofit fontScale="92500" lnSpcReduction="10000"/>
          </a:bodyPr>
          <a:lstStyle/>
          <a:p>
            <a:pPr marL="45720" indent="0" algn="just">
              <a:buNone/>
            </a:pPr>
            <a:r>
              <a:rPr lang="uk-UA" dirty="0" smtClean="0"/>
              <a:t>Розвиток ідей </a:t>
            </a:r>
            <a:r>
              <a:rPr lang="uk-UA" dirty="0" err="1" smtClean="0"/>
              <a:t>наративно-дискурсного</a:t>
            </a:r>
            <a:r>
              <a:rPr lang="uk-UA" dirty="0" smtClean="0"/>
              <a:t> аналізу зробив А. </a:t>
            </a:r>
            <a:r>
              <a:rPr lang="uk-UA" dirty="0" err="1" smtClean="0"/>
              <a:t>Бергер</a:t>
            </a:r>
            <a:r>
              <a:rPr lang="uk-UA" dirty="0" smtClean="0"/>
              <a:t>, який запропонував модель, яка поміщає </a:t>
            </a:r>
            <a:r>
              <a:rPr lang="uk-UA" dirty="0" err="1" smtClean="0"/>
              <a:t>наративи</a:t>
            </a:r>
            <a:r>
              <a:rPr lang="uk-UA" dirty="0" smtClean="0"/>
              <a:t> і в цілому всі різновиди текстів в більш масштабний контекст. </a:t>
            </a:r>
          </a:p>
          <a:p>
            <a:pPr marL="45720" indent="0" algn="just">
              <a:buNone/>
            </a:pPr>
            <a:r>
              <a:rPr lang="uk-UA" dirty="0" smtClean="0"/>
              <a:t>Британські дослідники Пітер Голдінг і Філіп Еліот у книзі “Роблячи новини” пішли далі у розробці змістових характеристик телевізійних новин, намагаючись їх систематизувати і додати свої важливі спостереження. Вони детально проаналізували структуру </a:t>
            </a:r>
            <a:r>
              <a:rPr lang="uk-UA" dirty="0" err="1" smtClean="0"/>
              <a:t>теленовии</a:t>
            </a:r>
            <a:r>
              <a:rPr lang="uk-UA" dirty="0" smtClean="0"/>
              <a:t>, зосередивши увагу на таких принципових моментах: </a:t>
            </a:r>
          </a:p>
          <a:p>
            <a:pPr marL="45720" indent="0" algn="just">
              <a:buNone/>
            </a:pPr>
            <a:r>
              <a:rPr lang="uk-UA" dirty="0" smtClean="0"/>
              <a:t>1. Перше обмеження в побудові новин - ліміт часу. Стислість важлива для того, щоб в одному випуску пройшла “розумна кількість” повідомлень. </a:t>
            </a:r>
          </a:p>
          <a:p>
            <a:pPr marL="45720" indent="0" algn="just">
              <a:buNone/>
            </a:pPr>
            <a:r>
              <a:rPr lang="uk-UA" dirty="0" smtClean="0"/>
              <a:t>2. Для того, щоб посилити інтерес і зрозумілість, використовуються два типи </a:t>
            </a:r>
            <a:r>
              <a:rPr lang="uk-UA" dirty="0" err="1" smtClean="0"/>
              <a:t>наративної</a:t>
            </a:r>
            <a:r>
              <a:rPr lang="uk-UA" dirty="0" smtClean="0"/>
              <a:t> структури новин: одна - “перевернута піраміда”, яка наслідує модель газетної статті, коли першою йде найважливіша інформація, потім - другорядна і т. ін.; друга - тематичне поєднання окремих новин одна з одною на взірець журналу. Так, географія може використовуватись як тематичний зв'язок між окремими подіями. </a:t>
            </a:r>
          </a:p>
          <a:p>
            <a:pPr marL="45720" indent="0" algn="just">
              <a:buNone/>
            </a:pPr>
            <a:r>
              <a:rPr lang="uk-UA" dirty="0" smtClean="0"/>
              <a:t>3. Щоб допомогти глядачам розібратися, яка новина головна, а яка другорядна, також додається імпліцитний контекст. Для цього в </a:t>
            </a:r>
            <a:r>
              <a:rPr lang="ru-RU" dirty="0" err="1"/>
              <a:t>арсеналі</a:t>
            </a:r>
            <a:r>
              <a:rPr lang="ru-RU" dirty="0"/>
              <a:t> </a:t>
            </a:r>
            <a:r>
              <a:rPr lang="ru-RU" dirty="0" err="1"/>
              <a:t>виробників</a:t>
            </a:r>
            <a:r>
              <a:rPr lang="ru-RU" dirty="0"/>
              <a:t> новин </a:t>
            </a:r>
            <a:r>
              <a:rPr lang="ru-RU" dirty="0" err="1"/>
              <a:t>існує</a:t>
            </a:r>
            <a:r>
              <a:rPr lang="ru-RU" dirty="0"/>
              <a:t> ряд "</a:t>
            </a:r>
            <a:r>
              <a:rPr lang="ru-RU" dirty="0" err="1"/>
              <a:t>ключів</a:t>
            </a:r>
            <a:r>
              <a:rPr lang="ru-RU" dirty="0"/>
              <a:t>” для </a:t>
            </a:r>
            <a:r>
              <a:rPr lang="ru-RU" dirty="0" err="1"/>
              <a:t>аудиторії</a:t>
            </a:r>
            <a:r>
              <a:rPr lang="ru-RU" dirty="0"/>
              <a:t>. </a:t>
            </a:r>
            <a:endParaRPr lang="uk-UA" dirty="0"/>
          </a:p>
        </p:txBody>
      </p:sp>
    </p:spTree>
    <p:extLst>
      <p:ext uri="{BB962C8B-B14F-4D97-AF65-F5344CB8AC3E}">
        <p14:creationId xmlns:p14="http://schemas.microsoft.com/office/powerpoint/2010/main" val="1315160573"/>
      </p:ext>
    </p:extLst>
  </p:cSld>
  <p:clrMapOvr>
    <a:masterClrMapping/>
  </p:clrMapOvr>
  <p:timing>
    <p:tnLst>
      <p:par>
        <p:cTn id="1" dur="indefinite" restart="never" nodeType="tmRoot"/>
      </p:par>
    </p:tnLst>
  </p:timing>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63</TotalTime>
  <Words>4257</Words>
  <Application>Microsoft Office PowerPoint</Application>
  <PresentationFormat>Экран (4:3)</PresentationFormat>
  <Paragraphs>144</Paragraphs>
  <Slides>29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29</vt:i4>
      </vt:variant>
    </vt:vector>
  </HeadingPairs>
  <TitlesOfParts>
    <vt:vector size="30" baseType="lpstr">
      <vt:lpstr>Воздушный поток</vt:lpstr>
      <vt:lpstr>Новини, візуалізація та реклама як основи масових комунікацій</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Дякую за увагу!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Новини, візуалізація та реклама як основи масових комунікацій</dc:title>
  <dc:creator>Azso</dc:creator>
  <cp:lastModifiedBy>Azso</cp:lastModifiedBy>
  <cp:revision>25</cp:revision>
  <dcterms:created xsi:type="dcterms:W3CDTF">2023-09-29T05:35:07Z</dcterms:created>
  <dcterms:modified xsi:type="dcterms:W3CDTF">2023-09-29T06:38:10Z</dcterms:modified>
</cp:coreProperties>
</file>