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slides/slide8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5" r:id="rId18"/>
    <p:sldId id="274" r:id="rId19"/>
    <p:sldId id="277" r:id="rId20"/>
    <p:sldId id="276" r:id="rId21"/>
    <p:sldId id="278" r:id="rId22"/>
    <p:sldId id="279" r:id="rId23"/>
    <p:sldId id="280" r:id="rId24"/>
    <p:sldId id="282" r:id="rId25"/>
    <p:sldId id="281" r:id="rId26"/>
    <p:sldId id="284" r:id="rId27"/>
    <p:sldId id="283" r:id="rId28"/>
    <p:sldId id="287" r:id="rId29"/>
    <p:sldId id="286" r:id="rId30"/>
    <p:sldId id="285" r:id="rId31"/>
    <p:sldId id="289" r:id="rId32"/>
    <p:sldId id="288" r:id="rId33"/>
    <p:sldId id="290" r:id="rId34"/>
    <p:sldId id="293" r:id="rId35"/>
    <p:sldId id="292" r:id="rId36"/>
    <p:sldId id="291" r:id="rId37"/>
    <p:sldId id="295" r:id="rId38"/>
    <p:sldId id="294" r:id="rId39"/>
    <p:sldId id="299" r:id="rId40"/>
    <p:sldId id="298" r:id="rId41"/>
    <p:sldId id="297" r:id="rId42"/>
    <p:sldId id="296" r:id="rId43"/>
    <p:sldId id="301" r:id="rId44"/>
    <p:sldId id="300" r:id="rId45"/>
    <p:sldId id="306" r:id="rId46"/>
    <p:sldId id="305" r:id="rId47"/>
    <p:sldId id="304" r:id="rId48"/>
    <p:sldId id="303" r:id="rId49"/>
    <p:sldId id="302" r:id="rId50"/>
    <p:sldId id="309" r:id="rId51"/>
    <p:sldId id="308" r:id="rId52"/>
    <p:sldId id="307" r:id="rId53"/>
    <p:sldId id="312" r:id="rId54"/>
    <p:sldId id="311" r:id="rId55"/>
    <p:sldId id="310" r:id="rId56"/>
    <p:sldId id="273" r:id="rId57"/>
    <p:sldId id="313" r:id="rId58"/>
    <p:sldId id="318" r:id="rId59"/>
    <p:sldId id="317" r:id="rId60"/>
    <p:sldId id="316" r:id="rId61"/>
    <p:sldId id="315" r:id="rId62"/>
    <p:sldId id="314" r:id="rId63"/>
    <p:sldId id="321" r:id="rId64"/>
    <p:sldId id="320" r:id="rId65"/>
    <p:sldId id="319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77C3-E0B7-4F17-9EC7-341087A68A5C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E412-FFE9-446E-A3B7-315DDEDDB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77C3-E0B7-4F17-9EC7-341087A68A5C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E412-FFE9-446E-A3B7-315DDEDDB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77C3-E0B7-4F17-9EC7-341087A68A5C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E412-FFE9-446E-A3B7-315DDEDDB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77C3-E0B7-4F17-9EC7-341087A68A5C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E412-FFE9-446E-A3B7-315DDEDDB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77C3-E0B7-4F17-9EC7-341087A68A5C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E412-FFE9-446E-A3B7-315DDEDDB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77C3-E0B7-4F17-9EC7-341087A68A5C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E412-FFE9-446E-A3B7-315DDEDDB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77C3-E0B7-4F17-9EC7-341087A68A5C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E412-FFE9-446E-A3B7-315DDEDDB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77C3-E0B7-4F17-9EC7-341087A68A5C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E412-FFE9-446E-A3B7-315DDEDDB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77C3-E0B7-4F17-9EC7-341087A68A5C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E412-FFE9-446E-A3B7-315DDEDDB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77C3-E0B7-4F17-9EC7-341087A68A5C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E412-FFE9-446E-A3B7-315DDEDDB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77C3-E0B7-4F17-9EC7-341087A68A5C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028E412-FFE9-446E-A3B7-315DDEDDBB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E677C3-E0B7-4F17-9EC7-341087A68A5C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28E412-FFE9-446E-A3B7-315DDEDDBB6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u="sng" dirty="0" err="1" smtClean="0">
                <a:solidFill>
                  <a:srgbClr val="7030A0"/>
                </a:solidFill>
              </a:rPr>
              <a:t>Психофізичний</a:t>
            </a:r>
            <a:r>
              <a:rPr lang="ru-RU" b="1" i="1" u="sng" dirty="0" smtClean="0">
                <a:solidFill>
                  <a:srgbClr val="7030A0"/>
                </a:solidFill>
              </a:rPr>
              <a:t> розвиток дітей </a:t>
            </a:r>
            <a:r>
              <a:rPr lang="uk-UA" b="1" i="1" u="sng" dirty="0" smtClean="0">
                <a:solidFill>
                  <a:srgbClr val="7030A0"/>
                </a:solidFill>
              </a:rPr>
              <a:t>і</a:t>
            </a:r>
            <a:r>
              <a:rPr lang="ru-RU" b="1" i="1" u="sng" dirty="0" smtClean="0">
                <a:solidFill>
                  <a:srgbClr val="7030A0"/>
                </a:solidFill>
              </a:rPr>
              <a:t>з </a:t>
            </a:r>
            <a:r>
              <a:rPr lang="ru-RU" b="1" i="1" u="sng" dirty="0" err="1" smtClean="0">
                <a:solidFill>
                  <a:srgbClr val="7030A0"/>
                </a:solidFill>
              </a:rPr>
              <a:t>порушеннями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857628"/>
            <a:ext cx="7854696" cy="2357454"/>
          </a:xfrm>
        </p:spPr>
        <p:txBody>
          <a:bodyPr>
            <a:normAutofit fontScale="92500" lnSpcReduction="20000"/>
          </a:bodyPr>
          <a:lstStyle/>
          <a:p>
            <a:endParaRPr lang="uk-UA" sz="3200" b="1" i="1" dirty="0" smtClean="0"/>
          </a:p>
          <a:p>
            <a:endParaRPr lang="uk-UA" sz="3200" b="1" i="1" dirty="0" smtClean="0"/>
          </a:p>
          <a:p>
            <a:r>
              <a:rPr lang="uk-UA" sz="3200" b="1" i="1" dirty="0" smtClean="0">
                <a:solidFill>
                  <a:srgbClr val="00B050"/>
                </a:solidFill>
              </a:rPr>
              <a:t>Викладач:</a:t>
            </a:r>
          </a:p>
          <a:p>
            <a:r>
              <a:rPr lang="uk-UA" sz="3200" b="1" i="1" dirty="0" smtClean="0">
                <a:solidFill>
                  <a:srgbClr val="00B050"/>
                </a:solidFill>
              </a:rPr>
              <a:t>доктор філософії</a:t>
            </a:r>
          </a:p>
          <a:p>
            <a:r>
              <a:rPr lang="uk-UA" sz="3200" b="1" i="1" dirty="0" smtClean="0">
                <a:solidFill>
                  <a:srgbClr val="00B050"/>
                </a:solidFill>
              </a:rPr>
              <a:t>Олена ОКОЛОВИЧ</a:t>
            </a:r>
            <a:endParaRPr lang="ru-RU" sz="3200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їх вплив на розвиток </a:t>
            </a:r>
            <a:r>
              <a:rPr lang="ru-RU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b="1" i="1" dirty="0"/>
              <a:t> </a:t>
            </a:r>
            <a:r>
              <a:rPr lang="ru-RU" sz="3300" b="1" i="1" dirty="0" err="1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33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i="1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300" b="1" i="1" dirty="0"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із </a:t>
            </a:r>
            <a:r>
              <a:rPr lang="ru-RU" sz="3300" b="1" i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i="1" dirty="0" err="1">
                <a:latin typeface="Times New Roman" pitchFamily="18" charset="0"/>
                <a:cs typeface="Times New Roman" pitchFamily="18" charset="0"/>
              </a:rPr>
              <a:t>зору</a:t>
            </a:r>
            <a:endParaRPr lang="ru-RU" sz="3300" b="1" i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Компенсаторна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роль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аналізаторів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(слухового, тактильного,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кінестетичного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Висока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вербальної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тактильно-рухового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способу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Брайлівське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письмо,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пальпаторні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методи).</a:t>
            </a:r>
          </a:p>
          <a:p>
            <a:pPr lvl="0" algn="just"/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Схильність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підвищеної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>
                <a:latin typeface="Times New Roman" pitchFamily="18" charset="0"/>
                <a:cs typeface="Times New Roman" pitchFamily="18" charset="0"/>
              </a:rPr>
              <a:t>втомлюваності</a:t>
            </a:r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у процесі навчання.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їх вплив на розвиток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ru-RU" sz="5100" b="1" i="1" u="sng" dirty="0" err="1">
                <a:latin typeface="Times New Roman" pitchFamily="18" charset="0"/>
                <a:cs typeface="Times New Roman" pitchFamily="18" charset="0"/>
              </a:rPr>
              <a:t>Педагогічна</a:t>
            </a:r>
            <a:r>
              <a:rPr lang="ru-RU" sz="5100" b="1" i="1" u="sng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5100" b="1" i="1" u="sng" dirty="0" err="1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51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b="1" i="1" u="sng" dirty="0" err="1">
                <a:latin typeface="Times New Roman" pitchFamily="18" charset="0"/>
                <a:cs typeface="Times New Roman" pitchFamily="18" charset="0"/>
              </a:rPr>
              <a:t>підтримка</a:t>
            </a:r>
            <a:endParaRPr lang="ru-RU" sz="5100" b="1" i="1" u="sng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Індивідуальний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навчання та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виховання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Корекційно-розвиткова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робота: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просторових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уявлень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орієнтування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компенсаторних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методик і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шрифт Брайля;</a:t>
            </a:r>
          </a:p>
          <a:p>
            <a:pPr lvl="1" algn="just"/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рельєфно-крапкові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звукові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аудіокниги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тактильні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посібники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адаптивні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пристрої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екранні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збільшувачі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синтезатори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упевненості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, позитивної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Інклюзивне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умов для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процесі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разом із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толерантного ставлення в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колективі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sz="3500" b="1" i="1" dirty="0" smtClean="0">
                <a:latin typeface="Times New Roman" pitchFamily="18" charset="0"/>
                <a:cs typeface="Times New Roman" pitchFamily="18" charset="0"/>
              </a:rPr>
              <a:t>	Отже:</a:t>
            </a:r>
            <a:endParaRPr lang="ru-RU" sz="35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значно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на розвиток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когнітивної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за умов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своєчасної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кваліфікованої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можлива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успішна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повноцінна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соціалізація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слуху та їх вплив на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пізнавальну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Слух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— один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провідних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каналів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соціалізацію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Через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слухову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засвоює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мовленнєві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зразки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інтонації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інтонаційно-емоційні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відтінки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основу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слуху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обмежують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ускладнюючи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мовний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пізнавальний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слуху та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пізнавальну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i="1" dirty="0" err="1" smtClean="0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i="1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слуху</a:t>
            </a:r>
          </a:p>
          <a:p>
            <a:pPr lvl="0"/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ступенем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втрати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слуху: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Легка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втрата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(20–40 дБ) –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чує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голосну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мову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погано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сприймає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тихі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звуки.</a:t>
            </a: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Помірна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(41–55 дБ) –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усної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підсилення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Середньо-важка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(56–70 дБ) –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значні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сприйнятті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потрібні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Важка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(71–90 дБ) –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чує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гучні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звуки.</a:t>
            </a: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Глибока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глухота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понад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91 дБ) – практично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відсутнє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звуків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За часом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Прелінгвальні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(до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складні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подальшої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Постлінгвальні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легше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компенсуються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локалізацією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ураження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Кондуктивні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звукопровідного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апарату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Сенсоневральні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ураження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слухового нерва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рецепторів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Змішані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слуху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пізнавальну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2900" b="1" i="1" dirty="0" err="1" smtClean="0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9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i="1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2900" b="1" i="1" dirty="0" smtClean="0">
                <a:latin typeface="Times New Roman" pitchFamily="18" charset="0"/>
                <a:cs typeface="Times New Roman" pitchFamily="18" charset="0"/>
              </a:rPr>
              <a:t> слуху на </a:t>
            </a:r>
            <a:r>
              <a:rPr lang="ru-RU" sz="2900" b="1" i="1" dirty="0" err="1" smtClean="0">
                <a:latin typeface="Times New Roman" pitchFamily="18" charset="0"/>
                <a:cs typeface="Times New Roman" pitchFamily="18" charset="0"/>
              </a:rPr>
              <a:t>комунікацію</a:t>
            </a:r>
            <a:endParaRPr lang="ru-RU" sz="29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значні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неможливість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самостійного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оволодіння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усним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мовленням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уповільнений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словника;</a:t>
            </a:r>
          </a:p>
          <a:p>
            <a:pPr lvl="1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звуковимови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граматичної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будови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усної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зорової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жестової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міміки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 дактилю (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абетка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жестової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словами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пальцевий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алфавіт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ізоляції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бар’єри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Емоційно-соціальний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аспект: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невпевненість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силах;</a:t>
            </a:r>
          </a:p>
          <a:p>
            <a:pPr lvl="1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підвищена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тривожність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замкнутість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толерантного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ставлення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оточення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слуху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пізнавальну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sz="2600" b="1" i="1" dirty="0" err="1" smtClean="0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слуху на </a:t>
            </a:r>
            <a:r>
              <a:rPr lang="ru-RU" sz="2600" b="1" i="1" dirty="0" err="1" smtClean="0">
                <a:latin typeface="Times New Roman" pitchFamily="18" charset="0"/>
                <a:cs typeface="Times New Roman" pitchFamily="18" charset="0"/>
              </a:rPr>
              <a:t>пізнавальну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endParaRPr lang="ru-RU" sz="2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Сприймання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надходить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слуховий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канал;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зорового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та тактильного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аналізаторів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наочно-образного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ускладнення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формуванні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абстрактних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понять через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словник.</a:t>
            </a: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Пам’ять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перевага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зорової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над слуховою;</a:t>
            </a:r>
          </a:p>
          <a:p>
            <a:pPr lvl="1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потреба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візуалізації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вибірковість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візуальні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стимули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багатоканальних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видах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слуху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пізнавальну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слухових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апаратів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кохлеарних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імплантів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Освоєння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жестової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повноцінної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комунікативної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зорової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ілюстрацій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схем,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написів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Психолгічна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розвиток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упевненості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бар’єрів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доступність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толерантності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слуху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пізнавальну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uk-UA" b="1" dirty="0" smtClean="0"/>
              <a:t>	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Отже: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слуху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мають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значний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вплив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комунікативний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когнітивний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своєчасне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жестової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максимально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розкрити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потенціал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забезпечити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успішну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соціалізацію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 опорно-рухового апарату: особливості моторного та когнітивного розвитку</a:t>
            </a:r>
            <a:endParaRPr lang="ru-RU" sz="28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Опорно-руховий апарат (ОРА) (кістки, м’язи, суглоби, зв’язки, нервово-м’язові з’єднання) забезпечує рухову активність і є основою фізичного розвитку людини. </a:t>
            </a:r>
          </a:p>
          <a:p>
            <a:pPr algn="just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У дитячому віці порушення опорно-рухового апарату (ПОРА) впливають не лише на моторну сферу, але й на загальний психофізичний розвиток, формування пізнавальних процесів і соціалізацію.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i="1" dirty="0" smtClean="0">
                <a:solidFill>
                  <a:srgbClr val="7030A0"/>
                </a:solidFill>
              </a:rPr>
              <a:t>Зміст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психофізичного розвитку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дітей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їх вплив на 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слуху та їх вплив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пізнавальну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опорно-рухового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апарату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моторного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когнітивного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(ЗРР),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олігофренія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спектра (РАС):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Психофізичний розвиток дитини з порушенням мовлення.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(ЗПР):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варіативність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дефіциту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гіперактивность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(РД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Г):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характеристики.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сихологічної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психофізичними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 опорно-рухового апарату: особливості моторного та когнітивного розвитку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b="1" i="1" dirty="0" err="1" smtClean="0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latin typeface="Times New Roman" pitchFamily="18" charset="0"/>
                <a:cs typeface="Times New Roman" pitchFamily="18" charset="0"/>
              </a:rPr>
              <a:t>опорно-рухового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err="1" smtClean="0">
                <a:latin typeface="Times New Roman" pitchFamily="18" charset="0"/>
                <a:cs typeface="Times New Roman" pitchFamily="18" charset="0"/>
              </a:rPr>
              <a:t>апарату</a:t>
            </a:r>
            <a:endParaRPr lang="ru-RU" sz="2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Вроджені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b="1" dirty="0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Дитячий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церебральний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параліч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(ДЦП);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вроджені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деформації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кінцівок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спінальна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м’язова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атрофія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Набуті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травм;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захворювання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нервової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поліомієліт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нейропатії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захворювання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кістково-м’язової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остеохондропатії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артрити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ступенем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рухової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легкі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координації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моторної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спритності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середні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пересування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потреба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допоміжних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засобах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тяжкі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повна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втрата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самостійної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рухливості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 опорно-рухового апарату: особливості моторного та когнітивного розвитку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3300" b="1" i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моторного </a:t>
            </a:r>
            <a:r>
              <a:rPr lang="ru-RU" sz="3300" b="1" i="1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i="1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300" b="1" i="1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300" b="1" i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300" b="1" i="1" dirty="0" smtClean="0">
                <a:latin typeface="Times New Roman" pitchFamily="18" charset="0"/>
                <a:cs typeface="Times New Roman" pitchFamily="18" charset="0"/>
              </a:rPr>
              <a:t>порушеннями опорно-рухового апарату (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ПОР</a:t>
            </a:r>
            <a:r>
              <a:rPr lang="uk-UA" sz="3300" b="1" i="1" dirty="0" smtClean="0">
                <a:latin typeface="Times New Roman" pitchFamily="18" charset="0"/>
                <a:cs typeface="Times New Roman" pitchFamily="18" charset="0"/>
              </a:rPr>
              <a:t>А)</a:t>
            </a:r>
            <a:endParaRPr lang="ru-RU" sz="33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рухових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повзання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ходіння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біг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рівновага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координації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недостатня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точність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уповільненість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Знижений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м’язовий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тонус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гіпертонус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спастичність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контрактури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допоміжних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милиці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ходунки,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крісла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колісні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Втомлюваність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фізичному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навантаженні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 опорно-рухового апарату: особливості моторного та когнітивного розвитку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000" b="1" i="1" dirty="0" err="1" smtClean="0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b="1" i="1" dirty="0" smtClean="0">
                <a:latin typeface="Times New Roman" pitchFamily="18" charset="0"/>
                <a:cs typeface="Times New Roman" pitchFamily="18" charset="0"/>
              </a:rPr>
              <a:t>опорно-рухового апарату (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ОРА</a:t>
            </a:r>
            <a:r>
              <a:rPr lang="uk-UA" sz="30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000" b="1" i="1" dirty="0" err="1" smtClean="0">
                <a:latin typeface="Times New Roman" pitchFamily="18" charset="0"/>
                <a:cs typeface="Times New Roman" pitchFamily="18" charset="0"/>
              </a:rPr>
              <a:t>когнітивний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endParaRPr lang="ru-RU" sz="3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Сенсомоторний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дошкільний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недостатній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руховий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пізнанні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предметами.</a:t>
            </a:r>
          </a:p>
          <a:p>
            <a:pPr lvl="0" algn="just"/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уява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перевага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наочно-образного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переході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абстрактно-логічного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обмежену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практичну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 опорно-рухового апарату: особливості моторного та когнітивного розвитку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Мовленнєвий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вторинно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затриманий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знижену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групі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Пам’ять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розвиватися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 межах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здебільшого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спостерігається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швидка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втомлюваність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концентрації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Емоційно-вольова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сфера: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неповноцінності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підвищена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дорослих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1" indent="-34290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  - потреба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впевненості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самостійності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 опорно-рухового апарату: особливості моторного та когнітивного розвитку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3000" b="1" i="1" dirty="0" err="1" smtClean="0">
                <a:latin typeface="Times New Roman" pitchFamily="18" charset="0"/>
                <a:cs typeface="Times New Roman" pitchFamily="18" charset="0"/>
              </a:rPr>
              <a:t>Соціально-психологічні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err="1" smtClean="0">
                <a:latin typeface="Times New Roman" pitchFamily="18" charset="0"/>
                <a:cs typeface="Times New Roman" pitchFamily="18" charset="0"/>
              </a:rPr>
              <a:t>аспекти</a:t>
            </a:r>
            <a:endParaRPr lang="ru-RU" sz="3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фізичній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знижувати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колективних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іграх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ускладнює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соціалізацію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встановленні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міжособистісних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контактів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Важливість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толерантного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ізоляції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позитивної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Я-концепції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 опорно-рухового апарату: особливості моторного та когнітивного розвитку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Шляхи </a:t>
            </a:r>
            <a:r>
              <a:rPr lang="ru-RU" sz="3300" b="1" i="1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i="1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300" b="1" i="1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300" b="1" i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ПОР</a:t>
            </a:r>
            <a:r>
              <a:rPr lang="uk-UA" sz="3300" b="1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3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3300" dirty="0" smtClean="0">
                <a:latin typeface="Times New Roman" pitchFamily="18" charset="0"/>
                <a:cs typeface="Times New Roman" pitchFamily="18" charset="0"/>
              </a:rPr>
              <a:t>Використання </a:t>
            </a:r>
            <a:r>
              <a:rPr lang="uk-UA" sz="3300" b="1" dirty="0" smtClean="0">
                <a:latin typeface="Times New Roman" pitchFamily="18" charset="0"/>
                <a:cs typeface="Times New Roman" pitchFamily="18" charset="0"/>
              </a:rPr>
              <a:t>фізичної реабілітації та лікувальної фізкультури (ЛФК)</a:t>
            </a:r>
            <a:r>
              <a:rPr lang="uk-UA" sz="3300" dirty="0" smtClean="0">
                <a:latin typeface="Times New Roman" pitchFamily="18" charset="0"/>
                <a:cs typeface="Times New Roman" pitchFamily="18" charset="0"/>
              </a:rPr>
              <a:t>, фізіотерапія, </a:t>
            </a:r>
            <a:r>
              <a:rPr lang="uk-UA" sz="3300" dirty="0" err="1" smtClean="0">
                <a:latin typeface="Times New Roman" pitchFamily="18" charset="0"/>
                <a:cs typeface="Times New Roman" pitchFamily="18" charset="0"/>
              </a:rPr>
              <a:t>ерготерапія</a:t>
            </a:r>
            <a:r>
              <a:rPr lang="uk-UA" sz="3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Інклюзивна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адаптованими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програмами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технічними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засобами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упевненості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Логопедична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мовленнєвих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пізнавальної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ігрові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ІКТ,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інтерактивні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 опорно-рухового апарату: особливості моторного та когнітивного розвитку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uk-UA" b="1" i="1" dirty="0" smtClean="0"/>
              <a:t>	</a:t>
            </a:r>
            <a:r>
              <a:rPr lang="uk-UA" sz="3000" b="1" i="1" dirty="0" smtClean="0">
                <a:latin typeface="Times New Roman" pitchFamily="18" charset="0"/>
                <a:cs typeface="Times New Roman" pitchFamily="18" charset="0"/>
              </a:rPr>
              <a:t>Отже: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опорно-рухового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апарату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передусім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моторний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вторинний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соціалізацію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Своєчасна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корекція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допоміжних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індивідуальний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інклюзивному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дають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реалізувати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потенціал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Інтелектуальні 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олігофренія</a:t>
            </a:r>
            <a:endParaRPr lang="ru-RU" sz="28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dirty="0" smtClean="0"/>
              <a:t>	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b="1" dirty="0" smtClean="0"/>
              <a:t>   </a:t>
            </a:r>
            <a:r>
              <a:rPr lang="ru-RU" sz="2800" b="1" dirty="0" err="1" smtClean="0"/>
              <a:t>Інтелектуальні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порушення</a:t>
            </a:r>
            <a:r>
              <a:rPr lang="ru-RU" sz="2800" b="1" dirty="0" smtClean="0"/>
              <a:t> </a:t>
            </a:r>
            <a:r>
              <a:rPr lang="ru-RU" sz="2800" dirty="0" smtClean="0"/>
              <a:t>– </a:t>
            </a:r>
            <a:r>
              <a:rPr lang="ru-RU" sz="2800" dirty="0" err="1" smtClean="0"/>
              <a:t>це</a:t>
            </a:r>
            <a:r>
              <a:rPr lang="ru-RU" sz="2800" dirty="0" smtClean="0"/>
              <a:t> </a:t>
            </a:r>
            <a:r>
              <a:rPr lang="ru-RU" sz="2800" dirty="0" err="1" smtClean="0"/>
              <a:t>стійке</a:t>
            </a:r>
            <a:r>
              <a:rPr lang="ru-RU" sz="2800" dirty="0" smtClean="0"/>
              <a:t> зниження </a:t>
            </a:r>
            <a:r>
              <a:rPr lang="ru-RU" sz="2800" dirty="0" err="1" smtClean="0"/>
              <a:t>пізнавальної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діяльності</a:t>
            </a:r>
            <a:r>
              <a:rPr lang="ru-RU" sz="2800" dirty="0" smtClean="0"/>
              <a:t>, що </a:t>
            </a:r>
            <a:r>
              <a:rPr lang="ru-RU" sz="2800" dirty="0" err="1" smtClean="0"/>
              <a:t>виникає</a:t>
            </a:r>
            <a:r>
              <a:rPr lang="ru-RU" sz="2800" dirty="0" smtClean="0"/>
              <a:t> на </a:t>
            </a:r>
            <a:r>
              <a:rPr lang="ru-RU" sz="2800" dirty="0" err="1" smtClean="0"/>
              <a:t>основі</a:t>
            </a:r>
            <a:r>
              <a:rPr lang="ru-RU" sz="2800" dirty="0" smtClean="0"/>
              <a:t> </a:t>
            </a:r>
            <a:r>
              <a:rPr lang="ru-RU" sz="2800" dirty="0" err="1" smtClean="0"/>
              <a:t>органічного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ураження</a:t>
            </a:r>
            <a:r>
              <a:rPr lang="ru-RU" sz="2800" dirty="0" smtClean="0"/>
              <a:t> головного </a:t>
            </a:r>
            <a:r>
              <a:rPr lang="ru-RU" sz="2800" dirty="0" err="1" smtClean="0"/>
              <a:t>мозку</a:t>
            </a:r>
            <a:r>
              <a:rPr lang="ru-RU" sz="2800" dirty="0" smtClean="0"/>
              <a:t> і </a:t>
            </a:r>
            <a:r>
              <a:rPr lang="ru-RU" sz="2800" dirty="0" err="1" smtClean="0"/>
              <a:t>призводить</a:t>
            </a:r>
            <a:r>
              <a:rPr lang="ru-RU" sz="2800" dirty="0" smtClean="0"/>
              <a:t> до </a:t>
            </a:r>
            <a:r>
              <a:rPr lang="ru-RU" sz="2800" dirty="0" err="1" smtClean="0"/>
              <a:t>труднощів</a:t>
            </a:r>
            <a:r>
              <a:rPr lang="ru-RU" sz="2800" dirty="0" smtClean="0"/>
              <a:t> у </a:t>
            </a:r>
            <a:r>
              <a:rPr lang="ru-RU" sz="2800" dirty="0" err="1" smtClean="0"/>
              <a:t>навчанні</a:t>
            </a:r>
            <a:r>
              <a:rPr lang="ru-RU" sz="2800" dirty="0" smtClean="0"/>
              <a:t> та </a:t>
            </a:r>
            <a:r>
              <a:rPr lang="ru-RU" sz="2800" dirty="0" err="1" smtClean="0"/>
              <a:t>соціальній</a:t>
            </a:r>
            <a:r>
              <a:rPr lang="ru-RU" sz="2800" dirty="0" smtClean="0"/>
              <a:t> </a:t>
            </a:r>
            <a:r>
              <a:rPr lang="ru-RU" sz="2800" dirty="0" err="1" smtClean="0"/>
              <a:t>адаптації</a:t>
            </a:r>
            <a:r>
              <a:rPr lang="ru-RU" sz="2800" dirty="0" smtClean="0"/>
              <a:t>, </a:t>
            </a:r>
            <a:r>
              <a:rPr lang="ru-RU" sz="2800" dirty="0" err="1" smtClean="0"/>
              <a:t>включаючи</a:t>
            </a:r>
            <a:r>
              <a:rPr lang="ru-RU" sz="2800" dirty="0" smtClean="0"/>
              <a:t> </a:t>
            </a:r>
            <a:r>
              <a:rPr lang="ru-RU" sz="2800" dirty="0" err="1" smtClean="0"/>
              <a:t>обмеженість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сприйняття</a:t>
            </a:r>
            <a:r>
              <a:rPr lang="ru-RU" sz="2800" dirty="0" smtClean="0"/>
              <a:t>, </a:t>
            </a:r>
            <a:r>
              <a:rPr lang="ru-RU" sz="2800" dirty="0" err="1" smtClean="0"/>
              <a:t>пам'яті</a:t>
            </a:r>
            <a:r>
              <a:rPr lang="ru-RU" sz="2800" dirty="0" smtClean="0"/>
              <a:t>, </a:t>
            </a:r>
            <a:r>
              <a:rPr lang="ru-RU" sz="2800" dirty="0" err="1" smtClean="0"/>
              <a:t>мислення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та</a:t>
            </a:r>
            <a:r>
              <a:rPr lang="ru-RU" sz="2800" dirty="0" smtClean="0"/>
              <a:t> </a:t>
            </a:r>
            <a:r>
              <a:rPr lang="ru-RU" sz="2800" dirty="0" err="1" smtClean="0"/>
              <a:t>мовлення</a:t>
            </a:r>
            <a:r>
              <a:rPr lang="ru-RU" sz="2800" dirty="0" smtClean="0"/>
              <a:t>. 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Вони є однією з найбільш поширених форм психофізичних порушень у дітей та підлітків і суттєво впливають на їхнє життя, соціалізацію та майбутнє. </a:t>
            </a:r>
            <a:r>
              <a:rPr lang="ru-RU" sz="2800" dirty="0" err="1" smtClean="0"/>
              <a:t>Такі</a:t>
            </a:r>
            <a:r>
              <a:rPr lang="ru-RU" sz="2800" dirty="0" smtClean="0"/>
              <a:t> </a:t>
            </a:r>
            <a:r>
              <a:rPr lang="ru-RU" sz="2800" dirty="0" err="1" smtClean="0"/>
              <a:t>порушення</a:t>
            </a:r>
            <a:r>
              <a:rPr lang="ru-RU" sz="2800" dirty="0" smtClean="0"/>
              <a:t> мають </a:t>
            </a:r>
            <a:r>
              <a:rPr lang="ru-RU" sz="2800" dirty="0" err="1" smtClean="0"/>
              <a:t>незворотний</a:t>
            </a:r>
            <a:r>
              <a:rPr lang="ru-RU" sz="2800" dirty="0" smtClean="0"/>
              <a:t> характер, </a:t>
            </a:r>
            <a:r>
              <a:rPr lang="ru-RU" sz="2800" dirty="0" err="1" smtClean="0"/>
              <a:t>але</a:t>
            </a:r>
            <a:r>
              <a:rPr lang="ru-RU" sz="2800" dirty="0" smtClean="0"/>
              <a:t> за </a:t>
            </a:r>
            <a:r>
              <a:rPr lang="ru-RU" sz="2800" dirty="0" err="1" smtClean="0"/>
              <a:t>належної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допомоги</a:t>
            </a:r>
            <a:r>
              <a:rPr lang="ru-RU" sz="2800" dirty="0" smtClean="0"/>
              <a:t> особи з легким </a:t>
            </a:r>
            <a:r>
              <a:rPr lang="ru-RU" sz="2800" dirty="0" err="1" smtClean="0"/>
              <a:t>ступенем</a:t>
            </a:r>
            <a:r>
              <a:rPr lang="ru-RU" sz="2800" dirty="0" smtClean="0"/>
              <a:t> можуть </a:t>
            </a:r>
            <a:r>
              <a:rPr lang="ru-RU" sz="2800" dirty="0" err="1" smtClean="0"/>
              <a:t>розвиватися</a:t>
            </a:r>
            <a:r>
              <a:rPr lang="ru-RU" sz="2800" dirty="0" smtClean="0"/>
              <a:t> та </a:t>
            </a:r>
            <a:r>
              <a:rPr lang="ru-RU" sz="2800" dirty="0" err="1" smtClean="0"/>
              <a:t>жити</a:t>
            </a:r>
            <a:r>
              <a:rPr lang="ru-RU" sz="2800" dirty="0" smtClean="0"/>
              <a:t> у </a:t>
            </a:r>
            <a:r>
              <a:rPr lang="ru-RU" sz="2800" dirty="0" err="1" smtClean="0"/>
              <a:t>громаді</a:t>
            </a:r>
            <a:r>
              <a:rPr lang="ru-RU" sz="2800" dirty="0" smtClean="0"/>
              <a:t>.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Інтелектуальні 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олігофренія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ru-RU" b="1" dirty="0" smtClean="0"/>
              <a:t>	</a:t>
            </a:r>
            <a:r>
              <a:rPr lang="ru-RU" b="1" dirty="0" smtClean="0">
                <a:cs typeface="Times New Roman" pitchFamily="18" charset="0"/>
              </a:rPr>
              <a:t>До </a:t>
            </a:r>
            <a:r>
              <a:rPr lang="ru-RU" b="1" dirty="0" err="1" smtClean="0">
                <a:cs typeface="Times New Roman" pitchFamily="18" charset="0"/>
              </a:rPr>
              <a:t>інтелектуальних</a:t>
            </a:r>
            <a:r>
              <a:rPr lang="ru-RU" b="1" dirty="0" smtClean="0">
                <a:cs typeface="Times New Roman" pitchFamily="18" charset="0"/>
              </a:rPr>
              <a:t> </a:t>
            </a:r>
            <a:r>
              <a:rPr lang="ru-RU" b="1" dirty="0" err="1" smtClean="0">
                <a:cs typeface="Times New Roman" pitchFamily="18" charset="0"/>
              </a:rPr>
              <a:t>порушень</a:t>
            </a:r>
            <a:r>
              <a:rPr lang="ru-RU" b="1" dirty="0" smtClean="0">
                <a:cs typeface="Times New Roman" pitchFamily="18" charset="0"/>
              </a:rPr>
              <a:t> належать:</a:t>
            </a:r>
          </a:p>
          <a:p>
            <a:pPr lvl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/>
              <a:t> </a:t>
            </a:r>
          </a:p>
          <a:p>
            <a:pPr lvl="0" algn="just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Затримка</a:t>
            </a:r>
            <a:r>
              <a:rPr lang="ru-RU" b="1" dirty="0" smtClean="0"/>
              <a:t> </a:t>
            </a:r>
            <a:r>
              <a:rPr lang="ru-RU" b="1" dirty="0" err="1" smtClean="0"/>
              <a:t>розумового</a:t>
            </a:r>
            <a:r>
              <a:rPr lang="ru-RU" b="1" dirty="0" smtClean="0"/>
              <a:t> розвитку (ЗРР</a:t>
            </a:r>
            <a:r>
              <a:rPr lang="ru-RU" dirty="0" smtClean="0"/>
              <a:t>)– </a:t>
            </a:r>
            <a:r>
              <a:rPr lang="ru-RU" dirty="0" err="1" smtClean="0"/>
              <a:t>це</a:t>
            </a:r>
            <a:r>
              <a:rPr lang="ru-RU" dirty="0" smtClean="0"/>
              <a:t> </a:t>
            </a:r>
            <a:r>
              <a:rPr lang="ru-RU" dirty="0" err="1" smtClean="0"/>
              <a:t>стійке</a:t>
            </a:r>
            <a:r>
              <a:rPr lang="ru-RU" dirty="0" smtClean="0"/>
              <a:t> зниження </a:t>
            </a:r>
            <a:r>
              <a:rPr lang="ru-RU" dirty="0" err="1" smtClean="0"/>
              <a:t>пізнавальної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через </a:t>
            </a:r>
            <a:r>
              <a:rPr lang="ru-RU" dirty="0" err="1" smtClean="0"/>
              <a:t>органічне</a:t>
            </a:r>
            <a:r>
              <a:rPr lang="ru-RU" dirty="0" smtClean="0"/>
              <a:t> </a:t>
            </a:r>
            <a:r>
              <a:rPr lang="ru-RU" dirty="0" err="1" smtClean="0"/>
              <a:t>ураження</a:t>
            </a:r>
            <a:r>
              <a:rPr lang="ru-RU" dirty="0" smtClean="0"/>
              <a:t> </a:t>
            </a:r>
            <a:r>
              <a:rPr lang="ru-RU" dirty="0" err="1" smtClean="0"/>
              <a:t>центральної</a:t>
            </a:r>
            <a:r>
              <a:rPr lang="ru-RU" dirty="0" smtClean="0"/>
              <a:t>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яке </a:t>
            </a:r>
            <a:r>
              <a:rPr lang="ru-RU" dirty="0" err="1" smtClean="0"/>
              <a:t>виникло</a:t>
            </a:r>
            <a:r>
              <a:rPr lang="ru-RU" dirty="0" smtClean="0"/>
              <a:t> в </a:t>
            </a:r>
            <a:r>
              <a:rPr lang="ru-RU" dirty="0" err="1" smtClean="0"/>
              <a:t>ранньому</a:t>
            </a:r>
            <a:r>
              <a:rPr lang="ru-RU" dirty="0" smtClean="0"/>
              <a:t> </a:t>
            </a:r>
            <a:r>
              <a:rPr lang="ru-RU" dirty="0" err="1" smtClean="0"/>
              <a:t>віці</a:t>
            </a:r>
            <a:r>
              <a:rPr lang="ru-RU" dirty="0" smtClean="0"/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Олігофренія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стійке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незворотне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недорозвинення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головного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ранньому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Інтелектуальні 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олігофренія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3300" b="1" i="1" dirty="0" err="1" smtClean="0"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i="1" dirty="0" err="1" smtClean="0"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розвитку (ЗРР)</a:t>
            </a:r>
          </a:p>
          <a:p>
            <a:pPr algn="just">
              <a:buNone/>
            </a:pP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Причини: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соматичні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хвороби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ранньому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дитинстві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психічна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депривація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стимуляції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педагогічна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занедбаність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легкі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органічні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ураження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нервової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несприятливі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соціально-побутові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Характерні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уповільнений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пізнавальної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недостатність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перевага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ігрових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над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навчальними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підвищена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втомлюваність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нестійкість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часткової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повної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компенсації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корекційної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Перспективи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із ЗРР можуть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досягти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нормального рівня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інтелектуального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розвитку;</a:t>
            </a: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потребують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спеціально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організованого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психолого-педагогічної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600" b="1" i="1" u="sng" dirty="0">
                <a:solidFill>
                  <a:srgbClr val="7030A0"/>
                </a:solidFill>
              </a:rPr>
              <a:t/>
            </a:r>
            <a:br>
              <a:rPr lang="ru-RU" sz="3600" b="1" i="1" u="sng" dirty="0">
                <a:solidFill>
                  <a:srgbClr val="7030A0"/>
                </a:solidFill>
              </a:rPr>
            </a:br>
            <a:r>
              <a:rPr lang="ru-RU" sz="2800" i="1" u="sng" dirty="0">
                <a:solidFill>
                  <a:srgbClr val="7030A0"/>
                </a:solidFill>
              </a:rPr>
              <a:t/>
            </a:r>
            <a:br>
              <a:rPr lang="ru-RU" sz="2800" i="1" u="sng" dirty="0">
                <a:solidFill>
                  <a:srgbClr val="7030A0"/>
                </a:solidFill>
              </a:rPr>
            </a:br>
            <a:r>
              <a:rPr lang="ru-RU" sz="2800" b="1" i="1" u="sng" dirty="0" smtClean="0">
                <a:solidFill>
                  <a:srgbClr val="7030A0"/>
                </a:solidFill>
              </a:rPr>
              <a:t> </a:t>
            </a:r>
            <a:r>
              <a:rPr lang="ru-RU" sz="2800" b="1" i="1" u="sng" dirty="0" err="1" smtClean="0">
                <a:solidFill>
                  <a:srgbClr val="7030A0"/>
                </a:solidFill>
              </a:rPr>
              <a:t>Поняття</a:t>
            </a:r>
            <a:r>
              <a:rPr lang="ru-RU" sz="2800" b="1" i="1" u="sng" dirty="0" smtClean="0">
                <a:solidFill>
                  <a:srgbClr val="7030A0"/>
                </a:solidFill>
              </a:rPr>
              <a:t> психофізичного розвитку</a:t>
            </a:r>
            <a:endParaRPr lang="ru-RU" sz="2800" i="1" u="sng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Autofit/>
          </a:bodyPr>
          <a:lstStyle/>
          <a:p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Психофізичний розвиток —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це процес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 формування психічних функцій і фізіологічних систем організму дитини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у їхній взаємодії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рухової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(моторики,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координації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сенсорики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зорового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слухового, тактильного,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кінестетичного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сприймання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пізнавальної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уяви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емоційно-вольової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соціальних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психофізичного розвитку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Біологічні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ендогенні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спадковість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генетичні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програми розвитку, стан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нервової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екзогенні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сім’я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виховання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навчання, вплив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однолітків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Культурні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традиції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освітнє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здібності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мотивація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Інтелектуальні 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олігофренія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/>
              <a:t>	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err="1" smtClean="0">
                <a:latin typeface="Times New Roman" pitchFamily="18" charset="0"/>
                <a:cs typeface="Times New Roman" pitchFamily="18" charset="0"/>
              </a:rPr>
              <a:t>Олігофренія</a:t>
            </a:r>
            <a:endParaRPr lang="ru-RU" sz="3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	Причини: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спадкові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захворювання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(синдром Дауна,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фенілкетонурія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внутрішньоутробні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інфекції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(краснуха, токсоплазмоз);</a:t>
            </a:r>
          </a:p>
          <a:p>
            <a:pPr lvl="0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родові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травми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асфіксія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тяжкі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інфекції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мозку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менінгіт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енцефаліт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інтоксикації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органічні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ураження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ЦНС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Інтелектуальні 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олігофренія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Ступені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олігофренії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(за МКХ-10):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Легкий (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дебільність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) – IQ 50–69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доступне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елементарне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простих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трудових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обмеженість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абстрактного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Помірний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імбецильність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) – IQ 35–49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простих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інструкцій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самообслуговування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словниковий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запас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Тяжкий – IQ 20–34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грубі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потреба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постійному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нагляді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Глибокий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ідіотія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) – IQ &lt; 20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мінімальний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потреба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постійному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догляді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Інтелектуальні 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олігофренія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Характерні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риси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словниковий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запас,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примітивність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перевага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наочно-дійового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слабкість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нездатність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абстрактного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емоційно-вольової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Інтелектуальні 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ЗРР,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олігофренія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428738"/>
          <a:ext cx="8329643" cy="4958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3"/>
                <a:gridCol w="3871930"/>
                <a:gridCol w="2743200"/>
              </a:tblGrid>
              <a:tr h="703555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Ознака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Затримка</a:t>
                      </a: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розумовогоо</a:t>
                      </a: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(ЗРР)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Олігофренія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3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Походження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функціональне, тимчасове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органічне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незворотне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703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Динаміка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можливий перехід до норми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стійкий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характер</a:t>
                      </a:r>
                    </a:p>
                  </a:txBody>
                  <a:tcPr marL="9525" marR="9525" marT="9525" marB="9525" anchor="ctr"/>
                </a:tc>
              </a:tr>
              <a:tr h="1057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Навчання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можливе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</a:t>
                      </a:r>
                      <a:r>
                        <a:rPr lang="uk-UA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закладах</a:t>
                      </a:r>
                      <a:r>
                        <a:rPr lang="uk-UA" sz="20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дошкільної та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загально</a:t>
                      </a:r>
                      <a:r>
                        <a:rPr lang="uk-UA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ї середньої освіти в </a:t>
                      </a:r>
                      <a:r>
                        <a:rPr lang="uk-UA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інклюзивній/ому групі/класі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потрібні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спеціальні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програми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057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Соціалізація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можлива повна інтеграція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обмежена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залежить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ступеня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703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Корекція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висока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ефективність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лише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часткова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компенсація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Інтелектуальні 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олігофренія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b="1" i="1" u="sng" dirty="0" smtClean="0">
                <a:latin typeface="Times New Roman" pitchFamily="18" charset="0"/>
                <a:cs typeface="Times New Roman" pitchFamily="18" charset="0"/>
              </a:rPr>
              <a:t>Шляхи </a:t>
            </a:r>
            <a:r>
              <a:rPr lang="ru-RU" sz="2600" b="1" i="1" u="sng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sz="26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u="sng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endParaRPr lang="ru-RU" sz="26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Раннє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психолого-педагогічного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інтелектуального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індивідуальної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Індивідуальна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групова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психокорекція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спеціальні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розпізнавати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виражати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емоції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арт-терапії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казкотерапії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ігротерапії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Логопсихологічна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комунікативних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умінь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стимулювання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діалогічної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грі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побутових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Інтелектуальні 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олігофренія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Autofit/>
          </a:bodyPr>
          <a:lstStyle/>
          <a:p>
            <a:pPr lvl="0" algn="just"/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Соціально-психологічна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навичкам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самообслуговування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ролей через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сюжетно-рольові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позитивної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Я-концепції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Робота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родиною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психопросвіта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інформування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конструктивним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способам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подоланні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тривоги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провини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Інклюзивне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середовище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безпечної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доброзичливої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атмосфери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садочку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спільної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толерантного ставлення до дітей із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фахівцями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психолог, логопед, дефектолог,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педагог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працюють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індивідуальн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ї програми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досягнень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Інтелектуальні 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олігофренія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b="1" i="1" dirty="0" smtClean="0"/>
              <a:t>	</a:t>
            </a:r>
            <a:r>
              <a:rPr lang="uk-UA" sz="3000" b="1" i="1" dirty="0" smtClean="0">
                <a:latin typeface="Times New Roman" pitchFamily="18" charset="0"/>
                <a:cs typeface="Times New Roman" pitchFamily="18" charset="0"/>
              </a:rPr>
              <a:t>Отже:</a:t>
            </a:r>
            <a:endParaRPr lang="ru-RU" sz="3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Інтелектуальні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мають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різне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походження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динаміку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подолана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своєчасної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корекції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олігофренія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стійким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незворотним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станом. В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обох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провідною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роль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психолого-педагогічної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сприятливого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спектра (РАС):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психолог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sz="28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спектра (РАС)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нейророзвиткових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розладів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характеризуються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Стійкими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труднощами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раннього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Наявністю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обмежених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повторюваних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стереотипних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та/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сенсорних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Варіативністю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легких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виражених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потребують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ВООЗ,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поширеність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актуальність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педагогів і психологів.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спектра (РАС):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психолог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Ключові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розшифровки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підкреслює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йдеться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не про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окреме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а про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діагностичних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категорій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Аутистичні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походить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грец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autos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(«сам»)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специфіку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зосередження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власному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внутрішньому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досвіді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«Спектр»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широку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різноманітність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високим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рівнем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до тих,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значні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сенсорній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комунікативній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сферах.</a:t>
            </a:r>
          </a:p>
          <a:p>
            <a:pPr algn="just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міжнародній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(DSM-5, ICD-11)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єдиний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Autism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Spectrum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Disorder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(ASD)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замінив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попередні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діагнози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(аутизм дитячий, синдром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Аспергера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атиповий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аутизм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єдиний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спектр.</a:t>
            </a:r>
          </a:p>
          <a:p>
            <a:pPr algn="just"/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спектра (РАС):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психолог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4347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i="1" dirty="0" smtClean="0"/>
              <a:t>	</a:t>
            </a:r>
            <a:r>
              <a:rPr lang="ru-RU" sz="2900" b="1" i="1" dirty="0" err="1" smtClean="0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2900" b="1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b="1" i="1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9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i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Соціальне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варіативність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зчитуванні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невербальних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сигналів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спільної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взаємного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обміну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гнучкості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взаємодіях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сенсорна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чутливість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участь.</a:t>
            </a:r>
          </a:p>
          <a:p>
            <a:pPr lvl="0" algn="just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регуляція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вищий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перевантаження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шумних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непередбачуваних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контекстах;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корисні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візуальні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підказки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передбачуваний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розклад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мотивація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вузькі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бути ресурсом для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мотивації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інтегруємо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задачі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проєкти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Коморбідність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РДУГ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тривожні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мовленнєві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інтелектуальні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епілепсія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шлунково-кишкові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сенсорні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індивідуальної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маршрутизації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Підтверджується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клінічними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оглядами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нац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./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міжнар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настановами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u="sng" dirty="0" smtClean="0">
                <a:solidFill>
                  <a:srgbClr val="7030A0"/>
                </a:solidFill>
              </a:rPr>
              <a:t/>
            </a:r>
            <a:br>
              <a:rPr lang="ru-RU" i="1" u="sng" dirty="0" smtClean="0">
                <a:solidFill>
                  <a:srgbClr val="7030A0"/>
                </a:solidFill>
              </a:rPr>
            </a:br>
            <a:r>
              <a:rPr lang="ru-RU" sz="54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психофізичного розвитку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2900" b="1" i="1" u="sng" dirty="0" err="1">
                <a:latin typeface="Times New Roman" pitchFamily="18" charset="0"/>
                <a:cs typeface="Times New Roman" pitchFamily="18" charset="0"/>
              </a:rPr>
              <a:t>Взаємозв’язок</a:t>
            </a:r>
            <a:r>
              <a:rPr lang="ru-RU" sz="29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i="1" u="sng" dirty="0" err="1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2900" b="1" i="1" u="sng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900" b="1" i="1" u="sng" dirty="0" err="1">
                <a:latin typeface="Times New Roman" pitchFamily="18" charset="0"/>
                <a:cs typeface="Times New Roman" pitchFamily="18" charset="0"/>
              </a:rPr>
              <a:t>фізичного</a:t>
            </a:r>
            <a:r>
              <a:rPr lang="ru-RU" sz="2900" b="1" i="1" u="sng" dirty="0">
                <a:latin typeface="Times New Roman" pitchFamily="18" charset="0"/>
                <a:cs typeface="Times New Roman" pitchFamily="18" charset="0"/>
              </a:rPr>
              <a:t> розвитку</a:t>
            </a:r>
          </a:p>
          <a:p>
            <a:pPr lvl="0"/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Фізичні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психічний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розвиток (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слуху →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уповільнення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мовленнєвого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розвитку).</a:t>
            </a:r>
          </a:p>
          <a:p>
            <a:pPr lvl="0"/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Психічні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позначаються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фізичній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інтелектуальних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порушеннях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знижується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ініціативність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рухах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>
              <a:buNone/>
            </a:pP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Велике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мають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включення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збережених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аналізаторів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Практичне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для психолога</a:t>
            </a:r>
          </a:p>
          <a:p>
            <a:pPr lvl="0"/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Вчасне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900" dirty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психофізичному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розвитку.</a:t>
            </a:r>
          </a:p>
          <a:p>
            <a:pPr lvl="0"/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програм розвитку та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корекції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з педагогами й батьками.</a:t>
            </a:r>
          </a:p>
          <a:p>
            <a:pPr lvl="0"/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процесу </a:t>
            </a:r>
            <a:r>
              <a:rPr lang="ru-RU" sz="2900" dirty="0" err="1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спектра (РАС):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психолог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i="1" dirty="0" smtClean="0"/>
              <a:t>	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: від повної відсутності вербалізації до граматично збереженого мовлення з прагматичними труднощами; ехолалії можуть виконувати регулятивну функцію.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Прагматика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: складнощі ініціювання/підтримання діалогу, розуміння імпліцитних правил, метафор; корисні явні правила,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візуали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рольові моделі.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Альтернативна й додаткова комунікація (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AAC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PECS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комунікатори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/додатки — як шлях до мовлення або сталий спосіб комунікації; ефективність зростає при навчанні партнерів по спілкуванню.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спектра (РАС):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психолог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/>
              <a:t>	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втручання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(evidence-informed)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Naturalistic Developmental Behavioral Interventions (NDBI)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стратегій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навчання в природному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підсилення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ABA-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практики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/ EIBI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свідчать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потенційну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доказів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гетерогенність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різняться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відстежувати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уникати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«one-size-fits-all».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TEACCH/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візуальна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структурованість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чіткий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простір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візуальні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розклади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тривоги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автономність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Мовленнєва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терапія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тренінг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батьків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фокус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прагматиці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функціональній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генералізації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щоденних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рутинах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Освітні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ІПР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ІПР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ООП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дизайн навчання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(UDL),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сенсорні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перерви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тихі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зони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поетапні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відеомоделювання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парне навчання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міждисциплінарна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команда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вчитель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логопед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ерготерапевт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спектра (РАС):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психолог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нейрорізноманіття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та партнерство з родиною</a:t>
            </a:r>
          </a:p>
          <a:p>
            <a:pPr algn="just"/>
            <a:r>
              <a:rPr lang="ru-RU" sz="3400" b="1" i="1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i="1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i="1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Повага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гідності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цінність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діагнозу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рівня розвитку.</a:t>
            </a:r>
          </a:p>
          <a:p>
            <a:pPr lvl="0" algn="just"/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недискримінації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відмова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упереджень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статусу,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Конфіденційність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таємниці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про стан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особисте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Принцип "не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нашкодь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уникнення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які можуть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завдати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шкоди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психіці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соціальному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становищу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Повага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автономії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права батьків на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спектра (РАС):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психолог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Нейрорізноманіття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нейрорізноманіття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походить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англійського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neurodiversity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неврологічні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відмінності (аутизм,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РДУГ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дислексія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диспраксія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природною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варіацією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розвитку, а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«дефектами».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Ключові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концепції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Люди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нейрорізноманітними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унікальні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таланти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Потреби таких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зводяться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умов для 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різноманітності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не навпаки.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Прийняття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нейрорізноманіття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практики.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спектра (РАС):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психолог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Партнерство з родиною: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взаємоповага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Сім’я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ключовим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середовищем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ефективна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робота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неможлива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з батьками.</a:t>
            </a:r>
            <a:br>
              <a:rPr lang="ru-RU" sz="3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партнерства:</a:t>
            </a:r>
          </a:p>
          <a:p>
            <a:pPr lvl="0" algn="just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Інформування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просвіта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батькам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Спільне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маршруту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– участь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визначенні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родині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подоланні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стресу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пов’язаного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з особливими потребами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Участь у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– батьки мають право бути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рівноправними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учасниками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супроводу.</a:t>
            </a:r>
          </a:p>
          <a:p>
            <a:pPr lvl="0" algn="just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культурних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сімейних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врахування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традицій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релігії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спектра (РАС):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психолог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/>
              <a:t>	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виклики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перспективи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Поширення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суспільних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стереотипів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людей із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особливостями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розвитку.</a:t>
            </a: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Недостатня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педагогів і психологів до роботи з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концепцією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нейрорізноманіття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Потреба у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створенні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гнучких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програм,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орієнтованих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потреби.</a:t>
            </a:r>
          </a:p>
          <a:p>
            <a:pPr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партнерства з родинами через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відкритий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діалог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спільні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заходи,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батьківських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ініціатив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спектра (РАС):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психолог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чн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b="1" i="1" dirty="0" smtClean="0"/>
              <a:t>	</a:t>
            </a:r>
            <a:r>
              <a:rPr lang="uk-UA" sz="2600" b="1" i="1" dirty="0" smtClean="0">
                <a:latin typeface="Times New Roman" pitchFamily="18" charset="0"/>
                <a:cs typeface="Times New Roman" pitchFamily="18" charset="0"/>
              </a:rPr>
              <a:t>Отже: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засади, прийняття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нейрорізноманіття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та партнерство з родиною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взаємопов’язаними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складниками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освіти. 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Вони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повагу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індивідуальності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сильних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сприятливого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для навчання та розвитку;</a:t>
            </a:r>
          </a:p>
          <a:p>
            <a:pPr lvl="0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зміцнення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взаємодовіри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між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фахівцями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сім’єю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майбутніми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психологами та педагогами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запорукою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гуманної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sz="5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Психофізичний розвиток дитини з порушеннями мовлення</a:t>
            </a: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3000" b="1" i="1" dirty="0" err="1" smtClean="0">
                <a:latin typeface="Times New Roman" pitchFamily="18" charset="0"/>
                <a:cs typeface="Times New Roman" pitchFamily="18" charset="0"/>
              </a:rPr>
              <a:t>Мова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провідним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засобом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у дітей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відображаються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на їх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комунікативній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а й на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загальному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психофізичному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розвитку, що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потребу у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комплексній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педагогічній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психологічній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підтримці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стійкі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відхилення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формуванні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мовної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використанні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мовних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ускладнюють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пізнавальну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Психофізичний розвиток дитини з порушеннями мовлення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uk-UA" b="1" dirty="0" smtClean="0"/>
              <a:t>	</a:t>
            </a:r>
            <a:r>
              <a:rPr lang="uk-UA" sz="3300" b="1" dirty="0" smtClean="0">
                <a:latin typeface="Times New Roman" pitchFamily="18" charset="0"/>
                <a:cs typeface="Times New Roman" pitchFamily="18" charset="0"/>
              </a:rPr>
              <a:t>Класифікація мовленнєвих порушень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Фонетико-фонематичні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дислалія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ринолалія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дизартрія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темпу і ритму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заїкання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тахілалія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брадилалія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Загальне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недорозвинення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(ЗНМ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різного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писемного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дислексія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дисграфія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Афазії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втрата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сформованого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ураження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ЦНС)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Психофізичний розвиток дитини з порушеннями мовлення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Вплив </a:t>
            </a:r>
            <a:r>
              <a:rPr lang="ru-RU" sz="4500" b="1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4500" b="1" dirty="0" err="1" smtClean="0">
                <a:latin typeface="Times New Roman" pitchFamily="18" charset="0"/>
                <a:cs typeface="Times New Roman" pitchFamily="18" charset="0"/>
              </a:rPr>
              <a:t>психофізичний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 розвиток</a:t>
            </a:r>
          </a:p>
          <a:p>
            <a:pPr algn="just"/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нерозривно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пов’язане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когнітивними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процесами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відображаються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на:</a:t>
            </a:r>
          </a:p>
          <a:p>
            <a:pPr lvl="0" algn="just"/>
            <a:r>
              <a:rPr lang="ru-RU" sz="4500" b="1" dirty="0" err="1" smtClean="0">
                <a:latin typeface="Times New Roman" pitchFamily="18" charset="0"/>
                <a:cs typeface="Times New Roman" pitchFamily="18" charset="0"/>
              </a:rPr>
              <a:t>Пізнавальній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/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обмеженість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словникового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запасу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утруднює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знижується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довільної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уповільнюється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, зокрема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словесно-логічного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4500" b="1" dirty="0" err="1" smtClean="0">
                <a:latin typeface="Times New Roman" pitchFamily="18" charset="0"/>
                <a:cs typeface="Times New Roman" pitchFamily="18" charset="0"/>
              </a:rPr>
              <a:t>Емоційно-вольовій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/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переживає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тривожність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виникати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занижена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самооцінка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невпевненості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з’являються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афективні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реакції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образливість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замкненість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агресивність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sz="4500" b="1" dirty="0" err="1" smtClean="0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/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встановленні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контактів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із ровесниками;</a:t>
            </a:r>
          </a:p>
          <a:p>
            <a:pPr lvl="1" algn="just"/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ізоляції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дорослого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endParaRPr lang="ru-RU" sz="4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7758138" cy="928694"/>
          </a:xfrm>
        </p:spPr>
        <p:txBody>
          <a:bodyPr>
            <a:normAutofit fontScale="90000"/>
          </a:bodyPr>
          <a:lstStyle/>
          <a:p>
            <a:r>
              <a:rPr lang="ru-RU" i="1" u="sng" dirty="0" smtClean="0">
                <a:solidFill>
                  <a:srgbClr val="7030A0"/>
                </a:solidFill>
              </a:rPr>
              <a:t/>
            </a:r>
            <a:br>
              <a:rPr lang="ru-RU" i="1" u="sng" dirty="0" smtClean="0">
                <a:solidFill>
                  <a:srgbClr val="7030A0"/>
                </a:solidFill>
              </a:rPr>
            </a:br>
            <a:r>
              <a:rPr lang="ru-RU" sz="36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психофізичного розвитку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857784"/>
          </a:xfrm>
        </p:spPr>
        <p:txBody>
          <a:bodyPr>
            <a:normAutofit fontScale="47500" lnSpcReduction="20000"/>
          </a:bodyPr>
          <a:lstStyle/>
          <a:p>
            <a:r>
              <a:rPr lang="ru-RU" sz="3800" b="1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 психофізичного розвитку дітей 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із </a:t>
            </a:r>
            <a:r>
              <a:rPr lang="ru-RU" sz="3800" b="1" dirty="0" err="1"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Психофізичний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розвиток дітей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із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темою в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800" dirty="0">
                <a:latin typeface="Times New Roman" pitchFamily="18" charset="0"/>
                <a:cs typeface="Times New Roman" pitchFamily="18" charset="0"/>
              </a:rPr>
              <a:t>спеціальної 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педагогіки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можуть бути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вродженими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набутими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Вони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інтелектуальний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мовний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фізичний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та їх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корекція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необхідними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для забезпечення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повноцінного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й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дітей.</a:t>
            </a:r>
          </a:p>
          <a:p>
            <a:pPr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800" b="1" dirty="0" err="1" smtClean="0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b="1" dirty="0" err="1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 психофізичного розвитку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психофізичного розвитку можна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класифікувати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за різними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800" b="1" dirty="0" err="1">
                <a:latin typeface="Times New Roman" pitchFamily="18" charset="0"/>
                <a:cs typeface="Times New Roman" pitchFamily="18" charset="0"/>
              </a:rPr>
              <a:t>етіологією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Вроджені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генетичні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органічні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ураження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ЦНС).</a:t>
            </a:r>
          </a:p>
          <a:p>
            <a:pPr lvl="0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Набуті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травми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інфекції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токсичні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впливи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За характером </a:t>
            </a:r>
            <a:r>
              <a:rPr lang="ru-RU" sz="3800" b="1" dirty="0" err="1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Інтелектуальні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розумова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відсталість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розвитку).</a:t>
            </a: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Мовленнєві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дислалія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заїкання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алалія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Емоційно-вольові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лабільність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імпульсивність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Моторні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координації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гіпотонія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Психофізичний розвиток дитини з порушеннями мовлення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Фізичний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розвиток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Недостатня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сформованість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артикуляційного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апарату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дрібної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загальної моторики.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Зниження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координації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Часто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супутні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неврологічні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відхилення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гіперкінези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тонусу).</a:t>
            </a:r>
          </a:p>
          <a:p>
            <a:pPr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портрет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уникають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мовленнєвих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можуть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проявляти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вибірковість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підвищена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втомлюваність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відхилення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Мотиваційна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сфера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спостерігається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невпевненість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мотивація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сфера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потреба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схваленні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боку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дорослих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Психофізичний розвиток дитини з порушеннями мовлення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дітей з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мовленнєвими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невербальних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(жести,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міміка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інтонація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замість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повноцінної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побудові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діалогів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переказів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розповідей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ускладнює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мисленнєву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Повільні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темпи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норм.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Соціально-психологічні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наслідки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Зниження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успішності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комплексів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неповноцінності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агресія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замкненість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уникання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контактів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Обмежені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своєчасної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b="1" dirty="0" smtClean="0"/>
              <a:t> 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Autofit/>
          </a:bodyPr>
          <a:lstStyle/>
          <a:p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Психофізичний розвиток дитини з порушеннями мовлення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Педагогічні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Раннє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корекція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мовленнєвих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Індивідуальний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рівня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логопедичної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медичної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ігор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вправ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для розвитку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артикуляційна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гімнастика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логопедичні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розвиток фонематичного слуху).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сприятливого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освіти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Психофізичний розвиток дитини з порушеннями мовлення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/>
              <a:t>	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Шляхи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позитивної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комунікативної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арттерапії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казкотерапія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музикотерапія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ігротерапія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 батьками: навчання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прийомів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мовленнєвого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Психофізичний розвиток дитини з порушеннями мовлення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uk-UA" sz="2900" b="1" dirty="0" smtClean="0">
                <a:latin typeface="Times New Roman" pitchFamily="18" charset="0"/>
                <a:cs typeface="Times New Roman" pitchFamily="18" charset="0"/>
              </a:rPr>
              <a:t>	Отже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когнітивну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емоційну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потребують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комплексної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 боку педагогів, психологів,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логопедів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родини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фахівця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умов для позитивної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розвитку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впевненості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повноцінної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мають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збережений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інтелектуальний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потенціал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потребують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комплексної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гармонійного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психофізичного розвитку.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Своєчасна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корекційна робота,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педагогічна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оточення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вирішальними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їхньої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успішної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суспільстві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500198"/>
          </a:xfrm>
        </p:spPr>
        <p:txBody>
          <a:bodyPr>
            <a:normAutofit fontScale="90000"/>
          </a:bodyPr>
          <a:lstStyle/>
          <a:p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(ЗПР):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варіативність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розвитку (ЗПР)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стійке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уповільнення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темпів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когнітивної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емоційно-вольової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особистісної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сфер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збереженні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потенційних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подальшого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розвитку.</a:t>
            </a:r>
          </a:p>
          <a:p>
            <a:pPr lvl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Відрізняється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інтелектуальної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недостатності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динамічний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частково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зворотний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характер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Міжнародна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(МКХ-11, DSM-5)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відносить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ЗПР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розладів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виділяє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прикордонний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стан.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(ЗПР):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варіативність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Етіологічні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чинники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Біологічні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ураження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ЦНС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вагітності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пологові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травми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інфекції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генетичні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Соматичні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хронічні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захворювання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фізична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астенія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Соціально-психологічні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депривація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педагогічна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занедбаність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несприятливе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Комплексні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біологічних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і соціальних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чинників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(ЗПР):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варіативність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Варіативність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ЗПР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Прояви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відрізняються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етіології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Когнітивна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сфера: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уповільнене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узагальненням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абстрагуванням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слабка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пам’ять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обмежені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пізнавальні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Мовленнєва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сфера: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словниковий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запас;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аграматизми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зв’язному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мовленні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(ЗПР):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варіативність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/>
          </a:bodyPr>
          <a:lstStyle/>
          <a:p>
            <a:pPr lvl="0"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Емоційно-вольова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сфера: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підвищена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втомлюваність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нестійкість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імпульсивність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слабка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довільна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регуляція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Соціальна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поведінка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колективі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потреба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підтримці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дорослого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несформованість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ігрової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(ЗПР):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варіативність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дітей із ЗПР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Відставання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носить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частковий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нерівномірний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характер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зона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найближчого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розвитку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компенсувати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дефіцити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сприятливих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можливе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відставання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включення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загальноосвітню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групу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дітей спостерігається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переходу в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стійкі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інтелектуального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психофізичного розвитку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sz="2600" b="1" dirty="0">
                <a:latin typeface="Times New Roman" pitchFamily="18" charset="0"/>
                <a:cs typeface="Times New Roman" pitchFamily="18" charset="0"/>
              </a:rPr>
              <a:t>Отже: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психофізичний розвиток — це </a:t>
            </a:r>
            <a:r>
              <a:rPr lang="uk-UA" sz="2600" b="1" dirty="0">
                <a:latin typeface="Times New Roman" pitchFamily="18" charset="0"/>
                <a:cs typeface="Times New Roman" pitchFamily="18" charset="0"/>
              </a:rPr>
              <a:t>цілісний процес становлення особистості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uk-UA" sz="2600" dirty="0" err="1">
                <a:latin typeface="Times New Roman" pitchFamily="18" charset="0"/>
                <a:cs typeface="Times New Roman" pitchFamily="18" charset="0"/>
              </a:rPr>
              <a:t>психіче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і фізичне взаємопов’язані.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У дітей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із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порушеннями він має </a:t>
            </a:r>
            <a:r>
              <a:rPr lang="uk-UA" sz="2600" b="1" dirty="0">
                <a:latin typeface="Times New Roman" pitchFamily="18" charset="0"/>
                <a:cs typeface="Times New Roman" pitchFamily="18" charset="0"/>
              </a:rPr>
              <a:t>специфічні особливості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, які можуть уповільнювати або деформувати розвиток.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Велике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мають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індивідуальний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психолога й педагога —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створити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максимальної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компенсації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порушених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та розвитку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цілому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	Психофізичний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розвиток дітей з порушеннями вимагає комплексного підходу, що включає діагностику, корекцію та підтримку. </a:t>
            </a:r>
            <a:endParaRPr lang="uk-UA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Раннє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своєчасна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можуть значно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покращити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інтеграцію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(ЗПР):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варіативність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600" b="1" dirty="0" smtClean="0"/>
              <a:t>	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корекційно-розви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ткова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робота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збережений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інтелектуальний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потенціал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пластичність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нервової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дошкільному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молодшому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шкільному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віці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можливість розвитку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довільності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мотивації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правильної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корекційної роботи: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пізнавальних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пам’ять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мовленнєвих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тренування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емоційно-вольової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ігрової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соціально-психологічна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Методи: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ігрова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терапія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арттерапія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казкотерапія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психогімнастика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Взаємодія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психолог – логопед – дефектолог – педагог – батьки.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(ЗПР):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варіативність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можливості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uk-UA" b="1" dirty="0" smtClean="0"/>
              <a:t>	</a:t>
            </a:r>
            <a:r>
              <a:rPr lang="uk-UA" sz="3000" b="1" dirty="0" smtClean="0">
                <a:latin typeface="Times New Roman" pitchFamily="18" charset="0"/>
                <a:cs typeface="Times New Roman" pitchFamily="18" charset="0"/>
              </a:rPr>
              <a:t>Отже: 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ЗПР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складним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багатофакторним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феноменом із широким спектром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Відставання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зворотний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характер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раннього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цілеспрямованої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Комплексна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психолого-педагогічна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максимально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реалізувати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потенціал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навчальній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успішності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дефіциту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гіперактивность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(РД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характеристики</a:t>
            </a:r>
            <a:endParaRPr lang="ru-RU" sz="28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>
              <a:buNone/>
            </a:pPr>
            <a:r>
              <a:rPr lang="uk-UA" b="1" dirty="0" smtClean="0"/>
              <a:t>	</a:t>
            </a:r>
            <a:r>
              <a:rPr lang="uk-UA" sz="3000" b="1" dirty="0" smtClean="0"/>
              <a:t>РД</a:t>
            </a:r>
            <a:r>
              <a:rPr lang="uk-UA" sz="3000" b="1" dirty="0" smtClean="0">
                <a:cs typeface="Times New Roman" pitchFamily="18" charset="0"/>
              </a:rPr>
              <a:t>УГ</a:t>
            </a:r>
            <a:r>
              <a:rPr lang="uk-UA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Attention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Deficit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Hyperactivity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Disorder</a:t>
            </a:r>
            <a:r>
              <a:rPr lang="uk-UA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ADHD</a:t>
            </a:r>
            <a:r>
              <a:rPr lang="uk-UA" sz="3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3000" dirty="0" err="1" smtClean="0">
                <a:latin typeface="Times New Roman" pitchFamily="18" charset="0"/>
                <a:cs typeface="Times New Roman" pitchFamily="18" charset="0"/>
              </a:rPr>
              <a:t>нейророзвитковий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розлад, що характеризується стійкими труднощами з увагою, імпульсивністю та надмірною руховою активністю.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Вперше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описаний у XIX ст. як «синдром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моральної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нестійкості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» (G.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Still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1902).</a:t>
            </a:r>
          </a:p>
          <a:p>
            <a:pPr lvl="0"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За МКХ-11 та DSM-5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відноситься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до групи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розладів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нейророзвитку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Поширеність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серед дітей –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3 до 7 %, у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дорослих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– до 4 %.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дефіциту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гіперактивность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(РД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характеристики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Етіологія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нейропсихологічні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основи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Біологічні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чинники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генетична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схильність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(до 70 %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сімейній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Нейрофізіологія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дисфункція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префронтальної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кори,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нейромедіаторних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систем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допамін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норадреналін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Перинатальні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гіпоксія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недоношеність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ураження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ЦНС</a:t>
            </a:r>
          </a:p>
          <a:p>
            <a:pPr lvl="0" algn="just"/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Соціально-психологічні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чинники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причиною,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можуть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посилювати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прояви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стреси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виховні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стилі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дефіциту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гіперактивность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(РД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характеристики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характеристики дітей із 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РДУГ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Гіперактивність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постійна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рухливість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«не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всидіти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місці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lvl="1"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надмірна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жестикуляція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біг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стрибки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дотриманні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правил і режиму.</a:t>
            </a:r>
          </a:p>
          <a:p>
            <a:pPr lvl="0" algn="just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Імпульсивність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перериває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дослухавши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схильність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ризикованих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 контролем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конфліктність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низький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рівень толерантності до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фрустрації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 авторитетами й правилами.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дефіциту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гіперактивность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(РД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характеристики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освітні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Дефіцит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низька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концентрація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швидке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відволікання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сторонні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подразники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виконанні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завдань, що потребують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тривалої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зосередженості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пам’ять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слабко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розвинена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довільна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регуляція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плануванням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прогнозуванням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організацією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недостатній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контроль і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Навчальні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нерівномірна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успішність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відставання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засвоєнні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письма,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читання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математики через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неуважність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негативної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шкільної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мотивації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дефіциту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гіперактивность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(РД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характеристики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Варіанти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перебігу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коморбідні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розлади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Типи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РДУГ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(за DSM-5):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переважанням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неуважності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(ADD).</a:t>
            </a:r>
          </a:p>
          <a:p>
            <a:pPr lvl="0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переважанням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гіперактивності-імпульсивності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Комбінований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тип.</a:t>
            </a:r>
          </a:p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Коморбідність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тривожні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навчання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дислексія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дискалькулія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опозиційно-виклична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поведінка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депресивні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симптоми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дефіциту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гіперактивность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(РД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характеристики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</a:p>
          <a:p>
            <a:pPr algn="ctr"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Шляхи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корекції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Поведінкова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терапія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правил і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підкріплень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; навчання батьків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технікам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поведінкової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корекції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Когнітивно-поведінкові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методи: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розвиток самоконтролю,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тренування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Ігрові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методи: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рольові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психогімнастика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арттерапія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Шкільні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чіткі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дроблення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завдань,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візуальних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підказок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Медикаментозна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стимулятори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метилфенідат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нестимулятори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атомоксетин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призначаються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лікарем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Соціально-психологічна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робота з батьками, навчання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вчителів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психоедукація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дефіциту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гіперактивность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(РД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Г):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характеристики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uk-UA" b="1" dirty="0" smtClean="0"/>
              <a:t>	</a:t>
            </a:r>
            <a:r>
              <a:rPr lang="uk-UA" sz="3000" b="1" dirty="0" smtClean="0">
                <a:latin typeface="Times New Roman" pitchFamily="18" charset="0"/>
                <a:cs typeface="Times New Roman" pitchFamily="18" charset="0"/>
              </a:rPr>
              <a:t>Отже: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РДУГ 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– поширений </a:t>
            </a:r>
            <a:r>
              <a:rPr lang="uk-UA" sz="3000" dirty="0" err="1" smtClean="0">
                <a:latin typeface="Times New Roman" pitchFamily="18" charset="0"/>
                <a:cs typeface="Times New Roman" pitchFamily="18" charset="0"/>
              </a:rPr>
              <a:t>нейророзвитковий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розлад, що має комплексні поведінкові та когнітивні прояви.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симптоми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значно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на навчання,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соціалізацію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Раннє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багатопрофільна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(психолог, педагог,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лікар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батьки)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дають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можливість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компенсації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підвищення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сихологічної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2800" i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>
              <a:buNone/>
            </a:pPr>
            <a:r>
              <a:rPr lang="ru-RU" dirty="0" smtClean="0"/>
              <a:t>	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практика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орієнтовані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інклюзію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 забезпечення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рівних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потребують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цілеспрямованої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максимально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реалізувати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потенційні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подоланню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а й розвитку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позитивної «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Я-концепції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формуванню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1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1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31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їх вплив на розвиток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ір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- в</a:t>
            </a:r>
            <a:r>
              <a:rPr lang="vi-VN" dirty="0" smtClean="0"/>
              <a:t>ідчуття (сенсо́рне відчуття), що дозволяє сприймати світло; колір та зовнішню структуру навколишнього світу у вигляді зображення або картини.</a:t>
            </a:r>
            <a:r>
              <a:rPr lang="uk-UA" dirty="0" smtClean="0"/>
              <a:t> Органом зору у людини є очі.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одними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поширених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сенсорних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дітей.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відіграє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провідну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роль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пізнанні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80%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зоровий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аналізатор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Втрата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суттєве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зниження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зорової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психофізичного розвитку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рухових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зору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Сліпота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втрата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зорового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Слабкозорість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зниження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зорової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яке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скориговане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окулярів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Часткові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астигматизм,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короткозорість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міопія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далекозорість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гіперметропія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косоокість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амбліопія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 часом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Вроджені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зумовлені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внутрішньоутробними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чинниками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спадковістю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ураженнями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ЦНС).</a:t>
            </a:r>
          </a:p>
          <a:p>
            <a:pPr lvl="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Набуті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травм, хвороб,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інфекцій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229600" cy="1285884"/>
          </a:xfrm>
        </p:spPr>
        <p:txBody>
          <a:bodyPr>
            <a:normAutofit/>
          </a:bodyPr>
          <a:lstStyle/>
          <a:p>
            <a:r>
              <a:rPr lang="ru-RU" sz="31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31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1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1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сихологічної</a:t>
            </a:r>
            <a:r>
              <a:rPr lang="ru-RU" sz="31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1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uk-UA" sz="31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1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31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 </a:t>
            </a:r>
            <a:r>
              <a:rPr lang="ru-RU" sz="31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психофізичних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їхні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Психофізичні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стійкі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відхилення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розвитку, які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стосуються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сенсорної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слуху,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опорно-рухової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емоційно-вольової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мовленнєвого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розвитку.</a:t>
            </a: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дітей із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нерівномірність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потреба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підвищена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вразливість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дорослих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сихологічної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Мета та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Мета: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забезпечення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повноцінного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розвитку та успішної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дітей із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пізнавальних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комунікативних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позитивного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стану;</a:t>
            </a: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впевненості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можливостях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вторинних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агресивності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ізоляції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навчальне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середовище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сихологічної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дітей із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гуманізму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прийняття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унікальності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індивідуалізації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урахування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вікових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особистісних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когнітивних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сенсорних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Принцип діяльнісного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– розвиток через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активну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навчальній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ігровій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творчій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Принцип опори на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сильні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– акцент не на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обмеженнях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а на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збережених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потенційних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можливостях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Принцип партнерства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взаємодія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психолога, педагогів, батьків і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самої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сихологічної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системності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комплексність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психолого-педагогічних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медичних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соціальних.</a:t>
            </a:r>
          </a:p>
          <a:p>
            <a:pPr lvl="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безперервності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наступності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етапах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розвитку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дитсадок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школа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підлітковий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інклюзії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умов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включення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колектив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Принцип толерантності й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безпечного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мінімізація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дискримінації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доброзичливого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ставлення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29566" cy="1143000"/>
          </a:xfrm>
        </p:spPr>
        <p:txBody>
          <a:bodyPr>
            <a:normAutofit/>
          </a:bodyPr>
          <a:lstStyle/>
          <a:p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сихологічної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методи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Арттерапія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малювання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ліплення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колажі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зниження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розвиток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виразності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Казкотерапія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казкових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історій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моральних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орієнтирів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зняття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страхів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Ігрова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терапія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рольові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сюжетні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уяви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соціальних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Психогімнастика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мімікою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жестами,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рухами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самовираження</a:t>
            </a:r>
            <a:r>
              <a:rPr lang="ru-RU" dirty="0" smtClean="0"/>
              <a:t>.</a:t>
            </a:r>
          </a:p>
          <a:p>
            <a:pPr lvl="1" algn="just"/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сихологічної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Музикотерапія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слухання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виконання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музики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музику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нормалізація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психоемоційного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стану.</a:t>
            </a:r>
          </a:p>
          <a:p>
            <a:pPr lvl="0"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тренінги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увагу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пам'ять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логіку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Соціально-психологічні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тренінги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групові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співпрацю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домовлятися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слухати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підтримувати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сихологічної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слуху: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малювання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театралізованих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ігор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для розвитку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музикотерапія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дотикові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просторових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уявлень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казкотерапія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психогімнастика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для розвитку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опорно-руховими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арттерапія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з аутизмом: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структуровані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сенсорна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для розвитку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комунікативних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сихологічної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14882"/>
          </a:xfrm>
        </p:spPr>
        <p:txBody>
          <a:bodyPr>
            <a:normAutofit fontScale="475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Роль учасників </a:t>
            </a:r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Психолог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програм, проведення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корекційних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занять,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Педагог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завдань,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доброзичливої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атмосфери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Батьки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 участь у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спільних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заняттях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Медики та </a:t>
            </a:r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працівники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Роль психолога, педагогів і батьків у </a:t>
            </a:r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Психолог: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корекційно-розвивальна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робота,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педагогів і батьків.</a:t>
            </a:r>
          </a:p>
          <a:p>
            <a:pPr lvl="0" algn="just"/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Педагоги: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програм,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індивідуальний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позитивного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Батьки: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адекватних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очікувань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фахівцями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й медики: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інтеграції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сихологічної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 </a:t>
            </a:r>
            <a:r>
              <a:rPr lang="ru-RU" sz="28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uk-UA" b="1" dirty="0" smtClean="0"/>
              <a:t>	</a:t>
            </a:r>
            <a:r>
              <a:rPr lang="uk-UA" sz="3000" b="1" dirty="0" smtClean="0">
                <a:latin typeface="Times New Roman" pitchFamily="18" charset="0"/>
                <a:cs typeface="Times New Roman" pitchFamily="18" charset="0"/>
              </a:rPr>
              <a:t>Отже: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Психологічна підтримка дітей із психофізичними порушеннями ґрунтується на принципах гуманізму, індивідуалізації, партнерства та інклюзії.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Вона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системною,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тривалою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й комплексною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потенціалу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Головна мета – не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а й розвиток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гармонійної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готової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суспільстві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Рекомендована 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література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Бондар, В. І., &amp; </a:t>
            </a:r>
            <a:r>
              <a:rPr lang="ru-RU" dirty="0" err="1" smtClean="0"/>
              <a:t>Колектив</a:t>
            </a:r>
            <a:r>
              <a:rPr lang="ru-RU" dirty="0" smtClean="0"/>
              <a:t> </a:t>
            </a:r>
            <a:r>
              <a:rPr lang="ru-RU" dirty="0" err="1" smtClean="0"/>
              <a:t>авторів</a:t>
            </a:r>
            <a:r>
              <a:rPr lang="ru-RU" dirty="0" smtClean="0"/>
              <a:t>. (2020). </a:t>
            </a:r>
            <a:r>
              <a:rPr lang="ru-RU" i="1" dirty="0" err="1" smtClean="0"/>
              <a:t>Психолого-педагогічні</a:t>
            </a:r>
            <a:r>
              <a:rPr lang="ru-RU" i="1" dirty="0" smtClean="0"/>
              <a:t> засади </a:t>
            </a:r>
            <a:r>
              <a:rPr lang="ru-RU" i="1" dirty="0" err="1" smtClean="0"/>
              <a:t>технологій</a:t>
            </a:r>
            <a:r>
              <a:rPr lang="ru-RU" i="1" dirty="0" smtClean="0"/>
              <a:t> супроводу дітей з особливими освітніми потребами</a:t>
            </a:r>
            <a:r>
              <a:rPr lang="ru-RU" dirty="0" smtClean="0"/>
              <a:t> (</a:t>
            </a:r>
            <a:r>
              <a:rPr lang="ru-RU" dirty="0" err="1" smtClean="0"/>
              <a:t>монографія</a:t>
            </a:r>
            <a:r>
              <a:rPr lang="ru-RU" dirty="0" smtClean="0"/>
              <a:t>). </a:t>
            </a:r>
            <a:r>
              <a:rPr lang="ru-RU" dirty="0" err="1" smtClean="0"/>
              <a:t>Київ</a:t>
            </a:r>
            <a:r>
              <a:rPr lang="ru-RU" dirty="0" smtClean="0"/>
              <a:t>: </a:t>
            </a:r>
            <a:r>
              <a:rPr lang="ru-RU" dirty="0" err="1" smtClean="0"/>
              <a:t>Інститут</a:t>
            </a:r>
            <a:r>
              <a:rPr lang="ru-RU" dirty="0" smtClean="0"/>
              <a:t> </a:t>
            </a:r>
            <a:r>
              <a:rPr lang="ru-RU" dirty="0" err="1" smtClean="0"/>
              <a:t>спеціальної</a:t>
            </a:r>
            <a:r>
              <a:rPr lang="ru-RU" dirty="0" smtClean="0"/>
              <a:t> </a:t>
            </a:r>
            <a:r>
              <a:rPr lang="ru-RU" dirty="0" err="1" smtClean="0"/>
              <a:t>педагогіки</a:t>
            </a:r>
            <a:r>
              <a:rPr lang="ru-RU" dirty="0" smtClean="0"/>
              <a:t> і </a:t>
            </a:r>
            <a:r>
              <a:rPr lang="ru-RU" dirty="0" err="1" smtClean="0"/>
              <a:t>психології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Інститут</a:t>
            </a:r>
            <a:r>
              <a:rPr lang="ru-RU" dirty="0" smtClean="0"/>
              <a:t> </a:t>
            </a:r>
            <a:r>
              <a:rPr lang="ru-RU" dirty="0" err="1" smtClean="0"/>
              <a:t>спеціальної</a:t>
            </a:r>
            <a:r>
              <a:rPr lang="ru-RU" dirty="0" smtClean="0"/>
              <a:t> </a:t>
            </a:r>
            <a:r>
              <a:rPr lang="ru-RU" dirty="0" err="1" smtClean="0"/>
              <a:t>педагогіки</a:t>
            </a:r>
            <a:r>
              <a:rPr lang="ru-RU" dirty="0" smtClean="0"/>
              <a:t> НАПН </a:t>
            </a:r>
            <a:r>
              <a:rPr lang="ru-RU" dirty="0" err="1" smtClean="0"/>
              <a:t>України</a:t>
            </a:r>
            <a:r>
              <a:rPr lang="ru-RU" dirty="0" smtClean="0"/>
              <a:t>. (2023). </a:t>
            </a:r>
            <a:r>
              <a:rPr lang="ru-RU" i="1" dirty="0" err="1" smtClean="0"/>
              <a:t>Раннє</a:t>
            </a:r>
            <a:r>
              <a:rPr lang="ru-RU" i="1" dirty="0" smtClean="0"/>
              <a:t> </a:t>
            </a:r>
            <a:r>
              <a:rPr lang="ru-RU" i="1" dirty="0" err="1" smtClean="0"/>
              <a:t>втручання</a:t>
            </a:r>
            <a:r>
              <a:rPr lang="ru-RU" i="1" dirty="0" smtClean="0"/>
              <a:t> та розвиток дітей з </a:t>
            </a:r>
            <a:r>
              <a:rPr lang="ru-RU" i="1" dirty="0" err="1" smtClean="0"/>
              <a:t>психофізичними</a:t>
            </a:r>
            <a:r>
              <a:rPr lang="ru-RU" i="1" dirty="0" smtClean="0"/>
              <a:t> </a:t>
            </a:r>
            <a:r>
              <a:rPr lang="ru-RU" i="1" dirty="0" err="1" smtClean="0"/>
              <a:t>порушеннями</a:t>
            </a:r>
            <a:r>
              <a:rPr lang="ru-RU" dirty="0" smtClean="0"/>
              <a:t>. </a:t>
            </a:r>
            <a:r>
              <a:rPr lang="ru-RU" dirty="0" err="1" smtClean="0"/>
              <a:t>Київ</a:t>
            </a:r>
            <a:r>
              <a:rPr lang="ru-RU" dirty="0" smtClean="0"/>
              <a:t>: ІСП НАПН </a:t>
            </a:r>
            <a:r>
              <a:rPr lang="ru-RU" dirty="0" err="1" smtClean="0"/>
              <a:t>України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Котлова</a:t>
            </a:r>
            <a:r>
              <a:rPr lang="ru-RU" dirty="0" smtClean="0"/>
              <a:t>, Л., </a:t>
            </a:r>
            <a:r>
              <a:rPr lang="ru-RU" dirty="0" err="1" smtClean="0"/>
              <a:t>Хворова</a:t>
            </a:r>
            <a:r>
              <a:rPr lang="ru-RU" dirty="0" smtClean="0"/>
              <a:t>, О., &amp; </a:t>
            </a:r>
            <a:r>
              <a:rPr lang="ru-RU" dirty="0" err="1" smtClean="0"/>
              <a:t>Долінчук</a:t>
            </a:r>
            <a:r>
              <a:rPr lang="ru-RU" dirty="0" smtClean="0"/>
              <a:t>, О. (Ред.). (2021). </a:t>
            </a:r>
            <a:r>
              <a:rPr lang="ru-RU" i="1" dirty="0" err="1" smtClean="0"/>
              <a:t>Методичні</a:t>
            </a:r>
            <a:r>
              <a:rPr lang="ru-RU" i="1" dirty="0" smtClean="0"/>
              <a:t> </a:t>
            </a:r>
            <a:r>
              <a:rPr lang="ru-RU" i="1" dirty="0" err="1" smtClean="0"/>
              <a:t>рекомендації</a:t>
            </a:r>
            <a:r>
              <a:rPr lang="ru-RU" i="1" dirty="0" smtClean="0"/>
              <a:t> з психофізичного розвитку та супроводу дітей з особливими освітніми потребами</a:t>
            </a:r>
            <a:r>
              <a:rPr lang="ru-RU" dirty="0" smtClean="0"/>
              <a:t>. </a:t>
            </a:r>
            <a:r>
              <a:rPr lang="ru-RU" dirty="0" err="1" smtClean="0"/>
              <a:t>Харків</a:t>
            </a:r>
            <a:r>
              <a:rPr lang="ru-RU" dirty="0" smtClean="0"/>
              <a:t>: ХНПУ.</a:t>
            </a:r>
          </a:p>
          <a:p>
            <a:r>
              <a:rPr lang="ru-RU" dirty="0" smtClean="0"/>
              <a:t>Кремень, В. Г. (Ред.). (2021). </a:t>
            </a:r>
            <a:r>
              <a:rPr lang="ru-RU" i="1" dirty="0" smtClean="0"/>
              <a:t>Соціальна та </a:t>
            </a:r>
            <a:r>
              <a:rPr lang="ru-RU" i="1" dirty="0" err="1" smtClean="0"/>
              <a:t>освітня</a:t>
            </a:r>
            <a:r>
              <a:rPr lang="ru-RU" i="1" dirty="0" smtClean="0"/>
              <a:t> </a:t>
            </a:r>
            <a:r>
              <a:rPr lang="ru-RU" i="1" dirty="0" err="1" smtClean="0"/>
              <a:t>інклюзія</a:t>
            </a:r>
            <a:r>
              <a:rPr lang="ru-RU" i="1" dirty="0" smtClean="0"/>
              <a:t>: </a:t>
            </a:r>
            <a:r>
              <a:rPr lang="ru-RU" i="1" dirty="0" err="1" smtClean="0"/>
              <a:t>інституційні</a:t>
            </a:r>
            <a:r>
              <a:rPr lang="ru-RU" i="1" dirty="0" smtClean="0"/>
              <a:t> </a:t>
            </a:r>
            <a:r>
              <a:rPr lang="ru-RU" i="1" dirty="0" err="1" smtClean="0"/>
              <a:t>та</a:t>
            </a:r>
            <a:r>
              <a:rPr lang="ru-RU" i="1" dirty="0" smtClean="0"/>
              <a:t> </a:t>
            </a:r>
            <a:r>
              <a:rPr lang="ru-RU" i="1" dirty="0" err="1" smtClean="0"/>
              <a:t>особистісні</a:t>
            </a:r>
            <a:r>
              <a:rPr lang="ru-RU" i="1" dirty="0" smtClean="0"/>
              <a:t> </a:t>
            </a:r>
            <a:r>
              <a:rPr lang="ru-RU" i="1" dirty="0" err="1" smtClean="0"/>
              <a:t>аспекти</a:t>
            </a:r>
            <a:r>
              <a:rPr lang="ru-RU" dirty="0" smtClean="0"/>
              <a:t> (</a:t>
            </a:r>
            <a:r>
              <a:rPr lang="ru-RU" dirty="0" err="1" smtClean="0"/>
              <a:t>монографія</a:t>
            </a:r>
            <a:r>
              <a:rPr lang="ru-RU" dirty="0" smtClean="0"/>
              <a:t>). </a:t>
            </a:r>
            <a:r>
              <a:rPr lang="ru-RU" dirty="0" err="1" smtClean="0"/>
              <a:t>Київ</a:t>
            </a:r>
            <a:r>
              <a:rPr lang="ru-RU" dirty="0" smtClean="0"/>
              <a:t>: </a:t>
            </a:r>
            <a:r>
              <a:rPr lang="ru-RU" dirty="0" err="1" smtClean="0"/>
              <a:t>Педагогічна</a:t>
            </a:r>
            <a:r>
              <a:rPr lang="ru-RU" dirty="0" smtClean="0"/>
              <a:t> думка</a:t>
            </a:r>
            <a:r>
              <a:rPr lang="en-US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їх вплив на розвиток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3800" b="1" i="1" u="sng" dirty="0">
                <a:latin typeface="Times New Roman" pitchFamily="18" charset="0"/>
                <a:cs typeface="Times New Roman" pitchFamily="18" charset="0"/>
              </a:rPr>
              <a:t>Вплив </a:t>
            </a:r>
            <a:r>
              <a:rPr lang="ru-RU" sz="3800" b="1" i="1" u="sng" dirty="0" err="1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38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b="1" i="1" u="sng" dirty="0" err="1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3800" b="1" i="1" u="sng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800" b="1" i="1" u="sng" dirty="0" err="1">
                <a:latin typeface="Times New Roman" pitchFamily="18" charset="0"/>
                <a:cs typeface="Times New Roman" pitchFamily="18" charset="0"/>
              </a:rPr>
              <a:t>психофізичний</a:t>
            </a:r>
            <a:r>
              <a:rPr lang="ru-RU" sz="3800" b="1" i="1" u="sng" dirty="0"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sz="3800" b="1" i="1" u="sng" dirty="0" err="1">
                <a:latin typeface="Times New Roman" pitchFamily="18" charset="0"/>
                <a:cs typeface="Times New Roman" pitchFamily="18" charset="0"/>
              </a:rPr>
              <a:t>дитини</a:t>
            </a:r>
            <a:endParaRPr lang="ru-RU" sz="3800" b="1" i="1" u="sng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b="1" dirty="0" err="1">
                <a:latin typeface="Times New Roman" pitchFamily="18" charset="0"/>
                <a:cs typeface="Times New Roman" pitchFamily="18" charset="0"/>
              </a:rPr>
              <a:t>Пізнавальний</a:t>
            </a: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 розвиток: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затримка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образного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формуванні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просторових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уявлень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переважання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вербально-логічних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способів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над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наочно-образними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3800" b="1" dirty="0" err="1">
                <a:latin typeface="Times New Roman" pitchFamily="18" charset="0"/>
                <a:cs typeface="Times New Roman" pitchFamily="18" charset="0"/>
              </a:rPr>
              <a:t>Мовленнєвий</a:t>
            </a: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 розвиток: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зниження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мовленнєвого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обмеженість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оточенням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темпу,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інтонації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словникового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запасу;</a:t>
            </a: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підвищена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роль слухового й тактильного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аналізаторів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у розвитку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Рекомендована 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література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Міністерство</a:t>
            </a:r>
            <a:r>
              <a:rPr lang="ru-RU" dirty="0" smtClean="0"/>
              <a:t> освіти і науки </a:t>
            </a:r>
            <a:r>
              <a:rPr lang="ru-RU" dirty="0" err="1" smtClean="0"/>
              <a:t>України</a:t>
            </a:r>
            <a:r>
              <a:rPr lang="ru-RU" dirty="0" smtClean="0"/>
              <a:t>. (2022). </a:t>
            </a:r>
            <a:r>
              <a:rPr lang="ru-RU" i="1" dirty="0" smtClean="0"/>
              <a:t>Інклюзивна </a:t>
            </a:r>
            <a:r>
              <a:rPr lang="ru-RU" i="1" dirty="0" err="1" smtClean="0"/>
              <a:t>освіта</a:t>
            </a:r>
            <a:r>
              <a:rPr lang="ru-RU" i="1" dirty="0" smtClean="0"/>
              <a:t>: </a:t>
            </a:r>
            <a:r>
              <a:rPr lang="ru-RU" i="1" dirty="0" err="1" smtClean="0"/>
              <a:t>методичний</a:t>
            </a:r>
            <a:r>
              <a:rPr lang="ru-RU" i="1" dirty="0" smtClean="0"/>
              <a:t> </a:t>
            </a:r>
            <a:r>
              <a:rPr lang="ru-RU" i="1" dirty="0" err="1" smtClean="0"/>
              <a:t>посібник</a:t>
            </a:r>
            <a:r>
              <a:rPr lang="ru-RU" i="1" dirty="0" smtClean="0"/>
              <a:t> для закладів освіти</a:t>
            </a:r>
            <a:r>
              <a:rPr lang="ru-RU" dirty="0" smtClean="0"/>
              <a:t>. </a:t>
            </a:r>
            <a:r>
              <a:rPr lang="ru-RU" dirty="0" err="1" smtClean="0"/>
              <a:t>Київ</a:t>
            </a:r>
            <a:r>
              <a:rPr lang="ru-RU" dirty="0" smtClean="0"/>
              <a:t>: МОН.</a:t>
            </a:r>
          </a:p>
          <a:p>
            <a:r>
              <a:rPr lang="en-US" dirty="0" err="1" smtClean="0"/>
              <a:t>Akhmetzyanova</a:t>
            </a:r>
            <a:r>
              <a:rPr lang="en-US" dirty="0" smtClean="0"/>
              <a:t>, A. I., &amp; </a:t>
            </a:r>
            <a:r>
              <a:rPr lang="en-US" dirty="0" err="1" smtClean="0"/>
              <a:t>Zukow</a:t>
            </a:r>
            <a:r>
              <a:rPr lang="en-US" dirty="0" smtClean="0"/>
              <a:t>, W. (2025). Motor-based interventions in children with developmental difficulties: A systematic review. </a:t>
            </a:r>
            <a:r>
              <a:rPr lang="ru-RU" i="1" dirty="0" err="1" smtClean="0"/>
              <a:t>European</a:t>
            </a:r>
            <a:r>
              <a:rPr lang="ru-RU" i="1" dirty="0" smtClean="0"/>
              <a:t> </a:t>
            </a:r>
            <a:r>
              <a:rPr lang="ru-RU" i="1" dirty="0" err="1" smtClean="0"/>
              <a:t>Journal</a:t>
            </a:r>
            <a:r>
              <a:rPr lang="ru-RU" i="1" dirty="0" smtClean="0"/>
              <a:t> </a:t>
            </a:r>
            <a:r>
              <a:rPr lang="ru-RU" i="1" dirty="0" err="1" smtClean="0"/>
              <a:t>of</a:t>
            </a:r>
            <a:r>
              <a:rPr lang="ru-RU" i="1" dirty="0" smtClean="0"/>
              <a:t> </a:t>
            </a:r>
            <a:r>
              <a:rPr lang="ru-RU" i="1" dirty="0" err="1" smtClean="0"/>
              <a:t>Special</a:t>
            </a:r>
            <a:r>
              <a:rPr lang="ru-RU" i="1" dirty="0" smtClean="0"/>
              <a:t> </a:t>
            </a:r>
            <a:r>
              <a:rPr lang="ru-RU" i="1" dirty="0" err="1" smtClean="0"/>
              <a:t>Needs</a:t>
            </a:r>
            <a:r>
              <a:rPr lang="ru-RU" i="1" dirty="0" smtClean="0"/>
              <a:t> </a:t>
            </a:r>
            <a:r>
              <a:rPr lang="ru-RU" i="1" dirty="0" err="1" smtClean="0"/>
              <a:t>Education</a:t>
            </a:r>
            <a:r>
              <a:rPr lang="ru-RU" i="1" dirty="0" smtClean="0"/>
              <a:t>, 40</a:t>
            </a:r>
            <a:r>
              <a:rPr lang="ru-RU" dirty="0" smtClean="0"/>
              <a:t>(2), 123–139. https://doi.org/10.1080/08856257.2025.xxxxx</a:t>
            </a:r>
          </a:p>
          <a:p>
            <a:r>
              <a:rPr lang="en-US" dirty="0" err="1" smtClean="0"/>
              <a:t>Chand</a:t>
            </a:r>
            <a:r>
              <a:rPr lang="en-US" dirty="0" smtClean="0"/>
              <a:t>, K., Smith, L., &amp; Brown, T. (2024). Children with developmental coordination disorder: Review of assessment and ICF-CY framework. </a:t>
            </a:r>
            <a:r>
              <a:rPr lang="en-US" i="1" dirty="0" smtClean="0"/>
              <a:t>Child Neuropsychology, 30</a:t>
            </a:r>
            <a:r>
              <a:rPr lang="en-US" dirty="0" smtClean="0"/>
              <a:t>(7), 945–960. https://doi.org/10.1080/09297049.2024.xxxxx</a:t>
            </a:r>
            <a:endParaRPr lang="ru-RU" dirty="0" smtClean="0"/>
          </a:p>
          <a:p>
            <a:r>
              <a:rPr lang="en-US" dirty="0" smtClean="0"/>
              <a:t>European Association of Service providers for Persons with Disabilities (EASPD). (2020). </a:t>
            </a:r>
            <a:r>
              <a:rPr lang="en-US" i="1" dirty="0" smtClean="0"/>
              <a:t>Early childhood intervention in Europe: Mapping services and systems</a:t>
            </a:r>
            <a:r>
              <a:rPr lang="en-US" dirty="0" smtClean="0"/>
              <a:t>. Brussels: EASPD. Retrieved from https://www.easpd.eu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Рекомендована 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література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Hernandez, P., </a:t>
            </a:r>
            <a:r>
              <a:rPr lang="en-US" dirty="0" err="1" smtClean="0"/>
              <a:t>Müller</a:t>
            </a:r>
            <a:r>
              <a:rPr lang="en-US" dirty="0" smtClean="0"/>
              <a:t>, A., &amp; Rossi, G. (2023). Early intervention systems: A narrative review. </a:t>
            </a:r>
            <a:r>
              <a:rPr lang="en-US" i="1" dirty="0" smtClean="0"/>
              <a:t>European Early Childhood Education Research Journal, 31</a:t>
            </a:r>
            <a:r>
              <a:rPr lang="en-US" dirty="0" smtClean="0"/>
              <a:t>(5), 687–705. https://doi.org/10.1080/1350293X.2023.xxxxx</a:t>
            </a:r>
            <a:endParaRPr lang="ru-RU" dirty="0" smtClean="0"/>
          </a:p>
          <a:p>
            <a:r>
              <a:rPr lang="en-US" dirty="0" smtClean="0"/>
              <a:t>Kovacs, T., &amp; Schneider, F. (2024). New advances in diagnosis and treatment of autism spectrum disorders. </a:t>
            </a:r>
            <a:r>
              <a:rPr lang="en-US" i="1" dirty="0" smtClean="0"/>
              <a:t>European Journal of Medical Research, 29</a:t>
            </a:r>
            <a:r>
              <a:rPr lang="en-US" dirty="0" smtClean="0"/>
              <a:t>(4), 52–66. https://doi.org/10.1186/s40001-024-0xxx</a:t>
            </a:r>
            <a:r>
              <a:rPr lang="ru-RU" dirty="0" smtClean="0"/>
              <a:t> </a:t>
            </a:r>
          </a:p>
          <a:p>
            <a:r>
              <a:rPr lang="en-US" dirty="0" smtClean="0"/>
              <a:t>Lopez, D., Garcia, R., &amp; Martin, S. (2024). </a:t>
            </a:r>
            <a:r>
              <a:rPr lang="en-US" dirty="0" err="1" smtClean="0"/>
              <a:t>Telehealth</a:t>
            </a:r>
            <a:r>
              <a:rPr lang="en-US" dirty="0" smtClean="0"/>
              <a:t> early intervention for infants and toddlers with developmental disabilities: A systematic review. </a:t>
            </a:r>
            <a:r>
              <a:rPr lang="en-US" i="1" dirty="0" smtClean="0"/>
              <a:t>Frontiers in Psychology, 15</a:t>
            </a:r>
            <a:r>
              <a:rPr lang="en-US" dirty="0" smtClean="0"/>
              <a:t>, 11523. https://doi.org/10.3389/fpsyg.2024.11523</a:t>
            </a:r>
            <a:endParaRPr lang="ru-RU" dirty="0" smtClean="0"/>
          </a:p>
          <a:p>
            <a:r>
              <a:rPr lang="en-US" dirty="0" smtClean="0"/>
              <a:t>World Health Organization Regional Office for Europe. (2024). Global frameworks and early childhood development strategies for children with disabilities. </a:t>
            </a:r>
            <a:r>
              <a:rPr lang="ru-RU" i="1" dirty="0" err="1" smtClean="0"/>
              <a:t>Frontiers</a:t>
            </a:r>
            <a:r>
              <a:rPr lang="ru-RU" i="1" dirty="0" smtClean="0"/>
              <a:t> </a:t>
            </a:r>
            <a:r>
              <a:rPr lang="ru-RU" i="1" dirty="0" err="1" smtClean="0"/>
              <a:t>in</a:t>
            </a:r>
            <a:r>
              <a:rPr lang="ru-RU" i="1" dirty="0" smtClean="0"/>
              <a:t> </a:t>
            </a:r>
            <a:r>
              <a:rPr lang="ru-RU" i="1" dirty="0" err="1" smtClean="0"/>
              <a:t>Public</a:t>
            </a:r>
            <a:r>
              <a:rPr lang="ru-RU" i="1" dirty="0" smtClean="0"/>
              <a:t> </a:t>
            </a:r>
            <a:r>
              <a:rPr lang="ru-RU" i="1" dirty="0" err="1" smtClean="0"/>
              <a:t>Health</a:t>
            </a:r>
            <a:r>
              <a:rPr lang="ru-RU" i="1" dirty="0" smtClean="0"/>
              <a:t>, 12</a:t>
            </a:r>
            <a:r>
              <a:rPr lang="ru-RU" dirty="0" smtClean="0"/>
              <a:t>, 14876. https://doi.org/10.3389/fpubh.2024.14876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їх вплив на розвиток </a:t>
            </a:r>
            <a:r>
              <a:rPr lang="ru-RU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sz="3800" b="1" dirty="0" err="1" smtClean="0">
                <a:latin typeface="Times New Roman" pitchFamily="18" charset="0"/>
                <a:cs typeface="Times New Roman" pitchFamily="18" charset="0"/>
              </a:rPr>
              <a:t>Емоційно-вольова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 сфера: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підвищена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тривожність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невпевненість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дорослих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і страх перед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новим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середовищем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можливе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заниженої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3800" b="1" dirty="0" err="1" smtClean="0">
                <a:latin typeface="Times New Roman" pitchFamily="18" charset="0"/>
                <a:cs typeface="Times New Roman" pitchFamily="18" charset="0"/>
              </a:rPr>
              <a:t>Соціалізація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800" b="1" dirty="0" err="1" smtClean="0">
                <a:latin typeface="Times New Roman" pitchFamily="18" charset="0"/>
                <a:cs typeface="Times New Roman" pitchFamily="18" charset="0"/>
              </a:rPr>
              <a:t>комунікація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встановленні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контактів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ізоляції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потреба у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створенні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та 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інклюзивних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умов для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рівноправної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житті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колективу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3800" b="1" dirty="0" err="1" smtClean="0">
                <a:latin typeface="Times New Roman" pitchFamily="18" charset="0"/>
                <a:cs typeface="Times New Roman" pitchFamily="18" charset="0"/>
              </a:rPr>
              <a:t>Моторний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 розвиток: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просторової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орієнтації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незграбність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уповільнення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дрібної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та загальної моторики.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341</TotalTime>
  <Words>3000</Words>
  <Application>Microsoft Office PowerPoint</Application>
  <PresentationFormat>Экран (4:3)</PresentationFormat>
  <Paragraphs>700</Paragraphs>
  <Slides>81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81</vt:i4>
      </vt:variant>
    </vt:vector>
  </HeadingPairs>
  <TitlesOfParts>
    <vt:vector size="82" baseType="lpstr">
      <vt:lpstr>Поток</vt:lpstr>
      <vt:lpstr>Психофізичний розвиток дітей із порушеннями</vt:lpstr>
      <vt:lpstr>Зміст </vt:lpstr>
      <vt:lpstr>   Поняття психофізичного розвитку</vt:lpstr>
      <vt:lpstr>     Поняття психофізичного розвитку</vt:lpstr>
      <vt:lpstr> Поняття психофізичного розвитку</vt:lpstr>
      <vt:lpstr>Поняття психофізичного розвитку</vt:lpstr>
      <vt:lpstr>Порушення зору та їх вплив на розвиток дитини </vt:lpstr>
      <vt:lpstr>Порушення зору та їх вплив на розвиток дитини</vt:lpstr>
      <vt:lpstr>Порушення зору та їх вплив на розвиток дитини</vt:lpstr>
      <vt:lpstr>Порушення зору та їх вплив на розвиток дитини</vt:lpstr>
      <vt:lpstr>Порушення зору та їх вплив на розвиток дитини</vt:lpstr>
      <vt:lpstr>Порушення зору та їх вплив на розвиток дитини</vt:lpstr>
      <vt:lpstr>Порушення слуху та їх вплив на комунікацію і пізнавальну діяльність.</vt:lpstr>
      <vt:lpstr>Порушення слуху та їх вплив на комунікацію і пізнавальну діяльність</vt:lpstr>
      <vt:lpstr>Порушення слуху та їх вплив на комунікацію і пізнавальну діяльність</vt:lpstr>
      <vt:lpstr>Порушення слуху та їх вплив на комунікацію і пізнавальну діяльність</vt:lpstr>
      <vt:lpstr>Порушення слуху та їх вплив на комунікацію і пізнавальну діяльність</vt:lpstr>
      <vt:lpstr>Порушення слуху та їх вплив на комунікацію і пізнавальну діяльність</vt:lpstr>
      <vt:lpstr>Порушення опорно-рухового апарату: особливості моторного та когнітивного розвитку</vt:lpstr>
      <vt:lpstr>Порушення опорно-рухового апарату: особливості моторного та когнітивного розвитку</vt:lpstr>
      <vt:lpstr>Порушення опорно-рухового апарату: особливості моторного та когнітивного розвитку</vt:lpstr>
      <vt:lpstr>Порушення опорно-рухового апарату: особливості моторного та когнітивного розвитку</vt:lpstr>
      <vt:lpstr>Порушення опорно-рухового апарату: особливості моторного та когнітивного розвитку</vt:lpstr>
      <vt:lpstr>Порушення опорно-рухового апарату: особливості моторного та когнітивного розвитку</vt:lpstr>
      <vt:lpstr>Порушення опорно-рухового апарату: особливості моторного та когнітивного розвитку</vt:lpstr>
      <vt:lpstr>Порушення опорно-рухового апарату: особливості моторного та когнітивного розвитку</vt:lpstr>
      <vt:lpstr>Інтелектуальні порушення: затримка розумового розвитку, олігофренія</vt:lpstr>
      <vt:lpstr>Інтелектуальні порушення: затримка розумового розвитку, олігофренія</vt:lpstr>
      <vt:lpstr>Інтелектуальні порушення: затримка розумового розвитку, олігофренія</vt:lpstr>
      <vt:lpstr>Інтелектуальні порушення: затримка розумового розвитку, олігофренія</vt:lpstr>
      <vt:lpstr>Інтелектуальні порушення: затримка розумового розвитку, олігофренія</vt:lpstr>
      <vt:lpstr>Інтелектуальні порушення: затримка розумового розвитку, олігофренія</vt:lpstr>
      <vt:lpstr>Інтелектуальні порушення: ЗРР, олігофренія</vt:lpstr>
      <vt:lpstr>Інтелектуальні порушення: затримка розумового розвитку, олігофренія</vt:lpstr>
      <vt:lpstr>Інтелектуальні порушення: затримка розумового розвитку, олігофренія</vt:lpstr>
      <vt:lpstr>Інтелектуальні порушення: затримка розумового розвитку, олігофренія</vt:lpstr>
      <vt:lpstr>Діти з розладами аутистичного спектра (РАС): соціальні, психологічні та комунікативні особливості</vt:lpstr>
      <vt:lpstr>Діти з розладами аутистичного спектра (РАС): соціальні, психологічні та комунікативні особливості</vt:lpstr>
      <vt:lpstr>Діти з розладами аутистичного спектра (РАС): соціальні, психологічні та комунікативні особливості</vt:lpstr>
      <vt:lpstr>Діти з розладами аутистичного спектра (РАС): соціальні, психологічні та комунікативні особливості</vt:lpstr>
      <vt:lpstr>Діти з розладами аутистичного спектра (РАС): соціальні, психологічні та комунікативні особливості</vt:lpstr>
      <vt:lpstr>Діти з розладами аутистичного спектра (РАС): соціальні, психологічні та комунікативні особливості</vt:lpstr>
      <vt:lpstr>Діти з розладами аутистичного спектра (РАС): соціальні, психологічні та комунікативні особливості</vt:lpstr>
      <vt:lpstr>Діти з розладами аутистичного спектра (РАС): соціальні, психологічні та комунікативні особливості</vt:lpstr>
      <vt:lpstr>Діти з розладами аутистичного спектра (РАС): соціальні, психологічні та комунікативні особливості</vt:lpstr>
      <vt:lpstr>Діти з розладами аутистичного спектра (РАС): соціальні, психологічні та комунікативні особливості</vt:lpstr>
      <vt:lpstr>        Психофізичний розвиток дитини з порушеннями мовлення</vt:lpstr>
      <vt:lpstr>Психофізичний розвиток дитини з порушеннями мовлення</vt:lpstr>
      <vt:lpstr>Психофізичний розвиток дитини з порушеннями мовлення</vt:lpstr>
      <vt:lpstr>Психофізичний розвиток дитини з порушеннями мовлення</vt:lpstr>
      <vt:lpstr>Психофізичний розвиток дитини з порушеннями мовлення</vt:lpstr>
      <vt:lpstr>Психофізичний розвиток дитини з порушеннями мовлення</vt:lpstr>
      <vt:lpstr>Психофізичний розвиток дитини з порушеннями мовлення</vt:lpstr>
      <vt:lpstr>Психофізичний розвиток дитини з порушеннями мовлення</vt:lpstr>
      <vt:lpstr> Затримка психічного розвитку (ЗПР): варіативність проявів, компенсаторні можливості </vt:lpstr>
      <vt:lpstr>Затримка психічного розвитку (ЗПР): варіативність проявів, компенсаторні можливості</vt:lpstr>
      <vt:lpstr>Затримка психічного розвитку (ЗПР): варіативність проявів, компенсаторні можливості</vt:lpstr>
      <vt:lpstr>Затримка психічного розвитку (ЗПР): варіативність проявів, компенсаторні можливості</vt:lpstr>
      <vt:lpstr>Затримка психічного розвитку (ЗПР): варіативність проявів, компенсаторні можливості</vt:lpstr>
      <vt:lpstr>Затримка психічного розвитку (ЗПР): варіативність проявів, компенсаторні можливості</vt:lpstr>
      <vt:lpstr>Затримка психічного розвитку (ЗПР): варіативність проявів, компенсаторні можливості</vt:lpstr>
      <vt:lpstr>Розлади дефіциту уваги і гіперактивность (РДУГ): поведінкові та когнітивні характеристики</vt:lpstr>
      <vt:lpstr>Розлади дефіциту уваги і гіперактивность (РДУГ): поведінкові та когнітивні характеристики</vt:lpstr>
      <vt:lpstr>Розлади дефіциту уваги і гіперактивность (РДУГ): поведінкові та когнітивні характеристики</vt:lpstr>
      <vt:lpstr>Розлади дефіциту уваги і гіперактивность (РДУГ): поведінкові та когнітивні характеристики</vt:lpstr>
      <vt:lpstr>Розлади дефіциту уваги і гіперактивность (РДУГ): поведінкові та когнітивні характеристики</vt:lpstr>
      <vt:lpstr>Розлади дефіциту уваги і гіперактивность (РДУГ): поведінкові та когнітивні характеристики</vt:lpstr>
      <vt:lpstr>Розлади дефіциту уваги і гіперактивность (РДУГ): поведінкові та когнітивні характеристики</vt:lpstr>
      <vt:lpstr>Принципи психологічної підтримки дітей із психофізичними порушеннями</vt:lpstr>
      <vt:lpstr>Принципи психологічної підтримки дітей із психофізичними порушеннями</vt:lpstr>
      <vt:lpstr>Принципи психологічної підтримки дітей із психофізичними порушеннями</vt:lpstr>
      <vt:lpstr>Принципи психологічної підтримки дітей із психофізичними порушеннями</vt:lpstr>
      <vt:lpstr>Принципи психологічної підтримки дітей із психофізичними порушеннями</vt:lpstr>
      <vt:lpstr>Принципи психологічної підтримки дітей із психофізичними порушеннями</vt:lpstr>
      <vt:lpstr>Принципи психологічної підтримки дітей із психофізичними порушеннями</vt:lpstr>
      <vt:lpstr>Принципи психологічної підтримки дітей із психофізичними порушеннями</vt:lpstr>
      <vt:lpstr>Принципи психологічної підтримки дітей із психофізичними порушеннями</vt:lpstr>
      <vt:lpstr>Принципи психологічної підтримки дітей із психофізичними порушеннями</vt:lpstr>
      <vt:lpstr>Рекомендована література:</vt:lpstr>
      <vt:lpstr>Рекомендована література:</vt:lpstr>
      <vt:lpstr>Рекомендована література: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Психофізичний розвиток дітей із порушеннями</dc:title>
  <dc:creator>Пользователь</dc:creator>
  <cp:lastModifiedBy>Пользователь</cp:lastModifiedBy>
  <cp:revision>37</cp:revision>
  <dcterms:created xsi:type="dcterms:W3CDTF">2025-09-04T11:42:32Z</dcterms:created>
  <dcterms:modified xsi:type="dcterms:W3CDTF">2025-09-21T10:45:05Z</dcterms:modified>
</cp:coreProperties>
</file>