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3" r:id="rId3"/>
    <p:sldId id="363" r:id="rId4"/>
    <p:sldId id="358" r:id="rId5"/>
    <p:sldId id="354" r:id="rId6"/>
    <p:sldId id="364" r:id="rId7"/>
    <p:sldId id="355" r:id="rId8"/>
    <p:sldId id="365" r:id="rId9"/>
    <p:sldId id="366" r:id="rId10"/>
    <p:sldId id="321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2065" autoAdjust="0"/>
  </p:normalViewPr>
  <p:slideViewPr>
    <p:cSldViewPr>
      <p:cViewPr varScale="1">
        <p:scale>
          <a:sx n="76" d="100"/>
          <a:sy n="76" d="100"/>
        </p:scale>
        <p:origin x="907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A210D-A6B4-4B9C-B614-D4215A2FF9D7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7FD0C413-E946-43D1-94BD-940CC78CD84A}">
      <dgm:prSet phldrT="[Текст]"/>
      <dgm:spPr/>
      <dgm:t>
        <a:bodyPr/>
        <a:lstStyle/>
        <a:p>
          <a:r>
            <a:rPr lang="uk-UA" dirty="0" smtClean="0"/>
            <a:t>Вони </a:t>
          </a:r>
          <a:r>
            <a:rPr lang="uk-UA" b="1" dirty="0" smtClean="0"/>
            <a:t>не займалися пошуками єдиної теорії</a:t>
          </a:r>
          <a:r>
            <a:rPr lang="uk-UA" dirty="0" smtClean="0"/>
            <a:t>, яка б охоплювала всі випадки. </a:t>
          </a:r>
          <a:endParaRPr lang="uk-UA" dirty="0"/>
        </a:p>
      </dgm:t>
    </dgm:pt>
    <dgm:pt modelId="{E7850310-5120-41A5-94AF-9C65C5AD204D}" type="parTrans" cxnId="{41A16C43-DD5D-4942-A255-4ACD57DCD57A}">
      <dgm:prSet/>
      <dgm:spPr/>
      <dgm:t>
        <a:bodyPr/>
        <a:lstStyle/>
        <a:p>
          <a:endParaRPr lang="uk-UA"/>
        </a:p>
      </dgm:t>
    </dgm:pt>
    <dgm:pt modelId="{4E000CCA-8CCA-469F-A6A7-DE54EE425B8B}" type="sibTrans" cxnId="{41A16C43-DD5D-4942-A255-4ACD57DCD57A}">
      <dgm:prSet/>
      <dgm:spPr/>
      <dgm:t>
        <a:bodyPr/>
        <a:lstStyle/>
        <a:p>
          <a:endParaRPr lang="uk-UA"/>
        </a:p>
      </dgm:t>
    </dgm:pt>
    <dgm:pt modelId="{A8072368-9892-4900-A74B-964912729686}">
      <dgm:prSet phldrT="[Текст]"/>
      <dgm:spPr/>
      <dgm:t>
        <a:bodyPr/>
        <a:lstStyle/>
        <a:p>
          <a:r>
            <a:rPr lang="uk-UA" dirty="0" err="1" smtClean="0"/>
            <a:t>Девіантність</a:t>
          </a:r>
          <a:r>
            <a:rPr lang="uk-UA" dirty="0" smtClean="0"/>
            <a:t> розглядалася просто як </a:t>
          </a:r>
          <a:r>
            <a:rPr lang="uk-UA" b="1" dirty="0" smtClean="0"/>
            <a:t>інша форма поведінки</a:t>
          </a:r>
          <a:r>
            <a:rPr lang="uk-UA" dirty="0" smtClean="0"/>
            <a:t>, вбудована в соціальну організацію. Це була не просто відсутність порядку.</a:t>
          </a:r>
          <a:endParaRPr lang="uk-UA" dirty="0"/>
        </a:p>
      </dgm:t>
    </dgm:pt>
    <dgm:pt modelId="{7CA74B61-97DB-493C-A9B1-47CC1F70D492}" type="parTrans" cxnId="{08BDE5E1-7AA8-48A2-97C1-B205185A25AC}">
      <dgm:prSet/>
      <dgm:spPr/>
      <dgm:t>
        <a:bodyPr/>
        <a:lstStyle/>
        <a:p>
          <a:endParaRPr lang="uk-UA"/>
        </a:p>
      </dgm:t>
    </dgm:pt>
    <dgm:pt modelId="{94D67AD5-770A-445D-BE03-FF5454140FDF}" type="sibTrans" cxnId="{08BDE5E1-7AA8-48A2-97C1-B205185A25AC}">
      <dgm:prSet/>
      <dgm:spPr/>
      <dgm:t>
        <a:bodyPr/>
        <a:lstStyle/>
        <a:p>
          <a:endParaRPr lang="uk-UA"/>
        </a:p>
      </dgm:t>
    </dgm:pt>
    <dgm:pt modelId="{7528A199-FFFE-4FE3-8C1B-3CFE49004D99}">
      <dgm:prSet phldrT="[Текст]"/>
      <dgm:spPr/>
      <dgm:t>
        <a:bodyPr/>
        <a:lstStyle/>
        <a:p>
          <a:r>
            <a:rPr lang="uk-UA" dirty="0" smtClean="0"/>
            <a:t>Злочинність і правопорушення пояснювалися головним чином </a:t>
          </a:r>
          <a:r>
            <a:rPr lang="uk-UA" b="1" dirty="0" smtClean="0"/>
            <a:t>наслідками ізоляції певних природних зон.</a:t>
          </a:r>
          <a:endParaRPr lang="uk-UA" b="1" dirty="0"/>
        </a:p>
      </dgm:t>
    </dgm:pt>
    <dgm:pt modelId="{87E45BD4-79CE-4AE2-9E7A-3A7CC73ACF30}" type="parTrans" cxnId="{DDFA21AC-9F69-419F-AE3E-2991107B43AB}">
      <dgm:prSet/>
      <dgm:spPr/>
      <dgm:t>
        <a:bodyPr/>
        <a:lstStyle/>
        <a:p>
          <a:endParaRPr lang="uk-UA"/>
        </a:p>
      </dgm:t>
    </dgm:pt>
    <dgm:pt modelId="{E95CD052-E454-448B-8F7E-9C46D232EA9C}" type="sibTrans" cxnId="{DDFA21AC-9F69-419F-AE3E-2991107B43AB}">
      <dgm:prSet/>
      <dgm:spPr/>
      <dgm:t>
        <a:bodyPr/>
        <a:lstStyle/>
        <a:p>
          <a:endParaRPr lang="uk-UA"/>
        </a:p>
      </dgm:t>
    </dgm:pt>
    <dgm:pt modelId="{61ABF101-38E7-42F8-8D6F-84E6D2F04E37}" type="pres">
      <dgm:prSet presAssocID="{3FBA210D-A6B4-4B9C-B614-D4215A2FF9D7}" presName="Name0" presStyleCnt="0">
        <dgm:presLayoutVars>
          <dgm:chMax val="7"/>
          <dgm:chPref val="7"/>
          <dgm:dir/>
        </dgm:presLayoutVars>
      </dgm:prSet>
      <dgm:spPr/>
    </dgm:pt>
    <dgm:pt modelId="{FC0FB407-AF3A-4631-ADE6-DBB7502FBAEA}" type="pres">
      <dgm:prSet presAssocID="{3FBA210D-A6B4-4B9C-B614-D4215A2FF9D7}" presName="Name1" presStyleCnt="0"/>
      <dgm:spPr/>
    </dgm:pt>
    <dgm:pt modelId="{99386B39-EE06-4448-9E13-6F0FCAC13F4F}" type="pres">
      <dgm:prSet presAssocID="{3FBA210D-A6B4-4B9C-B614-D4215A2FF9D7}" presName="cycle" presStyleCnt="0"/>
      <dgm:spPr/>
    </dgm:pt>
    <dgm:pt modelId="{B684BDBC-AD20-4A1F-A7D6-E9BCF5D77719}" type="pres">
      <dgm:prSet presAssocID="{3FBA210D-A6B4-4B9C-B614-D4215A2FF9D7}" presName="srcNode" presStyleLbl="node1" presStyleIdx="0" presStyleCnt="3"/>
      <dgm:spPr/>
    </dgm:pt>
    <dgm:pt modelId="{BC2648A2-8B5F-46CB-BFF7-BF0E9D552B8C}" type="pres">
      <dgm:prSet presAssocID="{3FBA210D-A6B4-4B9C-B614-D4215A2FF9D7}" presName="conn" presStyleLbl="parChTrans1D2" presStyleIdx="0" presStyleCnt="1"/>
      <dgm:spPr/>
    </dgm:pt>
    <dgm:pt modelId="{9922527C-DD9B-47E0-AA75-A670F71FA938}" type="pres">
      <dgm:prSet presAssocID="{3FBA210D-A6B4-4B9C-B614-D4215A2FF9D7}" presName="extraNode" presStyleLbl="node1" presStyleIdx="0" presStyleCnt="3"/>
      <dgm:spPr/>
    </dgm:pt>
    <dgm:pt modelId="{A74FBCA3-2DA2-4CAC-9773-75199039D557}" type="pres">
      <dgm:prSet presAssocID="{3FBA210D-A6B4-4B9C-B614-D4215A2FF9D7}" presName="dstNode" presStyleLbl="node1" presStyleIdx="0" presStyleCnt="3"/>
      <dgm:spPr/>
    </dgm:pt>
    <dgm:pt modelId="{89328835-0C24-4730-BBAA-4E71D2AFBC74}" type="pres">
      <dgm:prSet presAssocID="{7FD0C413-E946-43D1-94BD-940CC78CD84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10C069-06E9-4ECC-8A86-FC1401AF3A6F}" type="pres">
      <dgm:prSet presAssocID="{7FD0C413-E946-43D1-94BD-940CC78CD84A}" presName="accent_1" presStyleCnt="0"/>
      <dgm:spPr/>
    </dgm:pt>
    <dgm:pt modelId="{7C75E88B-766E-4F35-BD7E-FAAC0C051A94}" type="pres">
      <dgm:prSet presAssocID="{7FD0C413-E946-43D1-94BD-940CC78CD84A}" presName="accentRepeatNode" presStyleLbl="solidFgAcc1" presStyleIdx="0" presStyleCnt="3"/>
      <dgm:spPr/>
    </dgm:pt>
    <dgm:pt modelId="{19744EC2-39C8-4855-BAA2-25750B45A025}" type="pres">
      <dgm:prSet presAssocID="{A8072368-9892-4900-A74B-96491272968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D4744D-C29F-4B25-B50E-225B804136BD}" type="pres">
      <dgm:prSet presAssocID="{A8072368-9892-4900-A74B-964912729686}" presName="accent_2" presStyleCnt="0"/>
      <dgm:spPr/>
    </dgm:pt>
    <dgm:pt modelId="{4FBB2A7B-0368-44DE-B98D-8248E6312207}" type="pres">
      <dgm:prSet presAssocID="{A8072368-9892-4900-A74B-964912729686}" presName="accentRepeatNode" presStyleLbl="solidFgAcc1" presStyleIdx="1" presStyleCnt="3"/>
      <dgm:spPr/>
    </dgm:pt>
    <dgm:pt modelId="{772B04FA-484E-477C-B932-2F14E9513A6A}" type="pres">
      <dgm:prSet presAssocID="{7528A199-FFFE-4FE3-8C1B-3CFE49004D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753B65-F8DA-4B89-B125-27F39143BB21}" type="pres">
      <dgm:prSet presAssocID="{7528A199-FFFE-4FE3-8C1B-3CFE49004D99}" presName="accent_3" presStyleCnt="0"/>
      <dgm:spPr/>
    </dgm:pt>
    <dgm:pt modelId="{30A201F3-BAED-41B7-85BC-555DDAD61930}" type="pres">
      <dgm:prSet presAssocID="{7528A199-FFFE-4FE3-8C1B-3CFE49004D99}" presName="accentRepeatNode" presStyleLbl="solidFgAcc1" presStyleIdx="2" presStyleCnt="3"/>
      <dgm:spPr/>
    </dgm:pt>
  </dgm:ptLst>
  <dgm:cxnLst>
    <dgm:cxn modelId="{C781FC2C-BD89-4E6E-8B6B-4E3D9145D12A}" type="presOf" srcId="{7FD0C413-E946-43D1-94BD-940CC78CD84A}" destId="{89328835-0C24-4730-BBAA-4E71D2AFBC74}" srcOrd="0" destOrd="0" presId="urn:microsoft.com/office/officeart/2008/layout/VerticalCurvedList"/>
    <dgm:cxn modelId="{4262CFDD-2551-4259-8656-9169758F5717}" type="presOf" srcId="{3FBA210D-A6B4-4B9C-B614-D4215A2FF9D7}" destId="{61ABF101-38E7-42F8-8D6F-84E6D2F04E37}" srcOrd="0" destOrd="0" presId="urn:microsoft.com/office/officeart/2008/layout/VerticalCurvedList"/>
    <dgm:cxn modelId="{BBB7E4A2-D00D-4805-9E12-F8262618F6EB}" type="presOf" srcId="{A8072368-9892-4900-A74B-964912729686}" destId="{19744EC2-39C8-4855-BAA2-25750B45A025}" srcOrd="0" destOrd="0" presId="urn:microsoft.com/office/officeart/2008/layout/VerticalCurvedList"/>
    <dgm:cxn modelId="{41A16C43-DD5D-4942-A255-4ACD57DCD57A}" srcId="{3FBA210D-A6B4-4B9C-B614-D4215A2FF9D7}" destId="{7FD0C413-E946-43D1-94BD-940CC78CD84A}" srcOrd="0" destOrd="0" parTransId="{E7850310-5120-41A5-94AF-9C65C5AD204D}" sibTransId="{4E000CCA-8CCA-469F-A6A7-DE54EE425B8B}"/>
    <dgm:cxn modelId="{2F71CFE4-08C2-4BC9-9DB6-D559BA9157FA}" type="presOf" srcId="{4E000CCA-8CCA-469F-A6A7-DE54EE425B8B}" destId="{BC2648A2-8B5F-46CB-BFF7-BF0E9D552B8C}" srcOrd="0" destOrd="0" presId="urn:microsoft.com/office/officeart/2008/layout/VerticalCurvedList"/>
    <dgm:cxn modelId="{DDFA21AC-9F69-419F-AE3E-2991107B43AB}" srcId="{3FBA210D-A6B4-4B9C-B614-D4215A2FF9D7}" destId="{7528A199-FFFE-4FE3-8C1B-3CFE49004D99}" srcOrd="2" destOrd="0" parTransId="{87E45BD4-79CE-4AE2-9E7A-3A7CC73ACF30}" sibTransId="{E95CD052-E454-448B-8F7E-9C46D232EA9C}"/>
    <dgm:cxn modelId="{08BDE5E1-7AA8-48A2-97C1-B205185A25AC}" srcId="{3FBA210D-A6B4-4B9C-B614-D4215A2FF9D7}" destId="{A8072368-9892-4900-A74B-964912729686}" srcOrd="1" destOrd="0" parTransId="{7CA74B61-97DB-493C-A9B1-47CC1F70D492}" sibTransId="{94D67AD5-770A-445D-BE03-FF5454140FDF}"/>
    <dgm:cxn modelId="{2680674C-908D-4584-9BC4-A9A2AA4E58C5}" type="presOf" srcId="{7528A199-FFFE-4FE3-8C1B-3CFE49004D99}" destId="{772B04FA-484E-477C-B932-2F14E9513A6A}" srcOrd="0" destOrd="0" presId="urn:microsoft.com/office/officeart/2008/layout/VerticalCurvedList"/>
    <dgm:cxn modelId="{0B87EF42-07BB-497A-B327-A9DA7CD18F6B}" type="presParOf" srcId="{61ABF101-38E7-42F8-8D6F-84E6D2F04E37}" destId="{FC0FB407-AF3A-4631-ADE6-DBB7502FBAEA}" srcOrd="0" destOrd="0" presId="urn:microsoft.com/office/officeart/2008/layout/VerticalCurvedList"/>
    <dgm:cxn modelId="{5C50285A-FFBD-43E4-B697-7F65489848B4}" type="presParOf" srcId="{FC0FB407-AF3A-4631-ADE6-DBB7502FBAEA}" destId="{99386B39-EE06-4448-9E13-6F0FCAC13F4F}" srcOrd="0" destOrd="0" presId="urn:microsoft.com/office/officeart/2008/layout/VerticalCurvedList"/>
    <dgm:cxn modelId="{F1EE0457-D522-4B3C-9030-0D718D20A0E5}" type="presParOf" srcId="{99386B39-EE06-4448-9E13-6F0FCAC13F4F}" destId="{B684BDBC-AD20-4A1F-A7D6-E9BCF5D77719}" srcOrd="0" destOrd="0" presId="urn:microsoft.com/office/officeart/2008/layout/VerticalCurvedList"/>
    <dgm:cxn modelId="{745FB6A5-E62B-452C-80DB-DC09505C1DA5}" type="presParOf" srcId="{99386B39-EE06-4448-9E13-6F0FCAC13F4F}" destId="{BC2648A2-8B5F-46CB-BFF7-BF0E9D552B8C}" srcOrd="1" destOrd="0" presId="urn:microsoft.com/office/officeart/2008/layout/VerticalCurvedList"/>
    <dgm:cxn modelId="{BA0F5263-7906-47F2-9CDF-AD5CDA04A00E}" type="presParOf" srcId="{99386B39-EE06-4448-9E13-6F0FCAC13F4F}" destId="{9922527C-DD9B-47E0-AA75-A670F71FA938}" srcOrd="2" destOrd="0" presId="urn:microsoft.com/office/officeart/2008/layout/VerticalCurvedList"/>
    <dgm:cxn modelId="{001C1F68-4D84-4614-8717-455A360445DB}" type="presParOf" srcId="{99386B39-EE06-4448-9E13-6F0FCAC13F4F}" destId="{A74FBCA3-2DA2-4CAC-9773-75199039D557}" srcOrd="3" destOrd="0" presId="urn:microsoft.com/office/officeart/2008/layout/VerticalCurvedList"/>
    <dgm:cxn modelId="{F266B9CF-BBB4-445A-83D5-E55F8BE68901}" type="presParOf" srcId="{FC0FB407-AF3A-4631-ADE6-DBB7502FBAEA}" destId="{89328835-0C24-4730-BBAA-4E71D2AFBC74}" srcOrd="1" destOrd="0" presId="urn:microsoft.com/office/officeart/2008/layout/VerticalCurvedList"/>
    <dgm:cxn modelId="{31FD41E6-BDA5-41AE-A8FC-7C63E8FF420B}" type="presParOf" srcId="{FC0FB407-AF3A-4631-ADE6-DBB7502FBAEA}" destId="{D310C069-06E9-4ECC-8A86-FC1401AF3A6F}" srcOrd="2" destOrd="0" presId="urn:microsoft.com/office/officeart/2008/layout/VerticalCurvedList"/>
    <dgm:cxn modelId="{3E27E6A0-C485-41D5-83DE-E884DF3B1EAE}" type="presParOf" srcId="{D310C069-06E9-4ECC-8A86-FC1401AF3A6F}" destId="{7C75E88B-766E-4F35-BD7E-FAAC0C051A94}" srcOrd="0" destOrd="0" presId="urn:microsoft.com/office/officeart/2008/layout/VerticalCurvedList"/>
    <dgm:cxn modelId="{CA0DFE3B-67E2-4DB3-A397-BD90FB7F3E49}" type="presParOf" srcId="{FC0FB407-AF3A-4631-ADE6-DBB7502FBAEA}" destId="{19744EC2-39C8-4855-BAA2-25750B45A025}" srcOrd="3" destOrd="0" presId="urn:microsoft.com/office/officeart/2008/layout/VerticalCurvedList"/>
    <dgm:cxn modelId="{C5DE8A31-99DD-4FEE-93AB-53C84AB2B8C9}" type="presParOf" srcId="{FC0FB407-AF3A-4631-ADE6-DBB7502FBAEA}" destId="{A6D4744D-C29F-4B25-B50E-225B804136BD}" srcOrd="4" destOrd="0" presId="urn:microsoft.com/office/officeart/2008/layout/VerticalCurvedList"/>
    <dgm:cxn modelId="{505CCECB-B849-4D34-87BB-4828FC1E8371}" type="presParOf" srcId="{A6D4744D-C29F-4B25-B50E-225B804136BD}" destId="{4FBB2A7B-0368-44DE-B98D-8248E6312207}" srcOrd="0" destOrd="0" presId="urn:microsoft.com/office/officeart/2008/layout/VerticalCurvedList"/>
    <dgm:cxn modelId="{B7AD903C-22C5-4BE5-BFB6-71B9E0D321AF}" type="presParOf" srcId="{FC0FB407-AF3A-4631-ADE6-DBB7502FBAEA}" destId="{772B04FA-484E-477C-B932-2F14E9513A6A}" srcOrd="5" destOrd="0" presId="urn:microsoft.com/office/officeart/2008/layout/VerticalCurvedList"/>
    <dgm:cxn modelId="{93F1187A-FACF-4E12-9064-C4CAE2703C69}" type="presParOf" srcId="{FC0FB407-AF3A-4631-ADE6-DBB7502FBAEA}" destId="{26753B65-F8DA-4B89-B125-27F39143BB21}" srcOrd="6" destOrd="0" presId="urn:microsoft.com/office/officeart/2008/layout/VerticalCurvedList"/>
    <dgm:cxn modelId="{21B112EA-859F-4234-BC50-E563E752055D}" type="presParOf" srcId="{26753B65-F8DA-4B89-B125-27F39143BB21}" destId="{30A201F3-BAED-41B7-85BC-555DDAD61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48A2-8B5F-46CB-BFF7-BF0E9D552B8C}">
      <dsp:nvSpPr>
        <dsp:cNvPr id="0" name=""/>
        <dsp:cNvSpPr/>
      </dsp:nvSpPr>
      <dsp:spPr>
        <a:xfrm>
          <a:off x="-6562228" y="-1003971"/>
          <a:ext cx="7813590" cy="7813590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28835-0C24-4730-BBAA-4E71D2AFBC74}">
      <dsp:nvSpPr>
        <dsp:cNvPr id="0" name=""/>
        <dsp:cNvSpPr/>
      </dsp:nvSpPr>
      <dsp:spPr>
        <a:xfrm>
          <a:off x="805823" y="580564"/>
          <a:ext cx="7029902" cy="11611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164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Вони </a:t>
          </a:r>
          <a:r>
            <a:rPr lang="uk-UA" sz="2100" b="1" kern="1200" dirty="0" smtClean="0"/>
            <a:t>не займалися пошуками єдиної теорії</a:t>
          </a:r>
          <a:r>
            <a:rPr lang="uk-UA" sz="2100" kern="1200" dirty="0" smtClean="0"/>
            <a:t>, яка б охоплювала всі випадки. </a:t>
          </a:r>
          <a:endParaRPr lang="uk-UA" sz="2100" kern="1200" dirty="0"/>
        </a:p>
      </dsp:txBody>
      <dsp:txXfrm>
        <a:off x="805823" y="580564"/>
        <a:ext cx="7029902" cy="1161129"/>
      </dsp:txXfrm>
    </dsp:sp>
    <dsp:sp modelId="{7C75E88B-766E-4F35-BD7E-FAAC0C051A94}">
      <dsp:nvSpPr>
        <dsp:cNvPr id="0" name=""/>
        <dsp:cNvSpPr/>
      </dsp:nvSpPr>
      <dsp:spPr>
        <a:xfrm>
          <a:off x="80117" y="435423"/>
          <a:ext cx="1451412" cy="14514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744EC2-39C8-4855-BAA2-25750B45A025}">
      <dsp:nvSpPr>
        <dsp:cNvPr id="0" name=""/>
        <dsp:cNvSpPr/>
      </dsp:nvSpPr>
      <dsp:spPr>
        <a:xfrm>
          <a:off x="1227894" y="2322259"/>
          <a:ext cx="6607831" cy="11611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164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Девіантність</a:t>
          </a:r>
          <a:r>
            <a:rPr lang="uk-UA" sz="2100" kern="1200" dirty="0" smtClean="0"/>
            <a:t> розглядалася просто як </a:t>
          </a:r>
          <a:r>
            <a:rPr lang="uk-UA" sz="2100" b="1" kern="1200" dirty="0" smtClean="0"/>
            <a:t>інша форма поведінки</a:t>
          </a:r>
          <a:r>
            <a:rPr lang="uk-UA" sz="2100" kern="1200" dirty="0" smtClean="0"/>
            <a:t>, вбудована в соціальну організацію. Це була не просто відсутність порядку.</a:t>
          </a:r>
          <a:endParaRPr lang="uk-UA" sz="2100" kern="1200" dirty="0"/>
        </a:p>
      </dsp:txBody>
      <dsp:txXfrm>
        <a:off x="1227894" y="2322259"/>
        <a:ext cx="6607831" cy="1161129"/>
      </dsp:txXfrm>
    </dsp:sp>
    <dsp:sp modelId="{4FBB2A7B-0368-44DE-B98D-8248E6312207}">
      <dsp:nvSpPr>
        <dsp:cNvPr id="0" name=""/>
        <dsp:cNvSpPr/>
      </dsp:nvSpPr>
      <dsp:spPr>
        <a:xfrm>
          <a:off x="502188" y="2177118"/>
          <a:ext cx="1451412" cy="14514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2B04FA-484E-477C-B932-2F14E9513A6A}">
      <dsp:nvSpPr>
        <dsp:cNvPr id="0" name=""/>
        <dsp:cNvSpPr/>
      </dsp:nvSpPr>
      <dsp:spPr>
        <a:xfrm>
          <a:off x="805823" y="4063953"/>
          <a:ext cx="7029902" cy="11611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164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Злочинність і правопорушення пояснювалися головним чином </a:t>
          </a:r>
          <a:r>
            <a:rPr lang="uk-UA" sz="2100" b="1" kern="1200" dirty="0" smtClean="0"/>
            <a:t>наслідками ізоляції певних природних зон.</a:t>
          </a:r>
          <a:endParaRPr lang="uk-UA" sz="2100" b="1" kern="1200" dirty="0"/>
        </a:p>
      </dsp:txBody>
      <dsp:txXfrm>
        <a:off x="805823" y="4063953"/>
        <a:ext cx="7029902" cy="1161129"/>
      </dsp:txXfrm>
    </dsp:sp>
    <dsp:sp modelId="{30A201F3-BAED-41B7-85BC-555DDAD61930}">
      <dsp:nvSpPr>
        <dsp:cNvPr id="0" name=""/>
        <dsp:cNvSpPr/>
      </dsp:nvSpPr>
      <dsp:spPr>
        <a:xfrm>
          <a:off x="80117" y="3918812"/>
          <a:ext cx="1451412" cy="14514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01.10.2024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45182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/>
              <a:t>Теорія диференціальних асоціацій</a:t>
            </a:r>
            <a:br>
              <a:rPr lang="uk-UA" b="1" dirty="0"/>
            </a:br>
            <a:r>
              <a:rPr lang="uk-UA" b="1" dirty="0" smtClean="0"/>
              <a:t>Едвіна </a:t>
            </a:r>
            <a:r>
              <a:rPr lang="uk-UA" b="1" dirty="0" err="1" smtClean="0"/>
              <a:t>Сазерленда</a:t>
            </a:r>
            <a:r>
              <a:rPr lang="uk-UA" b="1" dirty="0" smtClean="0"/>
              <a:t>.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Критика Чиказької традиції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дослідження девіантної поведінки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8976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07368" y="908720"/>
            <a:ext cx="34563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/>
              <a:t>Слід зазначити, що не всі соціологи, які практикують у Чиказькому університеті, були одностайні щодо цілей і методів своєї дисципліни. </a:t>
            </a:r>
          </a:p>
          <a:p>
            <a:r>
              <a:rPr lang="uk-UA" sz="2000" dirty="0"/>
              <a:t>Таким чином, пояснення злочинності та </a:t>
            </a:r>
            <a:r>
              <a:rPr lang="uk-UA" sz="2000" dirty="0" err="1"/>
              <a:t>девіантності</a:t>
            </a:r>
            <a:r>
              <a:rPr lang="uk-UA" sz="2000" dirty="0"/>
              <a:t>, запропоноване членами університету, містило </a:t>
            </a:r>
            <a:r>
              <a:rPr lang="uk-UA" sz="2000" b="1" dirty="0"/>
              <a:t>ряд очевидних  </a:t>
            </a:r>
            <a:r>
              <a:rPr lang="uk-UA" sz="2000" b="1" dirty="0" err="1" smtClean="0"/>
              <a:t>протиріччь</a:t>
            </a:r>
            <a:r>
              <a:rPr lang="uk-UA" sz="2000" b="1" dirty="0" smtClean="0"/>
              <a:t>.</a:t>
            </a:r>
            <a:r>
              <a:rPr lang="uk-UA" sz="2000" dirty="0" smtClean="0"/>
              <a:t> </a:t>
            </a:r>
            <a:endParaRPr lang="uk-UA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45854282"/>
              </p:ext>
            </p:extLst>
          </p:nvPr>
        </p:nvGraphicFramePr>
        <p:xfrm>
          <a:off x="3796780" y="359656"/>
          <a:ext cx="7915844" cy="580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6384032" y="2348880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/>
              <a:t>Вважається одним з найвпливовіших </a:t>
            </a:r>
            <a:r>
              <a:rPr lang="uk-UA" sz="2000" b="1" dirty="0"/>
              <a:t>криміналістів 20 століття. </a:t>
            </a:r>
            <a:endParaRPr lang="uk-UA" sz="2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Він </a:t>
            </a:r>
            <a:r>
              <a:rPr lang="uk-UA" sz="2000" dirty="0"/>
              <a:t>був соціологом символічної </a:t>
            </a:r>
            <a:r>
              <a:rPr lang="uk-UA" sz="2000" dirty="0" err="1"/>
              <a:t>інтеракціоністської</a:t>
            </a:r>
            <a:r>
              <a:rPr lang="uk-UA" sz="2000" dirty="0"/>
              <a:t> школи думки і найвідоміший тим, що визначає </a:t>
            </a:r>
            <a:r>
              <a:rPr lang="uk-UA" sz="2000" b="1" dirty="0"/>
              <a:t>злочин «білих комірців» та диференціальну асоціацію</a:t>
            </a:r>
            <a:r>
              <a:rPr lang="uk-UA" sz="2000" dirty="0"/>
              <a:t>—загальну теорію злочинності та правопорушень</a:t>
            </a:r>
            <a:r>
              <a:rPr lang="uk-UA" sz="2000" dirty="0" smtClean="0"/>
              <a:t>.</a:t>
            </a:r>
            <a:endParaRPr lang="uk-UA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268760"/>
            <a:ext cx="3024336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486916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Едвін </a:t>
            </a:r>
            <a:r>
              <a:rPr lang="uk-UA" b="1" dirty="0" err="1" smtClean="0"/>
              <a:t>Сазерленд</a:t>
            </a:r>
            <a:endParaRPr lang="uk-UA" b="1" dirty="0" smtClean="0"/>
          </a:p>
          <a:p>
            <a:r>
              <a:rPr lang="uk-UA" b="1" dirty="0" smtClean="0"/>
              <a:t>13.08.1883 – 11.10.1950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735960" y="920523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Теорія диференціальних асоціацій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415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1343472" y="404664"/>
            <a:ext cx="50405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/>
              <a:t>Позбавлені політичного контролю та економічних ресурсів, </a:t>
            </a:r>
            <a:r>
              <a:rPr lang="uk-UA" sz="2000" b="1" dirty="0"/>
              <a:t>іммігранти</a:t>
            </a:r>
            <a:r>
              <a:rPr lang="uk-UA" sz="2000" dirty="0"/>
              <a:t> </a:t>
            </a:r>
            <a:r>
              <a:rPr lang="uk-UA" sz="2000" dirty="0" smtClean="0"/>
              <a:t>створювали </a:t>
            </a:r>
            <a:r>
              <a:rPr lang="uk-UA" sz="2000" dirty="0"/>
              <a:t>власну </a:t>
            </a:r>
            <a:r>
              <a:rPr lang="uk-UA" sz="2000" u="sng" dirty="0"/>
              <a:t>тіньову політику та тіньову економіку. </a:t>
            </a:r>
            <a:r>
              <a:rPr lang="uk-UA" sz="2000" dirty="0"/>
              <a:t>Вони створили рекет, ринки та системи патронажу, в яких впливові люди розподіляли захист і спонсорство.</a:t>
            </a:r>
          </a:p>
          <a:p>
            <a:r>
              <a:rPr lang="uk-UA" sz="2000" b="1" dirty="0"/>
              <a:t>Діти, які виросли в переповненій зоні перехідного періоду</a:t>
            </a:r>
            <a:r>
              <a:rPr lang="uk-UA" sz="2000" dirty="0"/>
              <a:t>, вели інтенсивне публічне життя, граючись з іншими на вулиці, об’єднуючись у невеликі групи, які з часом могли </a:t>
            </a:r>
            <a:r>
              <a:rPr lang="uk-UA" sz="2000" u="sng" dirty="0"/>
              <a:t>кристалізуватися в банди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dirty="0" smtClean="0"/>
              <a:t>З </a:t>
            </a:r>
            <a:r>
              <a:rPr lang="uk-UA" sz="2000" dirty="0"/>
              <a:t>раннього дитинства він (і це майже завжди було «він» у публічному просторі) </a:t>
            </a:r>
            <a:r>
              <a:rPr lang="uk-UA" sz="2000" b="1" dirty="0"/>
              <a:t>був нагороджений суспільною ідентичністю та репутацією</a:t>
            </a:r>
            <a:r>
              <a:rPr lang="uk-UA" sz="20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091" y="453735"/>
            <a:ext cx="4016493" cy="2839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3645024"/>
            <a:ext cx="403509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4511824" y="620688"/>
            <a:ext cx="67687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/>
              <a:t>Протягом 1930-х і 1940-х років і в період, коли факультет соціології Чиказького університету перебував у частковому затемненні, </a:t>
            </a:r>
            <a:r>
              <a:rPr lang="uk-UA" sz="2000" b="1" dirty="0" err="1"/>
              <a:t>Сазерленд</a:t>
            </a:r>
            <a:r>
              <a:rPr lang="uk-UA" sz="2000" dirty="0"/>
              <a:t> і його студенти (зокрема, Дональд </a:t>
            </a:r>
            <a:r>
              <a:rPr lang="uk-UA" sz="2000" dirty="0" err="1"/>
              <a:t>Крессі</a:t>
            </a:r>
            <a:r>
              <a:rPr lang="uk-UA" sz="2000" dirty="0"/>
              <a:t>) стали наполегливими прихильниками аргументу про те, що </a:t>
            </a:r>
            <a:r>
              <a:rPr lang="uk-UA" sz="2000" b="1" dirty="0" err="1"/>
              <a:t>девіація</a:t>
            </a:r>
            <a:r>
              <a:rPr lang="uk-UA" sz="2000" dirty="0"/>
              <a:t> </a:t>
            </a:r>
            <a:r>
              <a:rPr lang="uk-UA" sz="2000" b="1" dirty="0"/>
              <a:t>— це спосіб життя, який передається з покоління в покоління.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5920" y="328498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диференціальних асоціацій стверджує, </a:t>
            </a:r>
            <a:r>
              <a:rPr lang="uk-UA" dirty="0">
                <a:solidFill>
                  <a:schemeClr val="accent2"/>
                </a:solidFill>
              </a:rPr>
              <a:t>що злочинна поведінка засвоюється у взаємодії з іншими людьми, особливо в інтимних особистих умовах, у процесі спілкування. Навчання проводиться, щоб охопити техніки вчинення злочину та напрямок спонукань, мотивів, установок і визначення закону</a:t>
            </a:r>
            <a:r>
              <a:rPr lang="uk-UA" dirty="0" smtClean="0">
                <a:solidFill>
                  <a:schemeClr val="accent2"/>
                </a:solidFill>
              </a:rPr>
              <a:t>.</a:t>
            </a: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700808"/>
            <a:ext cx="2880320" cy="43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76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5303912" y="188640"/>
            <a:ext cx="547260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200" dirty="0"/>
              <a:t>У 1940 роках </a:t>
            </a:r>
            <a:r>
              <a:rPr lang="uk-UA" sz="2200" dirty="0" err="1" smtClean="0"/>
              <a:t>Сазерленд</a:t>
            </a:r>
            <a:r>
              <a:rPr lang="uk-UA" sz="2200" dirty="0" smtClean="0"/>
              <a:t> </a:t>
            </a:r>
            <a:r>
              <a:rPr lang="uk-UA" sz="2200" dirty="0"/>
              <a:t>в одній зі своїх статей висунув концепцію респектабельного </a:t>
            </a:r>
            <a:r>
              <a:rPr lang="uk-UA" sz="2200" b="1" dirty="0"/>
              <a:t>«злочинця в білому комірці», </a:t>
            </a:r>
            <a:r>
              <a:rPr lang="uk-UA" sz="2200" dirty="0"/>
              <a:t>що має високий соціальний статус. </a:t>
            </a:r>
            <a:endParaRPr lang="uk-UA" sz="2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200" dirty="0" smtClean="0"/>
              <a:t>Згідно </a:t>
            </a:r>
            <a:r>
              <a:rPr lang="uk-UA" sz="2200" dirty="0"/>
              <a:t>з нею багато так званих «білих комірців» (</a:t>
            </a:r>
            <a:r>
              <a:rPr lang="uk-UA" sz="2200" dirty="0" err="1"/>
              <a:t>англ</a:t>
            </a:r>
            <a:r>
              <a:rPr lang="uk-UA" sz="2200" dirty="0"/>
              <a:t>. </a:t>
            </a:r>
            <a:r>
              <a:rPr lang="en-US" sz="2200" dirty="0"/>
              <a:t>white collar: </a:t>
            </a:r>
            <a:r>
              <a:rPr lang="uk-UA" sz="2200" dirty="0"/>
              <a:t>заможні люди — ділки, політики, чиновники) чинять протиправні дії, </a:t>
            </a:r>
            <a:r>
              <a:rPr lang="uk-UA" sz="2200" dirty="0" smtClean="0"/>
              <a:t>завдають </a:t>
            </a:r>
            <a:r>
              <a:rPr lang="uk-UA" sz="2200" dirty="0"/>
              <a:t>суспільству незмірно більшої шкоди, ніж звичайні злочинці з нижчих верств суспільства («кримінальники»). </a:t>
            </a:r>
            <a:endParaRPr lang="uk-UA" sz="2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200" dirty="0" smtClean="0"/>
              <a:t>До </a:t>
            </a:r>
            <a:r>
              <a:rPr lang="uk-UA" sz="2200" dirty="0"/>
              <a:t>того ж злочини цієї </a:t>
            </a:r>
            <a:r>
              <a:rPr lang="uk-UA" sz="2200" dirty="0" err="1"/>
              <a:t>рідко</a:t>
            </a:r>
            <a:r>
              <a:rPr lang="uk-UA" sz="2200" dirty="0"/>
              <a:t> судимої частини суспільства часто залишаються безкарними</a:t>
            </a:r>
            <a:r>
              <a:rPr lang="uk-UA" sz="2200" dirty="0" smtClean="0"/>
              <a:t>. </a:t>
            </a:r>
            <a:endParaRPr lang="ru-RU" sz="2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3717032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 smtClean="0">
                <a:solidFill>
                  <a:schemeClr val="accent2"/>
                </a:solidFill>
              </a:rPr>
              <a:t>Сазерленд</a:t>
            </a:r>
            <a:r>
              <a:rPr lang="uk-UA" dirty="0" smtClean="0">
                <a:solidFill>
                  <a:schemeClr val="accent2"/>
                </a:solidFill>
              </a:rPr>
              <a:t> </a:t>
            </a:r>
            <a:r>
              <a:rPr lang="uk-UA" dirty="0">
                <a:solidFill>
                  <a:schemeClr val="accent2"/>
                </a:solidFill>
              </a:rPr>
              <a:t>закликав включити їх у предмет досліджень кримінологів та вести з ними не менш інтенсивну боротьбу, ніж із </a:t>
            </a:r>
            <a:r>
              <a:rPr lang="uk-UA" dirty="0" err="1">
                <a:solidFill>
                  <a:schemeClr val="accent2"/>
                </a:solidFill>
              </a:rPr>
              <a:t>загальнокримінальними</a:t>
            </a:r>
            <a:r>
              <a:rPr lang="uk-UA" dirty="0">
                <a:solidFill>
                  <a:schemeClr val="accent2"/>
                </a:solidFill>
              </a:rPr>
              <a:t> злочинами. </a:t>
            </a:r>
            <a:endParaRPr lang="uk-UA" dirty="0" smtClean="0">
              <a:solidFill>
                <a:schemeClr val="accent2"/>
              </a:solidFill>
            </a:endParaRPr>
          </a:p>
          <a:p>
            <a:pPr algn="just"/>
            <a:r>
              <a:rPr lang="uk-UA" dirty="0" smtClean="0">
                <a:solidFill>
                  <a:schemeClr val="accent2"/>
                </a:solidFill>
              </a:rPr>
              <a:t>Ця </a:t>
            </a:r>
            <a:r>
              <a:rPr lang="uk-UA" dirty="0">
                <a:solidFill>
                  <a:schemeClr val="accent2"/>
                </a:solidFill>
              </a:rPr>
              <a:t>концепція </a:t>
            </a:r>
            <a:r>
              <a:rPr lang="uk-UA" dirty="0" err="1" smtClean="0">
                <a:solidFill>
                  <a:schemeClr val="accent2"/>
                </a:solidFill>
              </a:rPr>
              <a:t>Сазерленда</a:t>
            </a:r>
            <a:r>
              <a:rPr lang="uk-UA" dirty="0">
                <a:solidFill>
                  <a:schemeClr val="accent2"/>
                </a:solidFill>
              </a:rPr>
              <a:t>, розвинена ним у книзі </a:t>
            </a:r>
            <a:r>
              <a:rPr lang="uk-UA" b="1" dirty="0">
                <a:solidFill>
                  <a:schemeClr val="accent2"/>
                </a:solidFill>
              </a:rPr>
              <a:t>«Злочинність білих комірців» (1949), </a:t>
            </a:r>
            <a:r>
              <a:rPr lang="uk-UA" dirty="0">
                <a:solidFill>
                  <a:schemeClr val="accent2"/>
                </a:solidFill>
              </a:rPr>
              <a:t>започаткувала цілий напрям у кримінології, а економічну злочинність досі називають </a:t>
            </a:r>
            <a:r>
              <a:rPr lang="uk-UA" b="1" dirty="0" err="1">
                <a:solidFill>
                  <a:schemeClr val="accent2"/>
                </a:solidFill>
              </a:rPr>
              <a:t>білокомірковою</a:t>
            </a:r>
            <a:r>
              <a:rPr lang="uk-UA" dirty="0">
                <a:solidFill>
                  <a:schemeClr val="accent2"/>
                </a:solidFill>
              </a:rPr>
              <a:t>.</a:t>
            </a:r>
            <a:r>
              <a:rPr lang="uk-UA" b="1" dirty="0">
                <a:solidFill>
                  <a:schemeClr val="accent2"/>
                </a:solidFill>
              </a:rPr>
              <a:t>.</a:t>
            </a: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71180"/>
            <a:ext cx="3833510" cy="34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364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5669352" y="188640"/>
            <a:ext cx="51845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err="1"/>
              <a:t>Кримінальний</a:t>
            </a:r>
            <a:r>
              <a:rPr lang="ru-RU" sz="2000" dirty="0"/>
              <a:t> </a:t>
            </a:r>
            <a:r>
              <a:rPr lang="ru-RU" sz="2000" dirty="0" err="1"/>
              <a:t>силует</a:t>
            </a:r>
            <a:r>
              <a:rPr lang="ru-RU" sz="2000" dirty="0"/>
              <a:t>: </a:t>
            </a:r>
            <a:r>
              <a:rPr lang="ru-RU" sz="2000" b="1" u="sng" dirty="0" err="1"/>
              <a:t>Теорія</a:t>
            </a:r>
            <a:r>
              <a:rPr lang="ru-RU" sz="2000" b="1" u="sng" dirty="0"/>
              <a:t> </a:t>
            </a:r>
            <a:r>
              <a:rPr lang="ru-RU" sz="2000" b="1" u="sng" dirty="0" err="1"/>
              <a:t>диференціальних</a:t>
            </a:r>
            <a:r>
              <a:rPr lang="ru-RU" sz="2000" b="1" u="sng" dirty="0"/>
              <a:t> </a:t>
            </a:r>
            <a:r>
              <a:rPr lang="ru-RU" sz="2000" b="1" u="sng" dirty="0" err="1"/>
              <a:t>асоціацій</a:t>
            </a:r>
            <a:r>
              <a:rPr lang="ru-RU" sz="2000" b="1" u="sng" dirty="0"/>
              <a:t> </a:t>
            </a:r>
            <a:r>
              <a:rPr lang="ru-RU" sz="2000" b="1" u="sng" dirty="0" err="1"/>
              <a:t>передбачає</a:t>
            </a:r>
            <a:r>
              <a:rPr lang="ru-RU" sz="2000" b="1" u="sng" dirty="0"/>
              <a:t>, </a:t>
            </a:r>
            <a:r>
              <a:rPr lang="ru-RU" sz="2000" b="1" u="sng" dirty="0" err="1"/>
              <a:t>що</a:t>
            </a:r>
            <a:r>
              <a:rPr lang="ru-RU" sz="2000" b="1" u="sng" dirty="0"/>
              <a:t> </a:t>
            </a:r>
            <a:r>
              <a:rPr lang="ru-RU" sz="2000" b="1" u="sng" dirty="0" err="1"/>
              <a:t>індивід</a:t>
            </a:r>
            <a:r>
              <a:rPr lang="ru-RU" sz="2000" b="1" u="sng" dirty="0"/>
              <a:t> </a:t>
            </a:r>
            <a:r>
              <a:rPr lang="ru-RU" sz="2000" b="1" u="sng" dirty="0" err="1"/>
              <a:t>вибере</a:t>
            </a:r>
            <a:r>
              <a:rPr lang="ru-RU" sz="2000" b="1" u="sng" dirty="0"/>
              <a:t> </a:t>
            </a:r>
            <a:r>
              <a:rPr lang="ru-RU" sz="2000" b="1" u="sng" dirty="0" err="1"/>
              <a:t>злочинний</a:t>
            </a:r>
            <a:r>
              <a:rPr lang="ru-RU" sz="2000" b="1" u="sng" dirty="0"/>
              <a:t> шлях, коли баланс </a:t>
            </a:r>
            <a:r>
              <a:rPr lang="ru-RU" sz="2000" b="1" u="sng" dirty="0" err="1"/>
              <a:t>визначень</a:t>
            </a:r>
            <a:r>
              <a:rPr lang="ru-RU" sz="2000" b="1" u="sng" dirty="0"/>
              <a:t> для </a:t>
            </a:r>
            <a:r>
              <a:rPr lang="ru-RU" sz="2000" b="1" u="sng" dirty="0" err="1"/>
              <a:t>порушення</a:t>
            </a:r>
            <a:r>
              <a:rPr lang="ru-RU" sz="2000" b="1" u="sng" dirty="0"/>
              <a:t> закону </a:t>
            </a:r>
            <a:r>
              <a:rPr lang="ru-RU" sz="2000" b="1" u="sng" dirty="0" err="1"/>
              <a:t>перевищує</a:t>
            </a:r>
            <a:r>
              <a:rPr lang="ru-RU" sz="2000" b="1" u="sng" dirty="0"/>
              <a:t> </a:t>
            </a:r>
            <a:r>
              <a:rPr lang="ru-RU" sz="2000" b="1" u="sng" dirty="0" err="1"/>
              <a:t>ті</a:t>
            </a:r>
            <a:r>
              <a:rPr lang="ru-RU" sz="2000" b="1" u="sng" dirty="0"/>
              <a:t>, </a:t>
            </a:r>
            <a:r>
              <a:rPr lang="ru-RU" sz="2000" b="1" u="sng" dirty="0" err="1"/>
              <a:t>що</a:t>
            </a:r>
            <a:r>
              <a:rPr lang="ru-RU" sz="2000" b="1" u="sng" dirty="0"/>
              <a:t> для </a:t>
            </a:r>
            <a:r>
              <a:rPr lang="ru-RU" sz="2000" b="1" u="sng" dirty="0" err="1"/>
              <a:t>законослухняних</a:t>
            </a:r>
            <a:r>
              <a:rPr lang="ru-RU" sz="2000" b="1" u="sng" dirty="0"/>
              <a:t>.</a:t>
            </a:r>
            <a:endParaRPr lang="ru-RU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24744"/>
            <a:ext cx="4965677" cy="41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99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839416" y="1052736"/>
            <a:ext cx="61206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6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16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Критика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обіцяла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певну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математичну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точність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яка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ніколи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не могла бути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реалізована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 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пронизана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застереженнями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та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умовами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які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зменшують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її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здатність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передбачати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 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Проте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диференційної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асоціації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підтримувала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корисну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традицію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яка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інакше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могла б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зазнати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невдачі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- мостом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між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ранніми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роботами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Чиказької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школи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та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тим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мало стати </a:t>
            </a:r>
            <a:r>
              <a:rPr lang="ru-RU" sz="2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теорією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субкультури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6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32656"/>
            <a:ext cx="4156720" cy="277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232" y="3356992"/>
            <a:ext cx="4390559" cy="29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703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7008" y="-627340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472" y="498731"/>
            <a:ext cx="1015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Критика Чиказької традиції дослідження девіантної поведінки</a:t>
            </a:r>
            <a:endParaRPr lang="uk-UA" sz="28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568955" y="3284984"/>
            <a:ext cx="3672408" cy="25202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Чиказька школа не спромоглася «продемонструвати будь-які явно сформульовані соціологічні гіпотези».</a:t>
            </a:r>
            <a:endParaRPr lang="uk-UA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120120" y="1160748"/>
            <a:ext cx="4752528" cy="30963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dirty="0"/>
              <a:t>«природні території» дуже </a:t>
            </a:r>
            <a:r>
              <a:rPr lang="uk-UA" dirty="0" err="1"/>
              <a:t>рідко</a:t>
            </a:r>
            <a:r>
              <a:rPr lang="uk-UA" dirty="0"/>
              <a:t> були природними. Замість того, щоб бути незапланованими та неочікуваними, наслідком органічного зростання та диференціації </a:t>
            </a:r>
            <a:r>
              <a:rPr lang="uk-UA" dirty="0" smtClean="0"/>
              <a:t>населення </a:t>
            </a:r>
            <a:r>
              <a:rPr lang="uk-UA" dirty="0"/>
              <a:t>, перші квартали Чикаго були спланованими</a:t>
            </a:r>
            <a:endParaRPr lang="uk-UA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7937669" y="1160748"/>
            <a:ext cx="4104456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постійне посилання на громаду та общинну групу нав’язувало оманливу простоту та виразність явищам, які насправді були заплутаними та погано визначеними.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87805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230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George</vt:lpstr>
      <vt:lpstr>Times New Roman</vt:lpstr>
      <vt:lpstr>Тема Office</vt:lpstr>
      <vt:lpstr>Соціологія девіантної та делінквентної поведінки  Теорія диференціальних асоціацій Едвіна Сазерленда. Критика Чиказької традиції дослідження девіантної поведінки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351</cp:revision>
  <dcterms:created xsi:type="dcterms:W3CDTF">2014-05-17T18:57:21Z</dcterms:created>
  <dcterms:modified xsi:type="dcterms:W3CDTF">2024-10-01T12:12:13Z</dcterms:modified>
</cp:coreProperties>
</file>