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256" r:id="rId2"/>
    <p:sldId id="363" r:id="rId3"/>
    <p:sldId id="364" r:id="rId4"/>
    <p:sldId id="365" r:id="rId5"/>
    <p:sldId id="361" r:id="rId6"/>
    <p:sldId id="370" r:id="rId7"/>
    <p:sldId id="367" r:id="rId8"/>
    <p:sldId id="368" r:id="rId9"/>
    <p:sldId id="369" r:id="rId10"/>
    <p:sldId id="366" r:id="rId11"/>
    <p:sldId id="341" r:id="rId12"/>
    <p:sldId id="371" r:id="rId13"/>
    <p:sldId id="372" r:id="rId14"/>
    <p:sldId id="373" r:id="rId15"/>
    <p:sldId id="353" r:id="rId16"/>
    <p:sldId id="354" r:id="rId17"/>
    <p:sldId id="343" r:id="rId18"/>
    <p:sldId id="374" r:id="rId19"/>
    <p:sldId id="305" r:id="rId20"/>
    <p:sldId id="306" r:id="rId21"/>
    <p:sldId id="355" r:id="rId22"/>
    <p:sldId id="356" r:id="rId23"/>
    <p:sldId id="307" r:id="rId24"/>
    <p:sldId id="308" r:id="rId25"/>
    <p:sldId id="318" r:id="rId26"/>
    <p:sldId id="315" r:id="rId27"/>
    <p:sldId id="313" r:id="rId28"/>
    <p:sldId id="314" r:id="rId29"/>
    <p:sldId id="344" r:id="rId30"/>
    <p:sldId id="346" r:id="rId31"/>
    <p:sldId id="322" r:id="rId32"/>
    <p:sldId id="316" r:id="rId33"/>
    <p:sldId id="321" r:id="rId34"/>
    <p:sldId id="320" r:id="rId35"/>
    <p:sldId id="357" r:id="rId36"/>
    <p:sldId id="358" r:id="rId37"/>
    <p:sldId id="323" r:id="rId38"/>
    <p:sldId id="375" r:id="rId39"/>
    <p:sldId id="359" r:id="rId40"/>
    <p:sldId id="324" r:id="rId41"/>
    <p:sldId id="325" r:id="rId42"/>
    <p:sldId id="335" r:id="rId43"/>
    <p:sldId id="334" r:id="rId44"/>
    <p:sldId id="331" r:id="rId45"/>
    <p:sldId id="347" r:id="rId46"/>
    <p:sldId id="348" r:id="rId47"/>
    <p:sldId id="337" r:id="rId48"/>
    <p:sldId id="350" r:id="rId4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5161" autoAdjust="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FF1146-8AD5-45EB-A726-49BF96B58A6E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C32BFF-5586-4F3E-9E13-9D7A1DDDFC1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C32BFF-5586-4F3E-9E13-9D7A1DDDFC1E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7CE5B-E744-4EB2-BD88-B5C3C97B5E1F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C546A-D3A0-4BAA-A9F3-AED65388B1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7CE5B-E744-4EB2-BD88-B5C3C97B5E1F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C546A-D3A0-4BAA-A9F3-AED65388B1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7CE5B-E744-4EB2-BD88-B5C3C97B5E1F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C546A-D3A0-4BAA-A9F3-AED65388B1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7CE5B-E744-4EB2-BD88-B5C3C97B5E1F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C546A-D3A0-4BAA-A9F3-AED65388B1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7CE5B-E744-4EB2-BD88-B5C3C97B5E1F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C546A-D3A0-4BAA-A9F3-AED65388B1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7CE5B-E744-4EB2-BD88-B5C3C97B5E1F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C546A-D3A0-4BAA-A9F3-AED65388B1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7CE5B-E744-4EB2-BD88-B5C3C97B5E1F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C546A-D3A0-4BAA-A9F3-AED65388B1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7CE5B-E744-4EB2-BD88-B5C3C97B5E1F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C546A-D3A0-4BAA-A9F3-AED65388B1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7CE5B-E744-4EB2-BD88-B5C3C97B5E1F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C546A-D3A0-4BAA-A9F3-AED65388B1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7CE5B-E744-4EB2-BD88-B5C3C97B5E1F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C546A-D3A0-4BAA-A9F3-AED65388B1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7CE5B-E744-4EB2-BD88-B5C3C97B5E1F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C546A-D3A0-4BAA-A9F3-AED65388B1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57CE5B-E744-4EB2-BD88-B5C3C97B5E1F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CC546A-D3A0-4BAA-A9F3-AED65388B17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1538" y="928670"/>
            <a:ext cx="7286676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/>
              <a:t>Лекція 3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smtClean="0"/>
              <a:t>МОЛЕКУЛЯРНІ МЕХАНІЗМИ ВРОДЖЕНОГО ІМУННОГО ВІДПОВІДІ </a:t>
            </a:r>
            <a:endParaRPr lang="en-US" sz="2400" dirty="0" smtClean="0"/>
          </a:p>
          <a:p>
            <a:endParaRPr lang="en-US" sz="2400" dirty="0" smtClean="0"/>
          </a:p>
          <a:p>
            <a:pPr algn="ctr"/>
            <a:r>
              <a:rPr lang="uk-UA" sz="2400" dirty="0" smtClean="0"/>
              <a:t>ЧАСТИНА 2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acrophage receptors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1695153"/>
            <a:ext cx="6786610" cy="48770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5720" y="0"/>
            <a:ext cx="871543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Мембранні рецептори фагоцитозу – для ефективного захоплення </a:t>
            </a:r>
            <a:r>
              <a:rPr lang="uk-UA" dirty="0" err="1" smtClean="0"/>
              <a:t>патогену</a:t>
            </a:r>
            <a:r>
              <a:rPr lang="uk-UA" dirty="0" smtClean="0"/>
              <a:t>, не мають сигнальних властивостей</a:t>
            </a:r>
            <a:endParaRPr lang="en-US" dirty="0" smtClean="0"/>
          </a:p>
          <a:p>
            <a:r>
              <a:rPr lang="uk-UA" sz="1600" dirty="0" smtClean="0"/>
              <a:t>Процес фагоцитозу починається зі зв'язування </a:t>
            </a:r>
            <a:r>
              <a:rPr lang="uk-UA" sz="1600" dirty="0" err="1" smtClean="0"/>
              <a:t>патогену</a:t>
            </a:r>
            <a:r>
              <a:rPr lang="uk-UA" sz="1600" dirty="0" smtClean="0"/>
              <a:t> з </a:t>
            </a:r>
            <a:r>
              <a:rPr lang="uk-UA" sz="1600" dirty="0" err="1" smtClean="0"/>
              <a:t>паттерн-розпізнаючими</a:t>
            </a:r>
            <a:r>
              <a:rPr lang="uk-UA" sz="1600" dirty="0" smtClean="0"/>
              <a:t> рецепторами на поверхні макрофагу. Ці рецептори служать для впізнавання </a:t>
            </a:r>
            <a:r>
              <a:rPr lang="uk-UA" sz="1600" dirty="0" err="1" smtClean="0"/>
              <a:t>патогену</a:t>
            </a:r>
            <a:r>
              <a:rPr lang="uk-UA" sz="1600" dirty="0" smtClean="0"/>
              <a:t>, його подальшого переміщення всередину клітини (</a:t>
            </a:r>
            <a:r>
              <a:rPr lang="uk-UA" sz="1600" dirty="0" err="1" smtClean="0"/>
              <a:t>інтерналізація</a:t>
            </a:r>
            <a:r>
              <a:rPr lang="uk-UA" sz="1600" dirty="0" smtClean="0"/>
              <a:t>) у складі </a:t>
            </a:r>
            <a:r>
              <a:rPr lang="uk-UA" sz="1600" dirty="0" err="1" smtClean="0"/>
              <a:t>фагосоми</a:t>
            </a:r>
            <a:r>
              <a:rPr lang="uk-UA" sz="1600" dirty="0" smtClean="0"/>
              <a:t> та подальшого руйнування у </a:t>
            </a:r>
            <a:r>
              <a:rPr lang="uk-UA" sz="1600" dirty="0" err="1" smtClean="0"/>
              <a:t>фаголізосомі</a:t>
            </a:r>
            <a:r>
              <a:rPr lang="uk-UA" sz="1600" dirty="0" smtClean="0"/>
              <a:t>.</a:t>
            </a:r>
            <a:r>
              <a:rPr lang="ru-RU" sz="1600" b="1" dirty="0" smtClean="0"/>
              <a:t> </a:t>
            </a:r>
            <a:endParaRPr lang="ru-RU" sz="1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286248" y="5072074"/>
            <a:ext cx="48577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 err="1" smtClean="0"/>
              <a:t>Маннозний</a:t>
            </a:r>
            <a:r>
              <a:rPr lang="uk-UA" sz="1600" dirty="0" smtClean="0"/>
              <a:t> рецептор та </a:t>
            </a:r>
            <a:r>
              <a:rPr lang="uk-UA" sz="1600" dirty="0" err="1" smtClean="0"/>
              <a:t>дектин-1</a:t>
            </a:r>
            <a:r>
              <a:rPr lang="uk-UA" sz="1600" dirty="0" smtClean="0"/>
              <a:t> – </a:t>
            </a:r>
            <a:r>
              <a:rPr lang="uk-UA" sz="1600" dirty="0" err="1" smtClean="0"/>
              <a:t>лектини</a:t>
            </a:r>
            <a:r>
              <a:rPr lang="uk-UA" sz="1600" dirty="0" smtClean="0"/>
              <a:t>, що зв'язують цукру бактерій та грибів за допомогою </a:t>
            </a:r>
            <a:r>
              <a:rPr lang="uk-UA" sz="1600" dirty="0" err="1" smtClean="0"/>
              <a:t>carbohydrate</a:t>
            </a:r>
            <a:r>
              <a:rPr lang="uk-UA" sz="1600" dirty="0" smtClean="0"/>
              <a:t> </a:t>
            </a:r>
            <a:r>
              <a:rPr lang="uk-UA" sz="1600" dirty="0" err="1" smtClean="0"/>
              <a:t>recognition</a:t>
            </a:r>
            <a:r>
              <a:rPr lang="uk-UA" sz="1600" dirty="0" smtClean="0"/>
              <a:t> </a:t>
            </a:r>
            <a:r>
              <a:rPr lang="uk-UA" sz="1600" dirty="0" err="1" smtClean="0"/>
              <a:t>domain</a:t>
            </a:r>
            <a:r>
              <a:rPr lang="uk-UA" sz="1600" dirty="0" smtClean="0"/>
              <a:t> (CRD). </a:t>
            </a:r>
            <a:r>
              <a:rPr lang="uk-UA" sz="1600" dirty="0" err="1" smtClean="0"/>
              <a:t>Scavenger</a:t>
            </a:r>
            <a:r>
              <a:rPr lang="uk-UA" sz="1600" dirty="0" smtClean="0"/>
              <a:t> рецептори пов'язують ліпіди та </a:t>
            </a:r>
            <a:r>
              <a:rPr lang="uk-UA" sz="1600" dirty="0" err="1" smtClean="0"/>
              <a:t>ліпопротеїни</a:t>
            </a:r>
            <a:r>
              <a:rPr lang="uk-UA" sz="1600" dirty="0" smtClean="0"/>
              <a:t>. Рецептори до комплементу пов'язують </a:t>
            </a:r>
            <a:r>
              <a:rPr lang="uk-UA" sz="1600" dirty="0" err="1" smtClean="0"/>
              <a:t>опсонізованих</a:t>
            </a:r>
            <a:r>
              <a:rPr lang="uk-UA" sz="1600" dirty="0" smtClean="0"/>
              <a:t> бактерій.</a:t>
            </a:r>
            <a:endParaRPr lang="ru-RU" sz="16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functionalglycomics.org/CFGparadigms/images/b/ba/Mannose_recept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-1154113" y="2582818"/>
            <a:ext cx="5737187" cy="200026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00430" y="785794"/>
            <a:ext cx="5214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Macrophage mannose receptor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000628" y="2500306"/>
            <a:ext cx="36433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Трансмембранний білок макрофагів та дендритних клітин, </a:t>
            </a:r>
            <a:r>
              <a:rPr lang="uk-UA" dirty="0" err="1" smtClean="0"/>
              <a:t>лектин</a:t>
            </a:r>
            <a:r>
              <a:rPr lang="uk-UA" dirty="0" smtClean="0"/>
              <a:t>, розпізнає цукру (</a:t>
            </a:r>
            <a:r>
              <a:rPr lang="uk-UA" dirty="0" err="1" smtClean="0"/>
              <a:t>манозу</a:t>
            </a:r>
            <a:r>
              <a:rPr lang="uk-UA" dirty="0" smtClean="0"/>
              <a:t> та </a:t>
            </a:r>
            <a:r>
              <a:rPr lang="uk-UA" dirty="0" err="1" smtClean="0"/>
              <a:t>фукозу</a:t>
            </a:r>
            <a:r>
              <a:rPr lang="uk-UA" dirty="0" smtClean="0"/>
              <a:t>) бактерій та вірусів (HIV), не має сигнальних властивостей, після розпізнавання та зв'язування з </a:t>
            </a:r>
            <a:r>
              <a:rPr lang="uk-UA" dirty="0" err="1" smtClean="0"/>
              <a:t>патогеном</a:t>
            </a:r>
            <a:r>
              <a:rPr lang="uk-UA" dirty="0" smtClean="0"/>
              <a:t>, рецептор </a:t>
            </a:r>
            <a:r>
              <a:rPr lang="uk-UA" dirty="0" err="1" smtClean="0"/>
              <a:t>інтерналізує</a:t>
            </a:r>
            <a:r>
              <a:rPr lang="uk-UA" dirty="0" smtClean="0"/>
              <a:t> </a:t>
            </a:r>
            <a:r>
              <a:rPr lang="uk-UA" dirty="0" err="1" smtClean="0"/>
              <a:t>патоген</a:t>
            </a:r>
            <a:r>
              <a:rPr lang="uk-UA" dirty="0" smtClean="0"/>
              <a:t> та доставляє його в </a:t>
            </a:r>
            <a:r>
              <a:rPr lang="uk-UA" dirty="0" err="1" smtClean="0"/>
              <a:t>лізосоми</a:t>
            </a:r>
            <a:r>
              <a:rPr lang="uk-UA" dirty="0" smtClean="0"/>
              <a:t> для деградації.</a:t>
            </a: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60000">
            <a:off x="2904796" y="835871"/>
            <a:ext cx="5786478" cy="5471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643042" y="214290"/>
            <a:ext cx="5500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РЕЦЕПТОРИ КОЛМПЛЕМЕНТУ</a:t>
            </a:r>
            <a:r>
              <a:rPr lang="en-US" b="1" dirty="0" smtClean="0"/>
              <a:t>(CRs)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0" y="2000240"/>
            <a:ext cx="2357422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uk-UA" sz="1400" dirty="0" smtClean="0"/>
              <a:t>Посилює активацію В-клітин (зв'язок вродженої та набутої відповіді), рецептор до вірусу </a:t>
            </a:r>
            <a:r>
              <a:rPr lang="uk-UA" sz="1400" dirty="0" err="1" smtClean="0"/>
              <a:t>Епштейна-Барра</a:t>
            </a:r>
            <a:endParaRPr lang="ru-RU" sz="1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0" y="4786322"/>
            <a:ext cx="2786082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uk-UA" sz="1400" dirty="0" smtClean="0"/>
              <a:t>Рецептори до </a:t>
            </a:r>
            <a:r>
              <a:rPr lang="uk-UA" sz="1400" dirty="0" err="1" smtClean="0"/>
              <a:t>анафілатоксинів</a:t>
            </a:r>
            <a:r>
              <a:rPr lang="uk-UA" sz="1400" dirty="0" smtClean="0"/>
              <a:t>, посилюють запальний процес</a:t>
            </a:r>
            <a:endParaRPr lang="ru-RU" sz="1400" b="1" dirty="0"/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1857356" y="1142984"/>
            <a:ext cx="1214446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0" y="642918"/>
            <a:ext cx="1857356" cy="95410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uk-UA" sz="1400" dirty="0" smtClean="0"/>
              <a:t>Найважливіші в індукції фагоцитозу </a:t>
            </a:r>
            <a:r>
              <a:rPr lang="uk-UA" sz="1400" dirty="0" err="1" smtClean="0"/>
              <a:t>опсонізованих</a:t>
            </a:r>
            <a:r>
              <a:rPr lang="uk-UA" sz="1400" dirty="0" smtClean="0"/>
              <a:t> бактерій</a:t>
            </a:r>
            <a:endParaRPr lang="ru-RU" sz="1400" b="1" dirty="0"/>
          </a:p>
        </p:txBody>
      </p:sp>
      <p:cxnSp>
        <p:nvCxnSpPr>
          <p:cNvPr id="19" name="Прямая со стрелкой 18"/>
          <p:cNvCxnSpPr/>
          <p:nvPr/>
        </p:nvCxnSpPr>
        <p:spPr>
          <a:xfrm flipV="1">
            <a:off x="2428860" y="4500570"/>
            <a:ext cx="500066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2571736" y="5572140"/>
            <a:ext cx="285752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ятиугольник 29"/>
          <p:cNvSpPr/>
          <p:nvPr/>
        </p:nvSpPr>
        <p:spPr>
          <a:xfrm>
            <a:off x="0" y="2000240"/>
            <a:ext cx="2714612" cy="1428760"/>
          </a:xfrm>
          <a:prstGeom prst="homePlat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 rot="16200000" flipH="1">
            <a:off x="1535885" y="1678769"/>
            <a:ext cx="1928826" cy="1143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357158" y="6072206"/>
            <a:ext cx="8072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С3</a:t>
            </a:r>
            <a:r>
              <a:rPr lang="en-US" dirty="0" smtClean="0"/>
              <a:t>b </a:t>
            </a:r>
            <a:r>
              <a:rPr lang="ru-RU" dirty="0" smtClean="0"/>
              <a:t>и </a:t>
            </a:r>
            <a:r>
              <a:rPr lang="en-US" dirty="0" err="1" smtClean="0"/>
              <a:t>iC3b</a:t>
            </a:r>
            <a:r>
              <a:rPr lang="ru-RU" dirty="0" smtClean="0"/>
              <a:t> (</a:t>
            </a:r>
            <a:r>
              <a:rPr lang="uk-UA" dirty="0" smtClean="0"/>
              <a:t>продукт гідролізу </a:t>
            </a:r>
            <a:r>
              <a:rPr lang="uk-UA" dirty="0" err="1" smtClean="0"/>
              <a:t>С3b</a:t>
            </a:r>
            <a:r>
              <a:rPr lang="uk-UA" dirty="0" smtClean="0"/>
              <a:t>) - центральна роль в </a:t>
            </a:r>
            <a:r>
              <a:rPr lang="uk-UA" dirty="0" err="1" smtClean="0"/>
              <a:t>опсонізації</a:t>
            </a:r>
            <a:r>
              <a:rPr lang="uk-UA" dirty="0" smtClean="0"/>
              <a:t> та руйнуванні позаклітинних </a:t>
            </a:r>
            <a:r>
              <a:rPr lang="uk-UA" dirty="0" err="1" smtClean="0"/>
              <a:t>патогенів</a:t>
            </a:r>
            <a:endParaRPr lang="ru-RU" dirty="0"/>
          </a:p>
        </p:txBody>
      </p:sp>
      <p:sp>
        <p:nvSpPr>
          <p:cNvPr id="13" name="Овал 12"/>
          <p:cNvSpPr/>
          <p:nvPr/>
        </p:nvSpPr>
        <p:spPr>
          <a:xfrm>
            <a:off x="2928926" y="1428736"/>
            <a:ext cx="928694" cy="785818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7158" y="3500438"/>
            <a:ext cx="2000264" cy="338554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uk-UA" sz="1600" dirty="0" err="1" smtClean="0"/>
              <a:t>Інтегрини</a:t>
            </a:r>
            <a:endParaRPr lang="ru-RU" sz="1600" b="1" dirty="0"/>
          </a:p>
        </p:txBody>
      </p:sp>
      <p:cxnSp>
        <p:nvCxnSpPr>
          <p:cNvPr id="15" name="Прямая со стрелкой 14"/>
          <p:cNvCxnSpPr/>
          <p:nvPr/>
        </p:nvCxnSpPr>
        <p:spPr>
          <a:xfrm flipV="1">
            <a:off x="2428860" y="3286124"/>
            <a:ext cx="500066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2428860" y="3786190"/>
            <a:ext cx="500066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Овал 22"/>
          <p:cNvSpPr/>
          <p:nvPr/>
        </p:nvSpPr>
        <p:spPr>
          <a:xfrm>
            <a:off x="2928926" y="2928934"/>
            <a:ext cx="928694" cy="785818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2928926" y="2285992"/>
            <a:ext cx="857256" cy="642942"/>
          </a:xfrm>
          <a:prstGeom prst="ellipse">
            <a:avLst/>
          </a:prstGeom>
          <a:noFill/>
          <a:ln w="349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928670"/>
            <a:ext cx="7810500" cy="506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Овал 3"/>
          <p:cNvSpPr/>
          <p:nvPr/>
        </p:nvSpPr>
        <p:spPr>
          <a:xfrm>
            <a:off x="6572264" y="3214686"/>
            <a:ext cx="142876" cy="1285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6929454" y="3357562"/>
            <a:ext cx="142876" cy="1285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6215074" y="3571876"/>
            <a:ext cx="142876" cy="1285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7500958" y="3286124"/>
            <a:ext cx="142876" cy="1285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7000892" y="3500438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C5a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285720" y="71414"/>
            <a:ext cx="86439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Для ефективного фагоцитозу бактерій, </a:t>
            </a:r>
            <a:r>
              <a:rPr lang="uk-UA" dirty="0" err="1" smtClean="0"/>
              <a:t>опсонізованих</a:t>
            </a:r>
            <a:r>
              <a:rPr lang="uk-UA" dirty="0" smtClean="0"/>
              <a:t> </a:t>
            </a:r>
            <a:r>
              <a:rPr lang="uk-UA" dirty="0" err="1" smtClean="0"/>
              <a:t>C3b</a:t>
            </a:r>
            <a:r>
              <a:rPr lang="uk-UA" dirty="0" smtClean="0"/>
              <a:t>, потрібні не тільки рецептори до комплементу CR1, але й присутність </a:t>
            </a:r>
            <a:r>
              <a:rPr lang="uk-UA" dirty="0" err="1" smtClean="0"/>
              <a:t>анафілотоксину</a:t>
            </a:r>
            <a:r>
              <a:rPr lang="uk-UA" dirty="0" smtClean="0"/>
              <a:t> </a:t>
            </a:r>
            <a:r>
              <a:rPr lang="uk-UA" dirty="0" err="1" smtClean="0"/>
              <a:t>C5a</a:t>
            </a:r>
            <a:r>
              <a:rPr lang="uk-UA" dirty="0" smtClean="0"/>
              <a:t> та рецептора до </a:t>
            </a:r>
            <a:r>
              <a:rPr lang="uk-UA" dirty="0" err="1" smtClean="0"/>
              <a:t>C5a</a:t>
            </a:r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 rot="2351812">
            <a:off x="8023991" y="4057737"/>
            <a:ext cx="285752" cy="17442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8143900" y="3929066"/>
            <a:ext cx="142876" cy="1285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 rot="18847417">
            <a:off x="6096384" y="4138116"/>
            <a:ext cx="285752" cy="17442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6143636" y="4000504"/>
            <a:ext cx="142876" cy="1285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6072198" y="2285992"/>
            <a:ext cx="2286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+ </a:t>
            </a:r>
            <a:r>
              <a:rPr lang="en-US" sz="2400" b="1" dirty="0" err="1" smtClean="0"/>
              <a:t>phagocytosis</a:t>
            </a:r>
            <a:endParaRPr lang="ru-RU" sz="2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71472" y="6215082"/>
            <a:ext cx="72866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err="1" smtClean="0"/>
              <a:t>С5a</a:t>
            </a:r>
            <a:r>
              <a:rPr lang="uk-UA" dirty="0" smtClean="0"/>
              <a:t> рецептор - це рецептор, пов'язаний з G-білком, (англ. G-protein-coupled </a:t>
            </a:r>
            <a:r>
              <a:rPr lang="uk-UA" dirty="0" err="1" smtClean="0"/>
              <a:t>receptors</a:t>
            </a:r>
            <a:r>
              <a:rPr lang="uk-UA" dirty="0" smtClean="0"/>
              <a:t>, </a:t>
            </a:r>
            <a:r>
              <a:rPr lang="uk-UA" dirty="0" err="1" smtClean="0"/>
              <a:t>GPCRs</a:t>
            </a:r>
            <a:r>
              <a:rPr lang="en-US" dirty="0" smtClean="0"/>
              <a:t>)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57224" y="142852"/>
            <a:ext cx="72866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err="1" smtClean="0"/>
              <a:t>GPCRs</a:t>
            </a:r>
            <a:r>
              <a:rPr lang="uk-UA" dirty="0" smtClean="0"/>
              <a:t> - Рецептори фагоцитів, пов'язані з G-білком, посилюють внутрішньоклітинну елімінацію </a:t>
            </a:r>
            <a:r>
              <a:rPr lang="uk-UA" dirty="0" err="1" smtClean="0"/>
              <a:t>патогену</a:t>
            </a:r>
            <a:r>
              <a:rPr lang="en-US" dirty="0" smtClean="0"/>
              <a:t>.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571472" y="785794"/>
            <a:ext cx="8104789" cy="3660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/>
          </a:scene3d>
        </p:spPr>
      </p:pic>
      <p:sp>
        <p:nvSpPr>
          <p:cNvPr id="7" name="TextBox 6"/>
          <p:cNvSpPr txBox="1"/>
          <p:nvPr/>
        </p:nvSpPr>
        <p:spPr>
          <a:xfrm>
            <a:off x="214282" y="4714884"/>
            <a:ext cx="87154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 err="1" smtClean="0"/>
              <a:t>GPCRs</a:t>
            </a:r>
            <a:r>
              <a:rPr lang="uk-UA" sz="1600" dirty="0" smtClean="0"/>
              <a:t> – </a:t>
            </a:r>
            <a:r>
              <a:rPr lang="uk-UA" sz="1600" dirty="0" err="1" smtClean="0"/>
              <a:t>еволюційно</a:t>
            </a:r>
            <a:r>
              <a:rPr lang="uk-UA" sz="1600" dirty="0" smtClean="0"/>
              <a:t> древнє сімейство білків, що з 7 сегментів, пронизують мембрану. Не мають цитоплазматичних «хвостів» із сигнальними послідовностями, передачу сигналу здійснюють через G-білок. fMet-Leu-Phe </a:t>
            </a:r>
            <a:r>
              <a:rPr lang="uk-UA" sz="1600" dirty="0" err="1" smtClean="0"/>
              <a:t>рецетор</a:t>
            </a:r>
            <a:r>
              <a:rPr lang="uk-UA" sz="1600" dirty="0" smtClean="0"/>
              <a:t> належить до </a:t>
            </a:r>
            <a:r>
              <a:rPr lang="uk-UA" sz="1600" dirty="0" err="1" smtClean="0"/>
              <a:t>GPCRs</a:t>
            </a:r>
            <a:r>
              <a:rPr lang="uk-UA" sz="1600" dirty="0" smtClean="0"/>
              <a:t> (</a:t>
            </a:r>
            <a:r>
              <a:rPr lang="uk-UA" sz="1600" dirty="0" err="1" smtClean="0"/>
              <a:t>формілметіонін</a:t>
            </a:r>
            <a:r>
              <a:rPr lang="uk-UA" sz="1600" dirty="0" smtClean="0"/>
              <a:t> – тільки у прокаріотів). Розпізнавання GPCR </a:t>
            </a:r>
            <a:r>
              <a:rPr lang="uk-UA" sz="1600" dirty="0" err="1" smtClean="0"/>
              <a:t>патогена</a:t>
            </a:r>
            <a:r>
              <a:rPr lang="uk-UA" sz="1600" dirty="0" smtClean="0"/>
              <a:t> або </a:t>
            </a:r>
            <a:r>
              <a:rPr lang="uk-UA" sz="1600" dirty="0" err="1" smtClean="0"/>
              <a:t>анафілатоксину</a:t>
            </a:r>
            <a:r>
              <a:rPr lang="uk-UA" sz="1600" dirty="0" smtClean="0"/>
              <a:t> 5a призводить до асоціації рецептора з G - білком, до активації G-білка, до запуску різних сигнальних шляхів, в результаті яких з'являються високоактивні речовини з окисною антимікробною активністю (окис азоту, реактивні форми кисню - H202, вільні радикали кисню</a:t>
            </a:r>
            <a:endParaRPr lang="ru-RU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1785918" y="2000240"/>
            <a:ext cx="71438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или </a:t>
            </a:r>
            <a:r>
              <a:rPr lang="en-US" sz="1200" b="1" dirty="0" smtClean="0"/>
              <a:t>C5a</a:t>
            </a:r>
            <a:endParaRPr lang="ru-RU" sz="1200" b="1" dirty="0"/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214290"/>
            <a:ext cx="8429684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                                     </a:t>
            </a:r>
            <a:r>
              <a:rPr lang="en-US" b="1" dirty="0" smtClean="0"/>
              <a:t>Toll-like receptors (mammals)</a:t>
            </a:r>
            <a:endParaRPr lang="ru-RU" b="1" dirty="0" smtClean="0"/>
          </a:p>
          <a:p>
            <a:endParaRPr lang="en-US" dirty="0" smtClean="0"/>
          </a:p>
          <a:p>
            <a:r>
              <a:rPr lang="uk-UA" sz="1600" dirty="0" smtClean="0"/>
              <a:t>Сімейство рецепторів, </a:t>
            </a:r>
            <a:r>
              <a:rPr lang="uk-UA" sz="1600" dirty="0" err="1" smtClean="0"/>
              <a:t>еволюційно</a:t>
            </a:r>
            <a:r>
              <a:rPr lang="uk-UA" sz="1600" dirty="0" smtClean="0"/>
              <a:t> давнє, консервативне, з'явилося до поділу тварин та рослин</a:t>
            </a:r>
            <a:r>
              <a:rPr lang="ru-RU" sz="1600" b="1" dirty="0" smtClean="0"/>
              <a:t>. </a:t>
            </a:r>
          </a:p>
          <a:p>
            <a:endParaRPr lang="ru-RU" sz="1600" b="1" dirty="0" smtClean="0"/>
          </a:p>
          <a:p>
            <a:r>
              <a:rPr lang="ru-RU" sz="1600" b="1" dirty="0" smtClean="0"/>
              <a:t> </a:t>
            </a:r>
            <a:r>
              <a:rPr lang="uk-UA" sz="1600" dirty="0" smtClean="0"/>
              <a:t>У </a:t>
            </a:r>
            <a:r>
              <a:rPr lang="uk-UA" sz="1600" dirty="0" err="1" smtClean="0"/>
              <a:t>Dr.melanogaster</a:t>
            </a:r>
            <a:r>
              <a:rPr lang="uk-UA" sz="1600" dirty="0" smtClean="0"/>
              <a:t> рецептори сімейства </a:t>
            </a:r>
            <a:r>
              <a:rPr lang="uk-UA" sz="1600" dirty="0" err="1" smtClean="0"/>
              <a:t>Toll</a:t>
            </a:r>
            <a:r>
              <a:rPr lang="uk-UA" sz="1600" dirty="0" smtClean="0"/>
              <a:t> </a:t>
            </a:r>
            <a:r>
              <a:rPr lang="ru-RU" sz="1600" b="1" dirty="0" smtClean="0">
                <a:solidFill>
                  <a:srgbClr val="FF0000"/>
                </a:solidFill>
              </a:rPr>
              <a:t>:</a:t>
            </a:r>
          </a:p>
          <a:p>
            <a:pPr>
              <a:buFontTx/>
              <a:buChar char="-"/>
            </a:pPr>
            <a:r>
              <a:rPr lang="ru-RU" sz="1600" b="1" dirty="0" smtClean="0"/>
              <a:t> </a:t>
            </a:r>
            <a:r>
              <a:rPr lang="uk-UA" sz="1600" dirty="0" smtClean="0"/>
              <a:t>у ембріонів контролюють правильний </a:t>
            </a:r>
            <a:r>
              <a:rPr lang="uk-UA" sz="1600" dirty="0" err="1" smtClean="0"/>
              <a:t>дорзо-вентральний</a:t>
            </a:r>
            <a:r>
              <a:rPr lang="uk-UA" sz="1600" dirty="0" smtClean="0"/>
              <a:t> розвиток</a:t>
            </a:r>
            <a:endParaRPr lang="ru-RU" sz="1600" b="1" dirty="0" smtClean="0"/>
          </a:p>
          <a:p>
            <a:pPr>
              <a:buFontTx/>
              <a:buChar char="-"/>
            </a:pPr>
            <a:r>
              <a:rPr lang="ru-RU" sz="1600" b="1" dirty="0" smtClean="0"/>
              <a:t> </a:t>
            </a:r>
            <a:r>
              <a:rPr lang="uk-UA" sz="1600" dirty="0" smtClean="0"/>
              <a:t>у дорослих мух запускають продукцію </a:t>
            </a:r>
            <a:r>
              <a:rPr lang="uk-UA" sz="1600" dirty="0" err="1" smtClean="0"/>
              <a:t>антигрибкових</a:t>
            </a:r>
            <a:r>
              <a:rPr lang="uk-UA" sz="1600" dirty="0" smtClean="0"/>
              <a:t> або антибактеріальних пептидів у відповідь на </a:t>
            </a:r>
            <a:r>
              <a:rPr lang="uk-UA" sz="1600" dirty="0" err="1" smtClean="0"/>
              <a:t>патоген</a:t>
            </a:r>
            <a:r>
              <a:rPr lang="uk-UA" sz="1600" dirty="0" smtClean="0"/>
              <a:t> (відкрито в 1996 р.).</a:t>
            </a:r>
            <a:endParaRPr lang="ru-RU" sz="1600" b="1" dirty="0" smtClean="0"/>
          </a:p>
          <a:p>
            <a:pPr>
              <a:buFontTx/>
              <a:buChar char="-"/>
            </a:pPr>
            <a:endParaRPr lang="ru-RU" sz="1600" b="1" dirty="0" smtClean="0"/>
          </a:p>
          <a:p>
            <a:pPr>
              <a:buFontTx/>
              <a:buChar char="-"/>
            </a:pPr>
            <a:r>
              <a:rPr lang="uk-UA" sz="1600" dirty="0" smtClean="0"/>
              <a:t>У рослин є білки, що нагадують ліганд-зв'язувальну частину </a:t>
            </a:r>
            <a:r>
              <a:rPr lang="uk-UA" sz="1600" dirty="0" err="1" smtClean="0"/>
              <a:t>TLRs</a:t>
            </a:r>
            <a:r>
              <a:rPr lang="uk-UA" sz="1600" dirty="0" smtClean="0"/>
              <a:t>, стимулюють напрацювання антимікробних пептидів.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3" name="Рисунок 2" descr="Toll_drosophil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4143380"/>
            <a:ext cx="3709729" cy="250033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5536" y="3284984"/>
            <a:ext cx="8072494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uk-UA" dirty="0" smtClean="0"/>
              <a:t>Неконтрольоване зростання гіфів зазвичай слабкого </a:t>
            </a:r>
            <a:r>
              <a:rPr lang="uk-UA" dirty="0" err="1" smtClean="0"/>
              <a:t>патогену</a:t>
            </a:r>
            <a:r>
              <a:rPr lang="uk-UA" dirty="0" smtClean="0"/>
              <a:t> </a:t>
            </a:r>
            <a:r>
              <a:rPr lang="uk-UA" dirty="0" err="1" smtClean="0"/>
              <a:t>Aspergillus</a:t>
            </a:r>
            <a:r>
              <a:rPr lang="uk-UA" dirty="0" smtClean="0"/>
              <a:t> </a:t>
            </a:r>
            <a:r>
              <a:rPr lang="uk-UA" dirty="0" err="1" smtClean="0"/>
              <a:t>fumigatus</a:t>
            </a:r>
            <a:r>
              <a:rPr lang="uk-UA" dirty="0" smtClean="0"/>
              <a:t> у Toll-дефіцитної дрозофіли</a:t>
            </a:r>
            <a:endParaRPr lang="ru-RU" dirty="0"/>
          </a:p>
        </p:txBody>
      </p:sp>
      <p:pic>
        <p:nvPicPr>
          <p:cNvPr id="5" name="Рисунок 4" descr="Toll_drosophila-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86446" y="4071942"/>
            <a:ext cx="1779298" cy="250033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214290"/>
            <a:ext cx="857256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                                     </a:t>
            </a:r>
            <a:r>
              <a:rPr lang="en-US" b="1" dirty="0" smtClean="0"/>
              <a:t>Toll-like receptors (mammals)</a:t>
            </a:r>
            <a:endParaRPr lang="ru-RU" b="1" dirty="0" smtClean="0"/>
          </a:p>
          <a:p>
            <a:endParaRPr lang="en-US" dirty="0" smtClean="0"/>
          </a:p>
          <a:p>
            <a:pPr>
              <a:buFontTx/>
              <a:buChar char="-"/>
            </a:pPr>
            <a:r>
              <a:rPr lang="uk-UA" sz="1600" dirty="0" smtClean="0"/>
              <a:t>У людини – 10 рецепторів у цьому сімействі Toll-</a:t>
            </a:r>
            <a:r>
              <a:rPr lang="uk-UA" sz="1600" dirty="0" err="1" smtClean="0"/>
              <a:t>like</a:t>
            </a:r>
            <a:r>
              <a:rPr lang="uk-UA" sz="1600" dirty="0" smtClean="0"/>
              <a:t> </a:t>
            </a:r>
            <a:r>
              <a:rPr lang="uk-UA" sz="1600" dirty="0" err="1" smtClean="0"/>
              <a:t>receptors</a:t>
            </a:r>
            <a:r>
              <a:rPr lang="uk-UA" sz="1600" dirty="0" smtClean="0"/>
              <a:t> (</a:t>
            </a:r>
            <a:r>
              <a:rPr lang="uk-UA" sz="1600" dirty="0" err="1" smtClean="0"/>
              <a:t>TLRs</a:t>
            </a:r>
            <a:r>
              <a:rPr lang="uk-UA" sz="1600" dirty="0" smtClean="0"/>
              <a:t>). Експресія – моноцити/макрофаги, дендритні клітини, </a:t>
            </a:r>
            <a:r>
              <a:rPr lang="uk-UA" sz="1600" dirty="0" err="1" smtClean="0"/>
              <a:t>нейтрофіли</a:t>
            </a:r>
            <a:r>
              <a:rPr lang="uk-UA" sz="1600" dirty="0" smtClean="0"/>
              <a:t>, базофіли, еозинофіли, огрядні клітини, NK-клітини, Т-клітини, В-клітини. Основне завдання Toll-</a:t>
            </a:r>
            <a:r>
              <a:rPr lang="uk-UA" sz="1600" dirty="0" err="1" smtClean="0"/>
              <a:t>like</a:t>
            </a:r>
            <a:r>
              <a:rPr lang="uk-UA" sz="1600" dirty="0" smtClean="0"/>
              <a:t> </a:t>
            </a:r>
            <a:r>
              <a:rPr lang="uk-UA" sz="1600" dirty="0" err="1" smtClean="0"/>
              <a:t>receptors</a:t>
            </a:r>
            <a:r>
              <a:rPr lang="uk-UA" sz="1600" dirty="0" smtClean="0"/>
              <a:t> - дослідити позаклітинний </a:t>
            </a:r>
            <a:r>
              <a:rPr lang="uk-UA" sz="1600" dirty="0" err="1" smtClean="0"/>
              <a:t>матрикс</a:t>
            </a:r>
            <a:r>
              <a:rPr lang="uk-UA" sz="1600" dirty="0" smtClean="0"/>
              <a:t> та сигналізувати про появу </a:t>
            </a:r>
            <a:r>
              <a:rPr lang="uk-UA" sz="1600" dirty="0" err="1" smtClean="0"/>
              <a:t>патогену</a:t>
            </a:r>
            <a:r>
              <a:rPr lang="uk-UA" sz="1600" dirty="0" smtClean="0"/>
              <a:t>, індукувати та посилити вроджену імунну відповідь на </a:t>
            </a:r>
            <a:r>
              <a:rPr lang="uk-UA" sz="1600" dirty="0" err="1" smtClean="0"/>
              <a:t>патоген</a:t>
            </a:r>
            <a:r>
              <a:rPr lang="uk-UA" sz="1600" dirty="0" smtClean="0"/>
              <a:t>, а також стимулювати </a:t>
            </a:r>
            <a:r>
              <a:rPr lang="uk-UA" sz="1600" dirty="0" err="1" smtClean="0"/>
              <a:t>Th1</a:t>
            </a:r>
            <a:r>
              <a:rPr lang="uk-UA" sz="1600" dirty="0" smtClean="0"/>
              <a:t>/</a:t>
            </a:r>
            <a:r>
              <a:rPr lang="uk-UA" sz="1600" dirty="0" err="1" smtClean="0"/>
              <a:t>Th2</a:t>
            </a:r>
            <a:r>
              <a:rPr lang="uk-UA" sz="1600" dirty="0" smtClean="0"/>
              <a:t> адаптивну імунну відповідь</a:t>
            </a:r>
            <a:r>
              <a:rPr lang="ru-RU" sz="1600" b="1" dirty="0" smtClean="0"/>
              <a:t>.</a:t>
            </a:r>
            <a:r>
              <a:rPr lang="en-US" sz="1600" b="1" dirty="0" smtClean="0"/>
              <a:t> </a:t>
            </a:r>
            <a:endParaRPr lang="ru-RU" sz="1600" b="1" dirty="0" smtClean="0"/>
          </a:p>
          <a:p>
            <a:endParaRPr lang="ru-RU" sz="1600" b="1" dirty="0" smtClean="0"/>
          </a:p>
          <a:p>
            <a:r>
              <a:rPr lang="uk-UA" sz="1600" dirty="0" smtClean="0"/>
              <a:t>Нобелівська премія 2011 р. з фізіології та медицини за відкриття </a:t>
            </a:r>
            <a:r>
              <a:rPr lang="uk-UA" sz="1600" dirty="0" err="1" smtClean="0"/>
              <a:t>Toll</a:t>
            </a:r>
            <a:r>
              <a:rPr lang="uk-UA" sz="1600" dirty="0" smtClean="0"/>
              <a:t> та </a:t>
            </a:r>
            <a:r>
              <a:rPr lang="uk-UA" sz="1600" dirty="0" err="1" smtClean="0"/>
              <a:t>TLRs</a:t>
            </a:r>
            <a:r>
              <a:rPr lang="uk-UA" sz="1600" dirty="0" smtClean="0"/>
              <a:t> та за дослідження їх ролі як молекулярних сенсорів інфекції, що активують вроджену імунну відповідь</a:t>
            </a:r>
            <a:endParaRPr lang="en-US" sz="1600" dirty="0" smtClean="0"/>
          </a:p>
          <a:p>
            <a:endParaRPr lang="ru-RU" sz="1600" b="1" dirty="0" smtClean="0"/>
          </a:p>
          <a:p>
            <a:pPr>
              <a:buFontTx/>
              <a:buChar char="-"/>
            </a:pPr>
            <a:r>
              <a:rPr lang="ru-RU" sz="1600" b="1" dirty="0" smtClean="0"/>
              <a:t> </a:t>
            </a:r>
            <a:r>
              <a:rPr lang="uk-UA" sz="1600" dirty="0" smtClean="0"/>
              <a:t>Розпізнають </a:t>
            </a:r>
            <a:r>
              <a:rPr lang="uk-UA" sz="1600" dirty="0" err="1" smtClean="0"/>
              <a:t>патоген-асоційований</a:t>
            </a:r>
            <a:r>
              <a:rPr lang="uk-UA" sz="1600" dirty="0" smtClean="0"/>
              <a:t> молекулярний </a:t>
            </a:r>
            <a:r>
              <a:rPr lang="uk-UA" sz="1600" dirty="0" err="1" smtClean="0"/>
              <a:t>патерн</a:t>
            </a:r>
            <a:r>
              <a:rPr lang="uk-UA" sz="1600" dirty="0" smtClean="0"/>
              <a:t>, в основному, бактеріальні </a:t>
            </a:r>
            <a:r>
              <a:rPr lang="uk-UA" sz="1600" dirty="0" err="1" smtClean="0"/>
              <a:t>патерни</a:t>
            </a:r>
            <a:r>
              <a:rPr lang="uk-UA" sz="1600" dirty="0" smtClean="0"/>
              <a:t> - послідовності білків, </a:t>
            </a:r>
            <a:r>
              <a:rPr lang="uk-UA" sz="1600" dirty="0" err="1" smtClean="0"/>
              <a:t>цукрів</a:t>
            </a:r>
            <a:r>
              <a:rPr lang="uk-UA" sz="1600" dirty="0" smtClean="0"/>
              <a:t>, ліпідів, яких немає у тварин. Деякі </a:t>
            </a:r>
            <a:r>
              <a:rPr lang="uk-UA" sz="1600" dirty="0" err="1" smtClean="0"/>
              <a:t>TLRs</a:t>
            </a:r>
            <a:r>
              <a:rPr lang="uk-UA" sz="1600" dirty="0" smtClean="0"/>
              <a:t> розпізнають свої ліганди в асоціації з іншими </a:t>
            </a:r>
            <a:r>
              <a:rPr lang="uk-UA" sz="1600" dirty="0" err="1" smtClean="0"/>
              <a:t>TLRs</a:t>
            </a:r>
            <a:r>
              <a:rPr lang="uk-UA" sz="1600" dirty="0" smtClean="0"/>
              <a:t> (</a:t>
            </a:r>
            <a:r>
              <a:rPr lang="uk-UA" sz="1600" dirty="0" err="1" smtClean="0"/>
              <a:t>гетеродимер</a:t>
            </a:r>
            <a:r>
              <a:rPr lang="uk-UA" sz="1600" dirty="0" smtClean="0"/>
              <a:t> TLR2/TLR6, </a:t>
            </a:r>
            <a:r>
              <a:rPr lang="uk-UA" sz="1600" dirty="0" err="1" smtClean="0"/>
              <a:t>гомодимер</a:t>
            </a:r>
            <a:r>
              <a:rPr lang="uk-UA" sz="1600" dirty="0" smtClean="0"/>
              <a:t> TLR4) або іншими молекулами (CD14, MD2, наприклад), що допомагають впізнавати ліганд</a:t>
            </a:r>
            <a:r>
              <a:rPr lang="en-US" sz="1600" b="1" dirty="0" smtClean="0"/>
              <a:t>.</a:t>
            </a:r>
            <a:endParaRPr lang="ru-RU" sz="1600" b="1" dirty="0" smtClean="0"/>
          </a:p>
          <a:p>
            <a:r>
              <a:rPr lang="ru-RU" sz="1600" b="1" dirty="0" smtClean="0"/>
              <a:t> </a:t>
            </a:r>
            <a:endParaRPr lang="en-US" sz="1600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3" name="Рисунок 2" descr="the_organization_of_bacterial_cell_walls-1444EBA4DDA105D42D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00496" y="4619008"/>
            <a:ext cx="4643470" cy="223899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4282" y="4857760"/>
            <a:ext cx="364333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 err="1" smtClean="0"/>
              <a:t>Паттерни</a:t>
            </a:r>
            <a:r>
              <a:rPr lang="uk-UA" sz="1400" dirty="0" smtClean="0"/>
              <a:t> </a:t>
            </a:r>
            <a:r>
              <a:rPr lang="uk-UA" sz="1400" dirty="0" err="1" smtClean="0"/>
              <a:t>патогенів</a:t>
            </a:r>
            <a:r>
              <a:rPr lang="uk-UA" sz="1400" dirty="0" smtClean="0"/>
              <a:t>, що розпізнають </a:t>
            </a:r>
            <a:r>
              <a:rPr lang="uk-UA" sz="1400" dirty="0" err="1" smtClean="0"/>
              <a:t>TLRs</a:t>
            </a:r>
            <a:r>
              <a:rPr lang="uk-UA" sz="1400" dirty="0" smtClean="0"/>
              <a:t> </a:t>
            </a:r>
            <a:r>
              <a:rPr lang="ru-RU" sz="1400" b="1" dirty="0" smtClean="0"/>
              <a:t>: </a:t>
            </a:r>
            <a:endParaRPr lang="en-US" sz="1400" b="1" dirty="0" smtClean="0"/>
          </a:p>
          <a:p>
            <a:r>
              <a:rPr lang="ru-RU" sz="1400" b="1" dirty="0" smtClean="0"/>
              <a:t> </a:t>
            </a:r>
            <a:r>
              <a:rPr lang="uk-UA" sz="1400" dirty="0" err="1" smtClean="0"/>
              <a:t>Ліпотейхоєва</a:t>
            </a:r>
            <a:r>
              <a:rPr lang="uk-UA" sz="1400" dirty="0" smtClean="0"/>
              <a:t> кислота – </a:t>
            </a:r>
            <a:r>
              <a:rPr lang="uk-UA" sz="1400" dirty="0" err="1" smtClean="0"/>
              <a:t>Gram+</a:t>
            </a:r>
            <a:r>
              <a:rPr lang="uk-UA" sz="1400" dirty="0" smtClean="0"/>
              <a:t> бактерії</a:t>
            </a:r>
            <a:endParaRPr lang="ru-RU" sz="1400" b="1" dirty="0" smtClean="0"/>
          </a:p>
          <a:p>
            <a:r>
              <a:rPr lang="uk-UA" sz="1400" dirty="0" err="1" smtClean="0"/>
              <a:t>Ліпополісахарид</a:t>
            </a:r>
            <a:r>
              <a:rPr lang="uk-UA" sz="1400" dirty="0" smtClean="0"/>
              <a:t> (LPS) – Gram-бактерії</a:t>
            </a:r>
            <a:endParaRPr lang="en-US" sz="1400" dirty="0" smtClean="0"/>
          </a:p>
          <a:p>
            <a:r>
              <a:rPr lang="uk-UA" sz="1400" dirty="0" err="1" smtClean="0"/>
              <a:t>CpG</a:t>
            </a:r>
            <a:r>
              <a:rPr lang="uk-UA" sz="1400" dirty="0" smtClean="0"/>
              <a:t> - </a:t>
            </a:r>
            <a:r>
              <a:rPr lang="uk-UA" sz="1400" dirty="0" err="1" smtClean="0"/>
              <a:t>неметильований</a:t>
            </a:r>
            <a:r>
              <a:rPr lang="uk-UA" sz="1400" dirty="0" smtClean="0"/>
              <a:t> </a:t>
            </a:r>
            <a:r>
              <a:rPr lang="uk-UA" sz="1400" dirty="0" err="1" smtClean="0"/>
              <a:t>динуклеотид</a:t>
            </a:r>
            <a:r>
              <a:rPr lang="uk-UA" sz="1400" dirty="0" smtClean="0"/>
              <a:t> </a:t>
            </a:r>
            <a:r>
              <a:rPr lang="uk-UA" sz="1400" dirty="0" err="1" smtClean="0"/>
              <a:t>цитозин-гуанін</a:t>
            </a:r>
            <a:r>
              <a:rPr lang="uk-UA" sz="1400" dirty="0" smtClean="0"/>
              <a:t> - ДНК бактерій </a:t>
            </a:r>
            <a:endParaRPr lang="en-US" sz="1400" dirty="0" smtClean="0"/>
          </a:p>
          <a:p>
            <a:r>
              <a:rPr lang="uk-UA" sz="1400" dirty="0" err="1" smtClean="0"/>
              <a:t>ssRNA</a:t>
            </a:r>
            <a:r>
              <a:rPr lang="uk-UA" sz="1400" dirty="0" smtClean="0"/>
              <a:t> – </a:t>
            </a:r>
            <a:r>
              <a:rPr lang="uk-UA" sz="1400" dirty="0" err="1" smtClean="0"/>
              <a:t>дволанцюжкова</a:t>
            </a:r>
            <a:r>
              <a:rPr lang="uk-UA" sz="1400" dirty="0" smtClean="0"/>
              <a:t> РНК - віруси</a:t>
            </a:r>
            <a:endParaRPr lang="ru-RU" sz="1400" b="1" dirty="0" smtClean="0"/>
          </a:p>
          <a:p>
            <a:endParaRPr lang="ru-RU" sz="1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TL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2976" y="571480"/>
            <a:ext cx="7072362" cy="542032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2844" y="5786454"/>
            <a:ext cx="90011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 err="1" smtClean="0"/>
              <a:t>TLRs</a:t>
            </a:r>
            <a:r>
              <a:rPr lang="uk-UA" sz="1600" dirty="0" smtClean="0"/>
              <a:t> клітинної поверхні (1, 2, 4, 5, 6 та 10) розпізнають, в основному, бактеріальні продукти. </a:t>
            </a:r>
            <a:endParaRPr lang="en-US" sz="1600" dirty="0" smtClean="0"/>
          </a:p>
          <a:p>
            <a:r>
              <a:rPr lang="uk-UA" sz="1600" dirty="0" err="1" smtClean="0"/>
              <a:t>TLRs</a:t>
            </a:r>
            <a:r>
              <a:rPr lang="uk-UA" sz="1600" dirty="0" smtClean="0"/>
              <a:t> з внутрішньоклітинною експресією на мембранах </a:t>
            </a:r>
            <a:r>
              <a:rPr lang="uk-UA" sz="1600" dirty="0" err="1" smtClean="0"/>
              <a:t>ендосом</a:t>
            </a:r>
            <a:r>
              <a:rPr lang="uk-UA" sz="1600" dirty="0" smtClean="0"/>
              <a:t> (3, 7, 8 і 9) розпізнають нуклеїнові кислоти вірусів і бактерій, що потрапили всередину або шляхом </a:t>
            </a:r>
            <a:r>
              <a:rPr lang="uk-UA" sz="1600" dirty="0" err="1" smtClean="0"/>
              <a:t>ендоцитозу</a:t>
            </a:r>
            <a:r>
              <a:rPr lang="uk-UA" sz="1600" dirty="0" smtClean="0"/>
              <a:t> або фагоцитозом вмираючих клітин із внутрішньоклітинною інфекцією.</a:t>
            </a:r>
            <a:endParaRPr lang="ru-RU" sz="1600" dirty="0"/>
          </a:p>
        </p:txBody>
      </p:sp>
      <p:sp>
        <p:nvSpPr>
          <p:cNvPr id="5" name="Овал 4"/>
          <p:cNvSpPr/>
          <p:nvPr/>
        </p:nvSpPr>
        <p:spPr>
          <a:xfrm>
            <a:off x="1500166" y="2000240"/>
            <a:ext cx="571504" cy="142876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0" y="1142984"/>
            <a:ext cx="1428760" cy="954107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uk-UA" sz="1400" dirty="0" smtClean="0"/>
              <a:t>Найбільш важливий TLR у розпізнаванні Gm-бактерій</a:t>
            </a:r>
            <a:endParaRPr lang="ru-RU" sz="1400" b="1" dirty="0"/>
          </a:p>
        </p:txBody>
      </p:sp>
      <p:cxnSp>
        <p:nvCxnSpPr>
          <p:cNvPr id="8" name="Прямая со стрелкой 7"/>
          <p:cNvCxnSpPr/>
          <p:nvPr/>
        </p:nvCxnSpPr>
        <p:spPr>
          <a:xfrm rot="16200000" flipH="1">
            <a:off x="1071538" y="2143116"/>
            <a:ext cx="500066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0" name="TextBox 9"/>
          <p:cNvSpPr txBox="1"/>
          <p:nvPr/>
        </p:nvSpPr>
        <p:spPr>
          <a:xfrm>
            <a:off x="5572132" y="5072074"/>
            <a:ext cx="3357586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ru-RU" sz="1400" b="1" dirty="0" err="1" smtClean="0"/>
              <a:t>Неметилированный</a:t>
            </a:r>
            <a:r>
              <a:rPr lang="ru-RU" sz="1400" b="1" dirty="0" smtClean="0"/>
              <a:t> </a:t>
            </a:r>
            <a:r>
              <a:rPr lang="en-US" sz="1400" b="1" dirty="0" err="1" smtClean="0"/>
              <a:t>CpG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динуклеотид</a:t>
            </a:r>
            <a:r>
              <a:rPr lang="ru-RU" sz="1400" b="1" dirty="0" smtClean="0"/>
              <a:t> </a:t>
            </a:r>
            <a:r>
              <a:rPr lang="en-US" sz="1400" b="1" dirty="0" smtClean="0"/>
              <a:t> (</a:t>
            </a:r>
            <a:r>
              <a:rPr lang="ru-RU" sz="1400" b="1" dirty="0" smtClean="0"/>
              <a:t>у </a:t>
            </a:r>
            <a:r>
              <a:rPr lang="ru-RU" sz="1400" b="1" dirty="0" err="1" smtClean="0"/>
              <a:t>млекопит</a:t>
            </a:r>
            <a:r>
              <a:rPr lang="ru-RU" sz="1400" b="1" dirty="0" smtClean="0"/>
              <a:t>. </a:t>
            </a:r>
            <a:r>
              <a:rPr lang="ru-RU" sz="1400" b="1" dirty="0" err="1" smtClean="0"/>
              <a:t>цитозин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метилирован</a:t>
            </a:r>
            <a:r>
              <a:rPr lang="ru-RU" sz="1400" b="1" dirty="0" smtClean="0"/>
              <a:t>)</a:t>
            </a:r>
            <a:endParaRPr lang="ru-RU" sz="1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000892" y="2071678"/>
            <a:ext cx="17859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Гетеродимеры</a:t>
            </a:r>
            <a:r>
              <a:rPr lang="ru-RU" dirty="0" smtClean="0"/>
              <a:t>:</a:t>
            </a:r>
            <a:endParaRPr lang="en-US" dirty="0" smtClean="0"/>
          </a:p>
          <a:p>
            <a:r>
              <a:rPr lang="en-US" dirty="0" smtClean="0"/>
              <a:t>TLR1/TLR2</a:t>
            </a:r>
          </a:p>
          <a:p>
            <a:r>
              <a:rPr lang="en-US" dirty="0" smtClean="0"/>
              <a:t>TLR2/TLR6</a:t>
            </a:r>
            <a:endParaRPr lang="ru-RU" dirty="0"/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3857620" y="2214554"/>
            <a:ext cx="571504" cy="1588"/>
          </a:xfrm>
          <a:prstGeom prst="straightConnector1">
            <a:avLst/>
          </a:prstGeom>
          <a:ln w="2540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4572000" y="2428868"/>
            <a:ext cx="571504" cy="1588"/>
          </a:xfrm>
          <a:prstGeom prst="straightConnector1">
            <a:avLst/>
          </a:prstGeom>
          <a:ln w="2540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57166"/>
            <a:ext cx="4891305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5929322" y="500042"/>
            <a:ext cx="300039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err="1" smtClean="0"/>
              <a:t>TLRs</a:t>
            </a:r>
            <a:r>
              <a:rPr lang="uk-UA" dirty="0" smtClean="0"/>
              <a:t> активуються після взаємодії зі своїм лігандом. Ліганд змушує їх утворювати гомо-і </a:t>
            </a:r>
            <a:r>
              <a:rPr lang="uk-UA" dirty="0" err="1" smtClean="0"/>
              <a:t>гетеродимери</a:t>
            </a:r>
            <a:r>
              <a:rPr lang="uk-UA" dirty="0" smtClean="0"/>
              <a:t>. Після </a:t>
            </a:r>
            <a:r>
              <a:rPr lang="uk-UA" dirty="0" err="1" smtClean="0"/>
              <a:t>димеризації</a:t>
            </a:r>
            <a:r>
              <a:rPr lang="uk-UA" dirty="0" smtClean="0"/>
              <a:t> їх цитоплазматичні домени (TIR) ​​зближуються та запускається сигнальний шлях.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786446" y="3643314"/>
            <a:ext cx="2857520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uk-UA" dirty="0" smtClean="0"/>
              <a:t>Білки-адаптери, починають внутрішньоклітинний сигнальний шлях</a:t>
            </a:r>
            <a:endParaRPr lang="ru-RU" dirty="0"/>
          </a:p>
        </p:txBody>
      </p:sp>
      <p:cxnSp>
        <p:nvCxnSpPr>
          <p:cNvPr id="6" name="Прямая со стрелкой 5"/>
          <p:cNvCxnSpPr/>
          <p:nvPr/>
        </p:nvCxnSpPr>
        <p:spPr>
          <a:xfrm rot="10800000">
            <a:off x="3143240" y="3643314"/>
            <a:ext cx="2643206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10800000">
            <a:off x="2428860" y="4286256"/>
            <a:ext cx="335758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10800000">
            <a:off x="1571604" y="3786190"/>
            <a:ext cx="4286280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10800000">
            <a:off x="1857356" y="3643314"/>
            <a:ext cx="3857652" cy="642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TLR-4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1214422"/>
            <a:ext cx="3906480" cy="514348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357686" y="928670"/>
            <a:ext cx="478631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 smtClean="0"/>
              <a:t>Бактеріальний </a:t>
            </a:r>
            <a:r>
              <a:rPr lang="uk-UA" sz="1600" dirty="0" err="1" smtClean="0"/>
              <a:t>ліпополісахарид</a:t>
            </a:r>
            <a:r>
              <a:rPr lang="uk-UA" sz="1600" dirty="0" smtClean="0"/>
              <a:t> (LPS)-Salmonella, зв'язується з циркулюючим білком плазми LPS-</a:t>
            </a:r>
            <a:r>
              <a:rPr lang="uk-UA" sz="1600" dirty="0" err="1" smtClean="0"/>
              <a:t>binding</a:t>
            </a:r>
            <a:r>
              <a:rPr lang="uk-UA" sz="1600" dirty="0" smtClean="0"/>
              <a:t> </a:t>
            </a:r>
            <a:r>
              <a:rPr lang="uk-UA" sz="1600" dirty="0" err="1" smtClean="0"/>
              <a:t>protein</a:t>
            </a:r>
            <a:r>
              <a:rPr lang="uk-UA" sz="1600" dirty="0" smtClean="0"/>
              <a:t> (LBP). Комплекс LPS-LBP за допомогою двох </a:t>
            </a:r>
            <a:r>
              <a:rPr lang="uk-UA" sz="1600" dirty="0" err="1" smtClean="0"/>
              <a:t>корецепторів</a:t>
            </a:r>
            <a:r>
              <a:rPr lang="uk-UA" sz="1600" dirty="0" smtClean="0"/>
              <a:t> (CD14 і MD-2) зв'язується з TLR-4 на поверхні макрофагів, TLR-4 </a:t>
            </a:r>
            <a:r>
              <a:rPr lang="uk-UA" sz="1600" dirty="0" err="1" smtClean="0"/>
              <a:t>димеризується</a:t>
            </a:r>
            <a:r>
              <a:rPr lang="uk-UA" sz="1600" dirty="0" smtClean="0"/>
              <a:t> і активує сигнальний шлях, що призводить до активації транскрипційного фактора </a:t>
            </a:r>
            <a:r>
              <a:rPr lang="uk-UA" sz="1600" dirty="0" err="1" smtClean="0"/>
              <a:t>NFkB</a:t>
            </a:r>
            <a:r>
              <a:rPr lang="uk-UA" sz="1600" dirty="0" smtClean="0"/>
              <a:t>, який активує експресію генів </a:t>
            </a:r>
            <a:r>
              <a:rPr lang="uk-UA" sz="1600" dirty="0" err="1" smtClean="0"/>
              <a:t>прозапальних</a:t>
            </a:r>
            <a:r>
              <a:rPr lang="uk-UA" sz="1600" dirty="0" smtClean="0"/>
              <a:t> </a:t>
            </a:r>
            <a:r>
              <a:rPr lang="uk-UA" sz="1600" dirty="0" err="1" smtClean="0"/>
              <a:t>цитокінів</a:t>
            </a:r>
            <a:r>
              <a:rPr lang="ru-RU" sz="1600" b="1" dirty="0" smtClean="0"/>
              <a:t>. </a:t>
            </a:r>
            <a:r>
              <a:rPr lang="uk-UA" sz="1600" dirty="0" smtClean="0"/>
              <a:t>Інший сигнальний шлях </a:t>
            </a:r>
            <a:r>
              <a:rPr lang="uk-UA" sz="1600" dirty="0" err="1" smtClean="0"/>
              <a:t>індукується</a:t>
            </a:r>
            <a:r>
              <a:rPr lang="uk-UA" sz="1600" dirty="0" smtClean="0"/>
              <a:t> після </a:t>
            </a:r>
            <a:r>
              <a:rPr lang="uk-UA" sz="1600" dirty="0" err="1" smtClean="0"/>
              <a:t>інтерналізації</a:t>
            </a:r>
            <a:r>
              <a:rPr lang="uk-UA" sz="1600" dirty="0" smtClean="0"/>
              <a:t> комплексу TLR4-LPS та укладання його в </a:t>
            </a:r>
            <a:r>
              <a:rPr lang="uk-UA" sz="1600" dirty="0" err="1" smtClean="0"/>
              <a:t>ендосому</a:t>
            </a:r>
            <a:r>
              <a:rPr lang="uk-UA" sz="1600" dirty="0" smtClean="0"/>
              <a:t> і призводить до активації транскрипційного фактора IRF3 (</a:t>
            </a:r>
            <a:r>
              <a:rPr lang="uk-UA" sz="1600" dirty="0" err="1" smtClean="0"/>
              <a:t>interferon</a:t>
            </a:r>
            <a:r>
              <a:rPr lang="uk-UA" sz="1600" dirty="0" smtClean="0"/>
              <a:t> </a:t>
            </a:r>
            <a:r>
              <a:rPr lang="uk-UA" sz="1600" dirty="0" err="1" smtClean="0"/>
              <a:t>regulatory</a:t>
            </a:r>
            <a:r>
              <a:rPr lang="uk-UA" sz="1600" dirty="0" smtClean="0"/>
              <a:t> </a:t>
            </a:r>
            <a:r>
              <a:rPr lang="uk-UA" sz="1600" dirty="0" err="1" smtClean="0"/>
              <a:t>factor</a:t>
            </a:r>
            <a:r>
              <a:rPr lang="uk-UA" sz="1600" dirty="0" smtClean="0"/>
              <a:t>) та експресії інтерферонів 1 типу (IFN-/). Результат – швидка елімінація </a:t>
            </a:r>
            <a:r>
              <a:rPr lang="uk-UA" sz="1600" dirty="0" err="1" smtClean="0"/>
              <a:t>патогену</a:t>
            </a:r>
            <a:r>
              <a:rPr lang="uk-UA" sz="1600" dirty="0" smtClean="0"/>
              <a:t> після його </a:t>
            </a:r>
            <a:r>
              <a:rPr lang="uk-UA" sz="1600" dirty="0" err="1" smtClean="0"/>
              <a:t>інтерналізації</a:t>
            </a:r>
            <a:r>
              <a:rPr lang="uk-UA" sz="1600" dirty="0" smtClean="0"/>
              <a:t> (вроджена відповідь) та стимуляція адаптивної імунної відповіді, спрямованої проти того ж антигену, через </a:t>
            </a:r>
            <a:r>
              <a:rPr lang="uk-UA" sz="1600" dirty="0" err="1" smtClean="0"/>
              <a:t>цитокіни</a:t>
            </a:r>
            <a:r>
              <a:rPr lang="uk-UA" sz="1600" dirty="0" smtClean="0"/>
              <a:t> та </a:t>
            </a:r>
            <a:r>
              <a:rPr lang="uk-UA" sz="1600" dirty="0" err="1" smtClean="0"/>
              <a:t>хемокіни</a:t>
            </a:r>
            <a:r>
              <a:rPr lang="en-US" sz="1600" b="1" dirty="0" smtClean="0"/>
              <a:t>. </a:t>
            </a:r>
            <a:r>
              <a:rPr lang="uk-UA" sz="1600" dirty="0" smtClean="0"/>
              <a:t>Пацієнти </a:t>
            </a:r>
            <a:r>
              <a:rPr lang="uk-UA" sz="1600" dirty="0" err="1" smtClean="0"/>
              <a:t>TLR4negative</a:t>
            </a:r>
            <a:r>
              <a:rPr lang="uk-UA" sz="1600" dirty="0" smtClean="0"/>
              <a:t> – сепсис від Gram-негативних бактерій. Але: </a:t>
            </a:r>
            <a:r>
              <a:rPr lang="uk-UA" sz="1600" dirty="0" err="1" smtClean="0"/>
              <a:t>гіперпродукція</a:t>
            </a:r>
            <a:r>
              <a:rPr lang="uk-UA" sz="1600" dirty="0" smtClean="0"/>
              <a:t> </a:t>
            </a:r>
            <a:r>
              <a:rPr lang="uk-UA" sz="1600" dirty="0" err="1" smtClean="0"/>
              <a:t>прозапальних</a:t>
            </a:r>
            <a:r>
              <a:rPr lang="uk-UA" sz="1600" dirty="0" smtClean="0"/>
              <a:t> </a:t>
            </a:r>
            <a:r>
              <a:rPr lang="uk-UA" sz="1600" dirty="0" err="1" smtClean="0"/>
              <a:t>цитокінів</a:t>
            </a:r>
            <a:r>
              <a:rPr lang="uk-UA" sz="1600" dirty="0" smtClean="0"/>
              <a:t> призводить до захворювань (астма).</a:t>
            </a:r>
            <a:endParaRPr lang="ru-RU" sz="1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85786" y="214290"/>
            <a:ext cx="8001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Як Toll-</a:t>
            </a:r>
            <a:r>
              <a:rPr lang="uk-UA" dirty="0" err="1" smtClean="0"/>
              <a:t>like</a:t>
            </a:r>
            <a:r>
              <a:rPr lang="uk-UA" dirty="0" smtClean="0"/>
              <a:t> </a:t>
            </a:r>
            <a:r>
              <a:rPr lang="uk-UA" dirty="0" err="1" smtClean="0"/>
              <a:t>receptor</a:t>
            </a:r>
            <a:r>
              <a:rPr lang="uk-UA" dirty="0" smtClean="0"/>
              <a:t> 4 (TLR4) індукує вроджену та адаптивну імунну відповідь. TLR4 – ключовий елемент імунної відповіді на Gram-негативні бактерії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286116" y="4929198"/>
            <a:ext cx="928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TNF-</a:t>
            </a:r>
            <a:r>
              <a:rPr lang="en-US" sz="1600" b="1" dirty="0" smtClean="0">
                <a:sym typeface="Symbol"/>
              </a:rPr>
              <a:t></a:t>
            </a:r>
          </a:p>
          <a:p>
            <a:r>
              <a:rPr lang="en-US" sz="1600" b="1" dirty="0" smtClean="0">
                <a:sym typeface="Symbol"/>
              </a:rPr>
              <a:t>IL-6</a:t>
            </a:r>
          </a:p>
          <a:p>
            <a:r>
              <a:rPr lang="en-US" sz="1600" b="1" dirty="0" smtClean="0">
                <a:sym typeface="Symbol"/>
              </a:rPr>
              <a:t>IL-1</a:t>
            </a:r>
            <a:endParaRPr lang="ru-RU" sz="1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571736" y="3357562"/>
            <a:ext cx="785818" cy="830997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uk-UA" sz="1200" dirty="0" err="1" smtClean="0"/>
              <a:t>Кінази</a:t>
            </a:r>
            <a:r>
              <a:rPr lang="uk-UA" sz="1200" dirty="0" smtClean="0"/>
              <a:t>: IRAK NEMO </a:t>
            </a:r>
            <a:r>
              <a:rPr lang="uk-UA" sz="1200" dirty="0" err="1" smtClean="0"/>
              <a:t>complex</a:t>
            </a:r>
            <a:endParaRPr lang="ru-RU" sz="1200" b="1" dirty="0"/>
          </a:p>
        </p:txBody>
      </p:sp>
      <p:cxnSp>
        <p:nvCxnSpPr>
          <p:cNvPr id="9" name="Прямая со стрелкой 8"/>
          <p:cNvCxnSpPr>
            <a:stCxn id="7" idx="3"/>
          </p:cNvCxnSpPr>
          <p:nvPr/>
        </p:nvCxnSpPr>
        <p:spPr>
          <a:xfrm flipV="1">
            <a:off x="3357554" y="3500439"/>
            <a:ext cx="357190" cy="2726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16200000" flipH="1">
            <a:off x="1964513" y="5179231"/>
            <a:ext cx="2000264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714612" y="6286520"/>
            <a:ext cx="571504" cy="36933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ВЗК 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 rot="15980483">
            <a:off x="1764889" y="5159304"/>
            <a:ext cx="1866347" cy="276999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uk-UA" sz="1200" dirty="0" smtClean="0"/>
              <a:t>Мутації з генів </a:t>
            </a:r>
            <a:r>
              <a:rPr lang="uk-UA" sz="1200" dirty="0" err="1" smtClean="0"/>
              <a:t>кіназ</a:t>
            </a:r>
            <a:endParaRPr lang="ru-RU" sz="1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85720" y="6357958"/>
            <a:ext cx="2071702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uk-UA" sz="1400" dirty="0" smtClean="0"/>
              <a:t>Цим шляхом працюють TLR3, TLR7-9</a:t>
            </a:r>
            <a:endParaRPr lang="ru-RU" sz="1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285728"/>
            <a:ext cx="8929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Q</a:t>
            </a:r>
            <a:r>
              <a:rPr lang="uk-UA" dirty="0" smtClean="0"/>
              <a:t>: ЯК КЛІТКИ ВРОДЖЕНОГО ІМУНІТЕТУ ВІДРІЗНЯЮТЬ «СВОЄ» від </a:t>
            </a:r>
            <a:endParaRPr lang="en-US" dirty="0" smtClean="0"/>
          </a:p>
          <a:p>
            <a:pPr algn="ctr"/>
            <a:r>
              <a:rPr lang="uk-UA" dirty="0" smtClean="0"/>
              <a:t>«ЧУЖЕ»?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111770"/>
            <a:ext cx="7143800" cy="5485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785786" y="428604"/>
            <a:ext cx="7786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err="1" smtClean="0"/>
              <a:t>TLRs</a:t>
            </a:r>
            <a:r>
              <a:rPr lang="uk-UA" dirty="0" smtClean="0"/>
              <a:t> активують цілу низку процесів вродженої та набутої імунної відповіді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929190" y="6429396"/>
            <a:ext cx="40719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Parker et al., </a:t>
            </a:r>
            <a:r>
              <a:rPr lang="en-US" sz="1600" i="1" dirty="0" err="1" smtClean="0"/>
              <a:t>Clin</a:t>
            </a:r>
            <a:r>
              <a:rPr lang="en-US" sz="1600" i="1" dirty="0" smtClean="0"/>
              <a:t>. Exp. </a:t>
            </a:r>
            <a:r>
              <a:rPr lang="en-US" sz="1600" i="1" dirty="0" err="1" smtClean="0"/>
              <a:t>Immunol</a:t>
            </a:r>
            <a:r>
              <a:rPr lang="en-US" sz="1600" i="1" dirty="0" smtClean="0"/>
              <a:t>, 2007</a:t>
            </a:r>
            <a:endParaRPr lang="ru-RU" sz="1600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214290"/>
            <a:ext cx="864399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dirty="0" smtClean="0"/>
              <a:t>        </a:t>
            </a:r>
            <a:r>
              <a:rPr lang="ru-RU" dirty="0" smtClean="0"/>
              <a:t>         </a:t>
            </a:r>
            <a:r>
              <a:rPr lang="uk-UA" dirty="0" smtClean="0"/>
              <a:t>Цитоплазматичні сигнальні рецептори NOD-</a:t>
            </a:r>
            <a:r>
              <a:rPr lang="uk-UA" dirty="0" err="1" smtClean="0"/>
              <a:t>like</a:t>
            </a:r>
            <a:r>
              <a:rPr lang="uk-UA" dirty="0" smtClean="0"/>
              <a:t> </a:t>
            </a:r>
            <a:r>
              <a:rPr lang="uk-UA" dirty="0" err="1" smtClean="0"/>
              <a:t>receptors</a:t>
            </a:r>
            <a:r>
              <a:rPr lang="uk-UA" dirty="0" smtClean="0"/>
              <a:t> (</a:t>
            </a:r>
            <a:r>
              <a:rPr lang="uk-UA" dirty="0" err="1" smtClean="0"/>
              <a:t>NLRs</a:t>
            </a:r>
            <a:r>
              <a:rPr lang="uk-UA" dirty="0" smtClean="0"/>
              <a:t>)</a:t>
            </a:r>
            <a:endParaRPr lang="en-US" dirty="0" smtClean="0"/>
          </a:p>
          <a:p>
            <a:pPr marL="342900" indent="-342900"/>
            <a:endParaRPr lang="en-US" i="1" dirty="0" smtClean="0">
              <a:solidFill>
                <a:srgbClr val="FF0000"/>
              </a:solidFill>
            </a:endParaRPr>
          </a:p>
          <a:p>
            <a:pPr marL="342900" indent="-342900"/>
            <a:endParaRPr lang="en-US" i="1" dirty="0" smtClean="0">
              <a:solidFill>
                <a:srgbClr val="FF0000"/>
              </a:solidFill>
            </a:endParaRPr>
          </a:p>
          <a:p>
            <a:pPr marL="342900" indent="-342900"/>
            <a:r>
              <a:rPr lang="uk-UA" dirty="0" smtClean="0"/>
              <a:t>Цитоплазматичні рецептори мікробних продуктів, дуже давня родина вродженого імунітету, гомологи є у рослин. Розпізнають компоненти бактеріальної стінки: NOD1 та NOD2 розпізнають </a:t>
            </a:r>
            <a:r>
              <a:rPr lang="uk-UA" dirty="0" err="1" smtClean="0"/>
              <a:t>пептидоглікани</a:t>
            </a:r>
            <a:r>
              <a:rPr lang="uk-UA" dirty="0" smtClean="0"/>
              <a:t> бактерій. Основне місце експресії: NOD1 - епітеліальні клітини (там немає </a:t>
            </a:r>
            <a:r>
              <a:rPr lang="uk-UA" dirty="0" err="1" smtClean="0"/>
              <a:t>TLRs</a:t>
            </a:r>
            <a:r>
              <a:rPr lang="uk-UA" dirty="0" smtClean="0"/>
              <a:t>), макрофаги, дендритні клітини, NOD2 - клітини </a:t>
            </a:r>
            <a:r>
              <a:rPr lang="uk-UA" dirty="0" err="1" smtClean="0"/>
              <a:t>Панета</a:t>
            </a:r>
            <a:r>
              <a:rPr lang="uk-UA" dirty="0" smtClean="0"/>
              <a:t>, де регулює вироблення </a:t>
            </a:r>
            <a:r>
              <a:rPr lang="uk-UA" dirty="0" err="1" smtClean="0"/>
              <a:t>дефензинів</a:t>
            </a:r>
            <a:endParaRPr lang="ru-RU" dirty="0"/>
          </a:p>
        </p:txBody>
      </p:sp>
      <p:pic>
        <p:nvPicPr>
          <p:cNvPr id="3" name="Рисунок 2" descr="NOD protein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2857496"/>
            <a:ext cx="5429288" cy="31111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500826" y="2928934"/>
            <a:ext cx="228601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RIPK2, TAK1, IKK - </a:t>
            </a:r>
            <a:r>
              <a:rPr lang="uk-UA" dirty="0" err="1" smtClean="0"/>
              <a:t>протеїнкінази</a:t>
            </a:r>
            <a:r>
              <a:rPr lang="uk-UA" dirty="0" smtClean="0"/>
              <a:t>, послідовно </a:t>
            </a:r>
            <a:r>
              <a:rPr lang="uk-UA" dirty="0" err="1" smtClean="0"/>
              <a:t>фосфорилують</a:t>
            </a:r>
            <a:r>
              <a:rPr lang="uk-UA" dirty="0" smtClean="0"/>
              <a:t> і т.ч. активують один одного і в результаті активують </a:t>
            </a:r>
            <a:r>
              <a:rPr lang="uk-UA" dirty="0" err="1" smtClean="0"/>
              <a:t>траснкрипційний</a:t>
            </a:r>
            <a:r>
              <a:rPr lang="uk-UA" dirty="0" smtClean="0"/>
              <a:t> фактор </a:t>
            </a:r>
            <a:r>
              <a:rPr lang="uk-UA" dirty="0" err="1" smtClean="0"/>
              <a:t>NFkB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42844" y="5929330"/>
            <a:ext cx="87154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 smtClean="0"/>
              <a:t>Мутація в домені LRR білка NOD2 – нездатність активувати </a:t>
            </a:r>
            <a:r>
              <a:rPr lang="uk-UA" sz="1600" dirty="0" err="1" smtClean="0"/>
              <a:t>NFkB</a:t>
            </a:r>
            <a:r>
              <a:rPr lang="uk-UA" sz="1600" dirty="0" smtClean="0"/>
              <a:t> – нездатність виробляти </a:t>
            </a:r>
            <a:r>
              <a:rPr lang="uk-UA" sz="1600" dirty="0" err="1" smtClean="0"/>
              <a:t>дефензини</a:t>
            </a:r>
            <a:r>
              <a:rPr lang="uk-UA" sz="1600" dirty="0" smtClean="0"/>
              <a:t> в кишечнику – одна з причин хвороби Крона (один із різновидів ВЗК – запального захворювання кишечника)</a:t>
            </a:r>
            <a:endParaRPr lang="ru-RU" sz="16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NOD proteins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71604" y="1214422"/>
            <a:ext cx="5572164" cy="47697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57224" y="357166"/>
            <a:ext cx="7500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Макрофаги використовують як мембранні, так і цитоплазматичні сигнальні рецептори для активації запалення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43306" y="5042118"/>
            <a:ext cx="5500694" cy="132343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uk-UA" sz="1600" dirty="0" err="1" smtClean="0"/>
              <a:t>Адьюванти</a:t>
            </a:r>
            <a:r>
              <a:rPr lang="uk-UA" sz="1600" dirty="0" smtClean="0"/>
              <a:t> – субстанції, які мають </a:t>
            </a:r>
            <a:r>
              <a:rPr lang="uk-UA" sz="1600" dirty="0" err="1" smtClean="0"/>
              <a:t>ко-стимулирующей</a:t>
            </a:r>
            <a:r>
              <a:rPr lang="uk-UA" sz="1600" dirty="0" smtClean="0"/>
              <a:t> активністю на імунну відповідь і введені при імунізації разом із білковим АГ посилення його </a:t>
            </a:r>
            <a:r>
              <a:rPr lang="uk-UA" sz="1600" dirty="0" err="1" smtClean="0"/>
              <a:t>иммуногенности</a:t>
            </a:r>
            <a:r>
              <a:rPr lang="uk-UA" sz="1600" dirty="0" smtClean="0"/>
              <a:t>. Повний </a:t>
            </a:r>
            <a:r>
              <a:rPr lang="uk-UA" sz="1600" dirty="0" err="1" smtClean="0"/>
              <a:t>ад'ювант</a:t>
            </a:r>
            <a:r>
              <a:rPr lang="uk-UA" sz="1600" dirty="0" smtClean="0"/>
              <a:t> </a:t>
            </a:r>
            <a:r>
              <a:rPr lang="uk-UA" sz="1600" dirty="0" err="1" smtClean="0"/>
              <a:t>Фрейнда</a:t>
            </a:r>
            <a:r>
              <a:rPr lang="uk-UA" sz="1600" dirty="0" smtClean="0"/>
              <a:t> = ланолін + вазелін + БЦЖ (</a:t>
            </a:r>
            <a:r>
              <a:rPr lang="uk-UA" sz="1600" dirty="0" err="1" smtClean="0"/>
              <a:t>Micobacterium</a:t>
            </a:r>
            <a:r>
              <a:rPr lang="uk-UA" sz="1600" dirty="0" smtClean="0"/>
              <a:t> </a:t>
            </a:r>
            <a:r>
              <a:rPr lang="uk-UA" sz="1600" dirty="0" err="1" smtClean="0"/>
              <a:t>bovis</a:t>
            </a:r>
            <a:r>
              <a:rPr lang="uk-UA" sz="1600" dirty="0" smtClean="0"/>
              <a:t>) Алюмінієві галун </a:t>
            </a:r>
            <a:r>
              <a:rPr lang="uk-UA" sz="1600" dirty="0" err="1" smtClean="0"/>
              <a:t>Al</a:t>
            </a:r>
            <a:r>
              <a:rPr lang="uk-UA" sz="1600" dirty="0" smtClean="0"/>
              <a:t>(OH)</a:t>
            </a:r>
            <a:r>
              <a:rPr lang="uk-UA" sz="1000" dirty="0" smtClean="0"/>
              <a:t>3</a:t>
            </a:r>
            <a:endParaRPr lang="ru-RU" sz="1600" b="1" baseline="-25000" dirty="0"/>
          </a:p>
        </p:txBody>
      </p:sp>
      <p:sp>
        <p:nvSpPr>
          <p:cNvPr id="3" name="TextBox 2"/>
          <p:cNvSpPr txBox="1"/>
          <p:nvPr/>
        </p:nvSpPr>
        <p:spPr>
          <a:xfrm>
            <a:off x="3714744" y="0"/>
            <a:ext cx="5214942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Активація Toll-</a:t>
            </a:r>
            <a:r>
              <a:rPr lang="uk-UA" dirty="0" err="1" smtClean="0"/>
              <a:t>like</a:t>
            </a:r>
            <a:r>
              <a:rPr lang="uk-UA" dirty="0" smtClean="0"/>
              <a:t> </a:t>
            </a:r>
            <a:r>
              <a:rPr lang="uk-UA" dirty="0" err="1" smtClean="0"/>
              <a:t>receptors</a:t>
            </a:r>
            <a:r>
              <a:rPr lang="uk-UA" dirty="0" smtClean="0"/>
              <a:t> на макрофагах і дендритних клітинах не тільки активує експресію </a:t>
            </a:r>
            <a:r>
              <a:rPr lang="uk-UA" dirty="0" err="1" smtClean="0"/>
              <a:t>цитокінів</a:t>
            </a:r>
            <a:r>
              <a:rPr lang="uk-UA" dirty="0" smtClean="0"/>
              <a:t> і </a:t>
            </a:r>
            <a:r>
              <a:rPr lang="uk-UA" dirty="0" err="1" smtClean="0"/>
              <a:t>хемокінів</a:t>
            </a:r>
            <a:r>
              <a:rPr lang="uk-UA" dirty="0" smtClean="0"/>
              <a:t>, що посилюють вроджену та ініціює адаптивну відповідь, але й запускає експресію ко-стимулюючих молекул необхідних для індукції адаптивної імунної відповіді.</a:t>
            </a:r>
            <a:endParaRPr lang="ru-RU" dirty="0" smtClean="0"/>
          </a:p>
          <a:p>
            <a:endParaRPr lang="ru-RU" dirty="0" smtClean="0"/>
          </a:p>
          <a:p>
            <a:r>
              <a:rPr lang="uk-UA" sz="1600" dirty="0" smtClean="0"/>
              <a:t>Бактеріальний LPS через TLR4 сигнальний шлях у клітинах </a:t>
            </a:r>
            <a:r>
              <a:rPr lang="uk-UA" sz="1600" dirty="0" err="1" smtClean="0"/>
              <a:t>Лангерганса</a:t>
            </a:r>
            <a:r>
              <a:rPr lang="uk-UA" sz="1600" dirty="0" smtClean="0"/>
              <a:t> стимулюють напрацювання TNF- і запускають експресію ко-стимулюючих рецепторів CD80 та CD86. Клітини втрачають здатність до фагоцитозу і </a:t>
            </a:r>
            <a:r>
              <a:rPr lang="uk-UA" sz="1600" dirty="0" err="1" smtClean="0"/>
              <a:t>піноцитозу</a:t>
            </a:r>
            <a:r>
              <a:rPr lang="uk-UA" sz="1600" dirty="0" smtClean="0"/>
              <a:t>, втрачають осілість, починають мігрувати зі шкіри в лімфовузол (під впливом TNF-), збільшують експресію молекул MHC, починають </a:t>
            </a:r>
            <a:r>
              <a:rPr lang="uk-UA" sz="1600" dirty="0" err="1" smtClean="0"/>
              <a:t>експресувати</a:t>
            </a:r>
            <a:r>
              <a:rPr lang="uk-UA" sz="1600" dirty="0" smtClean="0"/>
              <a:t> ко-стимулюючі рецептори CD80 і CD86, які разом з комплексом АГ-М активації </a:t>
            </a:r>
            <a:r>
              <a:rPr lang="uk-UA" sz="1600" dirty="0" err="1" smtClean="0"/>
              <a:t>CD4+Т-клітин</a:t>
            </a:r>
            <a:r>
              <a:rPr lang="uk-UA" sz="1600" dirty="0" smtClean="0"/>
              <a:t> – необхідної ланки адаптивного імунітету.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0"/>
            <a:ext cx="2590800" cy="612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357166"/>
            <a:ext cx="750099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Макрофаги та дендритні клітини, активовані через </a:t>
            </a:r>
            <a:r>
              <a:rPr lang="uk-UA" dirty="0" err="1" smtClean="0"/>
              <a:t>TLRs</a:t>
            </a:r>
            <a:r>
              <a:rPr lang="uk-UA" dirty="0" smtClean="0"/>
              <a:t> та інші рецептори до </a:t>
            </a:r>
            <a:r>
              <a:rPr lang="uk-UA" dirty="0" err="1" smtClean="0"/>
              <a:t>патогену</a:t>
            </a:r>
            <a:r>
              <a:rPr lang="uk-UA" dirty="0" smtClean="0"/>
              <a:t>, </a:t>
            </a:r>
            <a:r>
              <a:rPr lang="uk-UA" dirty="0" err="1" smtClean="0"/>
              <a:t>секретують</a:t>
            </a:r>
            <a:r>
              <a:rPr lang="uk-UA" dirty="0" smtClean="0"/>
              <a:t> цілу низку </a:t>
            </a:r>
            <a:r>
              <a:rPr lang="uk-UA" dirty="0" err="1" smtClean="0"/>
              <a:t>цитокінів</a:t>
            </a:r>
            <a:r>
              <a:rPr lang="uk-UA" dirty="0" smtClean="0"/>
              <a:t>, що діють на клітини локально (на себе, на сусідів) або на видаленні. Перше завдання </a:t>
            </a:r>
            <a:r>
              <a:rPr lang="uk-UA" dirty="0" err="1" smtClean="0"/>
              <a:t>цитокінів</a:t>
            </a:r>
            <a:r>
              <a:rPr lang="uk-UA" dirty="0" smtClean="0"/>
              <a:t> – індукувати запалення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uk-UA" dirty="0" err="1" smtClean="0"/>
              <a:t>Цитокіни</a:t>
            </a:r>
            <a:r>
              <a:rPr lang="uk-UA" dirty="0" smtClean="0"/>
              <a:t> – короткі білки (близько </a:t>
            </a:r>
            <a:r>
              <a:rPr lang="uk-UA" dirty="0" err="1" smtClean="0"/>
              <a:t>25kDa</a:t>
            </a:r>
            <a:r>
              <a:rPr lang="uk-UA" dirty="0" smtClean="0"/>
              <a:t>), які </a:t>
            </a:r>
            <a:r>
              <a:rPr lang="uk-UA" dirty="0" err="1" smtClean="0"/>
              <a:t>секретуються</a:t>
            </a:r>
            <a:r>
              <a:rPr lang="uk-UA" dirty="0" smtClean="0"/>
              <a:t> у відповідь на активуючі стимули та після взаємодії зі своїм рецептором індукують відповідь у цих або інших клітинах. </a:t>
            </a:r>
            <a:r>
              <a:rPr lang="uk-UA" dirty="0" err="1" smtClean="0"/>
              <a:t>Цитокіни</a:t>
            </a:r>
            <a:r>
              <a:rPr lang="uk-UA" dirty="0" smtClean="0"/>
              <a:t> - білки різноманітні за структурою, що належать до різних структурних сімейств (родини </a:t>
            </a:r>
            <a:r>
              <a:rPr lang="uk-UA" dirty="0" err="1" smtClean="0"/>
              <a:t>гематопоетин</a:t>
            </a:r>
            <a:r>
              <a:rPr lang="uk-UA" dirty="0" smtClean="0"/>
              <a:t>, TNF-родина, сімейство </a:t>
            </a:r>
            <a:r>
              <a:rPr lang="uk-UA" dirty="0" err="1" smtClean="0"/>
              <a:t>хемокінів</a:t>
            </a:r>
            <a:r>
              <a:rPr lang="uk-UA" dirty="0" smtClean="0"/>
              <a:t>), включають </a:t>
            </a:r>
            <a:r>
              <a:rPr lang="uk-UA" dirty="0" err="1" smtClean="0"/>
              <a:t>інтерлейкіни</a:t>
            </a:r>
            <a:r>
              <a:rPr lang="uk-UA" dirty="0" smtClean="0"/>
              <a:t> - IL-1, IL-2, IL-6 і т.д., TNF-</a:t>
            </a:r>
            <a:r>
              <a:rPr lang="en-US" dirty="0" smtClean="0">
                <a:sym typeface="Symbol"/>
              </a:rPr>
              <a:t> </a:t>
            </a:r>
            <a:r>
              <a:rPr lang="uk-UA" dirty="0" smtClean="0"/>
              <a:t>, </a:t>
            </a:r>
            <a:r>
              <a:rPr lang="uk-UA" dirty="0" err="1" smtClean="0"/>
              <a:t>хемокіни</a:t>
            </a:r>
            <a:r>
              <a:rPr lang="ru-RU" dirty="0" smtClean="0">
                <a:sym typeface="Symbol"/>
              </a:rPr>
              <a:t>.</a:t>
            </a:r>
            <a:endParaRPr lang="ru-RU" dirty="0" smtClean="0"/>
          </a:p>
          <a:p>
            <a:endParaRPr lang="ru-RU" dirty="0" smtClean="0"/>
          </a:p>
          <a:p>
            <a:r>
              <a:rPr lang="uk-UA" dirty="0" err="1" smtClean="0"/>
              <a:t>Хемокіни</a:t>
            </a:r>
            <a:r>
              <a:rPr lang="uk-UA" dirty="0" smtClean="0"/>
              <a:t> - підклас </a:t>
            </a:r>
            <a:r>
              <a:rPr lang="uk-UA" dirty="0" err="1" smtClean="0"/>
              <a:t>цитокінів</a:t>
            </a:r>
            <a:r>
              <a:rPr lang="uk-UA" dirty="0" smtClean="0"/>
              <a:t> з властивостями </a:t>
            </a:r>
            <a:r>
              <a:rPr lang="uk-UA" dirty="0" err="1" smtClean="0"/>
              <a:t>хемоаттрактантів</a:t>
            </a:r>
            <a:r>
              <a:rPr lang="uk-UA" dirty="0" smtClean="0"/>
              <a:t>, після взаємодія зі своїм рецептором індукують рух клітини у напрямку джерела </a:t>
            </a:r>
            <a:r>
              <a:rPr lang="uk-UA" dirty="0" err="1" smtClean="0"/>
              <a:t>хемокіну</a:t>
            </a:r>
            <a:r>
              <a:rPr lang="uk-UA" dirty="0" smtClean="0"/>
              <a:t> - хемотаксис. Відіграють центральну роль у </a:t>
            </a:r>
            <a:r>
              <a:rPr lang="uk-UA" dirty="0" err="1" smtClean="0"/>
              <a:t>трафіці</a:t>
            </a:r>
            <a:r>
              <a:rPr lang="uk-UA" dirty="0" smtClean="0"/>
              <a:t> лейкоцитів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uk-UA" dirty="0" smtClean="0"/>
              <a:t>Різні класи </a:t>
            </a:r>
            <a:r>
              <a:rPr lang="uk-UA" dirty="0" err="1" smtClean="0"/>
              <a:t>патогенів</a:t>
            </a:r>
            <a:r>
              <a:rPr lang="uk-UA" dirty="0" smtClean="0"/>
              <a:t> активують різні рецептори та різні сигнальні шляхи та викликають секрецію різного набору </a:t>
            </a:r>
            <a:r>
              <a:rPr lang="uk-UA" dirty="0" err="1" smtClean="0"/>
              <a:t>цитокінів</a:t>
            </a:r>
            <a:r>
              <a:rPr lang="ru-RU" dirty="0" smtClean="0"/>
              <a:t>.  </a:t>
            </a: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http://cmapspublic3.ihmc.us/rid=1GNCPDLLF-1LF7QBC-STJ/cytokines%20of%20inn%20im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571480"/>
            <a:ext cx="7605011" cy="585791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643042" y="3143248"/>
            <a:ext cx="13573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IL-8</a:t>
            </a:r>
            <a:endParaRPr lang="ru-RU" sz="16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8358246" cy="6152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714876" y="142852"/>
            <a:ext cx="41434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Turner et al, </a:t>
            </a:r>
            <a:r>
              <a:rPr lang="en-US" sz="1400" b="1" dirty="0" err="1" smtClean="0"/>
              <a:t>Biochim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Biophys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Acta</a:t>
            </a:r>
            <a:r>
              <a:rPr lang="en-US" sz="1400" b="1" dirty="0" smtClean="0"/>
              <a:t>, 2014 </a:t>
            </a:r>
            <a:endParaRPr lang="ru-RU" sz="1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428604"/>
            <a:ext cx="792961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uk-UA" dirty="0" smtClean="0"/>
              <a:t>ФУНКЦІЇ ХЕМОКІНІВ</a:t>
            </a:r>
            <a:endParaRPr lang="ru-RU" dirty="0" smtClean="0"/>
          </a:p>
          <a:p>
            <a:endParaRPr lang="ru-RU" dirty="0" smtClean="0"/>
          </a:p>
          <a:p>
            <a:r>
              <a:rPr lang="uk-UA" dirty="0" err="1" smtClean="0"/>
              <a:t>Хемокіни</a:t>
            </a:r>
            <a:r>
              <a:rPr lang="uk-UA" dirty="0" smtClean="0"/>
              <a:t>, що </a:t>
            </a:r>
            <a:r>
              <a:rPr lang="uk-UA" dirty="0" err="1" smtClean="0"/>
              <a:t>секретуються</a:t>
            </a:r>
            <a:r>
              <a:rPr lang="uk-UA" dirty="0" smtClean="0"/>
              <a:t> фагоцитами, рекрутують клітини (моноцити, </a:t>
            </a:r>
            <a:r>
              <a:rPr lang="uk-UA" dirty="0" err="1" smtClean="0"/>
              <a:t>нейтрофіли</a:t>
            </a:r>
            <a:r>
              <a:rPr lang="uk-UA" dirty="0" smtClean="0"/>
              <a:t>, дендритні клітини, а також лімфоцити) з крові до місць інфекції (основна функція). </a:t>
            </a:r>
            <a:r>
              <a:rPr lang="uk-UA" dirty="0" err="1" smtClean="0"/>
              <a:t>Хемокіни</a:t>
            </a:r>
            <a:r>
              <a:rPr lang="uk-UA" dirty="0" smtClean="0"/>
              <a:t> беруть участь у міграції лейкоцитів та їх диференціюванні, та в </a:t>
            </a:r>
            <a:r>
              <a:rPr lang="uk-UA" dirty="0" err="1" smtClean="0"/>
              <a:t>ангіогенезі</a:t>
            </a:r>
            <a:endParaRPr lang="en-US" dirty="0" smtClean="0"/>
          </a:p>
          <a:p>
            <a:endParaRPr lang="ru-RU" dirty="0" smtClean="0"/>
          </a:p>
          <a:p>
            <a:r>
              <a:rPr lang="uk-UA" dirty="0" smtClean="0"/>
              <a:t>Результат дії </a:t>
            </a:r>
            <a:r>
              <a:rPr lang="uk-UA" dirty="0" err="1" smtClean="0"/>
              <a:t>хемокінів</a:t>
            </a:r>
            <a:r>
              <a:rPr lang="uk-UA" dirty="0" smtClean="0"/>
              <a:t> (IL-8, наприклад</a:t>
            </a:r>
            <a:r>
              <a:rPr lang="ru-RU" dirty="0" smtClean="0"/>
              <a:t>):</a:t>
            </a:r>
          </a:p>
          <a:p>
            <a:pPr marL="342900" indent="-342900">
              <a:buAutoNum type="arabicPeriod"/>
            </a:pPr>
            <a:r>
              <a:rPr lang="uk-UA" dirty="0" smtClean="0"/>
              <a:t>Змінюють конформацію </a:t>
            </a:r>
            <a:r>
              <a:rPr lang="uk-UA" dirty="0" err="1" smtClean="0"/>
              <a:t>інтегринів</a:t>
            </a:r>
            <a:r>
              <a:rPr lang="uk-UA" dirty="0" smtClean="0"/>
              <a:t> (молекул адгезії) на лейкоцитах. Лейкоцити припиняють котитися судинами, з допомогою молекул адгезії приєднуються до клітин ендотелію і протискуються крізь них, залишаючи кров'яне русло. </a:t>
            </a:r>
            <a:endParaRPr lang="en-US" dirty="0" smtClean="0"/>
          </a:p>
          <a:p>
            <a:pPr marL="342900" indent="-342900"/>
            <a:r>
              <a:rPr lang="uk-UA" dirty="0" err="1" smtClean="0"/>
              <a:t>2.Направляють</a:t>
            </a:r>
            <a:r>
              <a:rPr lang="uk-UA" dirty="0" smtClean="0"/>
              <a:t> рухи лейкоцитів у тканинах по градієнту </a:t>
            </a:r>
            <a:r>
              <a:rPr lang="uk-UA" dirty="0" err="1" smtClean="0"/>
              <a:t>хемокіну</a:t>
            </a:r>
            <a:r>
              <a:rPr lang="uk-UA" dirty="0" smtClean="0"/>
              <a:t>.</a:t>
            </a:r>
            <a:endParaRPr lang="en-US" dirty="0" smtClean="0"/>
          </a:p>
          <a:p>
            <a:pPr marL="342900" indent="-342900">
              <a:buAutoNum type="arabicPeriod"/>
            </a:pPr>
            <a:endParaRPr lang="ru-RU" dirty="0" smtClean="0"/>
          </a:p>
          <a:p>
            <a:r>
              <a:rPr lang="uk-UA" dirty="0" err="1" smtClean="0"/>
              <a:t>Хемокіни</a:t>
            </a:r>
            <a:r>
              <a:rPr lang="uk-UA" dirty="0" smtClean="0"/>
              <a:t> </a:t>
            </a:r>
            <a:r>
              <a:rPr lang="uk-UA" dirty="0" err="1" smtClean="0"/>
              <a:t>секретуються</a:t>
            </a:r>
            <a:r>
              <a:rPr lang="uk-UA" dirty="0" smtClean="0"/>
              <a:t> різноманітними типами клітин у відповідь на бактеріальні, вірусні білки або на фізичне пошкодження клітин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uk-UA" dirty="0" err="1" smtClean="0"/>
              <a:t>Хемокіни</a:t>
            </a:r>
            <a:r>
              <a:rPr lang="uk-UA" dirty="0" smtClean="0"/>
              <a:t> діють не поодинці, а спільно з молекулами адгезії та </a:t>
            </a:r>
            <a:r>
              <a:rPr lang="uk-UA" dirty="0" err="1" smtClean="0"/>
              <a:t>цитокіном</a:t>
            </a:r>
            <a:r>
              <a:rPr lang="uk-UA" dirty="0" smtClean="0"/>
              <a:t> TNF- </a:t>
            </a:r>
            <a:r>
              <a:rPr lang="en-US" dirty="0" smtClean="0">
                <a:sym typeface="Symbol"/>
              </a:rPr>
              <a:t></a:t>
            </a:r>
            <a:r>
              <a:rPr lang="ru-RU" dirty="0" smtClean="0">
                <a:sym typeface="Symbol"/>
              </a:rPr>
              <a:t>.</a:t>
            </a:r>
            <a:r>
              <a:rPr lang="ru-RU" dirty="0" smtClean="0"/>
              <a:t>  </a:t>
            </a:r>
          </a:p>
          <a:p>
            <a:endParaRPr lang="ru-RU" dirty="0" smtClean="0"/>
          </a:p>
          <a:p>
            <a:r>
              <a:rPr lang="uk-UA" dirty="0" smtClean="0"/>
              <a:t>Типи </a:t>
            </a:r>
            <a:r>
              <a:rPr lang="uk-UA" dirty="0" err="1" smtClean="0"/>
              <a:t>хемокінів</a:t>
            </a:r>
            <a:r>
              <a:rPr lang="uk-UA" dirty="0" smtClean="0"/>
              <a:t> – СС (два цистеїни поруч у N-кінці молекули) та СГС. Типи рецепторів – CCR та CXCR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000504"/>
            <a:ext cx="2071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err="1" smtClean="0"/>
              <a:t>Хемокіни</a:t>
            </a:r>
            <a:r>
              <a:rPr lang="uk-UA" dirty="0" smtClean="0"/>
              <a:t> та рецептори до них.</a:t>
            </a:r>
            <a:endParaRPr lang="ru-RU" dirty="0"/>
          </a:p>
        </p:txBody>
      </p:sp>
      <p:pic>
        <p:nvPicPr>
          <p:cNvPr id="3" name="Рисунок 2" descr="chemokin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71736" y="583929"/>
            <a:ext cx="6143668" cy="757980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4282" y="142852"/>
            <a:ext cx="30718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Singh et al., Front </a:t>
            </a:r>
            <a:r>
              <a:rPr lang="en-US" sz="1600" dirty="0" err="1" smtClean="0"/>
              <a:t>Biosci</a:t>
            </a:r>
            <a:r>
              <a:rPr lang="en-US" sz="1600" dirty="0" smtClean="0"/>
              <a:t>, 2013</a:t>
            </a:r>
            <a:endParaRPr lang="ru-RU" sz="1600" dirty="0"/>
          </a:p>
        </p:txBody>
      </p:sp>
      <p:sp>
        <p:nvSpPr>
          <p:cNvPr id="5" name="TextBox 4"/>
          <p:cNvSpPr txBox="1"/>
          <p:nvPr/>
        </p:nvSpPr>
        <p:spPr>
          <a:xfrm rot="16200000">
            <a:off x="649547" y="4902796"/>
            <a:ext cx="32861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 smtClean="0"/>
              <a:t>Діють переважно на моноцити</a:t>
            </a:r>
            <a:endParaRPr lang="ru-RU" sz="1600" b="1" dirty="0"/>
          </a:p>
        </p:txBody>
      </p:sp>
      <p:sp>
        <p:nvSpPr>
          <p:cNvPr id="6" name="TextBox 5"/>
          <p:cNvSpPr txBox="1"/>
          <p:nvPr/>
        </p:nvSpPr>
        <p:spPr>
          <a:xfrm rot="16200000">
            <a:off x="506670" y="1830962"/>
            <a:ext cx="32861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 smtClean="0"/>
              <a:t>Діють переважно на </a:t>
            </a:r>
            <a:r>
              <a:rPr lang="uk-UA" sz="1600" dirty="0" err="1" smtClean="0"/>
              <a:t>нейтрофіли</a:t>
            </a:r>
            <a:endParaRPr lang="ru-RU" sz="1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643174" y="5715016"/>
            <a:ext cx="928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dirty="0" smtClean="0"/>
              <a:t>Два цистеїни разом у N-кінці</a:t>
            </a:r>
            <a:endParaRPr lang="ru-RU" sz="1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411760" y="2420888"/>
            <a:ext cx="1072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dirty="0" smtClean="0"/>
              <a:t>Два цистеїни розділені інший </a:t>
            </a:r>
            <a:r>
              <a:rPr lang="uk-UA" sz="1200" dirty="0" err="1" smtClean="0"/>
              <a:t>а.к</a:t>
            </a:r>
            <a:r>
              <a:rPr lang="uk-UA" sz="1200" dirty="0" smtClean="0"/>
              <a:t>.</a:t>
            </a:r>
            <a:endParaRPr lang="ru-RU" sz="12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000504"/>
            <a:ext cx="2071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err="1" smtClean="0"/>
              <a:t>Хемокіни</a:t>
            </a:r>
            <a:r>
              <a:rPr lang="uk-UA" dirty="0" smtClean="0"/>
              <a:t> та рецептори до них.</a:t>
            </a:r>
            <a:endParaRPr lang="ru-RU" dirty="0"/>
          </a:p>
        </p:txBody>
      </p:sp>
      <p:pic>
        <p:nvPicPr>
          <p:cNvPr id="3" name="Рисунок 2" descr="chemokin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14612" y="-928718"/>
            <a:ext cx="6143668" cy="757980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4282" y="142852"/>
            <a:ext cx="30718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Singh et al., Front </a:t>
            </a:r>
            <a:r>
              <a:rPr lang="en-US" sz="1600" dirty="0" err="1" smtClean="0"/>
              <a:t>Biosci</a:t>
            </a:r>
            <a:r>
              <a:rPr lang="en-US" sz="1600" dirty="0" smtClean="0"/>
              <a:t>, 2013</a:t>
            </a:r>
            <a:endParaRPr lang="ru-RU" sz="1600" dirty="0"/>
          </a:p>
        </p:txBody>
      </p:sp>
      <p:sp>
        <p:nvSpPr>
          <p:cNvPr id="5" name="TextBox 4"/>
          <p:cNvSpPr txBox="1"/>
          <p:nvPr/>
        </p:nvSpPr>
        <p:spPr>
          <a:xfrm rot="16200000">
            <a:off x="629027" y="4830788"/>
            <a:ext cx="32861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 smtClean="0"/>
              <a:t>Діють переважно на моноцити</a:t>
            </a:r>
            <a:endParaRPr lang="ru-RU" sz="1600" b="1" dirty="0"/>
          </a:p>
        </p:txBody>
      </p:sp>
      <p:sp>
        <p:nvSpPr>
          <p:cNvPr id="6" name="TextBox 5"/>
          <p:cNvSpPr txBox="1"/>
          <p:nvPr/>
        </p:nvSpPr>
        <p:spPr>
          <a:xfrm rot="16200000">
            <a:off x="506670" y="1830962"/>
            <a:ext cx="32861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 smtClean="0"/>
              <a:t>Діють переважно на </a:t>
            </a:r>
            <a:r>
              <a:rPr lang="uk-UA" sz="1600" dirty="0" err="1" smtClean="0"/>
              <a:t>нейтрофіли</a:t>
            </a:r>
            <a:endParaRPr lang="ru-RU" sz="16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357166"/>
            <a:ext cx="892971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Q:             </a:t>
            </a:r>
            <a:r>
              <a:rPr lang="uk-UA" dirty="0" smtClean="0"/>
              <a:t>: ЯК КЛІТКИ ВРОДЖЕНОГО ІМУНІТЕТУ ВІДРІЗНЯЮТЬ «СВОЄ» від </a:t>
            </a:r>
            <a:endParaRPr lang="en-US" dirty="0" smtClean="0"/>
          </a:p>
          <a:p>
            <a:endParaRPr lang="en-US" dirty="0" smtClean="0"/>
          </a:p>
          <a:p>
            <a:pPr algn="ctr"/>
            <a:r>
              <a:rPr lang="uk-UA" dirty="0" smtClean="0"/>
              <a:t>«ЧУЖЕ»?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A: 	</a:t>
            </a:r>
            <a:r>
              <a:rPr lang="uk-UA" dirty="0" smtClean="0"/>
              <a:t>За допомогою </a:t>
            </a:r>
            <a:r>
              <a:rPr lang="uk-UA" dirty="0" err="1" smtClean="0"/>
              <a:t>патерн-розпізнаючих</a:t>
            </a:r>
            <a:r>
              <a:rPr lang="uk-UA" dirty="0" smtClean="0"/>
              <a:t> рецепторів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86314" y="2428868"/>
            <a:ext cx="164307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uk-UA" dirty="0" smtClean="0"/>
              <a:t>Розчинні рецептори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857752" y="3286124"/>
            <a:ext cx="2786082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uk-UA" dirty="0" smtClean="0"/>
              <a:t>Мембранні рецептори фагоцитозу, несигнальні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286380" y="4643446"/>
            <a:ext cx="2214578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uk-UA" dirty="0" smtClean="0"/>
              <a:t>Сигнальні мембранні рецептори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429256" y="5715016"/>
            <a:ext cx="2428892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uk-UA" dirty="0" smtClean="0"/>
              <a:t>Сигнальні цитоплазматичні рецептори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00034" y="3357562"/>
            <a:ext cx="271464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uk-UA" dirty="0" err="1" smtClean="0"/>
              <a:t>Паттерн-розпізнавальні</a:t>
            </a:r>
            <a:r>
              <a:rPr lang="uk-UA" dirty="0" smtClean="0"/>
              <a:t> рецептори</a:t>
            </a:r>
            <a:endParaRPr lang="ru-RU" dirty="0"/>
          </a:p>
        </p:txBody>
      </p:sp>
      <p:cxnSp>
        <p:nvCxnSpPr>
          <p:cNvPr id="10" name="Прямая со стрелкой 9"/>
          <p:cNvCxnSpPr>
            <a:stCxn id="8" idx="3"/>
          </p:cNvCxnSpPr>
          <p:nvPr/>
        </p:nvCxnSpPr>
        <p:spPr>
          <a:xfrm flipV="1">
            <a:off x="3214678" y="3000372"/>
            <a:ext cx="1571636" cy="6803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3214678" y="3714752"/>
            <a:ext cx="1571636" cy="1054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3214678" y="3714752"/>
            <a:ext cx="2000264" cy="131892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8" idx="3"/>
            <a:endCxn id="7" idx="1"/>
          </p:cNvCxnSpPr>
          <p:nvPr/>
        </p:nvCxnSpPr>
        <p:spPr>
          <a:xfrm>
            <a:off x="3214678" y="3680728"/>
            <a:ext cx="2214578" cy="249595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Рисунок 24" descr="MB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72264" y="2285992"/>
            <a:ext cx="879605" cy="830918"/>
          </a:xfrm>
          <a:prstGeom prst="rect">
            <a:avLst/>
          </a:prstGeom>
        </p:spPr>
      </p:pic>
      <p:pic>
        <p:nvPicPr>
          <p:cNvPr id="26" name="Picture 2" descr="http://www.functionalglycomics.org/CFGparadigms/images/b/ba/Mannose_recepto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7180165" y="3249729"/>
            <a:ext cx="1643073" cy="572856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43900" y="4286256"/>
            <a:ext cx="636356" cy="1360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43900" y="5786454"/>
            <a:ext cx="607052" cy="869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extBox 15"/>
          <p:cNvSpPr txBox="1"/>
          <p:nvPr/>
        </p:nvSpPr>
        <p:spPr>
          <a:xfrm>
            <a:off x="0" y="4272677"/>
            <a:ext cx="421484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 smtClean="0"/>
              <a:t>Несигнальні рецептори макрофагів – для зв'язування та </a:t>
            </a:r>
            <a:r>
              <a:rPr lang="uk-UA" sz="1600" dirty="0" err="1" smtClean="0"/>
              <a:t>інтерналізації</a:t>
            </a:r>
            <a:r>
              <a:rPr lang="uk-UA" sz="1600" dirty="0" smtClean="0"/>
              <a:t> (переміщення всередину клітини) </a:t>
            </a:r>
            <a:r>
              <a:rPr lang="uk-UA" sz="1600" dirty="0" err="1" smtClean="0"/>
              <a:t>патогену</a:t>
            </a:r>
            <a:endParaRPr lang="en-US" sz="1600" dirty="0" smtClean="0"/>
          </a:p>
          <a:p>
            <a:endParaRPr lang="ru-RU" sz="1600" dirty="0" smtClean="0"/>
          </a:p>
          <a:p>
            <a:r>
              <a:rPr lang="uk-UA" sz="1600" dirty="0" smtClean="0"/>
              <a:t>Сигнальні – після взаємодії рецептора з лігандом на мембрані клітини запускається каскад внутрішньоклітинних реакцій, що призводить до активації внутрішньоклітинних білків (ферментів, напр.) або транскрипції нових генів.</a:t>
            </a:r>
            <a:endParaRPr lang="ru-RU" sz="1600" dirty="0"/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1928802"/>
            <a:ext cx="77153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ЯК ВІДБУВАЄТЬСЯ МІГРАЦІЯ КЛІТИН З КРОВІ В МІСЦЯ ЗАПАЛЕННЯ?</a:t>
            </a:r>
            <a:endParaRPr lang="en-US" dirty="0" smtClean="0"/>
          </a:p>
          <a:p>
            <a:r>
              <a:rPr lang="uk-UA" dirty="0" smtClean="0"/>
              <a:t> </a:t>
            </a:r>
            <a:endParaRPr lang="en-US" dirty="0" smtClean="0"/>
          </a:p>
          <a:p>
            <a:r>
              <a:rPr lang="uk-UA" dirty="0" smtClean="0"/>
              <a:t>ЯК ЛЕЙКОЦИТИ ДІЗНАЮТЬ МІСЦЯ, ДЕ ЇМ МОЖНА МІГРУВАТИ? </a:t>
            </a:r>
            <a:endParaRPr lang="en-US" dirty="0" smtClean="0"/>
          </a:p>
          <a:p>
            <a:endParaRPr lang="en-US" dirty="0" smtClean="0"/>
          </a:p>
          <a:p>
            <a:r>
              <a:rPr lang="uk-UA" dirty="0" smtClean="0"/>
              <a:t>- за допомогою молекул адгезії.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http://image.slidesharecdn.com/acuteinflammation-100801095142-phpapp01/95/acute-inflammation-15-728.jpg?cb=130419377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571480"/>
            <a:ext cx="8143932" cy="610795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42910" y="428604"/>
            <a:ext cx="8001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Молекули адгезії контролюють взаємодію між лейкоцитами та </a:t>
            </a:r>
            <a:r>
              <a:rPr lang="uk-UA" dirty="0" err="1" smtClean="0"/>
              <a:t>ендотеліальними</a:t>
            </a:r>
            <a:r>
              <a:rPr lang="uk-UA" dirty="0" smtClean="0"/>
              <a:t> клітинами у запальному процесі</a:t>
            </a:r>
            <a:endParaRPr lang="ru-RU" dirty="0"/>
          </a:p>
        </p:txBody>
      </p:sp>
      <p:cxnSp>
        <p:nvCxnSpPr>
          <p:cNvPr id="7" name="Прямая со стрелкой 6"/>
          <p:cNvCxnSpPr/>
          <p:nvPr/>
        </p:nvCxnSpPr>
        <p:spPr>
          <a:xfrm flipV="1">
            <a:off x="1643042" y="3071810"/>
            <a:ext cx="3571900" cy="214314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V="1">
            <a:off x="2000232" y="2571744"/>
            <a:ext cx="3286148" cy="307183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7158" y="0"/>
            <a:ext cx="828680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 smtClean="0"/>
              <a:t>Як молекули адгезії контролюють взаємодію між лейкоцитами та </a:t>
            </a:r>
            <a:r>
              <a:rPr lang="uk-UA" sz="1600" dirty="0" err="1" smtClean="0"/>
              <a:t>ендотеліальними</a:t>
            </a:r>
            <a:r>
              <a:rPr lang="uk-UA" sz="1600" dirty="0" smtClean="0"/>
              <a:t> клітинами у запальному процесі</a:t>
            </a:r>
            <a:r>
              <a:rPr lang="ru-RU" sz="1600" b="1" dirty="0" smtClean="0"/>
              <a:t>.</a:t>
            </a:r>
          </a:p>
          <a:p>
            <a:r>
              <a:rPr lang="uk-UA" sz="1600" dirty="0" smtClean="0"/>
              <a:t>1 </a:t>
            </a:r>
            <a:r>
              <a:rPr lang="uk-UA" sz="1600" dirty="0" err="1" smtClean="0"/>
              <a:t>Step</a:t>
            </a:r>
            <a:r>
              <a:rPr lang="uk-UA" sz="1600" dirty="0" smtClean="0"/>
              <a:t>. </a:t>
            </a:r>
            <a:r>
              <a:rPr lang="uk-UA" sz="1600" dirty="0" err="1" smtClean="0"/>
              <a:t>C5a</a:t>
            </a:r>
            <a:r>
              <a:rPr lang="uk-UA" sz="1600" dirty="0" smtClean="0"/>
              <a:t> </a:t>
            </a:r>
            <a:r>
              <a:rPr lang="uk-UA" sz="1600" dirty="0" err="1" smtClean="0"/>
              <a:t>complement</a:t>
            </a:r>
            <a:r>
              <a:rPr lang="uk-UA" sz="1600" dirty="0" smtClean="0"/>
              <a:t> </a:t>
            </a:r>
            <a:r>
              <a:rPr lang="uk-UA" sz="1600" dirty="0" err="1" smtClean="0"/>
              <a:t>fragment</a:t>
            </a:r>
            <a:r>
              <a:rPr lang="uk-UA" sz="1600" dirty="0" smtClean="0"/>
              <a:t>, </a:t>
            </a:r>
            <a:r>
              <a:rPr lang="uk-UA" sz="1600" dirty="0" err="1" smtClean="0"/>
              <a:t>гістамін</a:t>
            </a:r>
            <a:r>
              <a:rPr lang="uk-UA" sz="1600" dirty="0" smtClean="0"/>
              <a:t> (вивільняється з опасистих клітин у відповідь на </a:t>
            </a:r>
            <a:r>
              <a:rPr lang="uk-UA" sz="1600" dirty="0" err="1" smtClean="0"/>
              <a:t>C5a</a:t>
            </a:r>
            <a:r>
              <a:rPr lang="uk-UA" sz="1600" dirty="0" smtClean="0"/>
              <a:t>), TNF- макрофагів, LPS - активують клітини судинного ендотелію і викликає появу на них </a:t>
            </a:r>
            <a:r>
              <a:rPr lang="uk-UA" sz="1600" dirty="0" err="1" smtClean="0"/>
              <a:t>Selectins</a:t>
            </a:r>
            <a:r>
              <a:rPr lang="uk-UA" sz="1600" dirty="0" smtClean="0"/>
              <a:t> (P-</a:t>
            </a:r>
            <a:r>
              <a:rPr lang="uk-UA" sz="1600" dirty="0" err="1" smtClean="0"/>
              <a:t>selectin</a:t>
            </a:r>
            <a:r>
              <a:rPr lang="uk-UA" sz="1600" dirty="0" smtClean="0"/>
              <a:t>, E-</a:t>
            </a:r>
            <a:r>
              <a:rPr lang="uk-UA" sz="1600" dirty="0" err="1" smtClean="0"/>
              <a:t>selectin</a:t>
            </a:r>
            <a:r>
              <a:rPr lang="uk-UA" sz="1600" dirty="0" smtClean="0"/>
              <a:t>), які взаємодіють зі своїми лігандами на лейкоцитах . Лейкоцит починає перекочуватися вздовж стінки судини</a:t>
            </a:r>
            <a:r>
              <a:rPr lang="ru-RU" sz="1600" b="1" dirty="0" smtClean="0"/>
              <a:t>.</a:t>
            </a:r>
          </a:p>
          <a:p>
            <a:r>
              <a:rPr lang="uk-UA" sz="1600" dirty="0" smtClean="0"/>
              <a:t>2 </a:t>
            </a:r>
            <a:r>
              <a:rPr lang="uk-UA" sz="1600" dirty="0" err="1" smtClean="0"/>
              <a:t>step</a:t>
            </a:r>
            <a:r>
              <a:rPr lang="uk-UA" sz="1600" dirty="0" smtClean="0"/>
              <a:t>. </a:t>
            </a:r>
            <a:r>
              <a:rPr lang="uk-UA" sz="1600" dirty="0" err="1" smtClean="0"/>
              <a:t>Intercellular</a:t>
            </a:r>
            <a:r>
              <a:rPr lang="uk-UA" sz="1600" dirty="0" smtClean="0"/>
              <a:t> </a:t>
            </a:r>
            <a:r>
              <a:rPr lang="uk-UA" sz="1600" dirty="0" err="1" smtClean="0"/>
              <a:t>adhesion</a:t>
            </a:r>
            <a:r>
              <a:rPr lang="uk-UA" sz="1600" dirty="0" smtClean="0"/>
              <a:t> </a:t>
            </a:r>
            <a:r>
              <a:rPr lang="uk-UA" sz="1600" dirty="0" err="1" smtClean="0"/>
              <a:t>molecules</a:t>
            </a:r>
            <a:r>
              <a:rPr lang="uk-UA" sz="1600" dirty="0" smtClean="0"/>
              <a:t> (</a:t>
            </a:r>
            <a:r>
              <a:rPr lang="uk-UA" sz="1600" dirty="0" err="1" smtClean="0"/>
              <a:t>ICAMs</a:t>
            </a:r>
            <a:r>
              <a:rPr lang="uk-UA" sz="1600" dirty="0" smtClean="0"/>
              <a:t>, </a:t>
            </a:r>
            <a:r>
              <a:rPr lang="uk-UA" sz="1600" dirty="0" err="1" smtClean="0"/>
              <a:t>суперсімейство</a:t>
            </a:r>
            <a:r>
              <a:rPr lang="uk-UA" sz="1600" dirty="0" smtClean="0"/>
              <a:t> імуноглобулінів), VCAM-1 (</a:t>
            </a:r>
            <a:r>
              <a:rPr lang="uk-UA" sz="1600" dirty="0" err="1" smtClean="0"/>
              <a:t>vascular</a:t>
            </a:r>
            <a:r>
              <a:rPr lang="uk-UA" sz="1600" dirty="0" smtClean="0"/>
              <a:t> </a:t>
            </a:r>
            <a:r>
              <a:rPr lang="uk-UA" sz="1600" dirty="0" err="1" smtClean="0"/>
              <a:t>cell</a:t>
            </a:r>
            <a:r>
              <a:rPr lang="uk-UA" sz="1600" dirty="0" smtClean="0"/>
              <a:t> </a:t>
            </a:r>
            <a:r>
              <a:rPr lang="uk-UA" sz="1600" dirty="0" err="1" smtClean="0"/>
              <a:t>adhesion</a:t>
            </a:r>
            <a:r>
              <a:rPr lang="uk-UA" sz="1600" dirty="0" smtClean="0"/>
              <a:t> molecule-1), активовані на ендотелії за допомогою TNF- </a:t>
            </a:r>
            <a:r>
              <a:rPr lang="en-US" sz="1600" b="1" dirty="0" smtClean="0">
                <a:solidFill>
                  <a:srgbClr val="FF0000"/>
                </a:solidFill>
                <a:sym typeface="Symbol"/>
              </a:rPr>
              <a:t> </a:t>
            </a:r>
            <a:r>
              <a:rPr lang="uk-UA" sz="1600" dirty="0" smtClean="0"/>
              <a:t>макрофагів, що взаємодіють з молекулами сімейства </a:t>
            </a:r>
            <a:r>
              <a:rPr lang="uk-UA" sz="1600" dirty="0" err="1" smtClean="0"/>
              <a:t>Integrins</a:t>
            </a:r>
            <a:r>
              <a:rPr lang="uk-UA" sz="1600" dirty="0" smtClean="0"/>
              <a:t> (LFA-1, Mac-1, VLA-4) на лейкоцитах і забезпечують більш тісний контакт лейкоциту з </a:t>
            </a:r>
            <a:r>
              <a:rPr lang="uk-UA" sz="1600" dirty="0" err="1" smtClean="0"/>
              <a:t>ендотелією</a:t>
            </a:r>
            <a:r>
              <a:rPr lang="uk-UA" sz="1600" dirty="0" smtClean="0"/>
              <a:t>. Лейкоцит зупиняється.</a:t>
            </a:r>
            <a:endParaRPr lang="ru-RU" sz="1600" b="1" dirty="0"/>
          </a:p>
        </p:txBody>
      </p:sp>
      <p:pic>
        <p:nvPicPr>
          <p:cNvPr id="4098" name="Picture 2" descr="http://www.weallhaveuniquebrains.com/wp-content/uploads/2013/12/Leukocyte-Adhesi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3368164"/>
            <a:ext cx="7643866" cy="3489836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7158" y="285728"/>
            <a:ext cx="842968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 smtClean="0"/>
              <a:t>3 </a:t>
            </a:r>
            <a:r>
              <a:rPr lang="uk-UA" sz="1600" dirty="0" err="1" smtClean="0"/>
              <a:t>Step</a:t>
            </a:r>
            <a:r>
              <a:rPr lang="uk-UA" sz="1600" dirty="0" smtClean="0"/>
              <a:t>. Лейкоцит починає «повзати» всередину судини, протискаючись між клітинами ендотелію. Лейкоцитарні </a:t>
            </a:r>
            <a:r>
              <a:rPr lang="uk-UA" sz="1600" dirty="0" err="1" smtClean="0"/>
              <a:t>інтегрини</a:t>
            </a:r>
            <a:r>
              <a:rPr lang="uk-UA" sz="1600" dirty="0" smtClean="0"/>
              <a:t> LFA-1 та Mac-1, а також PECAM1 (CD31), який </a:t>
            </a:r>
            <a:r>
              <a:rPr lang="uk-UA" sz="1600" dirty="0" err="1" smtClean="0"/>
              <a:t>експресується</a:t>
            </a:r>
            <a:r>
              <a:rPr lang="uk-UA" sz="1600" dirty="0" smtClean="0"/>
              <a:t> як на лейкоцитах, так і на клітинах ендотелію в міжклітинних контактах, забезпечують це вповзання. Через базальну мембрану лейкоцит проходить (</a:t>
            </a:r>
            <a:r>
              <a:rPr lang="uk-UA" sz="1600" dirty="0" err="1" smtClean="0"/>
              <a:t>діапедезіз</a:t>
            </a:r>
            <a:r>
              <a:rPr lang="uk-UA" sz="1600" dirty="0" smtClean="0"/>
              <a:t>) за допомогою ферментів, які розчиняють позаклітинний </a:t>
            </a:r>
            <a:r>
              <a:rPr lang="uk-UA" sz="1600" dirty="0" err="1" smtClean="0"/>
              <a:t>матрикс</a:t>
            </a:r>
            <a:r>
              <a:rPr lang="uk-UA" sz="1600" dirty="0" smtClean="0"/>
              <a:t> базальної мембрани.</a:t>
            </a:r>
            <a:endParaRPr lang="ru-RU" sz="1600" b="1" dirty="0" smtClean="0"/>
          </a:p>
          <a:p>
            <a:r>
              <a:rPr lang="uk-UA" sz="1600" dirty="0" smtClean="0"/>
              <a:t>4 </a:t>
            </a:r>
            <a:r>
              <a:rPr lang="uk-UA" sz="1600" dirty="0" err="1" smtClean="0"/>
              <a:t>step</a:t>
            </a:r>
            <a:r>
              <a:rPr lang="uk-UA" sz="1600" dirty="0" smtClean="0"/>
              <a:t>. Міграція лейкоцитів у тканинах до місця інфекції під впливом </a:t>
            </a:r>
            <a:r>
              <a:rPr lang="uk-UA" sz="1600" dirty="0" err="1" smtClean="0"/>
              <a:t>хемокінів</a:t>
            </a:r>
            <a:r>
              <a:rPr lang="uk-UA" sz="1600" dirty="0" smtClean="0"/>
              <a:t>. IL-8 – головний, зв'язується із позаклітинним </a:t>
            </a:r>
            <a:r>
              <a:rPr lang="uk-UA" sz="1600" dirty="0" err="1" smtClean="0"/>
              <a:t>матриксом</a:t>
            </a:r>
            <a:r>
              <a:rPr lang="uk-UA" sz="1600" dirty="0" smtClean="0"/>
              <a:t> та забезпечує градієнт концентрації, вздовж якого лейкоцити мігрують до центру інфекції</a:t>
            </a:r>
            <a:r>
              <a:rPr lang="ru-RU" sz="1600" b="1" dirty="0" smtClean="0"/>
              <a:t>.</a:t>
            </a:r>
            <a:endParaRPr lang="ru-RU" sz="1600" b="1" dirty="0"/>
          </a:p>
        </p:txBody>
      </p:sp>
      <p:pic>
        <p:nvPicPr>
          <p:cNvPr id="4098" name="Picture 2" descr="http://www.weallhaveuniquebrains.com/wp-content/uploads/2013/12/Leukocyte-Adhesi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3" y="2939560"/>
            <a:ext cx="7643866" cy="372317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weallhaveuniquebrains.com/wp-content/uploads/2013/12/Leukocyte-Adhesi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786058"/>
            <a:ext cx="7959013" cy="387667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85720" y="1000108"/>
            <a:ext cx="850112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IL-8 продукуються активованими тканинними макрофагами, які першими прибувають до місця інфекції. Макрофаги за допомогою IL-8 та TNF-</a:t>
            </a:r>
            <a:r>
              <a:rPr lang="en-US" dirty="0" smtClean="0">
                <a:sym typeface="Symbol"/>
              </a:rPr>
              <a:t> </a:t>
            </a:r>
            <a:r>
              <a:rPr lang="uk-UA" dirty="0" smtClean="0"/>
              <a:t> рекрутують із крові </a:t>
            </a:r>
            <a:r>
              <a:rPr lang="uk-UA" dirty="0" err="1" smtClean="0"/>
              <a:t>нейтрофіли</a:t>
            </a:r>
            <a:r>
              <a:rPr lang="uk-UA" dirty="0" smtClean="0"/>
              <a:t>. </a:t>
            </a:r>
            <a:r>
              <a:rPr lang="uk-UA" dirty="0" err="1" smtClean="0"/>
              <a:t>Нейтрофіли</a:t>
            </a:r>
            <a:r>
              <a:rPr lang="uk-UA" dirty="0" smtClean="0"/>
              <a:t> - перша хвиля клітин, що проходить крізь стінки кровоносних судин, щоб прийти в місце запалення (через 6 годин). Пізніше – моноцити</a:t>
            </a:r>
            <a:r>
              <a:rPr lang="ru-RU" dirty="0" smtClean="0"/>
              <a:t>. </a:t>
            </a:r>
            <a:r>
              <a:rPr lang="uk-UA" dirty="0" err="1" smtClean="0"/>
              <a:t>Нейтропенія</a:t>
            </a:r>
            <a:r>
              <a:rPr lang="ru-RU" dirty="0" smtClean="0"/>
              <a:t> </a:t>
            </a:r>
            <a:r>
              <a:rPr lang="en-US" dirty="0" smtClean="0"/>
              <a:t>                </a:t>
            </a:r>
            <a:r>
              <a:rPr lang="uk-UA" dirty="0" smtClean="0"/>
              <a:t>ризик інфекцій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Стрелка вправо 3"/>
          <p:cNvSpPr/>
          <p:nvPr/>
        </p:nvSpPr>
        <p:spPr>
          <a:xfrm>
            <a:off x="2843808" y="2204864"/>
            <a:ext cx="642942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iapedesi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2976" y="714356"/>
            <a:ext cx="6429420" cy="4827104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age.slidesharecdn.com/inflammation-3-120815075445-phpapp02/95/inflammation-3-9-638.jpg?cb=14461805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642918"/>
            <a:ext cx="7612098" cy="571504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71472" y="1714488"/>
            <a:ext cx="8143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Чи може вроджена імунна відповідь боротися із вірусними інфекціями?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414" y="857232"/>
            <a:ext cx="7715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Інтерферони – антивірусні білки, що продукуються клітиною у відповідь на вірусну інфекцію (інфікованою клітиною або неінфікованою) та пригнічують реплікацію вірусу у неінфікованій клітині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15362" name="Picture 2" descr="http://image.slidesharecdn.com/interferons-131222221026-phpapp02/95/a-very-short-introduction-about-interferons-4-638.jpg?cb=138777304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928802"/>
            <a:ext cx="5786478" cy="434768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42910" y="214290"/>
            <a:ext cx="8143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Чи може вроджена імунна відповідь боротися із вірусними інфекціями?</a:t>
            </a:r>
            <a:r>
              <a:rPr lang="ru-RU" dirty="0" smtClean="0"/>
              <a:t> - Может. </a:t>
            </a:r>
            <a:r>
              <a:rPr lang="uk-UA" dirty="0" smtClean="0"/>
              <a:t>За допомогою інтерферонів І типу </a:t>
            </a:r>
            <a:r>
              <a:rPr lang="ru-RU" dirty="0" smtClean="0"/>
              <a:t>:</a:t>
            </a:r>
            <a:r>
              <a:rPr lang="en-US" dirty="0" smtClean="0"/>
              <a:t> IFN-</a:t>
            </a:r>
            <a:r>
              <a:rPr lang="en-US" dirty="0" smtClean="0">
                <a:sym typeface="Symbol"/>
              </a:rPr>
              <a:t> </a:t>
            </a:r>
            <a:r>
              <a:rPr lang="uk-UA" dirty="0" smtClean="0">
                <a:sym typeface="Symbol"/>
              </a:rPr>
              <a:t>та</a:t>
            </a:r>
            <a:r>
              <a:rPr lang="ru-RU" dirty="0" smtClean="0">
                <a:sym typeface="Symbol"/>
              </a:rPr>
              <a:t> </a:t>
            </a:r>
            <a:r>
              <a:rPr lang="en-US" dirty="0" smtClean="0">
                <a:sym typeface="Symbol"/>
              </a:rPr>
              <a:t>IFN-</a:t>
            </a:r>
            <a:r>
              <a:rPr lang="ru-RU" dirty="0" smtClean="0">
                <a:sym typeface="Symbol"/>
              </a:rPr>
              <a:t>.</a:t>
            </a:r>
            <a:endParaRPr lang="ru-RU" dirty="0"/>
          </a:p>
        </p:txBody>
      </p: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357166"/>
            <a:ext cx="69294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uk-UA" dirty="0" smtClean="0"/>
              <a:t>Які клітини продукують</a:t>
            </a:r>
            <a:r>
              <a:rPr lang="ru-RU" dirty="0" smtClean="0"/>
              <a:t> </a:t>
            </a:r>
            <a:r>
              <a:rPr lang="en-US" dirty="0" smtClean="0"/>
              <a:t>IFN-</a:t>
            </a:r>
            <a:r>
              <a:rPr lang="en-US" dirty="0" smtClean="0">
                <a:sym typeface="Symbol"/>
              </a:rPr>
              <a:t> </a:t>
            </a:r>
            <a:r>
              <a:rPr lang="ru-RU" dirty="0" smtClean="0">
                <a:sym typeface="Symbol"/>
              </a:rPr>
              <a:t>та </a:t>
            </a:r>
            <a:r>
              <a:rPr lang="en-US" dirty="0" smtClean="0">
                <a:sym typeface="Symbol"/>
              </a:rPr>
              <a:t>IFN-</a:t>
            </a:r>
            <a:r>
              <a:rPr lang="ru-RU" dirty="0" smtClean="0">
                <a:sym typeface="Symbol"/>
              </a:rPr>
              <a:t>?</a:t>
            </a:r>
          </a:p>
          <a:p>
            <a:endParaRPr lang="ru-RU" dirty="0" smtClean="0">
              <a:sym typeface="Symbol"/>
            </a:endParaRPr>
          </a:p>
          <a:p>
            <a:pPr>
              <a:buFontTx/>
              <a:buChar char="-"/>
            </a:pPr>
            <a:r>
              <a:rPr lang="uk-UA" dirty="0" smtClean="0"/>
              <a:t>Будь-який тип клітин може продукувати</a:t>
            </a:r>
            <a:r>
              <a:rPr lang="en-US" dirty="0" smtClean="0"/>
              <a:t> IFN-</a:t>
            </a:r>
            <a:r>
              <a:rPr lang="en-US" dirty="0" smtClean="0">
                <a:sym typeface="Symbol"/>
              </a:rPr>
              <a:t> </a:t>
            </a:r>
            <a:r>
              <a:rPr lang="ru-RU" dirty="0" smtClean="0">
                <a:sym typeface="Symbol"/>
              </a:rPr>
              <a:t>и </a:t>
            </a:r>
            <a:r>
              <a:rPr lang="en-US" dirty="0" smtClean="0">
                <a:sym typeface="Symbol"/>
              </a:rPr>
              <a:t>IFN-</a:t>
            </a:r>
            <a:r>
              <a:rPr lang="ru-RU" dirty="0" smtClean="0">
                <a:sym typeface="Symbol"/>
              </a:rPr>
              <a:t>, </a:t>
            </a:r>
            <a:r>
              <a:rPr lang="uk-UA" dirty="0" smtClean="0"/>
              <a:t>але особливо </a:t>
            </a:r>
            <a:r>
              <a:rPr lang="uk-UA" dirty="0" err="1" smtClean="0"/>
              <a:t>pDC</a:t>
            </a:r>
            <a:r>
              <a:rPr lang="uk-UA" dirty="0" smtClean="0"/>
              <a:t> (</a:t>
            </a:r>
            <a:r>
              <a:rPr lang="uk-UA" dirty="0" err="1" smtClean="0"/>
              <a:t>плазмацитоїдні</a:t>
            </a:r>
            <a:r>
              <a:rPr lang="uk-UA" dirty="0" smtClean="0"/>
              <a:t> дендритні клітини) – клітини вродженої імунної відповіді</a:t>
            </a:r>
            <a:endParaRPr lang="ru-RU" dirty="0" smtClean="0">
              <a:sym typeface="Symbol"/>
            </a:endParaRPr>
          </a:p>
          <a:p>
            <a:pPr>
              <a:buFontTx/>
              <a:buChar char="-"/>
            </a:pPr>
            <a:endParaRPr lang="ru-RU" dirty="0" smtClean="0">
              <a:sym typeface="Symbol"/>
            </a:endParaRPr>
          </a:p>
          <a:p>
            <a:r>
              <a:rPr lang="uk-UA" dirty="0" err="1" smtClean="0"/>
              <a:t>pDC</a:t>
            </a:r>
            <a:r>
              <a:rPr lang="uk-UA" dirty="0" smtClean="0"/>
              <a:t> </a:t>
            </a:r>
            <a:r>
              <a:rPr lang="uk-UA" dirty="0" err="1" smtClean="0"/>
              <a:t>експресують</a:t>
            </a:r>
            <a:r>
              <a:rPr lang="uk-UA" dirty="0" smtClean="0"/>
              <a:t> TLR-7 та TLR-9 – </a:t>
            </a:r>
            <a:r>
              <a:rPr lang="uk-UA" dirty="0" err="1" smtClean="0"/>
              <a:t>ендосомальні</a:t>
            </a:r>
            <a:r>
              <a:rPr lang="uk-UA" dirty="0" smtClean="0"/>
              <a:t> сенсори вірусних РНК та </a:t>
            </a:r>
            <a:r>
              <a:rPr lang="uk-UA" dirty="0" err="1" smtClean="0"/>
              <a:t>неметильованих</a:t>
            </a:r>
            <a:r>
              <a:rPr lang="uk-UA" dirty="0" smtClean="0"/>
              <a:t> </a:t>
            </a:r>
            <a:r>
              <a:rPr lang="uk-UA" dirty="0" err="1" smtClean="0"/>
              <a:t>CpG</a:t>
            </a:r>
            <a:r>
              <a:rPr lang="uk-UA" dirty="0" smtClean="0"/>
              <a:t> ділянок вірусних ДНК</a:t>
            </a:r>
            <a:endParaRPr lang="ru-RU" dirty="0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4" y="2143116"/>
            <a:ext cx="371477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uk-UA" dirty="0" smtClean="0"/>
              <a:t>Сигнальні мембранні рецептори</a:t>
            </a:r>
            <a:endParaRPr lang="ru-RU" dirty="0"/>
          </a:p>
        </p:txBody>
      </p:sp>
      <p:cxnSp>
        <p:nvCxnSpPr>
          <p:cNvPr id="3" name="Прямая со стрелкой 2"/>
          <p:cNvCxnSpPr/>
          <p:nvPr/>
        </p:nvCxnSpPr>
        <p:spPr>
          <a:xfrm flipV="1">
            <a:off x="3857620" y="1928802"/>
            <a:ext cx="1500198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>
            <a:off x="3857620" y="2714620"/>
            <a:ext cx="1500198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500694" y="1643050"/>
            <a:ext cx="3500462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uk-UA" dirty="0" smtClean="0"/>
              <a:t>Мають сигнальні мотиви у цитоплазматичному «хвості»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429256" y="2786058"/>
            <a:ext cx="3500462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uk-UA" dirty="0" smtClean="0"/>
              <a:t>Не мають сигнальних мотивів у цитоплазматичному «хвості», передача сигналу через G-білок</a:t>
            </a:r>
            <a:endParaRPr lang="ru-RU" dirty="0"/>
          </a:p>
        </p:txBody>
      </p: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cixip.com/Public/kindeditor/attached/image/20130329/20130329081849_249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571612"/>
            <a:ext cx="5072098" cy="442780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14348" y="285728"/>
            <a:ext cx="77867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IFN-</a:t>
            </a:r>
            <a:r>
              <a:rPr lang="en-US" dirty="0" smtClean="0">
                <a:sym typeface="Symbol"/>
              </a:rPr>
              <a:t> </a:t>
            </a:r>
            <a:r>
              <a:rPr lang="ru-RU" dirty="0" smtClean="0">
                <a:sym typeface="Symbol"/>
              </a:rPr>
              <a:t>и </a:t>
            </a:r>
            <a:r>
              <a:rPr lang="en-US" dirty="0" smtClean="0">
                <a:sym typeface="Symbol"/>
              </a:rPr>
              <a:t>IFN-</a:t>
            </a:r>
            <a:r>
              <a:rPr lang="ru-RU" dirty="0" smtClean="0">
                <a:sym typeface="Symbol"/>
              </a:rPr>
              <a:t>: </a:t>
            </a:r>
            <a:r>
              <a:rPr lang="uk-UA" dirty="0" smtClean="0"/>
              <a:t>1) пригнічують реплікацію вірусу в клітинах; 2) посилюють експресію MHCI та презентацію АГ в інфікованих клітинах, полегшуючи їх знищення за допомогою CD8+ </a:t>
            </a:r>
            <a:r>
              <a:rPr lang="uk-UA" dirty="0" err="1" smtClean="0"/>
              <a:t>Tклітин</a:t>
            </a:r>
            <a:r>
              <a:rPr lang="uk-UA" dirty="0" smtClean="0"/>
              <a:t> (адаптивна відповідь); 3) активують NK клітини, які вибірково вбивають інфіковані клітини</a:t>
            </a:r>
            <a:endParaRPr lang="ru-RU" dirty="0"/>
          </a:p>
        </p:txBody>
      </p: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214290"/>
            <a:ext cx="8501122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                </a:t>
            </a:r>
            <a:r>
              <a:rPr lang="en-US" dirty="0" smtClean="0"/>
              <a:t>NK cells – </a:t>
            </a:r>
            <a:r>
              <a:rPr lang="uk-UA" dirty="0" smtClean="0"/>
              <a:t>природні </a:t>
            </a:r>
            <a:r>
              <a:rPr lang="uk-UA" dirty="0" err="1" smtClean="0"/>
              <a:t>кілери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pPr marL="342900" indent="-342900"/>
            <a:r>
              <a:rPr lang="ru-RU" dirty="0" smtClean="0"/>
              <a:t> - </a:t>
            </a:r>
            <a:r>
              <a:rPr lang="uk-UA" dirty="0" err="1" smtClean="0"/>
              <a:t>Лімфоїдного</a:t>
            </a:r>
            <a:r>
              <a:rPr lang="uk-UA" dirty="0" smtClean="0"/>
              <a:t> походження, що циркулюють у крові, складають 10% (5%-30%) від лімфоцитів крові і є третьою за кількістю популяцією лімфоцитів після Т- та В-клітин. Фенотип: CD3-CD56+(CD16+)</a:t>
            </a:r>
            <a:r>
              <a:rPr lang="ru-RU" dirty="0" smtClean="0"/>
              <a:t>.</a:t>
            </a:r>
          </a:p>
          <a:p>
            <a:pPr marL="342900" indent="-342900"/>
            <a:endParaRPr lang="ru-RU" dirty="0" smtClean="0"/>
          </a:p>
          <a:p>
            <a:pPr marL="342900" indent="-342900"/>
            <a:r>
              <a:rPr lang="ru-RU" dirty="0" smtClean="0">
                <a:sym typeface="Symbol"/>
              </a:rPr>
              <a:t> - </a:t>
            </a:r>
            <a:r>
              <a:rPr lang="uk-UA" dirty="0" smtClean="0"/>
              <a:t>Не мають АГ-специфічних рецепторів, але мають рецептори, що дозволяють відрізняти інфіковану вірусом або пухлинну клітину від здорової</a:t>
            </a:r>
            <a:r>
              <a:rPr lang="ru-RU" dirty="0" smtClean="0">
                <a:sym typeface="Symbol"/>
              </a:rPr>
              <a:t>.</a:t>
            </a:r>
            <a:endParaRPr lang="ru-RU" dirty="0" smtClean="0"/>
          </a:p>
          <a:p>
            <a:pPr marL="342900" indent="-342900"/>
            <a:endParaRPr lang="ru-RU" dirty="0" smtClean="0"/>
          </a:p>
          <a:p>
            <a:pPr marL="342900" indent="-342900"/>
            <a:r>
              <a:rPr lang="ru-RU" dirty="0" smtClean="0"/>
              <a:t> - </a:t>
            </a:r>
            <a:r>
              <a:rPr lang="uk-UA" dirty="0" smtClean="0"/>
              <a:t>Мають цитотоксичні гранули, що містять </a:t>
            </a:r>
            <a:r>
              <a:rPr lang="uk-UA" dirty="0" err="1" smtClean="0"/>
              <a:t>перфорин</a:t>
            </a:r>
            <a:r>
              <a:rPr lang="uk-UA" dirty="0" smtClean="0"/>
              <a:t> та </a:t>
            </a:r>
            <a:r>
              <a:rPr lang="uk-UA" dirty="0" err="1" smtClean="0"/>
              <a:t>гранзим</a:t>
            </a:r>
            <a:r>
              <a:rPr lang="uk-UA" dirty="0" smtClean="0"/>
              <a:t> </a:t>
            </a:r>
            <a:r>
              <a:rPr lang="ru-RU" dirty="0" smtClean="0"/>
              <a:t>В.</a:t>
            </a:r>
          </a:p>
          <a:p>
            <a:pPr marL="342900" indent="-342900"/>
            <a:endParaRPr lang="en-US" dirty="0" smtClean="0"/>
          </a:p>
          <a:p>
            <a:pPr marL="342900" indent="-342900"/>
            <a:r>
              <a:rPr lang="ru-RU" dirty="0" smtClean="0"/>
              <a:t> - </a:t>
            </a:r>
            <a:r>
              <a:rPr lang="uk-UA" dirty="0" smtClean="0"/>
              <a:t>Функція: розпізнавати та вбивати вірус-заражені клітини та клітини пухлини без попередньої імунізації – тому </a:t>
            </a:r>
            <a:r>
              <a:rPr lang="uk-UA" dirty="0" err="1" smtClean="0"/>
              <a:t>natural</a:t>
            </a:r>
            <a:r>
              <a:rPr lang="uk-UA" dirty="0" smtClean="0"/>
              <a:t> </a:t>
            </a:r>
            <a:r>
              <a:rPr lang="uk-UA" dirty="0" err="1" smtClean="0"/>
              <a:t>killers</a:t>
            </a:r>
            <a:r>
              <a:rPr lang="ru-RU" dirty="0" smtClean="0"/>
              <a:t>.</a:t>
            </a:r>
          </a:p>
          <a:p>
            <a:pPr marL="342900" indent="-342900"/>
            <a:endParaRPr lang="ru-RU" dirty="0" smtClean="0"/>
          </a:p>
          <a:p>
            <a:pPr marL="342900" indent="-342900">
              <a:buFontTx/>
              <a:buChar char="-"/>
            </a:pPr>
            <a:r>
              <a:rPr lang="uk-UA" dirty="0" smtClean="0"/>
              <a:t>Активація за допомогою інтерферонів </a:t>
            </a:r>
            <a:r>
              <a:rPr lang="en-US" dirty="0" smtClean="0"/>
              <a:t>IFN-</a:t>
            </a:r>
            <a:r>
              <a:rPr lang="en-US" dirty="0" smtClean="0">
                <a:sym typeface="Symbol"/>
              </a:rPr>
              <a:t></a:t>
            </a:r>
            <a:r>
              <a:rPr lang="ru-RU" dirty="0" smtClean="0">
                <a:sym typeface="Symbol"/>
              </a:rPr>
              <a:t>,</a:t>
            </a:r>
            <a:r>
              <a:rPr lang="en-US" dirty="0" smtClean="0">
                <a:sym typeface="Symbol"/>
              </a:rPr>
              <a:t> </a:t>
            </a:r>
            <a:r>
              <a:rPr lang="en-US" dirty="0" smtClean="0"/>
              <a:t>IFN-</a:t>
            </a:r>
            <a:r>
              <a:rPr lang="en-US" dirty="0" smtClean="0">
                <a:sym typeface="Symbol"/>
              </a:rPr>
              <a:t></a:t>
            </a:r>
            <a:r>
              <a:rPr lang="ru-RU" dirty="0" smtClean="0">
                <a:sym typeface="Symbol"/>
              </a:rPr>
              <a:t> </a:t>
            </a:r>
            <a:r>
              <a:rPr lang="uk-UA" dirty="0" smtClean="0"/>
              <a:t>або </a:t>
            </a:r>
            <a:r>
              <a:rPr lang="uk-UA" dirty="0" err="1" smtClean="0"/>
              <a:t>цитокінів</a:t>
            </a:r>
            <a:r>
              <a:rPr lang="uk-UA" dirty="0" smtClean="0"/>
              <a:t> </a:t>
            </a:r>
            <a:r>
              <a:rPr lang="en-US" dirty="0" smtClean="0">
                <a:sym typeface="Symbol"/>
              </a:rPr>
              <a:t>TNF- </a:t>
            </a:r>
            <a:r>
              <a:rPr lang="ru-RU" dirty="0" smtClean="0">
                <a:sym typeface="Symbol"/>
              </a:rPr>
              <a:t>, </a:t>
            </a:r>
            <a:r>
              <a:rPr lang="en-US" dirty="0" smtClean="0">
                <a:sym typeface="Symbol"/>
              </a:rPr>
              <a:t>IL-12</a:t>
            </a:r>
            <a:r>
              <a:rPr lang="ru-RU" dirty="0" smtClean="0">
                <a:sym typeface="Symbol"/>
              </a:rPr>
              <a:t> </a:t>
            </a:r>
            <a:r>
              <a:rPr lang="uk-UA" dirty="0" smtClean="0"/>
              <a:t>призводить до підвищення їх активності у 2-100 разів</a:t>
            </a:r>
            <a:r>
              <a:rPr lang="ru-RU" dirty="0" smtClean="0">
                <a:sym typeface="Symbol"/>
              </a:rPr>
              <a:t>.</a:t>
            </a:r>
          </a:p>
          <a:p>
            <a:pPr marL="342900" indent="-342900">
              <a:buFontTx/>
              <a:buChar char="-"/>
            </a:pPr>
            <a:endParaRPr lang="ru-RU" dirty="0" smtClean="0">
              <a:sym typeface="Symbol"/>
            </a:endParaRPr>
          </a:p>
          <a:p>
            <a:pPr marL="342900" indent="-342900">
              <a:buFontTx/>
              <a:buChar char="-"/>
            </a:pPr>
            <a:r>
              <a:rPr lang="uk-UA" dirty="0" smtClean="0"/>
              <a:t>Починають «працювати» на ранніх стадіях інфекції</a:t>
            </a:r>
            <a:r>
              <a:rPr lang="ru-RU" dirty="0" smtClean="0">
                <a:sym typeface="Symbol"/>
              </a:rPr>
              <a:t>.</a:t>
            </a:r>
          </a:p>
          <a:p>
            <a:pPr marL="342900" indent="-342900">
              <a:buFontTx/>
              <a:buChar char="-"/>
            </a:pPr>
            <a:endParaRPr lang="ru-RU" dirty="0" smtClean="0">
              <a:sym typeface="Symbol"/>
            </a:endParaRPr>
          </a:p>
          <a:p>
            <a:pPr marL="342900" indent="-342900">
              <a:buFontTx/>
              <a:buChar char="-"/>
            </a:pPr>
            <a:r>
              <a:rPr lang="uk-UA" dirty="0" smtClean="0"/>
              <a:t>Працюють у двох напрямках </a:t>
            </a:r>
            <a:r>
              <a:rPr lang="ru-RU" dirty="0" smtClean="0">
                <a:sym typeface="Symbol"/>
              </a:rPr>
              <a:t>:</a:t>
            </a:r>
          </a:p>
          <a:p>
            <a:pPr marL="342900" indent="-342900"/>
            <a:r>
              <a:rPr lang="ru-RU" dirty="0" smtClean="0">
                <a:sym typeface="Symbol"/>
              </a:rPr>
              <a:t>       1</a:t>
            </a:r>
            <a:r>
              <a:rPr lang="uk-UA" dirty="0" smtClean="0"/>
              <a:t> ) як цитотоксичні клітини - через </a:t>
            </a:r>
            <a:r>
              <a:rPr lang="uk-UA" dirty="0" err="1" smtClean="0"/>
              <a:t>перфорин</a:t>
            </a:r>
            <a:r>
              <a:rPr lang="uk-UA" dirty="0" smtClean="0"/>
              <a:t>/</a:t>
            </a:r>
            <a:r>
              <a:rPr lang="uk-UA" dirty="0" err="1" smtClean="0"/>
              <a:t>гранзим</a:t>
            </a:r>
            <a:r>
              <a:rPr lang="uk-UA" dirty="0" smtClean="0"/>
              <a:t> </a:t>
            </a:r>
            <a:r>
              <a:rPr lang="ru-RU" dirty="0" smtClean="0">
                <a:sym typeface="Symbol"/>
              </a:rPr>
              <a:t>В.</a:t>
            </a:r>
          </a:p>
          <a:p>
            <a:pPr marL="342900" indent="-342900"/>
            <a:r>
              <a:rPr lang="ru-RU" dirty="0" smtClean="0">
                <a:sym typeface="Symbol"/>
              </a:rPr>
              <a:t>       2</a:t>
            </a:r>
            <a:r>
              <a:rPr lang="uk-UA" dirty="0" smtClean="0"/>
              <a:t> ) через секрецію великої кількості IFN-</a:t>
            </a:r>
            <a:r>
              <a:rPr lang="en-US" dirty="0" smtClean="0">
                <a:sym typeface="Symbol"/>
              </a:rPr>
              <a:t> </a:t>
            </a:r>
            <a:r>
              <a:rPr lang="uk-UA" dirty="0" smtClean="0"/>
              <a:t> після їх активації</a:t>
            </a:r>
            <a:endParaRPr lang="ru-RU" dirty="0" smtClean="0">
              <a:sym typeface="Symbol"/>
            </a:endParaRPr>
          </a:p>
          <a:p>
            <a:pPr marL="342900" indent="-342900"/>
            <a:endParaRPr lang="ru-RU" dirty="0" smtClean="0">
              <a:sym typeface="Symbol"/>
            </a:endParaRPr>
          </a:p>
          <a:p>
            <a:pPr marL="342900" indent="-342900">
              <a:buAutoNum type="arabicPeriod"/>
            </a:pP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714356"/>
            <a:ext cx="83582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NK клітини починають працювати на ранній стадії вірусної інфекції. Активуються за допомогою інтерферонів</a:t>
            </a:r>
            <a:r>
              <a:rPr lang="ru-RU" dirty="0" smtClean="0"/>
              <a:t> </a:t>
            </a:r>
            <a:r>
              <a:rPr lang="en-US" dirty="0" smtClean="0"/>
              <a:t>IFN-</a:t>
            </a:r>
            <a:r>
              <a:rPr lang="en-US" dirty="0" smtClean="0">
                <a:sym typeface="Symbol"/>
              </a:rPr>
              <a:t></a:t>
            </a:r>
            <a:r>
              <a:rPr lang="ru-RU" dirty="0" smtClean="0">
                <a:sym typeface="Symbol"/>
              </a:rPr>
              <a:t>,</a:t>
            </a:r>
            <a:r>
              <a:rPr lang="en-US" dirty="0" smtClean="0">
                <a:sym typeface="Symbol"/>
              </a:rPr>
              <a:t> </a:t>
            </a:r>
            <a:r>
              <a:rPr lang="en-US" dirty="0" smtClean="0"/>
              <a:t>IFN-</a:t>
            </a:r>
            <a:r>
              <a:rPr lang="en-US" dirty="0" smtClean="0">
                <a:sym typeface="Symbol"/>
              </a:rPr>
              <a:t></a:t>
            </a:r>
            <a:r>
              <a:rPr lang="ru-RU" dirty="0" smtClean="0">
                <a:sym typeface="Symbol"/>
              </a:rPr>
              <a:t> </a:t>
            </a:r>
            <a:r>
              <a:rPr lang="uk-UA" dirty="0" smtClean="0"/>
              <a:t>або </a:t>
            </a:r>
            <a:r>
              <a:rPr lang="uk-UA" dirty="0" err="1" smtClean="0"/>
              <a:t>цитокінів</a:t>
            </a:r>
            <a:r>
              <a:rPr lang="uk-UA" dirty="0" smtClean="0"/>
              <a:t> </a:t>
            </a:r>
            <a:r>
              <a:rPr lang="en-US" dirty="0" smtClean="0">
                <a:sym typeface="Symbol"/>
              </a:rPr>
              <a:t>TNF- </a:t>
            </a:r>
            <a:r>
              <a:rPr lang="ru-RU" dirty="0" smtClean="0">
                <a:sym typeface="Symbol"/>
              </a:rPr>
              <a:t>, </a:t>
            </a:r>
            <a:r>
              <a:rPr lang="en-US" dirty="0" smtClean="0">
                <a:sym typeface="Symbol"/>
              </a:rPr>
              <a:t>IL-12</a:t>
            </a:r>
            <a:r>
              <a:rPr lang="ru-RU" dirty="0" smtClean="0">
                <a:sym typeface="Symbol"/>
              </a:rPr>
              <a:t>.</a:t>
            </a:r>
            <a:r>
              <a:rPr lang="ru-RU" dirty="0" smtClean="0"/>
              <a:t> </a:t>
            </a:r>
            <a:r>
              <a:rPr lang="uk-UA" dirty="0" smtClean="0"/>
              <a:t>Вони стримують реплікацію вірусу, але з елімінують його. Елімінація вірусу – справа CD8+ Т клітин та нейтралізуючих антитіл (В-клітини).</a:t>
            </a:r>
            <a:endParaRPr lang="ru-RU" dirty="0"/>
          </a:p>
        </p:txBody>
      </p:sp>
      <p:pic>
        <p:nvPicPr>
          <p:cNvPr id="12290" name="Picture 2" descr="http://renegadehealth.com/blog/wp-content/uploads/2012/10/Grap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2428868"/>
            <a:ext cx="3828727" cy="4214818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NK cells-recepto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2143116"/>
            <a:ext cx="5165017" cy="439641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71604" y="1785926"/>
            <a:ext cx="307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Рецептори NK клітини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000100" y="214290"/>
            <a:ext cx="76438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Як клітини NK відрізняють інфіковані клітини від здорових?</a:t>
            </a:r>
          </a:p>
          <a:p>
            <a:endParaRPr lang="ru-RU" dirty="0" smtClean="0"/>
          </a:p>
          <a:p>
            <a:r>
              <a:rPr lang="ru-RU" dirty="0" smtClean="0"/>
              <a:t>- </a:t>
            </a:r>
            <a:r>
              <a:rPr lang="uk-UA" dirty="0" smtClean="0"/>
              <a:t>Активність клітин NK визначається балансом сигналів від активуючих та </a:t>
            </a:r>
            <a:r>
              <a:rPr lang="uk-UA" dirty="0" err="1" smtClean="0"/>
              <a:t>інгібуючих</a:t>
            </a:r>
            <a:r>
              <a:rPr lang="uk-UA" dirty="0" smtClean="0"/>
              <a:t> рецепторів. Різні набори рецепторів, що активують і </a:t>
            </a:r>
            <a:r>
              <a:rPr lang="uk-UA" dirty="0" err="1" smtClean="0"/>
              <a:t>інгібують</a:t>
            </a:r>
            <a:r>
              <a:rPr lang="uk-UA" dirty="0" smtClean="0"/>
              <a:t>, - різні функціональні типи NK клітин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429256" y="1785926"/>
            <a:ext cx="3714744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 err="1" smtClean="0"/>
              <a:t>Інгібуючі</a:t>
            </a:r>
            <a:r>
              <a:rPr lang="uk-UA" sz="1600" dirty="0" smtClean="0"/>
              <a:t> рецептори – </a:t>
            </a:r>
            <a:r>
              <a:rPr lang="uk-UA" sz="1600" dirty="0" err="1" smtClean="0"/>
              <a:t>інгібують</a:t>
            </a:r>
            <a:r>
              <a:rPr lang="uk-UA" sz="1600" dirty="0" smtClean="0"/>
              <a:t> активацію та зменшують здатність вбивати: </a:t>
            </a:r>
            <a:r>
              <a:rPr lang="uk-UA" sz="1600" dirty="0" err="1" smtClean="0"/>
              <a:t>кільєри</a:t>
            </a:r>
            <a:r>
              <a:rPr lang="uk-UA" sz="1600" dirty="0" smtClean="0"/>
              <a:t> імуноглобулін-like </a:t>
            </a:r>
            <a:r>
              <a:rPr lang="uk-UA" sz="1600" dirty="0" err="1" smtClean="0"/>
              <a:t>receptors</a:t>
            </a:r>
            <a:r>
              <a:rPr lang="uk-UA" sz="1600" dirty="0" smtClean="0"/>
              <a:t> (KIR), C типу </a:t>
            </a:r>
            <a:r>
              <a:rPr lang="uk-UA" sz="1600" dirty="0" err="1" smtClean="0"/>
              <a:t>lectin</a:t>
            </a:r>
            <a:r>
              <a:rPr lang="uk-UA" sz="1600" dirty="0" smtClean="0"/>
              <a:t> </a:t>
            </a:r>
            <a:r>
              <a:rPr lang="uk-UA" sz="1600" dirty="0" err="1" smtClean="0"/>
              <a:t>receptors</a:t>
            </a:r>
            <a:r>
              <a:rPr lang="uk-UA" sz="1600" dirty="0" smtClean="0"/>
              <a:t> (CD94-NKG2A) та </a:t>
            </a:r>
            <a:r>
              <a:rPr lang="uk-UA" sz="1600" dirty="0" err="1" smtClean="0"/>
              <a:t>leukocyte</a:t>
            </a:r>
            <a:r>
              <a:rPr lang="uk-UA" sz="1600" dirty="0" smtClean="0"/>
              <a:t> </a:t>
            </a:r>
            <a:r>
              <a:rPr lang="uk-UA" sz="1600" dirty="0" err="1" smtClean="0"/>
              <a:t>inhibitory</a:t>
            </a:r>
            <a:r>
              <a:rPr lang="uk-UA" sz="1600" dirty="0" smtClean="0"/>
              <a:t> </a:t>
            </a:r>
            <a:r>
              <a:rPr lang="uk-UA" sz="1600" dirty="0" err="1" smtClean="0"/>
              <a:t>receptors</a:t>
            </a:r>
            <a:r>
              <a:rPr lang="uk-UA" sz="1600" dirty="0" smtClean="0"/>
              <a:t> (LIR1, LAIR-1). ITIM-мотиви у цитоплазматичному хвості. Ліганди для декого – MHC I.</a:t>
            </a:r>
          </a:p>
          <a:p>
            <a:r>
              <a:rPr lang="uk-UA" sz="1600" dirty="0" smtClean="0"/>
              <a:t>Активуючі рецептори – посилюють здатність вбивати: частина молекул сімейства KIR, </a:t>
            </a:r>
            <a:r>
              <a:rPr lang="uk-UA" sz="1600" dirty="0" err="1" smtClean="0"/>
              <a:t>natural</a:t>
            </a:r>
            <a:r>
              <a:rPr lang="uk-UA" sz="1600" dirty="0" smtClean="0"/>
              <a:t> </a:t>
            </a:r>
            <a:r>
              <a:rPr lang="uk-UA" sz="1600" dirty="0" err="1" smtClean="0"/>
              <a:t>cytotoxicity</a:t>
            </a:r>
            <a:r>
              <a:rPr lang="uk-UA" sz="1600" dirty="0" smtClean="0"/>
              <a:t> </a:t>
            </a:r>
            <a:r>
              <a:rPr lang="uk-UA" sz="1600" dirty="0" err="1" smtClean="0"/>
              <a:t>receptors</a:t>
            </a:r>
            <a:r>
              <a:rPr lang="uk-UA" sz="1600" dirty="0" smtClean="0"/>
              <a:t> (</a:t>
            </a:r>
            <a:r>
              <a:rPr lang="uk-UA" sz="1600" dirty="0" err="1" smtClean="0"/>
              <a:t>NKp46</a:t>
            </a:r>
            <a:r>
              <a:rPr lang="uk-UA" sz="1600" dirty="0" smtClean="0"/>
              <a:t>, </a:t>
            </a:r>
            <a:r>
              <a:rPr lang="uk-UA" sz="1600" dirty="0" err="1" smtClean="0"/>
              <a:t>NKp44</a:t>
            </a:r>
            <a:r>
              <a:rPr lang="uk-UA" sz="1600" dirty="0" smtClean="0"/>
              <a:t>), C </a:t>
            </a:r>
            <a:r>
              <a:rPr lang="uk-UA" sz="1600" dirty="0" err="1" smtClean="0"/>
              <a:t>type</a:t>
            </a:r>
            <a:r>
              <a:rPr lang="uk-UA" sz="1600" dirty="0" smtClean="0"/>
              <a:t> </a:t>
            </a:r>
            <a:r>
              <a:rPr lang="uk-UA" sz="1600" dirty="0" err="1" smtClean="0"/>
              <a:t>lectin</a:t>
            </a:r>
            <a:r>
              <a:rPr lang="uk-UA" sz="1600" dirty="0" smtClean="0"/>
              <a:t> </a:t>
            </a:r>
            <a:r>
              <a:rPr lang="uk-UA" sz="1600" dirty="0" err="1" smtClean="0"/>
              <a:t>receptors</a:t>
            </a:r>
            <a:r>
              <a:rPr lang="uk-UA" sz="1600" dirty="0" smtClean="0"/>
              <a:t> (NKG2D, CD94-NKG2C), і Ig-</a:t>
            </a:r>
            <a:r>
              <a:rPr lang="uk-UA" sz="1600" dirty="0" err="1" smtClean="0"/>
              <a:t>like</a:t>
            </a:r>
            <a:r>
              <a:rPr lang="uk-UA" sz="1600" dirty="0" smtClean="0"/>
              <a:t> </a:t>
            </a:r>
            <a:r>
              <a:rPr lang="uk-UA" sz="1600" dirty="0" err="1" smtClean="0"/>
              <a:t>receptors</a:t>
            </a:r>
            <a:r>
              <a:rPr lang="uk-UA" sz="1600" dirty="0" smtClean="0"/>
              <a:t> (2B4). ITAM мотиви у сигнальних </a:t>
            </a:r>
            <a:r>
              <a:rPr lang="uk-UA" sz="1600" dirty="0" err="1" smtClean="0"/>
              <a:t>субодиницях</a:t>
            </a:r>
            <a:r>
              <a:rPr lang="uk-UA" sz="1600" dirty="0" smtClean="0"/>
              <a:t>. Ліганди для NKG2D - молекули клітинного стресу, сигнал "небезпека".</a:t>
            </a:r>
            <a:endParaRPr lang="ru-RU" sz="1600" b="1" dirty="0"/>
          </a:p>
        </p:txBody>
      </p:sp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142853"/>
            <a:ext cx="8501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Як NK клітини відрізняють «своє» від «чуже» та інфіковані та неінфіковані клітини? - Модель «змінене своє».</a:t>
            </a:r>
            <a:endParaRPr lang="ru-RU" dirty="0" smtClean="0"/>
          </a:p>
        </p:txBody>
      </p:sp>
      <p:pic>
        <p:nvPicPr>
          <p:cNvPr id="4" name="Рисунок 3" descr="NK cells_signal balanc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1000108"/>
            <a:ext cx="5010276" cy="570769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72132" y="1142984"/>
            <a:ext cx="335758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uk-UA" dirty="0" smtClean="0"/>
              <a:t>Якщо </a:t>
            </a:r>
            <a:r>
              <a:rPr lang="uk-UA" dirty="0" err="1" smtClean="0"/>
              <a:t>інгібуючі</a:t>
            </a:r>
            <a:r>
              <a:rPr lang="uk-UA" dirty="0" smtClean="0"/>
              <a:t> рецептори клітин NK розпізнали власні молекули MHCI на клітині-мішені і якщо цей сигнал більше, ніж від активуючих рецепторів, це запобігає активації - NK клітина не вбиває клітину-мішень. Інтерферони збільшують експресію MHCI. </a:t>
            </a:r>
          </a:p>
          <a:p>
            <a:pPr>
              <a:buFontTx/>
              <a:buChar char="-"/>
            </a:pPr>
            <a:r>
              <a:rPr lang="uk-UA" dirty="0" smtClean="0"/>
              <a:t>Якщо клітина NK не отримує сильний сигнал від </a:t>
            </a:r>
            <a:r>
              <a:rPr lang="uk-UA" dirty="0" err="1" smtClean="0"/>
              <a:t>інгібуючих</a:t>
            </a:r>
            <a:r>
              <a:rPr lang="uk-UA" dirty="0" smtClean="0"/>
              <a:t> рецепторів (на інфікованих та пухлинних клітинах експресія MHCI знижена або змінена АГ), вона активується і вбиває клітину-мішень.</a:t>
            </a:r>
            <a:endParaRPr lang="ru-RU" dirty="0"/>
          </a:p>
        </p:txBody>
      </p:sp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928934"/>
            <a:ext cx="5072098" cy="3455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85720" y="6357958"/>
            <a:ext cx="6215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i="1" dirty="0" smtClean="0"/>
              <a:t>J.S. Orange,</a:t>
            </a:r>
            <a:r>
              <a:rPr lang="en-US" dirty="0" smtClean="0"/>
              <a:t> </a:t>
            </a:r>
            <a:r>
              <a:rPr lang="en-US" i="1" dirty="0" smtClean="0"/>
              <a:t>Nature Reviews Immunology, 2008</a:t>
            </a:r>
            <a:endParaRPr lang="ru-RU" i="1" dirty="0"/>
          </a:p>
        </p:txBody>
      </p:sp>
      <p:sp>
        <p:nvSpPr>
          <p:cNvPr id="4" name="TextBox 3"/>
          <p:cNvSpPr txBox="1"/>
          <p:nvPr/>
        </p:nvSpPr>
        <p:spPr>
          <a:xfrm>
            <a:off x="500034" y="1643050"/>
            <a:ext cx="8286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Між NK клітиною і клітиною-мішенню утворюється імунологічний </a:t>
            </a:r>
            <a:r>
              <a:rPr lang="uk-UA" dirty="0" err="1" smtClean="0"/>
              <a:t>синапс</a:t>
            </a:r>
            <a:r>
              <a:rPr lang="uk-UA" dirty="0" smtClean="0"/>
              <a:t>, </a:t>
            </a:r>
            <a:r>
              <a:rPr lang="uk-UA" dirty="0" err="1" smtClean="0"/>
              <a:t>літичні</a:t>
            </a:r>
            <a:r>
              <a:rPr lang="uk-UA" dirty="0" smtClean="0"/>
              <a:t> гранули з </a:t>
            </a:r>
            <a:r>
              <a:rPr lang="uk-UA" dirty="0" err="1" smtClean="0"/>
              <a:t>перфорином</a:t>
            </a:r>
            <a:r>
              <a:rPr lang="uk-UA" dirty="0" smtClean="0"/>
              <a:t> і </a:t>
            </a:r>
            <a:r>
              <a:rPr lang="uk-UA" dirty="0" err="1" smtClean="0"/>
              <a:t>гранзимом</a:t>
            </a:r>
            <a:r>
              <a:rPr lang="uk-UA" dirty="0" smtClean="0"/>
              <a:t> підходять до </a:t>
            </a:r>
            <a:r>
              <a:rPr lang="uk-UA" dirty="0" err="1" smtClean="0"/>
              <a:t>синапсу</a:t>
            </a:r>
            <a:r>
              <a:rPr lang="uk-UA" dirty="0" smtClean="0"/>
              <a:t> і звільняються в його простір, </a:t>
            </a:r>
            <a:r>
              <a:rPr lang="uk-UA" dirty="0" err="1" smtClean="0"/>
              <a:t>літичні</a:t>
            </a:r>
            <a:r>
              <a:rPr lang="uk-UA" dirty="0" smtClean="0"/>
              <a:t> агенти проникають крізь мембрану клітини-мішені і індукують в ній </a:t>
            </a:r>
            <a:r>
              <a:rPr lang="uk-UA" dirty="0" err="1" smtClean="0"/>
              <a:t>апоптоз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643570" y="3071810"/>
            <a:ext cx="328614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 smtClean="0"/>
              <a:t>Імунологічний </a:t>
            </a:r>
            <a:r>
              <a:rPr lang="uk-UA" sz="1600" dirty="0" err="1" smtClean="0"/>
              <a:t>синапс</a:t>
            </a:r>
            <a:r>
              <a:rPr lang="uk-UA" sz="1600" dirty="0" smtClean="0"/>
              <a:t> – певний комплекс молекул імунної клітини, тривалий за часом, що утворюється у місці її контакту з іншою клітиною. Певні рецептори збираються разом у окремому місці.</a:t>
            </a:r>
            <a:endParaRPr lang="ru-RU" sz="1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214414" y="1000108"/>
            <a:ext cx="628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Як NK клітина вбиває клітину-мішень?</a:t>
            </a:r>
            <a:endParaRPr lang="ru-RU" dirty="0"/>
          </a:p>
        </p:txBody>
      </p:sp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28992" y="6488668"/>
            <a:ext cx="6215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i="1" dirty="0" smtClean="0"/>
              <a:t>J.S. Orange,</a:t>
            </a:r>
            <a:r>
              <a:rPr lang="en-US" dirty="0" smtClean="0"/>
              <a:t> </a:t>
            </a:r>
            <a:r>
              <a:rPr lang="en-US" i="1" dirty="0" smtClean="0"/>
              <a:t>Nature Reviews Immunology, 2008</a:t>
            </a:r>
            <a:endParaRPr lang="ru-RU" i="1" dirty="0"/>
          </a:p>
        </p:txBody>
      </p:sp>
      <p:sp>
        <p:nvSpPr>
          <p:cNvPr id="4" name="TextBox 3"/>
          <p:cNvSpPr txBox="1"/>
          <p:nvPr/>
        </p:nvSpPr>
        <p:spPr>
          <a:xfrm>
            <a:off x="3428992" y="642918"/>
            <a:ext cx="492922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Імунологічний </a:t>
            </a:r>
            <a:r>
              <a:rPr lang="uk-UA" dirty="0" err="1" smtClean="0"/>
              <a:t>синапс</a:t>
            </a:r>
            <a:r>
              <a:rPr lang="uk-UA" dirty="0" smtClean="0"/>
              <a:t> між NK клітиною та клітиною-мішенню. </a:t>
            </a:r>
            <a:r>
              <a:rPr lang="uk-UA" dirty="0" err="1" smtClean="0"/>
              <a:t>Літичні</a:t>
            </a:r>
            <a:r>
              <a:rPr lang="uk-UA" dirty="0" smtClean="0"/>
              <a:t> гранули з </a:t>
            </a:r>
            <a:r>
              <a:rPr lang="uk-UA" dirty="0" err="1" smtClean="0"/>
              <a:t>перфорином</a:t>
            </a:r>
            <a:r>
              <a:rPr lang="uk-UA" dirty="0" smtClean="0"/>
              <a:t> (червоний) розташовуються на місці контакту, маркованого зеленим (CD2). Розподіл CD2 – паралельно розподілу </a:t>
            </a:r>
            <a:r>
              <a:rPr lang="uk-UA" dirty="0" err="1" smtClean="0"/>
              <a:t>актинових</a:t>
            </a:r>
            <a:r>
              <a:rPr lang="uk-UA" dirty="0" smtClean="0"/>
              <a:t> ниток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uk-UA" dirty="0" smtClean="0"/>
              <a:t>Утворення імунологічного </a:t>
            </a:r>
            <a:r>
              <a:rPr lang="uk-UA" dirty="0" err="1" smtClean="0"/>
              <a:t>синапсу</a:t>
            </a:r>
            <a:r>
              <a:rPr lang="uk-UA" dirty="0" smtClean="0"/>
              <a:t> забезпечує цільову доставку </a:t>
            </a:r>
            <a:r>
              <a:rPr lang="uk-UA" dirty="0" err="1" smtClean="0"/>
              <a:t>літичних</a:t>
            </a:r>
            <a:r>
              <a:rPr lang="uk-UA" dirty="0" smtClean="0"/>
              <a:t> агентів NK клітини в клітину-мішень та запобігає лізису сусідніх клітин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495139"/>
            <a:ext cx="2214578" cy="6362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285728"/>
            <a:ext cx="8001056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ɣ</a:t>
            </a:r>
            <a:r>
              <a:rPr lang="el-GR" sz="2000" b="1" dirty="0" smtClean="0">
                <a:solidFill>
                  <a:srgbClr val="FF0000"/>
                </a:solidFill>
              </a:rPr>
              <a:t>δ</a:t>
            </a:r>
            <a:r>
              <a:rPr lang="en-US" sz="2000" b="1" dirty="0" smtClean="0">
                <a:solidFill>
                  <a:srgbClr val="FF0000"/>
                </a:solidFill>
              </a:rPr>
              <a:t>T </a:t>
            </a:r>
            <a:r>
              <a:rPr lang="uk-UA" sz="2000" dirty="0" smtClean="0"/>
              <a:t>клітини, B1 клітини та </a:t>
            </a:r>
            <a:r>
              <a:rPr lang="uk-UA" sz="2000" dirty="0" err="1" smtClean="0"/>
              <a:t>natural</a:t>
            </a:r>
            <a:r>
              <a:rPr lang="uk-UA" sz="2000" dirty="0" smtClean="0"/>
              <a:t> </a:t>
            </a:r>
            <a:r>
              <a:rPr lang="uk-UA" sz="2000" dirty="0" err="1" smtClean="0"/>
              <a:t>antibodies</a:t>
            </a:r>
            <a:r>
              <a:rPr lang="uk-UA" sz="2000" dirty="0" smtClean="0"/>
              <a:t> – проміжна ланка між адаптивним та вродженим імунітетом</a:t>
            </a:r>
            <a:endParaRPr lang="ru-RU" sz="2000" b="1" dirty="0" smtClean="0"/>
          </a:p>
          <a:p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 </a:t>
            </a:r>
            <a:r>
              <a:rPr lang="uk-UA" dirty="0" smtClean="0"/>
              <a:t>Рецепторам ɣδT і B-1 клітин характерна обмежена різноманітність, обумовлена ​​кількома фіксованими перебудовами гена</a:t>
            </a:r>
            <a:r>
              <a:rPr lang="ru-RU" dirty="0" smtClean="0"/>
              <a:t>.</a:t>
            </a:r>
          </a:p>
          <a:p>
            <a:pPr>
              <a:buFontTx/>
              <a:buChar char="-"/>
            </a:pPr>
            <a:r>
              <a:rPr lang="ru-RU" dirty="0" smtClean="0"/>
              <a:t> </a:t>
            </a:r>
            <a:r>
              <a:rPr lang="uk-UA" dirty="0" smtClean="0"/>
              <a:t>З'являються рано в онтогенезі та в ході розвитку імунної відповіді</a:t>
            </a:r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 </a:t>
            </a:r>
            <a:r>
              <a:rPr lang="uk-UA" dirty="0" smtClean="0"/>
              <a:t>Самооновлюються на периферії</a:t>
            </a:r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 </a:t>
            </a:r>
            <a:r>
              <a:rPr lang="uk-UA" dirty="0" smtClean="0"/>
              <a:t>Мінорна </a:t>
            </a:r>
            <a:r>
              <a:rPr lang="uk-UA" dirty="0" err="1" smtClean="0"/>
              <a:t>субпопуляція</a:t>
            </a:r>
            <a:r>
              <a:rPr lang="uk-UA" dirty="0" smtClean="0"/>
              <a:t> T клітин - </a:t>
            </a:r>
            <a:r>
              <a:rPr lang="uk-UA" dirty="0" err="1" smtClean="0"/>
              <a:t>інтраепітеліальні</a:t>
            </a:r>
            <a:r>
              <a:rPr lang="uk-UA" dirty="0" smtClean="0"/>
              <a:t> ɣδT клітини, АГ-рецептор складається з ɣ та δ-ланцюга (шкіра). Розпізнають антиген над комплексі з молекулою MHC, а безпосередньо</a:t>
            </a:r>
            <a:r>
              <a:rPr lang="ru-RU" dirty="0" smtClean="0"/>
              <a:t>.</a:t>
            </a:r>
          </a:p>
          <a:p>
            <a:pPr>
              <a:buFontTx/>
              <a:buChar char="-"/>
            </a:pPr>
            <a:r>
              <a:rPr lang="ru-RU" dirty="0" smtClean="0"/>
              <a:t> </a:t>
            </a:r>
            <a:r>
              <a:rPr lang="uk-UA" dirty="0" smtClean="0"/>
              <a:t>В-1 клітини на відміну від «нормальних» клітин несуть поверхневий маркер CD5 (у миші). Перитонеальна та плевральна порожнина – основне місце локалізації B-1 клітин. В-1 клітини відповідають, в основному, на полісахаридні антигени, не потребують допомоги Т-клітин, спонтанно та </a:t>
            </a:r>
            <a:r>
              <a:rPr lang="uk-UA" dirty="0" err="1" smtClean="0"/>
              <a:t>конститутивно</a:t>
            </a:r>
            <a:r>
              <a:rPr lang="uk-UA" dirty="0" smtClean="0"/>
              <a:t> </a:t>
            </a:r>
            <a:r>
              <a:rPr lang="uk-UA" dirty="0" err="1" smtClean="0"/>
              <a:t>секретують</a:t>
            </a:r>
            <a:r>
              <a:rPr lang="uk-UA" dirty="0" smtClean="0"/>
              <a:t> </a:t>
            </a:r>
            <a:r>
              <a:rPr lang="uk-UA" dirty="0" err="1" smtClean="0"/>
              <a:t>IgM</a:t>
            </a:r>
            <a:r>
              <a:rPr lang="uk-UA" dirty="0" smtClean="0"/>
              <a:t> </a:t>
            </a:r>
            <a:r>
              <a:rPr lang="uk-UA" dirty="0" err="1" smtClean="0"/>
              <a:t>natural</a:t>
            </a:r>
            <a:r>
              <a:rPr lang="uk-UA" dirty="0" smtClean="0"/>
              <a:t> </a:t>
            </a:r>
            <a:r>
              <a:rPr lang="uk-UA" dirty="0" err="1" smtClean="0"/>
              <a:t>antibodies</a:t>
            </a:r>
            <a:r>
              <a:rPr lang="uk-UA" dirty="0" smtClean="0"/>
              <a:t>. Ефективно представляють артеріальну гіпертензію і стимулюють Т-клітини. Відіграють важливу роль у захисті організму від бактеріальних інфекцій</a:t>
            </a:r>
            <a:r>
              <a:rPr lang="en-US" dirty="0" smtClean="0"/>
              <a:t>.</a:t>
            </a:r>
            <a:r>
              <a:rPr lang="ru-RU" dirty="0" smtClean="0"/>
              <a:t> 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uk-UA" dirty="0" err="1" smtClean="0"/>
              <a:t>natural</a:t>
            </a:r>
            <a:r>
              <a:rPr lang="uk-UA" dirty="0" smtClean="0"/>
              <a:t> </a:t>
            </a:r>
            <a:r>
              <a:rPr lang="uk-UA" dirty="0" err="1" smtClean="0"/>
              <a:t>antibodies</a:t>
            </a:r>
            <a:r>
              <a:rPr lang="uk-UA" dirty="0" smtClean="0"/>
              <a:t> – гени </a:t>
            </a:r>
            <a:r>
              <a:rPr lang="uk-UA" dirty="0" err="1" smtClean="0"/>
              <a:t>IgM</a:t>
            </a:r>
            <a:r>
              <a:rPr lang="uk-UA" dirty="0" smtClean="0"/>
              <a:t> перебудовані, але відсутній соматичний мутагенез</a:t>
            </a:r>
            <a:r>
              <a:rPr lang="ru-RU" dirty="0" smtClean="0"/>
              <a:t> </a:t>
            </a:r>
            <a:r>
              <a:rPr lang="uk-UA" dirty="0" smtClean="0"/>
              <a:t>низька </a:t>
            </a:r>
            <a:r>
              <a:rPr lang="uk-UA" dirty="0" err="1" smtClean="0"/>
              <a:t>афінність</a:t>
            </a:r>
            <a:r>
              <a:rPr lang="uk-UA" dirty="0" smtClean="0"/>
              <a:t>, обмежена різноманітність можуть перехресно реагувати з власними антигенами.</a:t>
            </a:r>
            <a:endParaRPr lang="ru-RU" dirty="0"/>
          </a:p>
        </p:txBody>
      </p:sp>
      <p:sp>
        <p:nvSpPr>
          <p:cNvPr id="3" name="Стрелка вправо 2"/>
          <p:cNvSpPr/>
          <p:nvPr/>
        </p:nvSpPr>
        <p:spPr>
          <a:xfrm>
            <a:off x="1928794" y="5357826"/>
            <a:ext cx="571504" cy="2703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1928802"/>
            <a:ext cx="63579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err="1" smtClean="0"/>
              <a:t>Цитокіни</a:t>
            </a:r>
            <a:r>
              <a:rPr lang="uk-UA" dirty="0" smtClean="0"/>
              <a:t>, </a:t>
            </a:r>
            <a:r>
              <a:rPr lang="uk-UA" dirty="0" err="1" smtClean="0"/>
              <a:t>хемокіни</a:t>
            </a:r>
            <a:r>
              <a:rPr lang="uk-UA" dirty="0" smtClean="0"/>
              <a:t>, фагоцити та NK-клітини – </a:t>
            </a:r>
            <a:r>
              <a:rPr lang="uk-UA" dirty="0" err="1" smtClean="0"/>
              <a:t>ефекторні</a:t>
            </a:r>
            <a:r>
              <a:rPr lang="uk-UA" dirty="0" smtClean="0"/>
              <a:t> механізми вродженої імунної відповіді, регульованої </a:t>
            </a:r>
            <a:r>
              <a:rPr lang="uk-UA" dirty="0" err="1" smtClean="0"/>
              <a:t>паттерн-розпізнаючими</a:t>
            </a:r>
            <a:r>
              <a:rPr lang="uk-UA" dirty="0" smtClean="0"/>
              <a:t> молекулами, - також беруть участь і в адаптивній імунній відповіді. - Див. далі.</a:t>
            </a:r>
            <a:endParaRPr lang="ru-RU" dirty="0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4" y="0"/>
            <a:ext cx="9001156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 </a:t>
            </a:r>
            <a:r>
              <a:rPr lang="uk-UA" dirty="0" smtClean="0"/>
              <a:t>ПАТТЕРН-РІЗНІВНІ МОЛЕКУЛИ</a:t>
            </a:r>
            <a:endParaRPr lang="ru-RU" b="1" dirty="0" smtClean="0"/>
          </a:p>
          <a:p>
            <a:r>
              <a:rPr lang="uk-UA" dirty="0" smtClean="0"/>
              <a:t>Рецептори зі специфічністю до поверхні </a:t>
            </a:r>
            <a:r>
              <a:rPr lang="uk-UA" dirty="0" err="1" smtClean="0"/>
              <a:t>патогену</a:t>
            </a:r>
            <a:r>
              <a:rPr lang="uk-UA" dirty="0" smtClean="0"/>
              <a:t>, розпізнають малюнок структурних послідовностей, що повторюються (ні в організму!) і запускають (або посилюють) фагоцитоз</a:t>
            </a:r>
            <a:r>
              <a:rPr lang="ru-RU" dirty="0" smtClean="0"/>
              <a:t>.                 </a:t>
            </a:r>
            <a:endParaRPr lang="en-US" dirty="0" smtClean="0"/>
          </a:p>
          <a:p>
            <a:r>
              <a:rPr lang="ru-RU" dirty="0" smtClean="0"/>
              <a:t> </a:t>
            </a:r>
            <a:r>
              <a:rPr lang="en-US" dirty="0" smtClean="0"/>
              <a:t>			</a:t>
            </a:r>
            <a:r>
              <a:rPr lang="uk-UA" dirty="0" smtClean="0"/>
              <a:t>Розчинні</a:t>
            </a:r>
            <a:endParaRPr lang="en-US" dirty="0" smtClean="0"/>
          </a:p>
          <a:p>
            <a:r>
              <a:rPr lang="en-US" b="1" dirty="0" err="1" smtClean="0"/>
              <a:t>Mannan</a:t>
            </a:r>
            <a:r>
              <a:rPr lang="en-US" b="1" dirty="0" smtClean="0"/>
              <a:t>-binding </a:t>
            </a:r>
            <a:r>
              <a:rPr lang="en-US" b="1" dirty="0" err="1" smtClean="0"/>
              <a:t>lectin</a:t>
            </a:r>
            <a:r>
              <a:rPr lang="en-US" dirty="0" smtClean="0"/>
              <a:t>                </a:t>
            </a:r>
            <a:r>
              <a:rPr lang="en-US" dirty="0" err="1" smtClean="0"/>
              <a:t>Collectin</a:t>
            </a:r>
            <a:r>
              <a:rPr lang="en-US" dirty="0" smtClean="0"/>
              <a:t> family</a:t>
            </a:r>
            <a:r>
              <a:rPr lang="ru-RU" dirty="0" smtClean="0"/>
              <a:t>, </a:t>
            </a:r>
            <a:r>
              <a:rPr lang="uk-UA" dirty="0" smtClean="0"/>
              <a:t>рецептори системи (MBL) комплементу, </a:t>
            </a:r>
            <a:r>
              <a:rPr lang="en-US" dirty="0" smtClean="0"/>
              <a:t>				</a:t>
            </a:r>
            <a:r>
              <a:rPr lang="uk-UA" dirty="0" smtClean="0"/>
              <a:t>розпізнають вуглеводні залишки бактерій у </a:t>
            </a:r>
            <a:r>
              <a:rPr lang="en-US" dirty="0" smtClean="0"/>
              <a:t>					</a:t>
            </a:r>
            <a:r>
              <a:rPr lang="uk-UA" dirty="0" smtClean="0"/>
              <a:t>правильній орієнтації та на правильній відстані, </a:t>
            </a:r>
            <a:r>
              <a:rPr lang="en-US" dirty="0" smtClean="0"/>
              <a:t>				</a:t>
            </a:r>
            <a:r>
              <a:rPr lang="uk-UA" dirty="0" smtClean="0"/>
              <a:t>комплекс </a:t>
            </a:r>
            <a:r>
              <a:rPr lang="uk-UA" dirty="0" err="1" smtClean="0"/>
              <a:t>патоген-рецептор</a:t>
            </a:r>
            <a:r>
              <a:rPr lang="ru-RU" dirty="0" smtClean="0"/>
              <a:t> </a:t>
            </a:r>
            <a:endParaRPr lang="en-US" dirty="0" smtClean="0"/>
          </a:p>
          <a:p>
            <a:r>
              <a:rPr lang="en-US" b="1" dirty="0" err="1" smtClean="0"/>
              <a:t>C1q</a:t>
            </a:r>
            <a:r>
              <a:rPr lang="ru-RU" dirty="0" smtClean="0"/>
              <a:t> </a:t>
            </a:r>
            <a:r>
              <a:rPr lang="en-US" dirty="0" smtClean="0"/>
              <a:t>				</a:t>
            </a:r>
            <a:r>
              <a:rPr lang="uk-UA" dirty="0" smtClean="0"/>
              <a:t>зв'язується з фагоцитами через їх рецептори до </a:t>
            </a:r>
            <a:r>
              <a:rPr lang="uk-UA" dirty="0" err="1" smtClean="0"/>
              <a:t>патогену</a:t>
            </a:r>
            <a:r>
              <a:rPr lang="uk-UA" dirty="0" smtClean="0"/>
              <a:t> або комплементу</a:t>
            </a:r>
            <a:r>
              <a:rPr lang="ru-RU" dirty="0" smtClean="0"/>
              <a:t>. </a:t>
            </a:r>
          </a:p>
          <a:p>
            <a:pPr algn="ctr"/>
            <a:r>
              <a:rPr lang="ru-RU" dirty="0" smtClean="0"/>
              <a:t> </a:t>
            </a:r>
            <a:r>
              <a:rPr lang="uk-UA" dirty="0" smtClean="0"/>
              <a:t>Поверхневі</a:t>
            </a:r>
            <a:endParaRPr lang="ru-RU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Macrophage mannose receptor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     - </a:t>
            </a:r>
            <a:r>
              <a:rPr lang="uk-UA" dirty="0" err="1" smtClean="0"/>
              <a:t>лектин</a:t>
            </a:r>
            <a:r>
              <a:rPr lang="uk-UA" dirty="0" smtClean="0"/>
              <a:t>, розпізнає цукру (</a:t>
            </a:r>
            <a:r>
              <a:rPr lang="uk-UA" dirty="0" err="1" smtClean="0"/>
              <a:t>маннозу</a:t>
            </a:r>
            <a:r>
              <a:rPr lang="uk-UA" dirty="0" smtClean="0"/>
              <a:t> та </a:t>
            </a:r>
            <a:r>
              <a:rPr lang="uk-UA" dirty="0" err="1" smtClean="0"/>
              <a:t>фукозу</a:t>
            </a:r>
            <a:r>
              <a:rPr lang="uk-UA" dirty="0" smtClean="0"/>
              <a:t>) бактерій </a:t>
            </a:r>
            <a:r>
              <a:rPr lang="en-US" dirty="0" smtClean="0"/>
              <a:t>			             </a:t>
            </a:r>
            <a:r>
              <a:rPr lang="uk-UA" dirty="0" smtClean="0"/>
              <a:t>та вірусів (HIV), не має сигнальних властивостей</a:t>
            </a:r>
            <a:r>
              <a:rPr lang="en-US" dirty="0" smtClean="0"/>
              <a:t> </a:t>
            </a:r>
            <a:r>
              <a:rPr lang="ru-RU" dirty="0" smtClean="0"/>
              <a:t>                                                                     </a:t>
            </a:r>
            <a:r>
              <a:rPr lang="en-US" dirty="0" smtClean="0"/>
              <a:t>                                            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Scavenger receptors</a:t>
            </a:r>
            <a:r>
              <a:rPr lang="ru-RU" b="1" dirty="0" smtClean="0">
                <a:solidFill>
                  <a:srgbClr val="FF0000"/>
                </a:solidFill>
              </a:rPr>
              <a:t>                       </a:t>
            </a:r>
            <a:r>
              <a:rPr lang="ru-RU" dirty="0" smtClean="0"/>
              <a:t>- </a:t>
            </a:r>
            <a:r>
              <a:rPr lang="uk-UA" dirty="0" smtClean="0"/>
              <a:t>трансмембранні молекули, пов'язують </a:t>
            </a:r>
            <a:endParaRPr lang="en-US" dirty="0" smtClean="0"/>
          </a:p>
          <a:p>
            <a:r>
              <a:rPr lang="uk-UA" dirty="0" smtClean="0"/>
              <a:t>сміттярі/ чистильники </a:t>
            </a:r>
            <a:r>
              <a:rPr lang="en-US" dirty="0" smtClean="0"/>
              <a:t>	          </a:t>
            </a:r>
            <a:r>
              <a:rPr lang="uk-UA" dirty="0" err="1" smtClean="0"/>
              <a:t>глікопротеїни</a:t>
            </a:r>
            <a:r>
              <a:rPr lang="uk-UA" dirty="0" smtClean="0"/>
              <a:t> низької щільності, структурно </a:t>
            </a:r>
            <a:r>
              <a:rPr lang="en-US" dirty="0" smtClean="0"/>
              <a:t>				          </a:t>
            </a:r>
            <a:r>
              <a:rPr lang="uk-UA" dirty="0" smtClean="0"/>
              <a:t>різноманітні, беруть участь у елімінації </a:t>
            </a:r>
            <a:r>
              <a:rPr lang="uk-UA" dirty="0" err="1" smtClean="0"/>
              <a:t>патогенів</a:t>
            </a:r>
            <a:r>
              <a:rPr lang="uk-UA" dirty="0" smtClean="0"/>
              <a:t> та </a:t>
            </a:r>
            <a:r>
              <a:rPr lang="en-US" dirty="0" smtClean="0"/>
              <a:t>			          </a:t>
            </a:r>
            <a:r>
              <a:rPr lang="uk-UA" dirty="0" smtClean="0"/>
              <a:t>відпрацьованих клітин організму (еритроцити</a:t>
            </a:r>
            <a:r>
              <a:rPr lang="ru-RU" dirty="0" smtClean="0"/>
              <a:t>)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Toll-like receptors</a:t>
            </a:r>
            <a:r>
              <a:rPr lang="ru-RU" b="1" dirty="0" smtClean="0">
                <a:solidFill>
                  <a:srgbClr val="FF0000"/>
                </a:solidFill>
              </a:rPr>
              <a:t>   </a:t>
            </a:r>
            <a:r>
              <a:rPr lang="ru-RU" b="1" dirty="0" smtClean="0"/>
              <a:t>- </a:t>
            </a:r>
            <a:r>
              <a:rPr lang="uk-UA" dirty="0" smtClean="0"/>
              <a:t>мембранні сигнальні рецептори</a:t>
            </a:r>
            <a:endParaRPr lang="ru-RU" dirty="0" smtClean="0"/>
          </a:p>
          <a:p>
            <a:pPr algn="ctr"/>
            <a:r>
              <a:rPr lang="uk-UA" dirty="0" smtClean="0"/>
              <a:t>Цитоплазматичні</a:t>
            </a:r>
            <a:endParaRPr lang="en-US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NOD-like receptors</a:t>
            </a:r>
            <a:r>
              <a:rPr lang="ru-RU" b="1" dirty="0" smtClean="0">
                <a:solidFill>
                  <a:srgbClr val="FF0000"/>
                </a:solidFill>
              </a:rPr>
              <a:t>  </a:t>
            </a:r>
            <a:r>
              <a:rPr lang="ru-RU" b="1" dirty="0" smtClean="0"/>
              <a:t>- </a:t>
            </a:r>
            <a:r>
              <a:rPr lang="uk-UA" dirty="0" smtClean="0"/>
              <a:t>цитоплазматичні сигнальні рецептори</a:t>
            </a:r>
            <a:endParaRPr lang="en-US" b="1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Правая фигурная скобка 2"/>
          <p:cNvSpPr/>
          <p:nvPr/>
        </p:nvSpPr>
        <p:spPr>
          <a:xfrm>
            <a:off x="2857488" y="1500174"/>
            <a:ext cx="428628" cy="1214446"/>
          </a:xfrm>
          <a:prstGeom prst="rightBrace">
            <a:avLst>
              <a:gd name="adj1" fmla="val 36875"/>
              <a:gd name="adj2" fmla="val 50000"/>
            </a:avLst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38" y="1500174"/>
            <a:ext cx="728667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uk-UA" dirty="0" smtClean="0"/>
              <a:t>Чотири типи </a:t>
            </a:r>
            <a:r>
              <a:rPr lang="uk-UA" dirty="0" err="1" smtClean="0"/>
              <a:t>патерн-розпізнаючих</a:t>
            </a:r>
            <a:r>
              <a:rPr lang="uk-UA" dirty="0" smtClean="0"/>
              <a:t> рецепторів </a:t>
            </a:r>
            <a:r>
              <a:rPr lang="ru-RU" dirty="0" smtClean="0"/>
              <a:t>:</a:t>
            </a:r>
          </a:p>
          <a:p>
            <a:endParaRPr lang="ru-RU" dirty="0" smtClean="0"/>
          </a:p>
          <a:p>
            <a:pPr marL="342900" indent="-342900">
              <a:buAutoNum type="arabicPeriod"/>
            </a:pPr>
            <a:r>
              <a:rPr lang="uk-UA" dirty="0" smtClean="0"/>
              <a:t>«Розчинні» рецептори плазми – білки системи комплементу, ініціатори активації цієї системи</a:t>
            </a:r>
            <a:endParaRPr lang="en-US" dirty="0" smtClean="0"/>
          </a:p>
          <a:p>
            <a:pPr marL="342900" indent="-342900"/>
            <a:endParaRPr lang="ru-RU" dirty="0" smtClean="0"/>
          </a:p>
          <a:p>
            <a:pPr marL="342900" indent="-342900">
              <a:buFontTx/>
              <a:buAutoNum type="arabicPeriod"/>
            </a:pPr>
            <a:r>
              <a:rPr lang="uk-UA" dirty="0" smtClean="0"/>
              <a:t>Мембранні рецептори фагоцитозу – стимулюють поглинання </a:t>
            </a:r>
            <a:r>
              <a:rPr lang="uk-UA" dirty="0" err="1" smtClean="0"/>
              <a:t>патогенів</a:t>
            </a:r>
            <a:r>
              <a:rPr lang="uk-UA" dirty="0" smtClean="0"/>
              <a:t>, які розпізнаються цими рецепторами - </a:t>
            </a:r>
            <a:r>
              <a:rPr lang="uk-UA" dirty="0" err="1" smtClean="0"/>
              <a:t>манозний</a:t>
            </a:r>
            <a:r>
              <a:rPr lang="uk-UA" dirty="0" smtClean="0"/>
              <a:t> рецептор макрофагів, </a:t>
            </a:r>
            <a:r>
              <a:rPr lang="uk-UA" dirty="0" err="1" smtClean="0"/>
              <a:t>дектин-1</a:t>
            </a:r>
            <a:r>
              <a:rPr lang="uk-UA" dirty="0" smtClean="0"/>
              <a:t>, рецептори </a:t>
            </a:r>
            <a:r>
              <a:rPr lang="uk-UA" dirty="0" err="1" smtClean="0"/>
              <a:t>scavenger</a:t>
            </a:r>
            <a:r>
              <a:rPr lang="uk-UA" dirty="0" smtClean="0"/>
              <a:t>, рецептори до комплементу</a:t>
            </a:r>
            <a:r>
              <a:rPr lang="ru-RU" i="1" dirty="0" smtClean="0">
                <a:solidFill>
                  <a:srgbClr val="FF0000"/>
                </a:solidFill>
              </a:rPr>
              <a:t>.</a:t>
            </a:r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r>
              <a:rPr lang="uk-UA" dirty="0" smtClean="0"/>
              <a:t>Зв'язані з мембраною сигнальні рецептори (</a:t>
            </a:r>
            <a:r>
              <a:rPr lang="uk-UA" dirty="0" err="1" smtClean="0"/>
              <a:t>signaling</a:t>
            </a:r>
            <a:r>
              <a:rPr lang="uk-UA" dirty="0" smtClean="0"/>
              <a:t> </a:t>
            </a:r>
            <a:r>
              <a:rPr lang="uk-UA" dirty="0" err="1" smtClean="0"/>
              <a:t>receptors</a:t>
            </a:r>
            <a:r>
              <a:rPr lang="uk-UA" dirty="0" smtClean="0"/>
              <a:t>) Toll-</a:t>
            </a:r>
            <a:r>
              <a:rPr lang="uk-UA" dirty="0" err="1" smtClean="0"/>
              <a:t>like</a:t>
            </a:r>
            <a:r>
              <a:rPr lang="uk-UA" dirty="0" smtClean="0"/>
              <a:t> </a:t>
            </a:r>
            <a:r>
              <a:rPr lang="uk-UA" dirty="0" err="1" smtClean="0"/>
              <a:t>receptors</a:t>
            </a:r>
            <a:r>
              <a:rPr lang="uk-UA" dirty="0" smtClean="0"/>
              <a:t> (</a:t>
            </a:r>
            <a:r>
              <a:rPr lang="uk-UA" dirty="0" err="1" smtClean="0"/>
              <a:t>TCRs</a:t>
            </a:r>
            <a:r>
              <a:rPr lang="en-US" i="1" dirty="0" smtClean="0">
                <a:solidFill>
                  <a:srgbClr val="FF0000"/>
                </a:solidFill>
              </a:rPr>
              <a:t>)</a:t>
            </a:r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/>
            <a:r>
              <a:rPr lang="en-US" dirty="0" smtClean="0"/>
              <a:t> 4. </a:t>
            </a:r>
            <a:r>
              <a:rPr lang="uk-UA" dirty="0" smtClean="0"/>
              <a:t>Цитоплазматичні сигнальні рецептори NOD-</a:t>
            </a:r>
            <a:r>
              <a:rPr lang="uk-UA" dirty="0" err="1" smtClean="0"/>
              <a:t>like</a:t>
            </a:r>
            <a:r>
              <a:rPr lang="uk-UA" dirty="0" smtClean="0"/>
              <a:t> </a:t>
            </a:r>
            <a:r>
              <a:rPr lang="uk-UA" dirty="0" err="1" smtClean="0"/>
              <a:t>receptors</a:t>
            </a:r>
            <a:r>
              <a:rPr lang="uk-UA" dirty="0" smtClean="0"/>
              <a:t> (</a:t>
            </a:r>
            <a:r>
              <a:rPr lang="uk-UA" dirty="0" err="1" smtClean="0"/>
              <a:t>NDRs</a:t>
            </a:r>
            <a:r>
              <a:rPr lang="en-US" i="1" dirty="0" smtClean="0">
                <a:solidFill>
                  <a:srgbClr val="FF0000"/>
                </a:solidFill>
              </a:rPr>
              <a:t>)</a:t>
            </a:r>
            <a:endParaRPr lang="ru-RU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728" y="285728"/>
            <a:ext cx="6500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РЕЦЕПТОРИ ВРОДЖЕНОГО ІМУНІТЕТУ</a:t>
            </a:r>
            <a:endParaRPr lang="ru-RU" b="1" dirty="0"/>
          </a:p>
        </p:txBody>
      </p:sp>
      <p:pic>
        <p:nvPicPr>
          <p:cNvPr id="4" name="Рисунок 3" descr="receptors of innate and adaptive immune syste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971527"/>
            <a:ext cx="7848631" cy="58864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2910" y="714356"/>
            <a:ext cx="8001056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uk-UA" dirty="0" smtClean="0"/>
              <a:t>Порівняння характеристик </a:t>
            </a:r>
            <a:r>
              <a:rPr lang="uk-UA" dirty="0" err="1" smtClean="0"/>
              <a:t>патерн-розпізнаючих</a:t>
            </a:r>
            <a:r>
              <a:rPr lang="uk-UA" dirty="0" smtClean="0"/>
              <a:t> рецепторів вродженого імунітету та антиген-специфічних рецепторів вродженого імунітету</a:t>
            </a:r>
            <a:endParaRPr lang="en-US" dirty="0" smtClean="0"/>
          </a:p>
          <a:p>
            <a:endParaRPr lang="ru-RU" dirty="0" smtClean="0"/>
          </a:p>
          <a:p>
            <a:r>
              <a:rPr lang="ru-RU" dirty="0" smtClean="0"/>
              <a:t> </a:t>
            </a:r>
            <a:r>
              <a:rPr lang="uk-UA" dirty="0" smtClean="0"/>
              <a:t>Загальне - відрізняють "своє" від "чуже", АЛЕ є відмінності </a:t>
            </a:r>
            <a:r>
              <a:rPr lang="ru-RU" dirty="0" smtClean="0">
                <a:solidFill>
                  <a:srgbClr val="FF0000"/>
                </a:solidFill>
              </a:rPr>
              <a:t>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bio.davidson.edu/courses/immunology/students/spring2006/mohr/figure2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613195"/>
            <a:ext cx="4857784" cy="524480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57224" y="214290"/>
            <a:ext cx="73581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uk-UA" dirty="0" smtClean="0"/>
              <a:t>Як працюють pattern-recognition </a:t>
            </a:r>
            <a:r>
              <a:rPr lang="uk-UA" dirty="0" err="1" smtClean="0"/>
              <a:t>molecules</a:t>
            </a:r>
            <a:r>
              <a:rPr lang="en-US" dirty="0" smtClean="0"/>
              <a:t>?</a:t>
            </a:r>
          </a:p>
          <a:p>
            <a:endParaRPr lang="ru-RU" dirty="0" smtClean="0"/>
          </a:p>
          <a:p>
            <a:r>
              <a:rPr lang="ru-RU" dirty="0" smtClean="0"/>
              <a:t> </a:t>
            </a:r>
            <a:r>
              <a:rPr lang="uk-UA" dirty="0" smtClean="0"/>
              <a:t>«Розчинні» рецептори плазми крові</a:t>
            </a:r>
            <a:endParaRPr lang="en-US" dirty="0" smtClean="0"/>
          </a:p>
        </p:txBody>
      </p:sp>
      <p:sp>
        <p:nvSpPr>
          <p:cNvPr id="1028" name="AutoShape 4" descr="https://encrypted-tbn2.gstatic.com/images?q=tbn:ANd9GcQH_Lk0UFZPENl8OSpOoFDtUR5W0K8pW7fzWYrHD6eKLOw5lbkmVA"/>
          <p:cNvSpPr>
            <a:spLocks noChangeAspect="1" noChangeArrowheads="1"/>
          </p:cNvSpPr>
          <p:nvPr/>
        </p:nvSpPr>
        <p:spPr bwMode="auto">
          <a:xfrm>
            <a:off x="155575" y="-1600200"/>
            <a:ext cx="3524250" cy="33337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 descr="MB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00892" y="357166"/>
            <a:ext cx="1357322" cy="128219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72132" y="1785926"/>
            <a:ext cx="300039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 </a:t>
            </a:r>
            <a:r>
              <a:rPr lang="uk-UA" dirty="0" smtClean="0"/>
              <a:t>MBL розпізнає </a:t>
            </a:r>
            <a:r>
              <a:rPr lang="uk-UA" dirty="0" err="1" smtClean="0"/>
              <a:t>манозу</a:t>
            </a:r>
            <a:r>
              <a:rPr lang="uk-UA" dirty="0" smtClean="0"/>
              <a:t> та </a:t>
            </a:r>
            <a:r>
              <a:rPr lang="uk-UA" dirty="0" err="1" smtClean="0"/>
              <a:t>фукозу</a:t>
            </a:r>
            <a:r>
              <a:rPr lang="uk-UA" dirty="0" smtClean="0"/>
              <a:t> бактерій у правильному положенні та на правильній відстані та активує систему комплементу по </a:t>
            </a:r>
            <a:r>
              <a:rPr lang="uk-UA" dirty="0" err="1" smtClean="0"/>
              <a:t>лектиновому</a:t>
            </a:r>
            <a:r>
              <a:rPr lang="uk-UA" dirty="0" smtClean="0"/>
              <a:t> шляху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357950" y="4143380"/>
            <a:ext cx="23574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У мембранах клітин хребетних ці </a:t>
            </a:r>
            <a:r>
              <a:rPr lang="uk-UA" dirty="0" err="1" smtClean="0"/>
              <a:t>цукри</a:t>
            </a:r>
            <a:r>
              <a:rPr lang="uk-UA" dirty="0" smtClean="0"/>
              <a:t> прикриті іншими </a:t>
            </a:r>
            <a:r>
              <a:rPr lang="uk-UA" dirty="0" err="1" smtClean="0"/>
              <a:t>цукрами</a:t>
            </a:r>
            <a:r>
              <a:rPr lang="uk-UA" dirty="0" smtClean="0"/>
              <a:t> і недоступні для MBL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://journals.cambridge.org/fulltext_content/ERM/ERM5_15/S1462399403006252sup01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428604"/>
            <a:ext cx="5929354" cy="4006320"/>
          </a:xfrm>
          <a:prstGeom prst="rect">
            <a:avLst/>
          </a:prstGeom>
          <a:noFill/>
        </p:spPr>
      </p:pic>
      <p:pic>
        <p:nvPicPr>
          <p:cNvPr id="50180" name="Picture 4" descr="http://www.virology.ws/wp-content/uploads/2009/10/c1q-bind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4643446"/>
            <a:ext cx="3333750" cy="211455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85720" y="4786322"/>
            <a:ext cx="50006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uk-UA" dirty="0" err="1" smtClean="0"/>
              <a:t>С1q</a:t>
            </a:r>
            <a:r>
              <a:rPr lang="uk-UA" dirty="0" smtClean="0"/>
              <a:t> може зв'язуватися з </a:t>
            </a:r>
            <a:r>
              <a:rPr lang="uk-UA" dirty="0" err="1" smtClean="0"/>
              <a:t>патогеном</a:t>
            </a:r>
            <a:r>
              <a:rPr lang="uk-UA" dirty="0" smtClean="0"/>
              <a:t> безпосередньо або через молекули </a:t>
            </a:r>
            <a:r>
              <a:rPr lang="uk-UA" dirty="0" err="1" smtClean="0"/>
              <a:t>IgM</a:t>
            </a:r>
            <a:r>
              <a:rPr lang="uk-UA" dirty="0" smtClean="0"/>
              <a:t> або </a:t>
            </a:r>
            <a:r>
              <a:rPr lang="uk-UA" dirty="0" err="1" smtClean="0"/>
              <a:t>IgG</a:t>
            </a:r>
            <a:r>
              <a:rPr lang="uk-UA" dirty="0" smtClean="0"/>
              <a:t>, що зв'язувалися з </a:t>
            </a:r>
            <a:r>
              <a:rPr lang="uk-UA" dirty="0" err="1" smtClean="0"/>
              <a:t>патогеном</a:t>
            </a:r>
            <a:r>
              <a:rPr lang="ru-RU" dirty="0" smtClean="0"/>
              <a:t>. </a:t>
            </a:r>
          </a:p>
          <a:p>
            <a:pPr>
              <a:buFontTx/>
              <a:buChar char="-"/>
            </a:pPr>
            <a:r>
              <a:rPr lang="ru-RU" dirty="0" smtClean="0"/>
              <a:t> </a:t>
            </a:r>
            <a:r>
              <a:rPr lang="uk-UA" dirty="0" smtClean="0"/>
              <a:t>Для активації </a:t>
            </a:r>
            <a:r>
              <a:rPr lang="uk-UA" dirty="0" err="1" smtClean="0"/>
              <a:t>С1r</a:t>
            </a:r>
            <a:r>
              <a:rPr lang="uk-UA" dirty="0" smtClean="0"/>
              <a:t> необхідною зв'язування, принаймні двох, з шести сенсорних головок </a:t>
            </a:r>
            <a:r>
              <a:rPr lang="uk-UA" dirty="0" err="1" smtClean="0"/>
              <a:t>С1q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786578" y="500042"/>
            <a:ext cx="221457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Структура </a:t>
            </a:r>
            <a:r>
              <a:rPr lang="uk-UA" dirty="0" err="1" smtClean="0"/>
              <a:t>C1q</a:t>
            </a:r>
            <a:r>
              <a:rPr lang="uk-UA" dirty="0" smtClean="0"/>
              <a:t> – сенсора комплексу С1, що ініціює класичний шлях активації комплементу </a:t>
            </a:r>
            <a:r>
              <a:rPr lang="ru-RU" dirty="0" smtClean="0"/>
              <a:t>	 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19572</TotalTime>
  <Words>3207</Words>
  <Application>Microsoft Office PowerPoint</Application>
  <PresentationFormat>Экран (4:3)</PresentationFormat>
  <Paragraphs>232</Paragraphs>
  <Slides>48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48</vt:i4>
      </vt:variant>
    </vt:vector>
  </HeadingPairs>
  <TitlesOfParts>
    <vt:vector size="4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803</cp:revision>
  <dcterms:created xsi:type="dcterms:W3CDTF">2015-01-19T07:40:06Z</dcterms:created>
  <dcterms:modified xsi:type="dcterms:W3CDTF">2024-02-29T07:23:40Z</dcterms:modified>
</cp:coreProperties>
</file>