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34" r:id="rId12"/>
    <p:sldId id="311" r:id="rId13"/>
    <p:sldId id="312" r:id="rId14"/>
    <p:sldId id="313" r:id="rId15"/>
    <p:sldId id="314" r:id="rId16"/>
    <p:sldId id="336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40" r:id="rId25"/>
    <p:sldId id="324" r:id="rId26"/>
    <p:sldId id="325" r:id="rId27"/>
    <p:sldId id="326" r:id="rId28"/>
    <p:sldId id="327" r:id="rId29"/>
    <p:sldId id="328" r:id="rId30"/>
    <p:sldId id="339" r:id="rId31"/>
    <p:sldId id="329" r:id="rId32"/>
    <p:sldId id="330" r:id="rId33"/>
    <p:sldId id="335" r:id="rId34"/>
    <p:sldId id="331" r:id="rId35"/>
    <p:sldId id="322" r:id="rId36"/>
    <p:sldId id="323" r:id="rId37"/>
    <p:sldId id="302" r:id="rId38"/>
    <p:sldId id="303" r:id="rId39"/>
    <p:sldId id="332" r:id="rId40"/>
    <p:sldId id="338" r:id="rId41"/>
    <p:sldId id="333" r:id="rId42"/>
    <p:sldId id="337" r:id="rId43"/>
    <p:sldId id="297" r:id="rId44"/>
    <p:sldId id="265" r:id="rId4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26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8625385" cy="2729554"/>
          </a:xfrm>
        </p:spPr>
        <p:txBody>
          <a:bodyPr>
            <a:normAutofit/>
          </a:bodyPr>
          <a:lstStyle/>
          <a:p>
            <a:r>
              <a:rPr lang="uk-UA" sz="4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людини</a:t>
            </a:r>
            <a:endParaRPr lang="ru-UA" sz="40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Лекція 3</a:t>
            </a: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4A33-D7A1-ECDB-677B-74A8412D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EE79E25-8AF8-9CB8-E973-52BF34BA3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B651B89-EB24-89D2-0767-EFCA0399E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8D894-B113-3017-6EA8-0D1EC07394E7}"/>
              </a:ext>
            </a:extLst>
          </p:cNvPr>
          <p:cNvSpPr txBox="1"/>
          <p:nvPr/>
        </p:nvSpPr>
        <p:spPr>
          <a:xfrm>
            <a:off x="251927" y="667988"/>
            <a:ext cx="11840547" cy="502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рівень – утворення доменів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поперечнопетлистих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 уздовж хроматину. Кожна петля містить 20 000 – 200 000 пар нуклеотидів. Утворення цієї структури забезпечується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негістоновими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білками. На цьому рівні організації хроматин представлений в активній формі – у ньому відбувається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транскріпція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Такий хроматин називають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евхроматином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(еухроматином).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ІV рівень – утворення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розеткоподібних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хромомерів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унаслідок спіралізації.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рівень – утворення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хромосом – паличкоподібних структур. В основі цього процесу лежить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суперспіралізація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хроматину.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8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BAA1C-1DFC-9C2A-B767-1B55ECC6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5A24C453-8273-B66B-C513-B240485EA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3E45074-3496-F3C8-A7B2-713C8BA8C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7170" name="Picture 2" descr="Відкритий урок на тему &quot;Будова і функції хромосом &quot;">
            <a:extLst>
              <a:ext uri="{FF2B5EF4-FFF2-40B4-BE49-F238E27FC236}">
                <a16:creationId xmlns:a16="http://schemas.microsoft.com/office/drawing/2014/main" id="{E7205240-8928-272C-7BBF-2E313718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299913"/>
            <a:ext cx="5875020" cy="62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Особливості організації каріотипу різних організмів - Біологія. 10 клас.  Балан">
            <a:extLst>
              <a:ext uri="{FF2B5EF4-FFF2-40B4-BE49-F238E27FC236}">
                <a16:creationId xmlns:a16="http://schemas.microsoft.com/office/drawing/2014/main" id="{3833FABC-4E2D-67C1-89C1-66E3C265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4" y="336071"/>
            <a:ext cx="5615945" cy="50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9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A2DFD-EAF0-B278-F224-A01D476D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D9069501-D4B3-D181-4219-66F4A02E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EB31077-1B42-E027-55F5-560DBC0A8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D0C365-7267-4B11-A23A-2959C45F39C8}"/>
              </a:ext>
            </a:extLst>
          </p:cNvPr>
          <p:cNvSpPr txBox="1"/>
          <p:nvPr/>
        </p:nvSpPr>
        <p:spPr>
          <a:xfrm>
            <a:off x="101082" y="1117174"/>
            <a:ext cx="11989836" cy="433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цих етапах хроматин неактивний і його називають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хромосом починається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постсинтетичний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період інтерфази й завершується в метафазі мітозу.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чином, за допомогою білків кожна довга молекула ДНК «упаковується» й набуває вигляд паличкоподібної структури.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Компактна упаковка спадкового матеріалу у вигляді паличкоподібних хромосом забезпечує безперешкодне переміщення до полюсів у анафазі мітозу й рівномірний розподіл спадкового матеріалу.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32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C6833-9FC2-E77F-365D-20F3EDBEC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20ECC919-E0DD-5183-806B-E40D96B97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D1EB44A-6DBD-3C09-1E4B-D9A7742A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99817-A919-E3A1-B8EC-B5BD93200457}"/>
              </a:ext>
            </a:extLst>
          </p:cNvPr>
          <p:cNvSpPr txBox="1"/>
          <p:nvPr/>
        </p:nvSpPr>
        <p:spPr>
          <a:xfrm>
            <a:off x="195943" y="250071"/>
            <a:ext cx="11924522" cy="570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 вид рослин і тварин має певну постійну кількість хромосом. У всіх соматичних клітинах кількість хромосом завжди парна, тому що кожна хромосома має подібну собі, парну. Вони однакові за розміром, формою, розміщенням центромери, мають один і той самий склад, оскільки містять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алельні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гени. Такі хромосоми називають гомологічними. Винятком із парності становлять статеві хромосоми в чоловіків Х і Y. Набір хромосом соматичних клітин називають диплоїдним, його позначають 2n.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Диплоїдний набір хромосом соматичних клітин організмів певного біологічного виду називають каріотипом. Для кожного каріотипу характерна постійна кількість, форма і розміри хромосом. Під час дозрівання статевих клітин кожна пара гомологічних хромосом розподіляється по різних гаметах, тому гамети мають половинний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гаплоїдний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набір хромосом, який позначається n.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D19C9-DBE1-EC5F-7A49-991D7234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CE1A40C-821B-CC37-D3DE-DE2E24A9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6DBAB4-3D9C-1CBB-6646-DB85CCFD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11AAE8-3279-49C4-A0E1-AA49F89C2A56}"/>
              </a:ext>
            </a:extLst>
          </p:cNvPr>
          <p:cNvSpPr txBox="1"/>
          <p:nvPr/>
        </p:nvSpPr>
        <p:spPr>
          <a:xfrm>
            <a:off x="208383" y="213423"/>
            <a:ext cx="11775233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Винайдення диференціального забарвлення хромосом мало вирішальне значення для поглиблення знань щодо організації хромосом і для ідентифікації хромосом. Вирішальним чинником для розвитку та вдосконалення методів забарвлення хромосом був саме запит сформований практичними потребами медичної генетики. Була необхідність чіткої ідентифікації кількості та структурних перебудов хромосом.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презентація &quot;Каріотип людини&quot;">
            <a:extLst>
              <a:ext uri="{FF2B5EF4-FFF2-40B4-BE49-F238E27FC236}">
                <a16:creationId xmlns:a16="http://schemas.microsoft.com/office/drawing/2014/main" id="{32DA5F44-0295-1A07-74A4-351BCFE67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22" r="51428"/>
          <a:stretch/>
        </p:blipFill>
        <p:spPr bwMode="auto">
          <a:xfrm>
            <a:off x="134310" y="3000572"/>
            <a:ext cx="4266239" cy="37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7.3: Помилки в мейозі - LibreTexts - Ukrayinska">
            <a:extLst>
              <a:ext uri="{FF2B5EF4-FFF2-40B4-BE49-F238E27FC236}">
                <a16:creationId xmlns:a16="http://schemas.microsoft.com/office/drawing/2014/main" id="{C8CBB3EF-D401-57EB-E7DA-1EDC1D4D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50" y="3267204"/>
            <a:ext cx="7420936" cy="20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4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BA4D-6237-4956-E7E3-7E56BEF4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B0D28259-DFBA-0EF2-4FB8-99BA4D264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7823185-61D0-CBF7-DDFE-E79949739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7CD48-B36E-1065-B464-24B54E10977C}"/>
              </a:ext>
            </a:extLst>
          </p:cNvPr>
          <p:cNvSpPr txBox="1"/>
          <p:nvPr/>
        </p:nvSpPr>
        <p:spPr>
          <a:xfrm>
            <a:off x="264367" y="1096042"/>
            <a:ext cx="11663265" cy="4419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Наразі основні методологічні прийоми диференціального забарвлення хромосом вже сформовані. Розташування в хромосомах по різному забарвлених сегментів єдине для Q, G та R-забарвлень і його схема запропонована на Паризькій раді по стандартизації номенклатури в цитогенетиці людини стала загальновизнаною.  В доповнення до закріплених на цій раді чотирьох видів забарвлення продовжують розроблятися забарвлення окремих специфічних ділянок хромосом. При цитогенетичному дослідженні незвичайних, унікальних та суперечливих зразків використовують комплекс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які доповнюють одна одну.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02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066D-B4EE-DC89-6E85-7EB55F14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23F0D0D-972B-D9C8-956A-2301D4EA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29CE37C-E0B7-EBDF-EB84-DA983F9FB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11268" name="Picture 4" descr="Медична генетика. Підручник для вузів. В.М. Запорожан, Ю.І. Бажора, А.В.  Шевеленкова, М.М. Чеснокова. — Одеса, ОДМУ, 2005 - Стр 19">
            <a:extLst>
              <a:ext uri="{FF2B5EF4-FFF2-40B4-BE49-F238E27FC236}">
                <a16:creationId xmlns:a16="http://schemas.microsoft.com/office/drawing/2014/main" id="{AB2478B8-B20C-0468-C8E3-AF8BD01E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6" y="225241"/>
            <a:ext cx="4383884" cy="64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Аналіз на каріотип, каріотипування ᐉ діагностика, лікування в МЦ БОГОЛЮБИ,  Луцьк">
            <a:extLst>
              <a:ext uri="{FF2B5EF4-FFF2-40B4-BE49-F238E27FC236}">
                <a16:creationId xmlns:a16="http://schemas.microsoft.com/office/drawing/2014/main" id="{0C807AF8-D75F-B0FC-0E8E-BDFDAF69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45" y="225241"/>
            <a:ext cx="4994910" cy="49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9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1829-4FC7-B69C-5646-D468B606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A5A91544-3DDD-4300-2267-D35D9124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9C11E1D-1F83-3473-4032-2CFD9F7A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530ED-0789-B9C2-AF75-F4A22DF90DF0}"/>
              </a:ext>
            </a:extLst>
          </p:cNvPr>
          <p:cNvSpPr txBox="1"/>
          <p:nvPr/>
        </p:nvSpPr>
        <p:spPr>
          <a:xfrm>
            <a:off x="217714" y="883198"/>
            <a:ext cx="11756571" cy="452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Диференціальне забарвлення хромосом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флуорохромами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(Q-забарвлення). 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1969 році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Caspersson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зі співробітниками успішно випробували для вибіркового забарвлення ділянок хромосом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Vicia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faba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акрихін-іприт, акрихін та деякі інші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амінопохідні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акредину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Найбільш чітке, стабільне та повторюване диференціальне свічення надавав акрихін-іприт, що і визначило використання саме його для забарвлення хромосом людини. Після оприлюднення у 1971 році праць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O’Riordan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зі співробітниками в яких зазначалось, що не менш ефективним є використання акрихіну без іприту, саме він став застосовуватись найчастіше при дослідженнях.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2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62C5-3DA5-C4D5-8FEC-B6A11C6B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F2F24580-75A4-96CF-6DB9-19106694C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64E6F1E-A93F-9F2C-193F-44BF779D5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0AA09-A944-BC9F-A73C-C41AC5FECF62}"/>
              </a:ext>
            </a:extLst>
          </p:cNvPr>
          <p:cNvSpPr txBox="1"/>
          <p:nvPr/>
        </p:nvSpPr>
        <p:spPr>
          <a:xfrm>
            <a:off x="219274" y="238989"/>
            <a:ext cx="6545420" cy="6498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з варіантів техніки забарвлення: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Робочий розчин барвника – акрихіну містить 0,5-1,0 мг акрихіну, 20 мл стандартного фосфатного чи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цитратно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-фосфатного буферу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6,5-7,0) і 80 мл води. Для прибирання гіпотонічного ефекту до розчину рекомендують додавати 0,2-0,4г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проте при цьому знижується яскравість свічення та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світлорезистентність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Робочий розчин зберігається до 2-3 діб. Забарвлення проводять за умов кімнатної температури не менш 5-6 хвилин.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Прямоугольник, рукописный текст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2FA98E4-7953-AC35-886F-67095B8D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8466" r="19882" b="56617"/>
          <a:stretch/>
        </p:blipFill>
        <p:spPr>
          <a:xfrm rot="5400000">
            <a:off x="6828606" y="890829"/>
            <a:ext cx="5299471" cy="36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ECE09-9425-D0D0-7B46-71B2C9BCA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E9FE3937-3FF3-E21E-44AC-7857A525F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B2A528D-5978-4BAA-3E06-B08C74E8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59767-3DB9-1996-111A-0BBE18FAEF9D}"/>
              </a:ext>
            </a:extLst>
          </p:cNvPr>
          <p:cNvSpPr txBox="1"/>
          <p:nvPr/>
        </p:nvSpPr>
        <p:spPr>
          <a:xfrm>
            <a:off x="289249" y="1338638"/>
            <a:ext cx="11902751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Диференціальність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свічення складається з чергування вздовж хромосоми сегментів різної яскравості. Виділяють сегменти що зовсім не світяться, сегменти з слабким, середнім , інтенсивним та дуже інтенсивним свіченням. Хромосоми які не відрізняються за розмірами та формою, порівняно легко можуть бути ідентифіковані та відрізняються одна від одно за кількістю, розмірами та розташуванням по-різному забарвлених сегментів. Слід враховувати наявність нормального поліморфізму хромосом людини за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гетерохроматиновими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регіонами. Цей поліморфізм особливо помітний якщо між собою відрізняються гомологічні хромосоми.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52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247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 </a:t>
            </a:r>
            <a:endParaRPr lang="ru-UA" sz="3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3200" b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та властивості хромосом</a:t>
            </a:r>
            <a:endParaRPr lang="ru-UA" sz="3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Диференціальне забарвлення хромосом</a:t>
            </a:r>
            <a:endParaRPr lang="ru-UA" sz="3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Характеристика каріотипу людини</a:t>
            </a:r>
            <a:endParaRPr lang="ru-UA" sz="32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1026292"/>
                  </p:ext>
                </p:extLst>
              </p:nvPr>
            </p:nvGraphicFramePr>
            <p:xfrm>
              <a:off x="8056443" y="1667102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6443" y="1667102"/>
                <a:ext cx="2245898" cy="5324859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Поділ нестатевих клітин. Мітоз | Урок на 3 завдання. Біологія">
            <a:extLst>
              <a:ext uri="{FF2B5EF4-FFF2-40B4-BE49-F238E27FC236}">
                <a16:creationId xmlns:a16="http://schemas.microsoft.com/office/drawing/2014/main" id="{5929FB0B-FB4A-EAA5-7B21-EF475FC7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86" y="2937677"/>
            <a:ext cx="6632257" cy="37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F0154-CAA9-053A-1ABC-34A854EB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F820EDB0-2909-F645-F2F8-DFCD3EDD0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0977C1C-5C92-4903-4DF0-0B2248E78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F8F2F-F8D1-9E10-4074-27AED2A74A2B}"/>
              </a:ext>
            </a:extLst>
          </p:cNvPr>
          <p:cNvSpPr txBox="1"/>
          <p:nvPr/>
        </p:nvSpPr>
        <p:spPr>
          <a:xfrm>
            <a:off x="139959" y="1042275"/>
            <a:ext cx="11961845" cy="4419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довге плече відрізняється від короткого темним сегментом біля центромери і чіткими сегментами середньої та сильної флуоресценції в решті плеча.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коротке плече приймають те, в якому дистальний слабко флуоресцентний сегмент більшого розміру, а той що знаходиться перед ним менший за розміром, ніж однакові за розташуванням сегменти другого плеча.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відрізняється від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вузьким слабко яскравим сегментом в проксимальній частині довгого плеча, але в хромосомі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слабше світиться дистальний район довгого плеча.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відрізняється від інших хромосом своєї групи більш слабко яскравим серединним районом короткого плеча.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8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BE79-3FEF-57F9-AC51-E51B1F77A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8C701379-5A8D-A447-4734-5BE001EEA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592D6CF-63D3-AEF1-A4BF-F1662E147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6F41D-CF03-C9C2-EC8C-0C68B965734F}"/>
              </a:ext>
            </a:extLst>
          </p:cNvPr>
          <p:cNvSpPr txBox="1"/>
          <p:nvPr/>
        </p:nvSpPr>
        <p:spPr>
          <a:xfrm>
            <a:off x="241041" y="985790"/>
            <a:ext cx="11709918" cy="4419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відрізняється двома великими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яскравими сегментами, які займають майже все довге плече. Подібний малюнок довгого плеча і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проте вона добре відрізняється за не яскравим великим біля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центромерним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районом. Хромосоми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відрізняються від інших в групі тим, що їх довге плече представлено трьома великими блоками яскравого матеріалу, між собою вони відрізняються, окрім розмірів і форми, меншою чіткістю диференціювання довгого плеча у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більшими розмірами проксимального яскравого блоку у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Профіль свічення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дуже характерний, що різко відрізняє їх від інших хромосом, відмінні вони і між собою.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47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F2D2-DACD-25BC-EC77-244F3C18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30AD8B9F-73D7-B94B-DA41-C0A3839F7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BE20056-33A3-E70E-2C9E-B9120598C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6BA54-C8BB-3D1D-6C90-5C2BE3F43B60}"/>
              </a:ext>
            </a:extLst>
          </p:cNvPr>
          <p:cNvSpPr txBox="1"/>
          <p:nvPr/>
        </p:nvSpPr>
        <p:spPr>
          <a:xfrm>
            <a:off x="287694" y="299150"/>
            <a:ext cx="11616612" cy="560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відміну від інших в цій групі має два великих яскравих блоки в дистальних двох третинах довгого плеча.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більш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флуоресцентують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проксимальні половини плечей, між собою вони відрізняються присутністю в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короткого дуже яскравого сегменту в дистальній половині довгого плеча і деталями сегментації проксимальної його половини.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відрізняються послабленою флуоресценцією проксимальної половини довгого плеча у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вузькою майже без яскравості полосою дещо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проксимальніше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середини плеча. В групі F хромосома яка найменше світиться прийнята за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відрізняється свіченням середньої яскравості у короткому плечі.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легко розрізняються завдяки інтенсивному свіченню проксимальних половин довгих плечей у хромосоми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5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52E45-41F2-12BC-D58E-020543742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56044E45-B632-F6C6-F220-A1C1AC83E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FDBBD03-9B8B-4937-C071-AC7F951D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46AD9B-268D-8374-9BB2-758A27439542}"/>
              </a:ext>
            </a:extLst>
          </p:cNvPr>
          <p:cNvSpPr txBox="1"/>
          <p:nvPr/>
        </p:nvSpPr>
        <p:spPr>
          <a:xfrm>
            <a:off x="242596" y="1635002"/>
            <a:ext cx="11765902" cy="362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-хромосома легко відрізняється від відповідних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наявністю двох інтенсивних за яскравістю великих сегментів: в середині короткого і проксимальній половині довгого плеча. В жіночому наборі </a:t>
            </a:r>
            <a:r>
              <a:rPr lang="uk-UA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-хромосоми не відрізняються. Для </a:t>
            </a:r>
            <a:r>
              <a:rPr lang="en-US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характерна надзвичайно яскрава флуоресценція дистальної частини довгого плеча. Варіабельність розмірів цієї хромосоми визначається зміною кількості саме цієї її частини. Яскраво флуоресцентна частина </a:t>
            </a:r>
            <a:r>
              <a:rPr lang="en-US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неоднорідна і поділяється на ділянки різної інтенсивності.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6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12DF-2666-B01C-EB2B-4C658E4C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CCE52141-6A5F-9CE5-1224-10C0439E9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842591E-6A60-CF52-FC60-25D42138E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нига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8CF00B1B-1812-5CC9-C314-AC99460D5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2" t="9901" r="17248" b="53029"/>
          <a:stretch/>
        </p:blipFill>
        <p:spPr>
          <a:xfrm rot="5400000">
            <a:off x="6683345" y="-27702"/>
            <a:ext cx="4668600" cy="603028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меню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4620F50-29CA-50DF-E057-3E22AE4EB3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3" t="5596" r="12311" b="57096"/>
          <a:stretch/>
        </p:blipFill>
        <p:spPr>
          <a:xfrm rot="5400000">
            <a:off x="254061" y="335373"/>
            <a:ext cx="5494388" cy="57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B6C1-CF49-3B17-5964-6351B8BB2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6EB9D29E-65EE-F505-C71E-C422883DB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131C8C0-3937-8046-7E66-DD60CF562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6B1BE2-3F73-F6BE-D77B-12CBD4138E9B}"/>
              </a:ext>
            </a:extLst>
          </p:cNvPr>
          <p:cNvSpPr txBox="1"/>
          <p:nvPr/>
        </p:nvSpPr>
        <p:spPr>
          <a:xfrm>
            <a:off x="259702" y="380137"/>
            <a:ext cx="4349620" cy="609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Диференціальне забарвлення хромосом барвником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Гімзи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-забарвлення). </a:t>
            </a:r>
            <a:endParaRPr lang="ru-UA" sz="2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Варіант забарвлення хромосом за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Гімзе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набув більшої популярності через відносно просту техніку виконання та чіткість нерівномірного забарвлення всіх хромосом. Це забарвлення має десятки модифікацій. 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711DC3-6B29-02A3-F024-25981E30F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6314" r="17906" b="57733"/>
          <a:stretch/>
        </p:blipFill>
        <p:spPr>
          <a:xfrm rot="5400000">
            <a:off x="4069267" y="1254190"/>
            <a:ext cx="6394237" cy="43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8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EB1E-D11D-3948-A42E-4865DA3F5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4CD08CEB-0B1E-0408-512B-083FA0392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1EBBB0C-7FA1-40D2-6866-CF6DFD41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B6DACC-99D8-9E6F-9670-A4114C7E2E58}"/>
              </a:ext>
            </a:extLst>
          </p:cNvPr>
          <p:cNvSpPr txBox="1"/>
          <p:nvPr/>
        </p:nvSpPr>
        <p:spPr>
          <a:xfrm>
            <a:off x="138404" y="291431"/>
            <a:ext cx="11915192" cy="597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 варіанти обробки можна поділити на кілька груп: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Інкубація препаратів у водних розчинах солей, без Са</a:t>
            </a:r>
            <a:r>
              <a:rPr lang="uk-UA" sz="22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uk-UA" sz="22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 температурі до +37</a:t>
            </a:r>
            <a:r>
              <a:rPr lang="uk-UA" sz="22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Використовують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фосфатно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-цитратні буферні розчини або розчини інших солей.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Інкубація в стандартному сольовому розчині (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SSC)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у фосфатному буфері при підвищених температурах (+60</a:t>
            </a:r>
            <a:r>
              <a:rPr lang="uk-UA" sz="22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та вище).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Молярність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розчину, тривалість та температура інкубації варіюють.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Інкубація в сольових розчинах з додаванням протеолітичних ферментів: трипсину,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пронази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інших. Концентрація розчинів ферментів та тривалість експозиції з ними варіюють.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 на препарати речовинами що розчиняють білок та здійснюють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хеліруючий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вплив (наприклад, сечовина, 2-серкаптоетанол,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додецилсульфат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натрію тощо).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 на препарат лужних розчинів з наступною тепловою інкубацією в розчині 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SSC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в фосфатному буфері.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Короткотермінове кип’ятіння препаратів з наступною тепловою інкубацією в розчині 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SSC.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A9506-3B77-65D7-0C1E-6F14DA811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8A93780D-2BBD-64F5-E017-EAA4EAD3C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1253BB6-BD26-5D74-34BE-D68EAE60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33DBD-7447-58D6-980D-F4254D96DD2F}"/>
              </a:ext>
            </a:extLst>
          </p:cNvPr>
          <p:cNvSpPr txBox="1"/>
          <p:nvPr/>
        </p:nvSpPr>
        <p:spPr>
          <a:xfrm>
            <a:off x="326571" y="868573"/>
            <a:ext cx="11719249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найпростішому варіанті забарвлення проводять так: при температурі 25-27</a:t>
            </a:r>
            <a:r>
              <a:rPr lang="uk-UA" sz="24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впродовж 10-12 хвилин препарати витримують у розчині який складається з 1 мл стандартного барвника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Гімзи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49 мл фосфатного буферу з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6,8 та 0,1 мл 0,25% розчину трипсину. 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Повздовжне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диференціальне забарвлення сходне та подібне до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забарвлення. Істотна відмінність полягає у більш щільному забарвленні також і великих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гетерохроматинових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ділянок в хромосомах 1 та 16 і більшості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центромерних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районів.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Гетерохроматиновий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блок довгого плеча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забарвлюється не постійно, не завжди також забарвлюється і дистальна частина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54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E8563-9D12-7113-20B9-D50B2F07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1104FF5-DC37-1279-88D2-551903F6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0A1BDAE-D33F-2EC9-9395-4B2017A0D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E5B43-3CE8-528C-5042-8D1E0718B650}"/>
              </a:ext>
            </a:extLst>
          </p:cNvPr>
          <p:cNvSpPr txBox="1"/>
          <p:nvPr/>
        </p:nvSpPr>
        <p:spPr>
          <a:xfrm>
            <a:off x="171061" y="303195"/>
            <a:ext cx="5651241" cy="610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R-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забарвлення.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Забарвлення за методом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Гімзи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хромосомних препаратів, які пройшли інкубацію при +870С, протягом 10-12 хвилин в фосфатному буфері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6,5 також призводить до нерівномірного розподілу барвника вздовж хромосом при слабкій загальній інтенсивності забарвлення. Розподіл забарвлених та незабарвлених сегментів виявився зворотнім відображенням двох попередніх типів забарвлення.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866701-354E-0599-38C6-421D789B0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7510" r="36010" b="55182"/>
          <a:stretch/>
        </p:blipFill>
        <p:spPr>
          <a:xfrm rot="5400000">
            <a:off x="6151266" y="441406"/>
            <a:ext cx="4887731" cy="45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22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15B5E-C090-96D9-A080-3C04D12C2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EF8E7DE2-FA91-C508-E85E-03A2A890A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85F0BFB-ED0D-142D-E1AA-9DE32CFFD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83CD-6FBB-E18A-02E9-CBF0659B20D5}"/>
              </a:ext>
            </a:extLst>
          </p:cNvPr>
          <p:cNvSpPr txBox="1"/>
          <p:nvPr/>
        </p:nvSpPr>
        <p:spPr>
          <a:xfrm>
            <a:off x="111967" y="390300"/>
            <a:ext cx="11968065" cy="607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С-забарвлення.</a:t>
            </a:r>
            <a:endParaRPr lang="ru-UA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Основною вимогою отримання С-забарвлення хромосом полягає у тому, що вплив який руйнує хромосомну структуру (інкубаційний вплив) повинен бути достатнім щоб здатність забарвлюватись зберегли лише райони структурного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гетерохроматину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збагаченого сателітною ДНК. Для отримання такого ефекту зазвичай використовується короткочасна обробка препаратів в лужному середовищі за умов кімнатної температури з наступною інкубацією протягом багатьох годин у розчині 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SSC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+ 65 С.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С-забарвлення виявляє райони структурного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гетерохроматину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найбільш стійкого до впливу фізичних та хімічних чинників. У всіх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аутосомах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у Х-хромосоми людини це райони розташовані біля центромери, а в </a:t>
            </a:r>
            <a:r>
              <a:rPr lang="en-US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Y-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хромосомі – в дистальній частині довгого плеча. По розташуванню та за розмірами ці блоки індивідуальних хромосом, за виключенням хромосом 1, 9 та 16, різко, зазвичай, не відрізняються, тому С-забарвлення не може слугувати для ідентифікації хромосом окремо від інших методів забарвлення.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7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3FB1B-8ACC-C2EF-5B57-B1287C8A7776}"/>
              </a:ext>
            </a:extLst>
          </p:cNvPr>
          <p:cNvSpPr txBox="1"/>
          <p:nvPr/>
        </p:nvSpPr>
        <p:spPr>
          <a:xfrm>
            <a:off x="189722" y="621335"/>
            <a:ext cx="11812556" cy="502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– високоспеціалізовані компоненти клітинного ядра, що мають свою індивідуальність, виконують певну функцію та здатні відтворюватись у низці поколінь.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Хромосоми носії спадкової інформації. У хромосомах зберігається, відтворюється і передається спадкова інформація. У хромосомах записана спадкова інформація про всі ознаки організму: якою людина була, якою є і якою буде.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хімічним складом хромосома – це комплекс ДНК з білками ДНП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дезоксинуклеопротеїд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частка якого становить 90% усього хімічного складу. Вміст ДНК у хромосомах постійний. До складу входять також РНК-, ДНК-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полімерази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ліпіди та мінеральні речовини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йони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</a:t>
            </a:r>
            <a:r>
              <a:rPr lang="uk-UA" sz="24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Mg</a:t>
            </a:r>
            <a:r>
              <a:rPr lang="uk-UA" sz="2400" b="1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4E978-9DAF-6C85-41EA-19981C85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B6E915C7-FD0B-B55B-D7F4-C5D4F9D05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E76C3F7-F0EB-0A92-8969-28F78367D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DE64A9-B669-0EC2-63C0-FCB5E0390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7749" r="18894" b="55899"/>
          <a:stretch/>
        </p:blipFill>
        <p:spPr>
          <a:xfrm rot="5400000">
            <a:off x="2270361" y="1110341"/>
            <a:ext cx="6406821" cy="46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3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B8EB1-CD0F-316D-9114-80DBA4C75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6A6CA35-B9EC-2519-1126-E0ACA682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8BE9FFB-0A67-CA5D-914F-545F36949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B7140-18E3-23C8-A93E-48AF704FCDCA}"/>
              </a:ext>
            </a:extLst>
          </p:cNvPr>
          <p:cNvSpPr txBox="1"/>
          <p:nvPr/>
        </p:nvSpPr>
        <p:spPr>
          <a:xfrm>
            <a:off x="83976" y="326977"/>
            <a:ext cx="11877869" cy="560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Каріотип людини складається з 46 хромосом (23 пари гомологічних хромосом). Із них 44 (22 пари) – це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автосоми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нестатеві хромосоми) і одна пара статевих хромосом: у чоловіків вона позначається Х і Y (ХY), а в жінок – ХХ. </a:t>
            </a:r>
            <a:endParaRPr lang="ru-UA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Статеві хромосоми чоловіків не гомологічні. Вони мають різні форму, розміри і склад генів, тому їх називають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гетерохромосомами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Х- та Y-хромосоми не гомологічні, але в них є гомологічні ділянки, які містять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алельні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гени. </a:t>
            </a:r>
            <a:endParaRPr lang="ru-UA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Статеві хромосоми визначають стать людини. У жінок усі яйцеклітини несуть Х-хромосому, тому жіночий організм називають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гомогаметним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чоловіків половина сперматозоїдів несе Х-хромосому, а друга половина – Y-хромосому, тому чоловічий організм називають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гетерогаметним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гомологічні хромосоми розмістити попарно в міру зменшення їхніх розмірів, то одержимо ідіограму, на якій усі хромосоми поділено на 7 груп. </a:t>
            </a:r>
            <a:r>
              <a:rPr lang="uk-UA" sz="21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Денверська</a:t>
            </a:r>
            <a:r>
              <a:rPr lang="uk-UA" sz="21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класифікація хромосом ґрунтується на величині й розміщенні центромери, а також плечей хромосоми. </a:t>
            </a:r>
            <a:endParaRPr lang="ru-UA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4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84269-4B03-001C-D7A9-82F8A35C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4054794-7BF3-F5C6-2F1B-FA7958C7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46554CB-320E-4391-095F-3DA556BE8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2C5758E-C1B8-D35E-3F5B-91C23C23D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226992"/>
              </p:ext>
            </p:extLst>
          </p:nvPr>
        </p:nvGraphicFramePr>
        <p:xfrm>
          <a:off x="726233" y="267869"/>
          <a:ext cx="10739534" cy="5137849"/>
        </p:xfrm>
        <a:graphic>
          <a:graphicData uri="http://schemas.openxmlformats.org/drawingml/2006/table">
            <a:tbl>
              <a:tblPr firstRow="1" firstCol="1" bandRow="1"/>
              <a:tblGrid>
                <a:gridCol w="1342298">
                  <a:extLst>
                    <a:ext uri="{9D8B030D-6E8A-4147-A177-3AD203B41FA5}">
                      <a16:colId xmlns:a16="http://schemas.microsoft.com/office/drawing/2014/main" val="1470245104"/>
                    </a:ext>
                  </a:extLst>
                </a:gridCol>
                <a:gridCol w="5494458">
                  <a:extLst>
                    <a:ext uri="{9D8B030D-6E8A-4147-A177-3AD203B41FA5}">
                      <a16:colId xmlns:a16="http://schemas.microsoft.com/office/drawing/2014/main" val="2597171660"/>
                    </a:ext>
                  </a:extLst>
                </a:gridCol>
                <a:gridCol w="1958284">
                  <a:extLst>
                    <a:ext uri="{9D8B030D-6E8A-4147-A177-3AD203B41FA5}">
                      <a16:colId xmlns:a16="http://schemas.microsoft.com/office/drawing/2014/main" val="802460489"/>
                    </a:ext>
                  </a:extLst>
                </a:gridCol>
                <a:gridCol w="1944494">
                  <a:extLst>
                    <a:ext uri="{9D8B030D-6E8A-4147-A177-3AD203B41FA5}">
                      <a16:colId xmlns:a16="http://schemas.microsoft.com/office/drawing/2014/main" val="2529513466"/>
                    </a:ext>
                  </a:extLst>
                </a:gridCol>
              </a:tblGrid>
              <a:tr h="346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Група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Розмір і тип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851663"/>
                  </a:ext>
                </a:extLst>
              </a:tr>
              <a:tr h="7111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Великі метацентричні та субметацентричні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1-3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521838"/>
                  </a:ext>
                </a:extLst>
              </a:tr>
              <a:tr h="346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Великі субметацентричні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4, 5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803426"/>
                  </a:ext>
                </a:extLst>
              </a:tr>
              <a:tr h="1237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 </a:t>
                      </a:r>
                      <a:r>
                        <a:rPr lang="uk-UA" sz="2400" b="1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субметацентричні</a:t>
                      </a:r>
                      <a:endParaRPr lang="ru-U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6-12, Х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(чоловіки)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(жінки)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343272"/>
                  </a:ext>
                </a:extLst>
              </a:tr>
              <a:tr h="346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 акроцентричні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13-15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85196"/>
                  </a:ext>
                </a:extLst>
              </a:tr>
              <a:tr h="346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Дрібні метацентричні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16-18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226436"/>
                  </a:ext>
                </a:extLst>
              </a:tr>
              <a:tr h="346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Найдрібніші метацентричні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19-20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275109"/>
                  </a:ext>
                </a:extLst>
              </a:tr>
              <a:tr h="1237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Дрібні акроцентричні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 22, Y</a:t>
                      </a:r>
                      <a:endParaRPr lang="ru-UA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(чоловіки)</a:t>
                      </a:r>
                      <a:endParaRPr lang="ru-U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(жінки)</a:t>
                      </a:r>
                      <a:endParaRPr lang="ru-U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81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602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2A3E9-E1DA-8E44-4FC1-A7FDB2FE6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E7AB0CE-BE53-7E2D-F9EC-E761811A5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065227B-D87E-0994-8A86-F1934C6BF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9218" name="Picture 2" descr="1.Будова хромосом.">
            <a:extLst>
              <a:ext uri="{FF2B5EF4-FFF2-40B4-BE49-F238E27FC236}">
                <a16:creationId xmlns:a16="http://schemas.microsoft.com/office/drawing/2014/main" id="{EC3E65DD-6502-6B2E-DF01-AA62C5A0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3" y="328048"/>
            <a:ext cx="8807287" cy="64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28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26BE-C3D3-81BD-B8D0-72D9C0CD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3C4F63B7-446A-CD56-F3FB-15DF3156E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674D38-67B3-4C57-E837-B995159C2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CC8DD-106B-4FC2-DF6C-4F3EFEFB0C7A}"/>
              </a:ext>
            </a:extLst>
          </p:cNvPr>
          <p:cNvSpPr txBox="1"/>
          <p:nvPr/>
        </p:nvSpPr>
        <p:spPr>
          <a:xfrm>
            <a:off x="261257" y="643320"/>
            <a:ext cx="11784563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Існує багато технічних можливостей, що дають змогу розмежовувати кожну пару хромосом і детально вивчати структуру кожної окремої хромосоми. Широко застосовують методи клітинних культур для отримання клітин, що поділяються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мітотично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використання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колхіцину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накопичення останніх у метафазі мітозу, методи впливу гіпотонічного розчину для полегшення розміщення хромосом на цитологічному препараті.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допомогою методів радіаційних попередників ДНК і автографії відкрито доступ для аналізу репродукції хромосом. Дані, отримані цими методами на хромосомах людини, стали важливим внеском в розроблення проблеми структурно-функціональної організації хромосом еукаріот в цілому.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11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8DAAC-3E3B-78DA-00A4-F2A8D9B29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662C842F-ED0F-4C05-9463-0A51BFF86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212B3E6-4122-A49B-1B7E-F33AD11B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F7E31-9362-D817-28C2-35D7A11A941D}"/>
              </a:ext>
            </a:extLst>
          </p:cNvPr>
          <p:cNvSpPr txBox="1"/>
          <p:nvPr/>
        </p:nvSpPr>
        <p:spPr>
          <a:xfrm>
            <a:off x="186612" y="604635"/>
            <a:ext cx="12005388" cy="5242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Якісний методологічний стрибок було зроблено у світлооптичному вивченні хромосом. Завдяки новим способам диференціального забарвлення хромосом біло виявлено існування глибокої лінійної диференціації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метафазних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хромосом, досить специфічної для кожної хромосоми з набору. Внаслідок цього вдалося вирішити найважливіше завдання – ідентифікувати в метафазі мітозу всі хромосоми людини та скласти для кожної з них цитологічну карту лінійної неоднорідності.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Будь-які зміни в каріотипі призводять до значних порушень обміну речовин та будови організму в цілому, Ці зміни, як правило, не сумісні з життям. Такі зиготи не розвиваються або плід гине на ранніх стадіях розвитку, що призводить до самовільних викиднів або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мертвонародження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Чим більше змін у каріотипі, тим тяжчі дефекти виявляються в організмі. Збільшення кількості хромосом називають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полісомією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зменшення їх кількості –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46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1975-49C6-F05A-327D-77853D459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BD7F206-23CA-02F9-0D87-572C6149E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5B6825D-179E-2981-A4B2-E97A1F76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219F9-86B8-35D5-B8DE-331CBB882098}"/>
              </a:ext>
            </a:extLst>
          </p:cNvPr>
          <p:cNvSpPr txBox="1"/>
          <p:nvPr/>
        </p:nvSpPr>
        <p:spPr>
          <a:xfrm>
            <a:off x="205273" y="336264"/>
            <a:ext cx="11635273" cy="561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Моносомії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усі летальні, крім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моносомії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Х-хромосомою у жінок – 45, Х0. У цих жінок спостерігається синдром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Шерешевського-Тернера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Такі жінки мають низький зріст, у них недорозвинені матка та яєчники, вторинні статеві ознаки, коротка шия, крилоподібна складка на шиї, деформація стоп і рук та інші порушення.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1-10-ї пар хромосом закінчується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летально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період внутрішньоутробного розвитку.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13-ї хромосоми спричиняє синдром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Патау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18-ї хромосоми – синдром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Едвардса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21-ї пари – хворобу Дауна,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полісомія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статевої пари хромосом призводить у жінок до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трисомії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Х-хромосоми, у чоловіків до синдрому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Клайнфельтера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Чим дрібніші хромосоми, тим сприятливіший прогноз. Хворі із синдромами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Патау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Едвардса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помирають у перші місяці життя, з хворобою Дауна живуть 25-35 років і помирають переважно у юнацькому віці від вторинно приєднаних інфекцій. Хворі з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трисомією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статевої пари хромосом можуть дожити до глибокої старості.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86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46FCA-C2D0-A8FE-E7D9-E81A7F63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1FF2C023-FB00-89F1-E95E-39B8B51E4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77BE692-DA20-7FEC-9903-66CA22262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9F4E1-9AB3-A98D-0B83-3622184FFA76}"/>
              </a:ext>
            </a:extLst>
          </p:cNvPr>
          <p:cNvSpPr txBox="1"/>
          <p:nvPr/>
        </p:nvSpPr>
        <p:spPr>
          <a:xfrm>
            <a:off x="261257" y="1190457"/>
            <a:ext cx="11700588" cy="4024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Вивчаючи під мікроскопом пофарбовані препарати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клітини, можна помітити, що деякі частини хромосом забарвлені дуже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інші слабше.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забарвлений хроматин має назву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менш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еухроматину.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Гетерохроматинові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ділянки розташовуються за всією довжиною хромосоми, але частіше поблизу центромери і на кінцях. Він зберігається 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висококонденсованій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формі протягом усього процесу клітинного поділу і зазвичай генетично неактивний.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інтерфазному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ядрі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має вигляд глибок. Статеві хромосоми часто майже повністю представлені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гетерохроматином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7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28D5-90FE-5110-7069-CE8143C71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86250072-4952-3236-20EA-0C4F04F29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6B511BE-EBEA-5114-1D04-7CC209FE9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40D30-EAAA-B1B8-0D2E-443FE140BF17}"/>
              </a:ext>
            </a:extLst>
          </p:cNvPr>
          <p:cNvSpPr txBox="1"/>
          <p:nvPr/>
        </p:nvSpPr>
        <p:spPr>
          <a:xfrm>
            <a:off x="539621" y="862983"/>
            <a:ext cx="6141098" cy="5312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 генів еукаріот містяться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еухроматинових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ділянках хромосом. Еухроматин менш конденсований, тому він генетично активний і менш забарвлений.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Каріотип чоловіка складається із 46 хромосом, 44 з яких нестатеві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і одна пара статевих хромосом;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їхне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умовне позначення ХY. Нормальний каріотип чоловіка можна записати так: 46, ХY або 44+ХY.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Біологічні основи запліднення та розвитку організму - презентация онлайн">
            <a:extLst>
              <a:ext uri="{FF2B5EF4-FFF2-40B4-BE49-F238E27FC236}">
                <a16:creationId xmlns:a16="http://schemas.microsoft.com/office/drawing/2014/main" id="{F2D63B5D-9194-1D22-3EBC-532A7AF91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583" r="-14" b="41834"/>
          <a:stretch/>
        </p:blipFill>
        <p:spPr bwMode="auto">
          <a:xfrm>
            <a:off x="6923810" y="1371600"/>
            <a:ext cx="5025090" cy="355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31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BF8DE-2900-A257-56D7-E7D92AD3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5360E146-5086-DA68-6AB1-3978FFE05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E2B4FDD-348D-6327-DB29-9F41326A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C0A1B-F7DE-EEB2-5428-AA6C8645A865}"/>
              </a:ext>
            </a:extLst>
          </p:cNvPr>
          <p:cNvSpPr txBox="1"/>
          <p:nvPr/>
        </p:nvSpPr>
        <p:spPr>
          <a:xfrm>
            <a:off x="227045" y="241519"/>
            <a:ext cx="7424057" cy="639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Каріотип жінки також складається з 46 хромосом, з яких 44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одна пара статевих хромосом, які умовно позначаються ХХ. Х-хромосома значно більша, ніж Y-хромосома. В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інтерфазному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ядрі жіночого організму активна лише одна Х-хромосома, а інша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спіралізована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сильно конденсована і тому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інтенсивно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забарвлена, тобто настає компенсація фази активності генетичної інформації. Вона під мікроскопом матиме вигляд темної плями біля ядерної оболонки. Неактивна,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спіралізована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Х-хромосома називається статевим Х-хроматином. Нормальний каріотип жінки можна записати так: 46, ХХ або 44+ХХ.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Біологічні основи запліднення та розвитку організму - презентация онлайн">
            <a:extLst>
              <a:ext uri="{FF2B5EF4-FFF2-40B4-BE49-F238E27FC236}">
                <a16:creationId xmlns:a16="http://schemas.microsoft.com/office/drawing/2014/main" id="{E243BC0D-6C1D-F90B-50E8-8291766E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13833" r="51414" b="41500"/>
          <a:stretch/>
        </p:blipFill>
        <p:spPr bwMode="auto">
          <a:xfrm>
            <a:off x="7789851" y="1600200"/>
            <a:ext cx="426339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0169-94A2-B2E3-0B24-6E0648780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2D0A3D15-D26F-F1CE-8285-D613BD19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C987297-E7F5-C90B-5AB3-3230BDD6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CFA745-2686-7C08-15ED-D751E770045D}"/>
              </a:ext>
            </a:extLst>
          </p:cNvPr>
          <p:cNvSpPr txBox="1"/>
          <p:nvPr/>
        </p:nvSpPr>
        <p:spPr>
          <a:xfrm>
            <a:off x="298580" y="732575"/>
            <a:ext cx="8726454" cy="5047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Існують наступні особливості хромосом багатоклітинних організмів: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хромосом у соматичних клітинах організму постійна.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хромосом у різних організмів одного виду однакова.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Організми, які належать до одного виду, мають однаковий каріотип (диплоїдний набір хромосом соматичної клітини).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хромосом у соматичних клітинах завжди парна (2n).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Парні хромосоми – гомологічні, мають однакові розміри, форму, містять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алельні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гени.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Ядро: будова та функції - Біологія. 9 клас. Остапченко">
            <a:extLst>
              <a:ext uri="{FF2B5EF4-FFF2-40B4-BE49-F238E27FC236}">
                <a16:creationId xmlns:a16="http://schemas.microsoft.com/office/drawing/2014/main" id="{C6863B9D-0DAA-9C3E-8A3B-A303E556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1215" y="1713513"/>
            <a:ext cx="5136981" cy="22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362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03398-C0EB-68C2-6C12-CF7CF8E2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F5286F40-3E4F-906D-BB34-474B182D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7BCFBC8-0027-D7E0-5B4F-6886B2ED9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бумага, Бумажное изделие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9AD5DCB-570E-85F5-5F74-017C9591DE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18344" r="13175" b="12540"/>
          <a:stretch/>
        </p:blipFill>
        <p:spPr>
          <a:xfrm>
            <a:off x="424681" y="290160"/>
            <a:ext cx="8714699" cy="62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3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415A2-9397-6263-06F7-571EB774F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15603667-A96A-54F0-BC82-E7879A11E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FD880E7-2F29-6472-D5DF-11572A072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F357AA-7AA9-411A-DB92-199EA29539FF}"/>
              </a:ext>
            </a:extLst>
          </p:cNvPr>
          <p:cNvSpPr txBox="1"/>
          <p:nvPr/>
        </p:nvSpPr>
        <p:spPr>
          <a:xfrm>
            <a:off x="241040" y="1053202"/>
            <a:ext cx="11709919" cy="452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чоловічому організмі одна Х-хромосома. Вона функціонально активна, тому Х-статевого хроматину в клітинах чоловіків не виявлено.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сегментоядерних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лейкоцитах жінок статевий хроматин має вигляд барабанних паличок (тільця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Барра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у лейкоцитах чоловіків їх немає. Щоб виявити статевий хроматин, можна взяти будь-яку соматичну клітину організму. Але найдоступнішими для цього є клітини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букального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епітелію слизового оболонки ротової порожнини шпателем беруть і наносять на предметне скло, фіксують, зафарбовують і розглядають під мікроскопом з імерсією.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61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AB74A-D4D0-4CF1-3BB8-E71868871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AA218D05-C91A-7039-6DD4-C04E34AC6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C5C3507-BF1E-1825-E4BD-900A03472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меню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DDC606C-51ED-D87A-D41B-C6EC9FE59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28574"/>
          <a:stretch/>
        </p:blipFill>
        <p:spPr>
          <a:xfrm>
            <a:off x="469642" y="844685"/>
            <a:ext cx="10820400" cy="43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49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252835"/>
            <a:ext cx="11737911" cy="6006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Путинцева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Г.Й. Медична генетика : підручник. 2-е вид., перероб. та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доп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. Київ : Медицина, 2008. 392 с. ISBN 978-966-8144-60-8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Коджебаш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Ф. Методичні рекомендації до практичних занять з дисципліни «Медична генетика» для здобувачів вищої освіти спеціальності 222 Медицина / укладач: В. Ф.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Коджебаш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Одеса : Університет Ушинського, 2022. 63 с.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Помогайбо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Генетика людини :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Київ : ВЦ «Академія», 2014. 280 с.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Захаров А.Ф.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Хромосомы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Москва : Медицина, 1977. 192 с.  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2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Korf, Bruce R. Human Genetics and Genomics. 4-th edition. Wiley-Blackwell, 2013. 281 p. 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Фотографії з відкритих інтернет-джерел</a:t>
            </a:r>
            <a:endParaRPr lang="ru-UA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EE761-ECC7-D653-0C6C-FD8D6D2CB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7E864E8F-A252-249B-F688-7A1C0C476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0DC5072-A45B-EC67-DEE7-3A50EE2BA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49C8C-136F-46EA-95B0-93BC1E9916B6}"/>
              </a:ext>
            </a:extLst>
          </p:cNvPr>
          <p:cNvSpPr txBox="1"/>
          <p:nvPr/>
        </p:nvSpPr>
        <p:spPr>
          <a:xfrm>
            <a:off x="297024" y="337366"/>
            <a:ext cx="11524861" cy="165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Найзручніше вивчати структуру хромосом у стадії метафази мітозу. У цю фазу хромосоми максимально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спіралізовані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укорочені, стовщені, тому чітко видно їхню структуру під мікроскопом).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6F538-FC90-D3C3-6152-562AF18957E9}"/>
              </a:ext>
            </a:extLst>
          </p:cNvPr>
          <p:cNvSpPr txBox="1"/>
          <p:nvPr/>
        </p:nvSpPr>
        <p:spPr>
          <a:xfrm>
            <a:off x="297024" y="1991088"/>
            <a:ext cx="70329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хромосома складається з двох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хроматид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основі кожної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хроматиди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молекула ДНК.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Хроматиди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з’єднуються між собою за допомогою тільця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кінетохора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цьому місці на хромосомі знаходиться первинна перетяжка – центромера. До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кінетохора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прикріплюються нитки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ахроматинового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веретена поділу. Центромера поділяє хромосому на плечі. Розміщення центромери суворо постійне для кожної хромосоми.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dirty="0"/>
          </a:p>
        </p:txBody>
      </p:sp>
      <p:pic>
        <p:nvPicPr>
          <p:cNvPr id="2050" name="Picture 2" descr="Хромосома – УМІТИ">
            <a:extLst>
              <a:ext uri="{FF2B5EF4-FFF2-40B4-BE49-F238E27FC236}">
                <a16:creationId xmlns:a16="http://schemas.microsoft.com/office/drawing/2014/main" id="{7505031F-3AA2-5C02-1E3B-BCD5039EE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3193" r="19236" b="15459"/>
          <a:stretch/>
        </p:blipFill>
        <p:spPr bwMode="auto">
          <a:xfrm>
            <a:off x="7564996" y="1598827"/>
            <a:ext cx="4553904" cy="3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20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49E2A-8001-09A2-7FC1-D88AF352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1F0FA23B-A714-CEEB-707F-07DEBAD13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50365BA-2684-B3D9-20CC-BA25D0003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67B5D-3FA4-F725-8556-1BF88364DF2D}"/>
              </a:ext>
            </a:extLst>
          </p:cNvPr>
          <p:cNvSpPr txBox="1"/>
          <p:nvPr/>
        </p:nvSpPr>
        <p:spPr>
          <a:xfrm>
            <a:off x="214604" y="225449"/>
            <a:ext cx="11793894" cy="280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Залежно від розміщення центромери хромосоми бувають: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Метацентричними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рівноплечевими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Субметацентричними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нерівномірноплечовими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Акроцентричними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(різко редуковане одне плече, і воно важко визначається);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Bookman Old Style" panose="02050604050505020204" pitchFamily="18" charset="0"/>
              <a:buChar char="-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Супутниковими (є ще вторинна перетяжка, яка відокремлює від хромосоми супутник – сателіт).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Інструктивна карта дистанційного навчання з біології. Тема уроку: Мітоз  (каріокінез)">
            <a:extLst>
              <a:ext uri="{FF2B5EF4-FFF2-40B4-BE49-F238E27FC236}">
                <a16:creationId xmlns:a16="http://schemas.microsoft.com/office/drawing/2014/main" id="{F82B9626-8A55-94F3-DEB7-EEABA169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3120646"/>
            <a:ext cx="7894320" cy="35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7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343ED-531B-F505-30B4-282A4F32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54075603-E329-35E6-825C-18ED75321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ADD6901-2866-7100-F35A-6E30123E7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4EFCD-82EA-D2E8-3271-7A1F67D3C9B6}"/>
              </a:ext>
            </a:extLst>
          </p:cNvPr>
          <p:cNvSpPr txBox="1"/>
          <p:nvPr/>
        </p:nvSpPr>
        <p:spPr>
          <a:xfrm>
            <a:off x="121298" y="1139161"/>
            <a:ext cx="11765902" cy="452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Структурною основою хромосоми є молекули ДНК. У процесі формування хромосом молекули ДНК зв’язуються з білками,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спіралізуються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молекула ДНК скорочується в 10 000 разів (довжина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деспіралізованої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молекули ДНК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становиить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близько 2 м). Білки забезпечують стійкість компактної структури на різних рівнях організації хромосом.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Білки, що входять до складу хроматину, зазвичай поділяють на дві групи: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гістонові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негістонові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Білки-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гістони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здійснюють перші етапи упаковки ДНК. Це глобулярні білки з відносно високим вмістом амінокислот (аргініну й лізину), які надають основних властивостей хромосомі. 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6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44CE1-0B9D-BC99-4AEA-F52447B1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9882F06E-D09E-DF6F-4769-B51B5DD20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A8F26F6-C781-98C2-EBA9-7971DD1DB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425DDE-3B5A-D7F9-4B87-E50FF68AE6E5}"/>
              </a:ext>
            </a:extLst>
          </p:cNvPr>
          <p:cNvSpPr txBox="1"/>
          <p:nvPr/>
        </p:nvSpPr>
        <p:spPr>
          <a:xfrm>
            <a:off x="0" y="291737"/>
            <a:ext cx="11439331" cy="2957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Виділяють такі рівні організації хромосом: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нуклеосомний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супернуклеосомний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– утворення доменів;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ІV – утворення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розеткоподібних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хромомерів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– утворення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метафазних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хромосом 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суперспіралізація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Хромосоми, їхні функції та будова - Підручник з Біології. 9 клас. Соболь -  Нова програма">
            <a:extLst>
              <a:ext uri="{FF2B5EF4-FFF2-40B4-BE49-F238E27FC236}">
                <a16:creationId xmlns:a16="http://schemas.microsoft.com/office/drawing/2014/main" id="{267D27D0-0D8C-4242-F82C-FF45B717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57" y="3248765"/>
            <a:ext cx="6239347" cy="34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99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6D417-6678-2DB1-AE73-9608BF75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48A07F7A-A253-09CC-0740-7FE610ED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3E3162F-EFDF-8561-2505-0D57D52D7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9ECFD-8D81-B5FC-B272-30189562D82B}"/>
              </a:ext>
            </a:extLst>
          </p:cNvPr>
          <p:cNvSpPr txBox="1"/>
          <p:nvPr/>
        </p:nvSpPr>
        <p:spPr>
          <a:xfrm>
            <a:off x="163290" y="796145"/>
            <a:ext cx="11865420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рівень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нуклеосомний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цьому рівні утворюються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нуклеосоми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Нуклеосома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це ділянка молекули ДНК, що складається із 146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нуклеотидних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пар, навивається (2 витки) на білковий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октомер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вміщує 8 молекул білків-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гістонів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А, Н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Ділянка ДНК між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нуклеосомами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називається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лінкерню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Молекула ДНК скорочується в 6-7 разів.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рівень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супернуклеосомний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Забезпечується за допомогою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білкка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гістону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</a:t>
            </a:r>
            <a:r>
              <a:rPr lang="uk-UA" sz="2400" b="1" baseline="-25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Молекула білка зв’язується з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лінкерними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ділянками й поверхнею хромосом. Виникає впорядкована структура спірального типу, яку називають соленоїдом. Компактність ДНК збільшується в 40 разів. Під електронним мікроскопом структура має вигляд фібрили хроматину.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84346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3171</Words>
  <Application>Microsoft Office PowerPoint</Application>
  <PresentationFormat>Широкоэкранный</PresentationFormat>
  <Paragraphs>128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Avenir Next LT Pro</vt:lpstr>
      <vt:lpstr>Bookman Old Style</vt:lpstr>
      <vt:lpstr>Calibri</vt:lpstr>
      <vt:lpstr>Modern Love</vt:lpstr>
      <vt:lpstr>BohemianVTI</vt:lpstr>
      <vt:lpstr>Хромосоми людини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15</cp:revision>
  <dcterms:created xsi:type="dcterms:W3CDTF">2023-02-19T16:14:39Z</dcterms:created>
  <dcterms:modified xsi:type="dcterms:W3CDTF">2024-02-25T11:15:27Z</dcterms:modified>
</cp:coreProperties>
</file>