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62" r:id="rId3"/>
    <p:sldId id="280" r:id="rId4"/>
    <p:sldId id="281" r:id="rId5"/>
    <p:sldId id="282"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ynytsia" initials="JS" lastIdx="1" clrIdx="0">
    <p:extLst>
      <p:ext uri="{19B8F6BF-5375-455C-9EA6-DF929625EA0E}">
        <p15:presenceInfo xmlns:p15="http://schemas.microsoft.com/office/powerpoint/2012/main" userId="Julia Synyt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9C34-F880-924B-9EBA-EEFB0833BE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D13AC1FA-976B-F445-99D6-C81F2BD2E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2F2354C7-C357-0A43-87D7-E9CF07CB1B19}"/>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B3F0A624-CF2D-9545-AFD8-7FC981238BA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123849D-DA58-FA4B-9264-A1602FFC1D1E}"/>
              </a:ext>
            </a:extLst>
          </p:cNvPr>
          <p:cNvSpPr>
            <a:spLocks noGrp="1"/>
          </p:cNvSpPr>
          <p:nvPr>
            <p:ph type="sldNum" sz="quarter" idx="12"/>
          </p:nvPr>
        </p:nvSpPr>
        <p:spPr/>
        <p:txBody>
          <a:body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80CD46E-4D5E-E945-BC37-AB805774B4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58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665-13B0-144F-9ADE-A1FA9F972652}"/>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95F876D8-7AA2-7D43-AEBC-9E65CDBE4B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B7748CC-C55A-E445-81BD-D1A476B20B0B}"/>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0B7FEDE1-332E-1E47-B491-401FB6A351C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312445-C576-1E4D-9E13-4AA59F6F26E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0726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C297A-0254-704B-86BD-679567261B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BE3BB89-F184-5B41-AF4E-2DB7DBF28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EBB3254-9491-B24E-9F8F-4D85B87F5E4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AC323639-F158-2F4F-894D-FE932CF92D8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8810DE2-7CE7-E041-B3D2-1E148D016C16}"/>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0554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D964-02A7-AD42-B19E-FF32BB88954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EB22614-0C20-694D-97C3-25E3B4E79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33FF027-61EB-9E47-88F1-F8FDA76944A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967CEBDF-43E2-1244-9582-4470238E5A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F4A0D8D-568F-BB4D-BC14-2284DC86C34C}"/>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409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C825-5156-4042-ACCB-CB572252E5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F106E33-BC56-164B-B72A-074A8CAF2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B9469-B610-0245-B83B-89F34DE0818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3A233CA7-4774-FD4F-A3F1-9000D23459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4B7E05D7-9208-9B41-80C9-EC7DDFBE4D3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442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3A92-E276-6E4D-8D10-AD64D97E51A3}"/>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B07918C-4F5C-7B4A-9CD4-FBFD0C198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5559EA38-EC7B-4945-880E-EA883D062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7CA82F83-7EE8-8E43-B351-B877AC536018}"/>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887461D7-3964-444F-98B2-8F2C67CC2B4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2D3530C-D99C-EE4A-BBB8-A87CB9AE02E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510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CC8C-C6D1-264E-AD9A-2BCA11D0B95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AE1FE4D1-9EAE-6346-86EC-0416766F8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77B8E6-189D-F441-9419-116770793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70B3628-6C31-9241-BD58-3822FB205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63F2A8-13A4-A744-8AE0-53403A8BC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32467B65-6B25-1F4A-87FA-0C5AC837600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8" name="Footer Placeholder 7">
            <a:extLst>
              <a:ext uri="{FF2B5EF4-FFF2-40B4-BE49-F238E27FC236}">
                <a16:creationId xmlns:a16="http://schemas.microsoft.com/office/drawing/2014/main" id="{B6406934-09B2-2740-89F7-4B6A123C90C7}"/>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D7E664FE-BD85-AD4C-9946-CDEC2BB9D862}"/>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1960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406-A280-6F43-9757-66BC2A460AAE}"/>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8FC6B53-2282-F345-988D-065F5D8D7EE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4" name="Footer Placeholder 3">
            <a:extLst>
              <a:ext uri="{FF2B5EF4-FFF2-40B4-BE49-F238E27FC236}">
                <a16:creationId xmlns:a16="http://schemas.microsoft.com/office/drawing/2014/main" id="{A55CA7F2-D979-C44C-896F-043FF5E75B7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2A94563F-1FAD-6A44-9530-BE236CF5146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2574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62F39-ACE5-7D4C-AD12-29EA09E406CA}"/>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3" name="Footer Placeholder 2">
            <a:extLst>
              <a:ext uri="{FF2B5EF4-FFF2-40B4-BE49-F238E27FC236}">
                <a16:creationId xmlns:a16="http://schemas.microsoft.com/office/drawing/2014/main" id="{F888D722-B716-8643-9739-1D6F0FF5D2B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AFE9410-6428-3B4B-B821-AAC5B646BCF8}"/>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8299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8F0-F3C3-A043-B49E-441E42DFB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0220F97C-6D59-A748-BE2F-0AFE767E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E4FC2ACC-3E96-4544-ABED-85FA052E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1319A7-BDF9-3942-8921-99C13F81C6C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FAFC3658-F638-6941-9F7A-C39D46F46D0F}"/>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DF0771F-DCF8-7445-B01E-83D97D252F4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374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8DD7-324B-C047-9299-A7471424DF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4288E8D4-A763-6F42-B8D3-EB02BD94D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36EADD9-6D5A-D54E-9DBE-5B9C7539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89E4E-5BE9-2847-B3AC-7220185BDD8E}"/>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C99C036E-F0CD-6649-AC0E-A3C7BBCA263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5593F0-045A-7042-AD89-DB94B7E0020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2339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FFFF00"/>
          </a:fgClr>
          <a:bgClr>
            <a:srgbClr val="FFFF00"/>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F3C21-13AC-4B4D-B52E-00A9E2575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E8F28BCD-E046-944A-BFAE-4AFEC240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DBD31935-8C24-A341-8FCD-614C6880C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4AF70BEE-FBB6-B241-B54D-D80E6D66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8B7AADE2-FD05-474F-8F94-0390360A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B6AED4E-2349-D041-A6F7-5BD50A733E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508967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945-0F01-2F4A-9D23-55290EE12082}"/>
              </a:ext>
            </a:extLst>
          </p:cNvPr>
          <p:cNvSpPr>
            <a:spLocks noGrp="1"/>
          </p:cNvSpPr>
          <p:nvPr>
            <p:ph type="ctrTitle"/>
          </p:nvPr>
        </p:nvSpPr>
        <p:spPr>
          <a:xfrm>
            <a:off x="562252" y="1580225"/>
            <a:ext cx="6513251" cy="949911"/>
          </a:xfrm>
        </p:spPr>
        <p:txBody>
          <a:bodyPr>
            <a:normAutofit fontScale="90000"/>
          </a:bodyPr>
          <a:lstStyle/>
          <a:p>
            <a:r>
              <a:rPr lang="ru-RU" sz="3200" b="1" dirty="0">
                <a:solidFill>
                  <a:srgbClr val="FFCC00"/>
                </a:solidFill>
                <a:latin typeface="Times New Roman" panose="02020603050405020304" pitchFamily="18" charset="0"/>
                <a:cs typeface="Times New Roman" panose="02020603050405020304" pitchFamily="18" charset="0"/>
              </a:rPr>
              <a:t>КАЗНАЧЕЙСЬКА СПРАВА:</a:t>
            </a:r>
            <a:br>
              <a:rPr lang="ru-RU" sz="3200" b="1" dirty="0">
                <a:solidFill>
                  <a:srgbClr val="FFCC00"/>
                </a:solidFill>
                <a:latin typeface="Times New Roman" panose="02020603050405020304" pitchFamily="18" charset="0"/>
                <a:cs typeface="Times New Roman" panose="02020603050405020304" pitchFamily="18" charset="0"/>
              </a:rPr>
            </a:br>
            <a:r>
              <a:rPr lang="ru-RU" sz="3200" b="1" dirty="0">
                <a:solidFill>
                  <a:srgbClr val="FFCC00"/>
                </a:solidFill>
                <a:latin typeface="Times New Roman" panose="02020603050405020304" pitchFamily="18" charset="0"/>
                <a:cs typeface="Times New Roman" panose="02020603050405020304" pitchFamily="18" charset="0"/>
              </a:rPr>
              <a:t>ОБЛІК І ЗВІТНІСТЬ</a:t>
            </a:r>
            <a:endParaRPr lang="uk-UA" sz="3200" b="1" dirty="0">
              <a:solidFill>
                <a:srgbClr val="FFCC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5CF5BB6-568A-4B40-B211-09A38F949B0C}"/>
              </a:ext>
            </a:extLst>
          </p:cNvPr>
          <p:cNvSpPr>
            <a:spLocks noGrp="1"/>
          </p:cNvSpPr>
          <p:nvPr>
            <p:ph type="subTitle" idx="1"/>
          </p:nvPr>
        </p:nvSpPr>
        <p:spPr>
          <a:xfrm>
            <a:off x="936114" y="713174"/>
            <a:ext cx="5624484" cy="760519"/>
          </a:xfrm>
        </p:spPr>
        <p:txBody>
          <a:bodyPr>
            <a:normAutofit/>
          </a:bodyPr>
          <a:lstStyle/>
          <a:p>
            <a:r>
              <a:rPr lang="uk-UA" sz="4800" dirty="0">
                <a:latin typeface="Bahnschrift SemiBold SemiConden" panose="020B0502040204020203" pitchFamily="34" charset="0"/>
                <a:cs typeface="Times New Roman" panose="02020603050405020304" pitchFamily="18" charset="0"/>
              </a:rPr>
              <a:t>Презентація курсу</a:t>
            </a:r>
          </a:p>
          <a:p>
            <a:pPr algn="l"/>
            <a:endParaRPr lang="uk-UA" sz="1600" dirty="0">
              <a:latin typeface="Bahnschrift SemiBold SemiConden" panose="020B0502040204020203" pitchFamily="34"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09AD471-F553-4EB9-B0A5-7B5B86CEE2B8}"/>
              </a:ext>
            </a:extLst>
          </p:cNvPr>
          <p:cNvSpPr/>
          <p:nvPr/>
        </p:nvSpPr>
        <p:spPr>
          <a:xfrm>
            <a:off x="562252" y="3145577"/>
            <a:ext cx="6096000" cy="1363450"/>
          </a:xfrm>
          <a:prstGeom prst="rect">
            <a:avLst/>
          </a:prstGeom>
        </p:spPr>
        <p:txBody>
          <a:bodyPr>
            <a:spAutoFit/>
          </a:bodyPr>
          <a:lstStyle/>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Викладач: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к.е.н., доцент,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доцент кафедри обліку, аналізу</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оподаткування та аудиту Синиця Ю. С.</a:t>
            </a:r>
          </a:p>
        </p:txBody>
      </p:sp>
    </p:spTree>
    <p:extLst>
      <p:ext uri="{BB962C8B-B14F-4D97-AF65-F5344CB8AC3E}">
        <p14:creationId xmlns:p14="http://schemas.microsoft.com/office/powerpoint/2010/main" val="33764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F0FA5C63-2540-43BC-A6F7-3DE361A698A8}"/>
              </a:ext>
            </a:extLst>
          </p:cNvPr>
          <p:cNvSpPr>
            <a:spLocks noGrp="1"/>
          </p:cNvSpPr>
          <p:nvPr>
            <p:ph type="body" idx="1"/>
          </p:nvPr>
        </p:nvSpPr>
        <p:spPr>
          <a:xfrm>
            <a:off x="544458" y="516768"/>
            <a:ext cx="5121071" cy="945987"/>
          </a:xfrm>
        </p:spPr>
        <p:txBody>
          <a:bodyPr>
            <a:normAutofit/>
          </a:bodyPr>
          <a:lstStyle/>
          <a:p>
            <a:pPr algn="ctr"/>
            <a:r>
              <a:rPr lang="uk-UA" dirty="0">
                <a:highlight>
                  <a:srgbClr val="FFFF00"/>
                </a:highlight>
                <a:latin typeface="Segoe Script" panose="030B0504020000000003" pitchFamily="66" charset="0"/>
                <a:cs typeface="Arial" panose="020B0604020202020204" pitchFamily="34" charset="0"/>
              </a:rPr>
              <a:t>Мета навчальної дисципліни </a:t>
            </a:r>
          </a:p>
        </p:txBody>
      </p:sp>
      <p:sp>
        <p:nvSpPr>
          <p:cNvPr id="4" name="Місце для вмісту 3">
            <a:extLst>
              <a:ext uri="{FF2B5EF4-FFF2-40B4-BE49-F238E27FC236}">
                <a16:creationId xmlns:a16="http://schemas.microsoft.com/office/drawing/2014/main" id="{9664D5ED-EEDE-4318-B71F-F495B3B8CA7A}"/>
              </a:ext>
            </a:extLst>
          </p:cNvPr>
          <p:cNvSpPr>
            <a:spLocks noGrp="1"/>
          </p:cNvSpPr>
          <p:nvPr>
            <p:ph sz="half" idx="2"/>
          </p:nvPr>
        </p:nvSpPr>
        <p:spPr>
          <a:xfrm>
            <a:off x="544458" y="1462755"/>
            <a:ext cx="5348906" cy="1067731"/>
          </a:xfrm>
        </p:spPr>
        <p:txBody>
          <a:bodyPr>
            <a:normAutofit fontScale="25000" lnSpcReduction="20000"/>
          </a:bodyPr>
          <a:lstStyle/>
          <a:p>
            <a:pPr marL="0" indent="0" algn="ctr">
              <a:buNone/>
            </a:pPr>
            <a:endParaRPr lang="uk-UA" sz="2400" dirty="0"/>
          </a:p>
          <a:p>
            <a:pPr marL="0" indent="0" algn="just">
              <a:buNone/>
            </a:pPr>
            <a:r>
              <a:rPr lang="uk-UA" sz="7200" dirty="0"/>
              <a:t>набуття студентами теоретичних знань та практичних навиків з казначейської справи при здійсненні операцій з виконання бюджетів усіх рівнів за доходами і видатками</a:t>
            </a:r>
          </a:p>
        </p:txBody>
      </p:sp>
      <p:sp>
        <p:nvSpPr>
          <p:cNvPr id="5" name="Місце для тексту 4">
            <a:extLst>
              <a:ext uri="{FF2B5EF4-FFF2-40B4-BE49-F238E27FC236}">
                <a16:creationId xmlns:a16="http://schemas.microsoft.com/office/drawing/2014/main" id="{2E0643A3-663D-4574-B656-70FBFC623AC4}"/>
              </a:ext>
            </a:extLst>
          </p:cNvPr>
          <p:cNvSpPr>
            <a:spLocks noGrp="1"/>
          </p:cNvSpPr>
          <p:nvPr>
            <p:ph type="body" sz="quarter" idx="3"/>
          </p:nvPr>
        </p:nvSpPr>
        <p:spPr>
          <a:xfrm>
            <a:off x="7238434" y="1299374"/>
            <a:ext cx="4137465" cy="823912"/>
          </a:xfrm>
        </p:spPr>
        <p:txBody>
          <a:bodyPr>
            <a:normAutofit/>
          </a:bodyPr>
          <a:lstStyle/>
          <a:p>
            <a:pPr algn="ctr"/>
            <a:r>
              <a:rPr lang="uk-UA" dirty="0">
                <a:highlight>
                  <a:srgbClr val="FFFF00"/>
                </a:highlight>
                <a:latin typeface="Segoe Script" panose="030B0504020000000003" pitchFamily="66" charset="0"/>
              </a:rPr>
              <a:t>Завдання навчальної дисципліни </a:t>
            </a:r>
          </a:p>
        </p:txBody>
      </p:sp>
      <p:sp>
        <p:nvSpPr>
          <p:cNvPr id="6" name="Місце для вмісту 5">
            <a:extLst>
              <a:ext uri="{FF2B5EF4-FFF2-40B4-BE49-F238E27FC236}">
                <a16:creationId xmlns:a16="http://schemas.microsoft.com/office/drawing/2014/main" id="{26F0FD70-98E5-4ACF-9341-99174D0E0908}"/>
              </a:ext>
            </a:extLst>
          </p:cNvPr>
          <p:cNvSpPr>
            <a:spLocks noGrp="1"/>
          </p:cNvSpPr>
          <p:nvPr>
            <p:ph sz="quarter" idx="4"/>
          </p:nvPr>
        </p:nvSpPr>
        <p:spPr>
          <a:xfrm>
            <a:off x="6966793" y="2258542"/>
            <a:ext cx="4680749" cy="3300084"/>
          </a:xfrm>
        </p:spPr>
        <p:txBody>
          <a:bodyPr>
            <a:noAutofit/>
          </a:bodyPr>
          <a:lstStyle/>
          <a:p>
            <a:pPr algn="just">
              <a:spcBef>
                <a:spcPts val="600"/>
              </a:spcBef>
            </a:pPr>
            <a:r>
              <a:rPr lang="uk-UA" sz="1500" dirty="0">
                <a:latin typeface="Bahnschrift SemiBold" panose="020B0502040204020203" pitchFamily="34" charset="0"/>
              </a:rPr>
              <a:t>вивчення історичних процесів зародження, становлення та розвитку казначейської справи в Україні та в окремих зарубіжних державах; </a:t>
            </a:r>
          </a:p>
          <a:p>
            <a:pPr algn="just">
              <a:spcBef>
                <a:spcPts val="600"/>
              </a:spcBef>
            </a:pPr>
            <a:r>
              <a:rPr lang="uk-UA" sz="1500" dirty="0">
                <a:latin typeface="Bahnschrift SemiBold" panose="020B0502040204020203" pitchFamily="34" charset="0"/>
              </a:rPr>
              <a:t>засвоєння теоретичних основ щодо організації казначейського обслуговування дохідної та видаткової частини державного та місцевих бюджетів; </a:t>
            </a:r>
          </a:p>
          <a:p>
            <a:pPr algn="just">
              <a:spcBef>
                <a:spcPts val="600"/>
              </a:spcBef>
            </a:pPr>
            <a:r>
              <a:rPr lang="uk-UA" sz="1500" dirty="0">
                <a:latin typeface="Bahnschrift SemiBold" panose="020B0502040204020203" pitchFamily="34" charset="0"/>
              </a:rPr>
              <a:t>поєднання теоретичних знань та практичних навичок щодо застосування базових технологій казначейського обслуговування; </a:t>
            </a:r>
          </a:p>
          <a:p>
            <a:pPr algn="just">
              <a:spcBef>
                <a:spcPts val="600"/>
              </a:spcBef>
            </a:pPr>
            <a:r>
              <a:rPr lang="uk-UA" sz="1500" dirty="0">
                <a:latin typeface="Bahnschrift SemiBold" panose="020B0502040204020203" pitchFamily="34" charset="0"/>
              </a:rPr>
              <a:t>формування теоретичних знань і практичних навиків щодо управління державними фінансовими ресурсами</a:t>
            </a:r>
          </a:p>
        </p:txBody>
      </p:sp>
      <p:pic>
        <p:nvPicPr>
          <p:cNvPr id="12" name="Рисунок 11">
            <a:extLst>
              <a:ext uri="{FF2B5EF4-FFF2-40B4-BE49-F238E27FC236}">
                <a16:creationId xmlns:a16="http://schemas.microsoft.com/office/drawing/2014/main" id="{B578F1CD-AAF7-43E9-B6BA-AEB9DBA0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8" y="2834133"/>
            <a:ext cx="5348906" cy="2145606"/>
          </a:xfrm>
          <a:prstGeom prst="rect">
            <a:avLst/>
          </a:prstGeom>
        </p:spPr>
      </p:pic>
    </p:spTree>
    <p:extLst>
      <p:ext uri="{BB962C8B-B14F-4D97-AF65-F5344CB8AC3E}">
        <p14:creationId xmlns:p14="http://schemas.microsoft.com/office/powerpoint/2010/main" val="222155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9549" y="1846557"/>
            <a:ext cx="10892901" cy="3835151"/>
          </a:xfrm>
        </p:spPr>
        <p:txBody>
          <a:bodyPr>
            <a:normAutofit fontScale="62500" lnSpcReduction="20000"/>
          </a:bodyPr>
          <a:lstStyle/>
          <a:p>
            <a:pPr algn="just"/>
            <a:r>
              <a:rPr lang="uk-UA" sz="3400" b="1" dirty="0"/>
              <a:t>Змістовий модуль 1. Загальні засади казначейської системи України</a:t>
            </a:r>
          </a:p>
          <a:p>
            <a:pPr algn="just"/>
            <a:r>
              <a:rPr lang="uk-UA" sz="3400" b="1" dirty="0"/>
              <a:t>Тема 1. Становлення та розвиток казначейської справи в Україні</a:t>
            </a:r>
          </a:p>
          <a:p>
            <a:pPr algn="just"/>
            <a:r>
              <a:rPr lang="uk-UA" sz="3400" dirty="0"/>
              <a:t>Історичні умови започаткування казначейства. Передумови створення казначейської системи в Україні. Етапи створення та розвитку Казначейства України.</a:t>
            </a:r>
          </a:p>
          <a:p>
            <a:pPr algn="just"/>
            <a:endParaRPr lang="uk-UA" sz="3400" b="1" dirty="0"/>
          </a:p>
          <a:p>
            <a:pPr algn="just"/>
            <a:r>
              <a:rPr lang="uk-UA" sz="3400" b="1" dirty="0"/>
              <a:t>Змістовий модуль 2. Основні аспекти функціонування Державної казначейської служби України</a:t>
            </a:r>
          </a:p>
          <a:p>
            <a:pPr algn="just"/>
            <a:r>
              <a:rPr lang="uk-UA" sz="3400" b="1" dirty="0"/>
              <a:t>Тема 2. Організаційна структура та бюджетні повноваження Державної казначейської служби України</a:t>
            </a:r>
          </a:p>
          <a:p>
            <a:pPr algn="just"/>
            <a:r>
              <a:rPr lang="uk-UA" sz="3400" dirty="0"/>
              <a:t>Організаційна структура Державної казначейської служби України. Сутність діяльності та функції Казначейства України. Організація Бюджетного процесу в Україні та його учасники.</a:t>
            </a:r>
          </a:p>
          <a:p>
            <a:pPr algn="just"/>
            <a:endParaRPr lang="uk-UA" sz="34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52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725009" y="1713390"/>
            <a:ext cx="10741982" cy="4057095"/>
          </a:xfrm>
        </p:spPr>
        <p:txBody>
          <a:bodyPr>
            <a:normAutofit fontScale="92500" lnSpcReduction="20000"/>
          </a:bodyPr>
          <a:lstStyle/>
          <a:p>
            <a:pPr algn="just"/>
            <a:r>
              <a:rPr lang="uk-UA" sz="2400" b="1" dirty="0"/>
              <a:t>Змістовий модуль 3. Казначейське обслуговування бюджетів за доходами та видатками</a:t>
            </a:r>
          </a:p>
          <a:p>
            <a:pPr algn="just"/>
            <a:r>
              <a:rPr lang="uk-UA" sz="2400" b="1" dirty="0"/>
              <a:t>Тема 3. Казначейське обслуговування бюджетів за доходами</a:t>
            </a:r>
          </a:p>
          <a:p>
            <a:pPr algn="just"/>
            <a:r>
              <a:rPr lang="uk-UA" sz="2400" dirty="0"/>
              <a:t>Загальна характеристика державних доходів. Порядок зарахування платежів до загального фонду державного бюджету. Порядок зарахування платежів до спеціального фонду державного бюджету. Поняття касового виконання державного бюджету за доходами. Операції за платежами до бюджету, які розподіляються між загальним і спеціальними фондами, державним та місцевими бюджетами. Звітність про надходження коштів до Державного бюджету.</a:t>
            </a:r>
          </a:p>
          <a:p>
            <a:pPr algn="just"/>
            <a:r>
              <a:rPr lang="uk-UA" sz="2400" b="1" dirty="0"/>
              <a:t>Тема 4. Казначейське обслуговування бюджетів за видатками</a:t>
            </a:r>
          </a:p>
          <a:p>
            <a:pPr algn="just"/>
            <a:r>
              <a:rPr lang="uk-UA" sz="2400" dirty="0"/>
              <a:t>Загальна характеристика державних видатків. Розпорядники бюджетних коштів. Реєстрація та облік зобов’язань розпорядників та одержувачів бюджетних коштів. Організація роботи щодо виконання державного бюджету за видатками. Здійснення видатків розпорядників бюджетних коштів.</a:t>
            </a:r>
          </a:p>
          <a:p>
            <a:pPr marL="0" indent="0" algn="just">
              <a:buNone/>
            </a:pPr>
            <a:endParaRPr lang="uk-UA" sz="2400"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612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27607" y="1776784"/>
            <a:ext cx="11033465" cy="3647474"/>
          </a:xfrm>
        </p:spPr>
        <p:txBody>
          <a:bodyPr>
            <a:normAutofit/>
          </a:bodyPr>
          <a:lstStyle/>
          <a:p>
            <a:pPr algn="just"/>
            <a:r>
              <a:rPr lang="uk-UA" sz="2400" b="1" dirty="0"/>
              <a:t>Змістовий модуль 4. Бухгалтерський облік і звітність казначейської системи України</a:t>
            </a:r>
          </a:p>
          <a:p>
            <a:pPr algn="just"/>
            <a:r>
              <a:rPr lang="uk-UA" sz="2400" b="1" dirty="0"/>
              <a:t>Тема 5. Бухгалтерський облік і звітність про виконання бюджетів</a:t>
            </a:r>
          </a:p>
          <a:p>
            <a:pPr algn="just"/>
            <a:r>
              <a:rPr lang="uk-UA" sz="2400" dirty="0"/>
              <a:t>Облікова політика Казначейства України. Бухгалтерський облік виконання бюджетів в Україні. Характеристика звітності про виконання бюджетів. Організація бухгалтерського обліку в органах Казначейства України. Облік доходів бюджету. Облік видатків бюджету. Порядок складання та подання звітності бюджетними установами. Складання та подання звітності про виконання державного бюджету органами Казначейства України.</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300832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TotalTime>
  <Words>405</Words>
  <Application>Microsoft Office PowerPoint</Application>
  <PresentationFormat>Широкий екран</PresentationFormat>
  <Paragraphs>35</Paragraphs>
  <Slides>5</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vt:i4>
      </vt:variant>
    </vt:vector>
  </HeadingPairs>
  <TitlesOfParts>
    <vt:vector size="13" baseType="lpstr">
      <vt:lpstr>Arial</vt:lpstr>
      <vt:lpstr>Bahnschrift SemiBold</vt:lpstr>
      <vt:lpstr>Bahnschrift SemiBold SemiConden</vt:lpstr>
      <vt:lpstr>Calibri</vt:lpstr>
      <vt:lpstr>Calibri Light</vt:lpstr>
      <vt:lpstr>Segoe Script</vt:lpstr>
      <vt:lpstr>Times New Roman</vt:lpstr>
      <vt:lpstr>Office Theme</vt:lpstr>
      <vt:lpstr>КАЗНАЧЕЙСЬКА СПРАВА: ОБЛІК І ЗВІТНІСТЬ</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Бізнес-стратегії в готельно-ресторанному господарстві</dc:title>
  <dc:creator>Julia Synytsia</dc:creator>
  <cp:lastModifiedBy>Julia Synytsia</cp:lastModifiedBy>
  <cp:revision>17</cp:revision>
  <dcterms:created xsi:type="dcterms:W3CDTF">2022-06-09T10:06:25Z</dcterms:created>
  <dcterms:modified xsi:type="dcterms:W3CDTF">2024-10-27T20:19:05Z</dcterms:modified>
</cp:coreProperties>
</file>