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9" r:id="rId3"/>
    <p:sldId id="275" r:id="rId4"/>
    <p:sldId id="278" r:id="rId5"/>
    <p:sldId id="277" r:id="rId6"/>
    <p:sldId id="276" r:id="rId7"/>
    <p:sldId id="281" r:id="rId8"/>
    <p:sldId id="283" r:id="rId9"/>
    <p:sldId id="296" r:id="rId10"/>
    <p:sldId id="282" r:id="rId11"/>
    <p:sldId id="286" r:id="rId12"/>
    <p:sldId id="257" r:id="rId13"/>
    <p:sldId id="285" r:id="rId14"/>
    <p:sldId id="287" r:id="rId15"/>
    <p:sldId id="294" r:id="rId16"/>
    <p:sldId id="288" r:id="rId17"/>
    <p:sldId id="290" r:id="rId18"/>
    <p:sldId id="292" r:id="rId19"/>
    <p:sldId id="291" r:id="rId20"/>
    <p:sldId id="293" r:id="rId21"/>
    <p:sldId id="295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193304"/>
          </a:xfrm>
        </p:spPr>
        <p:txBody>
          <a:bodyPr/>
          <a:lstStyle/>
          <a:p>
            <a:r>
              <a:rPr lang="en-US" dirty="0" smtClean="0"/>
              <a:t>Seminar </a:t>
            </a:r>
            <a:r>
              <a:rPr lang="uk-UA" dirty="0" smtClean="0"/>
              <a:t>2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7776864" cy="230337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Typology </a:t>
            </a:r>
            <a:r>
              <a:rPr lang="en-US" sz="4000" dirty="0"/>
              <a:t>of ethnic and social groups.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2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/>
              <a:t>Andamanoid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Skin </a:t>
            </a:r>
            <a:r>
              <a:rPr lang="en-US" sz="3600" dirty="0" smtClean="0"/>
              <a:t>tone – among </a:t>
            </a:r>
            <a:r>
              <a:rPr lang="en-US" sz="3600" dirty="0"/>
              <a:t>the darkest of all races. </a:t>
            </a:r>
            <a:endParaRPr lang="en-US" sz="3600" dirty="0" smtClean="0"/>
          </a:p>
          <a:p>
            <a:r>
              <a:rPr lang="en-US" sz="3600" dirty="0" smtClean="0"/>
              <a:t>Curly </a:t>
            </a:r>
            <a:r>
              <a:rPr lang="en-US" sz="3600" dirty="0"/>
              <a:t>hair and wide </a:t>
            </a:r>
            <a:r>
              <a:rPr lang="en-US" sz="3600" dirty="0" smtClean="0"/>
              <a:t>nose, like </a:t>
            </a:r>
            <a:r>
              <a:rPr lang="en-US" sz="3600" dirty="0" err="1"/>
              <a:t>Negroids</a:t>
            </a:r>
            <a:r>
              <a:rPr lang="en-US" sz="3600" dirty="0"/>
              <a:t> and </a:t>
            </a:r>
            <a:r>
              <a:rPr lang="en-US" sz="3600" dirty="0" err="1" smtClean="0"/>
              <a:t>Australoids</a:t>
            </a:r>
            <a:r>
              <a:rPr lang="en-US" sz="3600" dirty="0" smtClean="0"/>
              <a:t>. </a:t>
            </a:r>
            <a:endParaRPr lang="en-US" sz="3600" dirty="0" smtClean="0"/>
          </a:p>
          <a:p>
            <a:r>
              <a:rPr lang="en-US" sz="3600" dirty="0" smtClean="0"/>
              <a:t>Lips – </a:t>
            </a:r>
            <a:r>
              <a:rPr lang="en-US" sz="3600" dirty="0"/>
              <a:t>medium thick. </a:t>
            </a:r>
            <a:endParaRPr lang="en-US" sz="3600" dirty="0" smtClean="0"/>
          </a:p>
          <a:p>
            <a:r>
              <a:rPr lang="en-US" sz="3600" dirty="0" smtClean="0"/>
              <a:t>Eye </a:t>
            </a:r>
            <a:r>
              <a:rPr lang="en-US" sz="3600" dirty="0"/>
              <a:t>shape and </a:t>
            </a:r>
            <a:r>
              <a:rPr lang="en-US" sz="3600" dirty="0" smtClean="0"/>
              <a:t>face </a:t>
            </a:r>
            <a:r>
              <a:rPr lang="en-US" sz="3600" dirty="0"/>
              <a:t>structure  </a:t>
            </a:r>
            <a:r>
              <a:rPr lang="en-US" sz="3600" dirty="0" smtClean="0"/>
              <a:t>                 resemble </a:t>
            </a:r>
            <a:r>
              <a:rPr lang="en-US" sz="3600" dirty="0"/>
              <a:t>Mongoloid. </a:t>
            </a:r>
            <a:endParaRPr lang="en-US" sz="3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752" y="4005064"/>
            <a:ext cx="2471361" cy="247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59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1114"/>
            <a:ext cx="8229600" cy="48574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United </a:t>
            </a:r>
            <a:r>
              <a:rPr lang="en-US" sz="3600" dirty="0" smtClean="0"/>
              <a:t>Nations </a:t>
            </a:r>
            <a:r>
              <a:rPr lang="en-US" sz="3600" dirty="0"/>
              <a:t>in </a:t>
            </a:r>
            <a:r>
              <a:rPr lang="en-US" sz="3600" dirty="0" smtClean="0"/>
              <a:t>1950 decided </a:t>
            </a:r>
            <a:r>
              <a:rPr lang="en-US" sz="3600" dirty="0"/>
              <a:t>to </a:t>
            </a:r>
            <a:r>
              <a:rPr lang="en-US" sz="3600" dirty="0" smtClean="0"/>
              <a:t>drop </a:t>
            </a:r>
            <a:r>
              <a:rPr lang="en-US" sz="3600" dirty="0"/>
              <a:t>the term ‘race’ </a:t>
            </a:r>
            <a:r>
              <a:rPr lang="en-US" sz="3600" dirty="0" smtClean="0"/>
              <a:t>and </a:t>
            </a:r>
            <a:r>
              <a:rPr lang="en-US" sz="3600" dirty="0"/>
              <a:t>speak of “ethnic groups”. </a:t>
            </a:r>
            <a:endParaRPr lang="en-US" sz="3600" dirty="0" smtClean="0"/>
          </a:p>
          <a:p>
            <a:r>
              <a:rPr lang="en-US" sz="3600" dirty="0" smtClean="0"/>
              <a:t>There </a:t>
            </a:r>
            <a:r>
              <a:rPr lang="en-US" sz="3600" dirty="0"/>
              <a:t>are more than 5,000 ethnic groups in the world, according to a </a:t>
            </a:r>
            <a:r>
              <a:rPr lang="en-US" sz="3600" dirty="0" smtClean="0"/>
              <a:t>study </a:t>
            </a:r>
            <a:r>
              <a:rPr lang="en-US" sz="3600" dirty="0"/>
              <a:t>published in the </a:t>
            </a:r>
            <a:r>
              <a:rPr lang="en-US" sz="3600" dirty="0" smtClean="0"/>
              <a:t>“Scientific American </a:t>
            </a:r>
            <a:r>
              <a:rPr lang="en-US" sz="3600" dirty="0"/>
              <a:t>Journal”.</a:t>
            </a: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16" y="4509120"/>
            <a:ext cx="5824463" cy="20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258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Ethnic groups in the world by the end of the XX century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94958"/>
            <a:ext cx="8784976" cy="566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797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Ethnolinguistic classification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Principle: </a:t>
            </a:r>
            <a:r>
              <a:rPr lang="en-US" sz="3600" dirty="0" smtClean="0"/>
              <a:t>the </a:t>
            </a:r>
            <a:r>
              <a:rPr lang="en-US" sz="3600" dirty="0"/>
              <a:t>kinship of </a:t>
            </a:r>
            <a:r>
              <a:rPr lang="en-US" sz="3600" dirty="0" err="1" smtClean="0"/>
              <a:t>ethne</a:t>
            </a:r>
            <a:r>
              <a:rPr lang="en-US" sz="3600" dirty="0" smtClean="0"/>
              <a:t> through languages (comparison </a:t>
            </a:r>
            <a:r>
              <a:rPr lang="en-US" sz="3600" dirty="0"/>
              <a:t>of their grammar and </a:t>
            </a:r>
            <a:r>
              <a:rPr lang="en-US" sz="3600" dirty="0" smtClean="0"/>
              <a:t>vocabulary). </a:t>
            </a:r>
          </a:p>
          <a:p>
            <a:r>
              <a:rPr lang="en-US" sz="3600" dirty="0" smtClean="0"/>
              <a:t>Language families </a:t>
            </a:r>
            <a:r>
              <a:rPr lang="en-US" sz="3600" dirty="0"/>
              <a:t>are divided into </a:t>
            </a:r>
            <a:r>
              <a:rPr lang="en-US" sz="3600" dirty="0" smtClean="0"/>
              <a:t>groups and subgroups</a:t>
            </a:r>
            <a:r>
              <a:rPr lang="en-US" sz="3600" dirty="0"/>
              <a:t>.</a:t>
            </a:r>
          </a:p>
          <a:p>
            <a:r>
              <a:rPr lang="en-US" sz="3600" dirty="0"/>
              <a:t>L</a:t>
            </a:r>
            <a:r>
              <a:rPr lang="en-US" sz="3600" dirty="0" smtClean="0"/>
              <a:t>inguists </a:t>
            </a:r>
            <a:r>
              <a:rPr lang="en-US" sz="3600" dirty="0"/>
              <a:t>distinguish 12 </a:t>
            </a:r>
            <a:r>
              <a:rPr lang="en-US" sz="3600" dirty="0" smtClean="0"/>
              <a:t>main </a:t>
            </a:r>
            <a:r>
              <a:rPr lang="en-US" sz="3600" dirty="0"/>
              <a:t>language families, covering about 96% of the world's languages.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336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37" y="0"/>
            <a:ext cx="9196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8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С</a:t>
            </a:r>
            <a:r>
              <a:rPr lang="en-US" sz="4000" dirty="0" err="1" smtClean="0"/>
              <a:t>onfessional</a:t>
            </a:r>
            <a:r>
              <a:rPr lang="en-US" sz="4000" dirty="0" smtClean="0"/>
              <a:t> classification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/>
              <a:t>Principle: </a:t>
            </a:r>
            <a:r>
              <a:rPr lang="en-US" sz="3600" dirty="0" smtClean="0"/>
              <a:t>religious membership of EGs.</a:t>
            </a:r>
          </a:p>
          <a:p>
            <a:r>
              <a:rPr lang="en-US" sz="3600" dirty="0" smtClean="0"/>
              <a:t>Christians (orthodox &amp; catholic);</a:t>
            </a:r>
          </a:p>
          <a:p>
            <a:r>
              <a:rPr lang="en-US" sz="3600" dirty="0" smtClean="0"/>
              <a:t>Protestants;</a:t>
            </a:r>
          </a:p>
          <a:p>
            <a:r>
              <a:rPr lang="en-US" sz="3600" dirty="0" smtClean="0"/>
              <a:t>Muslims;</a:t>
            </a:r>
          </a:p>
          <a:p>
            <a:r>
              <a:rPr lang="en-US" sz="3600" dirty="0" smtClean="0"/>
              <a:t>Buddhists;</a:t>
            </a:r>
          </a:p>
          <a:p>
            <a:r>
              <a:rPr lang="en-US" sz="3600" dirty="0" smtClean="0"/>
              <a:t>Judaists;</a:t>
            </a:r>
          </a:p>
          <a:p>
            <a:r>
              <a:rPr lang="en-US" sz="3600" dirty="0" smtClean="0"/>
              <a:t>Minor groups: Jehovah’s </a:t>
            </a:r>
            <a:r>
              <a:rPr lang="en-US" sz="3600" dirty="0"/>
              <a:t>Witnesses; Mormons; Evangelic Christians; Presbyterians; Seventh-Day Adventists; Evangelic </a:t>
            </a:r>
            <a:r>
              <a:rPr lang="en-US" sz="3600" dirty="0" smtClean="0"/>
              <a:t>Christian Baptists.</a:t>
            </a:r>
            <a:endParaRPr lang="en-US" sz="36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More types of ethnic groups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Primary </a:t>
            </a:r>
            <a:r>
              <a:rPr lang="en-US" sz="3600" dirty="0" smtClean="0"/>
              <a:t>vs. secondary.</a:t>
            </a:r>
          </a:p>
          <a:p>
            <a:r>
              <a:rPr lang="en-US" sz="3600" dirty="0"/>
              <a:t>Folk-community </a:t>
            </a:r>
            <a:r>
              <a:rPr lang="en-US" sz="3600" dirty="0" smtClean="0"/>
              <a:t>vs. nationality-community.</a:t>
            </a:r>
          </a:p>
          <a:p>
            <a:r>
              <a:rPr lang="en-US" sz="3600" dirty="0"/>
              <a:t>Majority </a:t>
            </a:r>
            <a:r>
              <a:rPr lang="en-US" sz="3600" dirty="0" smtClean="0"/>
              <a:t>vs. minority.</a:t>
            </a:r>
          </a:p>
          <a:p>
            <a:r>
              <a:rPr lang="en-US" sz="3600" dirty="0"/>
              <a:t> "Young" </a:t>
            </a:r>
            <a:r>
              <a:rPr lang="en-US" sz="3600" dirty="0" smtClean="0"/>
              <a:t>vs. "old“. 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4822825" cy="256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5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pPr algn="ctr"/>
            <a:r>
              <a:rPr lang="en-US" dirty="0"/>
              <a:t>Primary vs. </a:t>
            </a:r>
            <a:r>
              <a:rPr lang="en-US" dirty="0" smtClean="0"/>
              <a:t>secondary EGs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73616" cy="532859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Principle</a:t>
            </a:r>
            <a:r>
              <a:rPr lang="en-US" sz="3200" dirty="0" smtClean="0"/>
              <a:t>: place </a:t>
            </a:r>
            <a:r>
              <a:rPr lang="en-US" sz="3200" dirty="0"/>
              <a:t>of origin where the group's culture </a:t>
            </a:r>
            <a:r>
              <a:rPr lang="en-US" sz="3200" dirty="0" smtClean="0"/>
              <a:t>emerged. </a:t>
            </a:r>
          </a:p>
          <a:p>
            <a:r>
              <a:rPr lang="en-US" sz="3200" b="1" dirty="0" smtClean="0"/>
              <a:t>Primary EGs </a:t>
            </a:r>
            <a:r>
              <a:rPr lang="en-US" sz="3200" dirty="0" smtClean="0"/>
              <a:t>– live </a:t>
            </a:r>
            <a:r>
              <a:rPr lang="en-US" sz="3200" dirty="0"/>
              <a:t>in the </a:t>
            </a:r>
            <a:r>
              <a:rPr lang="en-US" sz="3200" dirty="0" smtClean="0"/>
              <a:t>place of their historical formation (indigenous groups). </a:t>
            </a:r>
          </a:p>
          <a:p>
            <a:pPr marL="0" indent="0">
              <a:buNone/>
            </a:pPr>
            <a:r>
              <a:rPr lang="en-US" sz="3200" i="1" dirty="0" smtClean="0"/>
              <a:t>Examples</a:t>
            </a:r>
            <a:r>
              <a:rPr lang="en-US" sz="3200" i="1" dirty="0"/>
              <a:t>: </a:t>
            </a:r>
            <a:r>
              <a:rPr lang="en-US" sz="3200" dirty="0"/>
              <a:t>the French in France, Germans in </a:t>
            </a:r>
            <a:r>
              <a:rPr lang="en-US" sz="3200" dirty="0" smtClean="0"/>
              <a:t>Germany, Native </a:t>
            </a:r>
            <a:r>
              <a:rPr lang="en-US" sz="3200" dirty="0"/>
              <a:t>Indians in the </a:t>
            </a:r>
            <a:r>
              <a:rPr lang="en-US" sz="3200" dirty="0" smtClean="0"/>
              <a:t>Americas.</a:t>
            </a:r>
          </a:p>
          <a:p>
            <a:r>
              <a:rPr lang="en-US" sz="3200" b="1" dirty="0"/>
              <a:t>Secondary</a:t>
            </a:r>
            <a:r>
              <a:rPr lang="en-US" sz="3200" dirty="0"/>
              <a:t> </a:t>
            </a:r>
            <a:r>
              <a:rPr lang="en-US" sz="3200" dirty="0" smtClean="0"/>
              <a:t>EGs –</a:t>
            </a:r>
            <a:r>
              <a:rPr lang="en-US" sz="3200" dirty="0"/>
              <a:t> </a:t>
            </a:r>
            <a:r>
              <a:rPr lang="en-US" sz="3200" dirty="0" smtClean="0"/>
              <a:t>originated </a:t>
            </a:r>
            <a:r>
              <a:rPr lang="en-US" sz="3200" dirty="0"/>
              <a:t>in society different from </a:t>
            </a:r>
            <a:r>
              <a:rPr lang="en-US" sz="3200" dirty="0" smtClean="0"/>
              <a:t>where they </a:t>
            </a:r>
            <a:r>
              <a:rPr lang="en-US" sz="3200" dirty="0" smtClean="0"/>
              <a:t>live now</a:t>
            </a:r>
            <a:r>
              <a:rPr lang="en-US" sz="3200" dirty="0"/>
              <a:t>.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i="1" dirty="0" smtClean="0"/>
              <a:t>Examples: </a:t>
            </a:r>
            <a:r>
              <a:rPr lang="en-US" sz="3200" dirty="0"/>
              <a:t>the Italians, </a:t>
            </a:r>
            <a:r>
              <a:rPr lang="en-US" sz="3200" dirty="0" smtClean="0"/>
              <a:t>Germans </a:t>
            </a:r>
            <a:r>
              <a:rPr lang="en-US" sz="3200" dirty="0"/>
              <a:t>in Canada or the United States.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6079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96448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800" dirty="0" smtClean="0"/>
              <a:t>Folk-community </a:t>
            </a:r>
            <a:r>
              <a:rPr lang="en-US" sz="3800" dirty="0"/>
              <a:t>vs. nationality-community</a:t>
            </a:r>
            <a:r>
              <a:rPr lang="ru-RU" sz="3800" dirty="0"/>
              <a:t/>
            </a:r>
            <a:br>
              <a:rPr lang="ru-RU" sz="3800" dirty="0"/>
            </a:b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68863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Principle: </a:t>
            </a:r>
            <a:r>
              <a:rPr lang="en-US" sz="3200" dirty="0" smtClean="0"/>
              <a:t>cultural </a:t>
            </a:r>
            <a:r>
              <a:rPr lang="en-US" sz="3200" dirty="0" smtClean="0"/>
              <a:t>self-awareness.</a:t>
            </a:r>
            <a:endParaRPr lang="en-US" sz="3200" dirty="0" smtClean="0"/>
          </a:p>
          <a:p>
            <a:r>
              <a:rPr lang="en-US" sz="3200" b="1" dirty="0"/>
              <a:t>Nationality </a:t>
            </a:r>
            <a:r>
              <a:rPr lang="en-US" sz="3200" b="1" dirty="0" smtClean="0"/>
              <a:t>groups </a:t>
            </a:r>
            <a:r>
              <a:rPr lang="en-US" sz="3200" dirty="0" smtClean="0"/>
              <a:t>– culturally self-aware. See themselves </a:t>
            </a:r>
            <a:r>
              <a:rPr lang="en-US" sz="3200" dirty="0"/>
              <a:t>as </a:t>
            </a:r>
            <a:r>
              <a:rPr lang="en-US" sz="3200" dirty="0" smtClean="0"/>
              <a:t>united </a:t>
            </a:r>
            <a:r>
              <a:rPr lang="en-US" sz="3200" dirty="0"/>
              <a:t>by a </a:t>
            </a:r>
            <a:r>
              <a:rPr lang="en-US" sz="3200" dirty="0" smtClean="0"/>
              <a:t>one culture.</a:t>
            </a:r>
          </a:p>
          <a:p>
            <a:r>
              <a:rPr lang="en-US" sz="3200" b="1" dirty="0"/>
              <a:t>F</a:t>
            </a:r>
            <a:r>
              <a:rPr lang="en-US" sz="3200" b="1" dirty="0" smtClean="0"/>
              <a:t>olk community </a:t>
            </a:r>
            <a:r>
              <a:rPr lang="en-US" sz="3200" b="1" dirty="0" smtClean="0"/>
              <a:t>groups – </a:t>
            </a:r>
            <a:r>
              <a:rPr lang="en-US" sz="3200" dirty="0" smtClean="0"/>
              <a:t>mainly </a:t>
            </a:r>
            <a:r>
              <a:rPr lang="en-US" sz="3200" dirty="0"/>
              <a:t>of peasant background. </a:t>
            </a:r>
            <a:r>
              <a:rPr lang="en-US" sz="3200" dirty="0"/>
              <a:t>See themselves as united by </a:t>
            </a:r>
            <a:r>
              <a:rPr lang="en-US" sz="3200" dirty="0" smtClean="0"/>
              <a:t>kinship </a:t>
            </a:r>
            <a:r>
              <a:rPr lang="en-US" sz="3200" dirty="0"/>
              <a:t>and </a:t>
            </a:r>
            <a:r>
              <a:rPr lang="en-US" sz="3200" dirty="0" smtClean="0"/>
              <a:t>family </a:t>
            </a:r>
            <a:r>
              <a:rPr lang="en-US" sz="3200" dirty="0"/>
              <a:t>friendships. 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Usually </a:t>
            </a:r>
            <a:r>
              <a:rPr lang="en-US" sz="3200" dirty="0" smtClean="0"/>
              <a:t>folk-community-type </a:t>
            </a:r>
            <a:r>
              <a:rPr lang="en-US" sz="3200" dirty="0"/>
              <a:t>groups </a:t>
            </a:r>
            <a:r>
              <a:rPr lang="en-US" sz="3200" dirty="0" smtClean="0"/>
              <a:t>transform into </a:t>
            </a:r>
            <a:r>
              <a:rPr lang="en-US" sz="3200" dirty="0"/>
              <a:t>nationality-type groups.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2173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Majority and minority ethnic groups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896544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/>
              <a:t>Principle</a:t>
            </a:r>
            <a:r>
              <a:rPr lang="en-US" sz="3600" dirty="0" smtClean="0"/>
              <a:t>: whether </a:t>
            </a:r>
            <a:r>
              <a:rPr lang="en-US" sz="3600" dirty="0"/>
              <a:t>the groups </a:t>
            </a:r>
            <a:r>
              <a:rPr lang="en-US" sz="3600" dirty="0" smtClean="0"/>
              <a:t>are powerful </a:t>
            </a:r>
            <a:r>
              <a:rPr lang="en-US" sz="3600" dirty="0"/>
              <a:t>in society. </a:t>
            </a:r>
            <a:r>
              <a:rPr lang="en-US" sz="3600" dirty="0" smtClean="0"/>
              <a:t>(It refers not </a:t>
            </a:r>
            <a:r>
              <a:rPr lang="en-US" sz="3600" dirty="0"/>
              <a:t>to numbers but to </a:t>
            </a:r>
            <a:r>
              <a:rPr lang="en-US" sz="3600" dirty="0" smtClean="0"/>
              <a:t>power). </a:t>
            </a:r>
          </a:p>
          <a:p>
            <a:r>
              <a:rPr lang="en-US" sz="3600" b="1" dirty="0"/>
              <a:t>Majority </a:t>
            </a:r>
            <a:r>
              <a:rPr lang="en-US" sz="3600" dirty="0" smtClean="0"/>
              <a:t>EGs –  determine society's </a:t>
            </a:r>
            <a:r>
              <a:rPr lang="en-US" sz="3600" dirty="0"/>
              <a:t>basic institutions, especially </a:t>
            </a:r>
            <a:r>
              <a:rPr lang="en-US" sz="3600" dirty="0" smtClean="0"/>
              <a:t>political</a:t>
            </a:r>
            <a:r>
              <a:rPr lang="en-US" sz="3600" dirty="0"/>
              <a:t>, economic, and cultural. </a:t>
            </a:r>
            <a:endParaRPr lang="en-US" sz="3600" dirty="0" smtClean="0"/>
          </a:p>
          <a:p>
            <a:r>
              <a:rPr lang="en-US" sz="3600" b="1" dirty="0" smtClean="0"/>
              <a:t>Minority</a:t>
            </a:r>
            <a:r>
              <a:rPr lang="en-US" sz="3600" dirty="0" smtClean="0"/>
              <a:t> EGs – preserve </a:t>
            </a:r>
            <a:r>
              <a:rPr lang="en-US" sz="3600" dirty="0"/>
              <a:t>their institutions and culture </a:t>
            </a:r>
            <a:r>
              <a:rPr lang="en-US" sz="3600" dirty="0" smtClean="0"/>
              <a:t>in a smaller </a:t>
            </a:r>
            <a:r>
              <a:rPr lang="en-US" sz="3600" dirty="0" smtClean="0"/>
              <a:t>degree. </a:t>
            </a:r>
            <a:r>
              <a:rPr lang="en-US" sz="3600" dirty="0" smtClean="0"/>
              <a:t>Their activities </a:t>
            </a:r>
            <a:r>
              <a:rPr lang="en-US" sz="3600" dirty="0"/>
              <a:t>are </a:t>
            </a:r>
            <a:r>
              <a:rPr lang="en-US" sz="3600" dirty="0" smtClean="0"/>
              <a:t>controlled by the </a:t>
            </a:r>
            <a:r>
              <a:rPr lang="en-US" sz="3600" dirty="0"/>
              <a:t>majority groups</a:t>
            </a:r>
            <a:r>
              <a:rPr lang="en-US" sz="36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71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Outline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1. Classifications and types of ethnic </a:t>
            </a:r>
            <a:r>
              <a:rPr lang="en-US" sz="3200" dirty="0" smtClean="0"/>
              <a:t>groups (EG):</a:t>
            </a:r>
            <a:endParaRPr lang="en-US" sz="3200" dirty="0"/>
          </a:p>
          <a:p>
            <a:r>
              <a:rPr lang="en-US" sz="3200" dirty="0"/>
              <a:t>	a)  geographical classification;</a:t>
            </a:r>
          </a:p>
          <a:p>
            <a:r>
              <a:rPr lang="en-US" sz="3200" dirty="0"/>
              <a:t>	b) anthropological classification;</a:t>
            </a:r>
          </a:p>
          <a:p>
            <a:r>
              <a:rPr lang="en-US" sz="3200" dirty="0"/>
              <a:t>	c) ethnolinguistic classification;</a:t>
            </a:r>
          </a:p>
          <a:p>
            <a:r>
              <a:rPr lang="en-US" sz="3200" dirty="0"/>
              <a:t>	d) other types of ethnic groups: </a:t>
            </a:r>
          </a:p>
          <a:p>
            <a:pPr marL="685800" lvl="2" indent="0">
              <a:buNone/>
            </a:pPr>
            <a:r>
              <a:rPr lang="en-US" sz="2800" dirty="0"/>
              <a:t>•	primary and </a:t>
            </a:r>
            <a:r>
              <a:rPr lang="en-US" sz="2800" dirty="0" smtClean="0"/>
              <a:t>secondary EGs, </a:t>
            </a:r>
          </a:p>
          <a:p>
            <a:pPr marL="685800" lvl="2" indent="0">
              <a:buNone/>
            </a:pPr>
            <a:r>
              <a:rPr lang="en-US" sz="2800" dirty="0" smtClean="0"/>
              <a:t>•</a:t>
            </a:r>
            <a:r>
              <a:rPr lang="en-US" sz="2800" dirty="0"/>
              <a:t>	</a:t>
            </a:r>
            <a:r>
              <a:rPr lang="en-US" sz="2800" dirty="0" smtClean="0"/>
              <a:t>folk-community </a:t>
            </a:r>
            <a:r>
              <a:rPr lang="en-US" sz="2800" dirty="0"/>
              <a:t>and  </a:t>
            </a:r>
            <a:r>
              <a:rPr lang="en-US" sz="2800" dirty="0" smtClean="0"/>
              <a:t>nationality-community EGs, </a:t>
            </a:r>
            <a:endParaRPr lang="en-US" sz="2800" dirty="0"/>
          </a:p>
          <a:p>
            <a:pPr marL="685800" lvl="2" indent="0">
              <a:buNone/>
            </a:pPr>
            <a:r>
              <a:rPr lang="en-US" sz="2800" dirty="0"/>
              <a:t>•	dominant  majority  and  subordinate  minority </a:t>
            </a:r>
            <a:r>
              <a:rPr lang="en-US" sz="2800" dirty="0" smtClean="0"/>
              <a:t>EGs, </a:t>
            </a:r>
            <a:endParaRPr lang="en-US" sz="2800" dirty="0"/>
          </a:p>
          <a:p>
            <a:pPr marL="685800" lvl="2" indent="0">
              <a:buNone/>
            </a:pPr>
            <a:r>
              <a:rPr lang="en-US" sz="2800" dirty="0"/>
              <a:t>•	immigrant or "young" and established or "old" </a:t>
            </a:r>
            <a:r>
              <a:rPr lang="en-US" sz="2800" dirty="0" smtClean="0"/>
              <a:t>EGs.</a:t>
            </a:r>
            <a:endParaRPr lang="en-US" sz="2800" dirty="0"/>
          </a:p>
          <a:p>
            <a:r>
              <a:rPr lang="en-US" sz="3200" dirty="0"/>
              <a:t>2. Typology of social groups.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943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"Young" and "old" ethnic groups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Principle: </a:t>
            </a:r>
            <a:r>
              <a:rPr lang="en-US" sz="3200" dirty="0" smtClean="0"/>
              <a:t>generation </a:t>
            </a:r>
            <a:r>
              <a:rPr lang="en-US" sz="3200" dirty="0"/>
              <a:t>of immigrants of a certain area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"</a:t>
            </a:r>
            <a:r>
              <a:rPr lang="en-US" sz="3200" b="1" dirty="0"/>
              <a:t>Young" </a:t>
            </a:r>
            <a:r>
              <a:rPr lang="en-US" sz="3200" b="1" dirty="0" smtClean="0"/>
              <a:t>EGs – </a:t>
            </a:r>
            <a:r>
              <a:rPr lang="en-US" sz="3200" dirty="0" smtClean="0"/>
              <a:t>are made </a:t>
            </a:r>
            <a:r>
              <a:rPr lang="en-US" sz="3200" dirty="0"/>
              <a:t>up </a:t>
            </a:r>
            <a:r>
              <a:rPr lang="en-US" sz="3200" dirty="0" smtClean="0"/>
              <a:t>mainly </a:t>
            </a:r>
            <a:r>
              <a:rPr lang="en-US" sz="3200" dirty="0"/>
              <a:t>of the 1</a:t>
            </a:r>
            <a:r>
              <a:rPr lang="en-US" sz="3200" dirty="0" smtClean="0"/>
              <a:t>st </a:t>
            </a:r>
            <a:r>
              <a:rPr lang="en-US" sz="3200" dirty="0"/>
              <a:t>– “the immigrant” – generation, </a:t>
            </a:r>
            <a:r>
              <a:rPr lang="en-US" sz="3200" dirty="0" smtClean="0"/>
              <a:t>their </a:t>
            </a:r>
            <a:r>
              <a:rPr lang="en-US" sz="3200" dirty="0"/>
              <a:t>2</a:t>
            </a:r>
            <a:r>
              <a:rPr lang="en-US" sz="3200" dirty="0" smtClean="0"/>
              <a:t>nd </a:t>
            </a:r>
            <a:r>
              <a:rPr lang="en-US" sz="3200" dirty="0"/>
              <a:t>generation is </a:t>
            </a:r>
            <a:r>
              <a:rPr lang="en-US" sz="3200" dirty="0" smtClean="0"/>
              <a:t>small </a:t>
            </a:r>
            <a:r>
              <a:rPr lang="en-US" sz="3200" dirty="0"/>
              <a:t>in size or young in age.  </a:t>
            </a:r>
          </a:p>
          <a:p>
            <a:r>
              <a:rPr lang="en-US" sz="3200" dirty="0" smtClean="0"/>
              <a:t>“</a:t>
            </a:r>
            <a:r>
              <a:rPr lang="en-US" sz="3200" b="1" dirty="0" smtClean="0"/>
              <a:t>Old</a:t>
            </a:r>
            <a:r>
              <a:rPr lang="en-US" sz="3200" b="1" dirty="0"/>
              <a:t>" </a:t>
            </a:r>
            <a:r>
              <a:rPr lang="en-US" sz="3200" b="1" dirty="0" smtClean="0"/>
              <a:t>EGs – </a:t>
            </a:r>
            <a:r>
              <a:rPr lang="en-US" sz="3200" dirty="0" smtClean="0"/>
              <a:t>are established </a:t>
            </a:r>
            <a:r>
              <a:rPr lang="en-US" sz="3200" dirty="0"/>
              <a:t>in </a:t>
            </a:r>
            <a:r>
              <a:rPr lang="en-US" sz="3200" dirty="0" smtClean="0"/>
              <a:t>society, </a:t>
            </a:r>
            <a:r>
              <a:rPr lang="en-US" sz="3200" dirty="0"/>
              <a:t>they </a:t>
            </a:r>
            <a:r>
              <a:rPr lang="en-US" sz="3200" dirty="0" smtClean="0"/>
              <a:t>have a </a:t>
            </a:r>
            <a:r>
              <a:rPr lang="en-US" sz="3200" dirty="0"/>
              <a:t>high proportion of adult second and </a:t>
            </a:r>
            <a:r>
              <a:rPr lang="en-US" sz="3200" dirty="0" smtClean="0"/>
              <a:t>third generations</a:t>
            </a:r>
            <a:r>
              <a:rPr lang="en-US" sz="3200" dirty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4371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Social </a:t>
            </a:r>
            <a:r>
              <a:rPr lang="en-US" sz="4400" dirty="0" smtClean="0"/>
              <a:t>groups (united by social relations and activities)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1. </a:t>
            </a:r>
            <a:r>
              <a:rPr lang="en-US" sz="3600" dirty="0" smtClean="0"/>
              <a:t>I</a:t>
            </a:r>
            <a:r>
              <a:rPr lang="en-US" sz="3600" dirty="0" smtClean="0"/>
              <a:t>nvoluntary</a:t>
            </a:r>
            <a:r>
              <a:rPr lang="en-US" sz="3600" dirty="0"/>
              <a:t>, voluntary and delegate </a:t>
            </a:r>
            <a:r>
              <a:rPr lang="en-US" sz="3600" dirty="0" smtClean="0"/>
              <a:t>groups.</a:t>
            </a:r>
            <a:endParaRPr lang="en-US" sz="3600" dirty="0"/>
          </a:p>
          <a:p>
            <a:r>
              <a:rPr lang="en-US" sz="3600" dirty="0" smtClean="0"/>
              <a:t>2</a:t>
            </a:r>
            <a:r>
              <a:rPr lang="en-US" sz="3600" dirty="0"/>
              <a:t>. </a:t>
            </a:r>
            <a:r>
              <a:rPr lang="en-US" sz="3600" dirty="0" smtClean="0"/>
              <a:t>V</a:t>
            </a:r>
            <a:r>
              <a:rPr lang="en-US" sz="3600" dirty="0" smtClean="0"/>
              <a:t>ertical and horizontal groups.</a:t>
            </a:r>
            <a:endParaRPr lang="en-US" sz="3600" dirty="0"/>
          </a:p>
          <a:p>
            <a:r>
              <a:rPr lang="en-US" sz="3600" dirty="0" smtClean="0"/>
              <a:t>3</a:t>
            </a:r>
            <a:r>
              <a:rPr lang="en-US" sz="3600" dirty="0"/>
              <a:t>. </a:t>
            </a:r>
            <a:r>
              <a:rPr lang="en-US" sz="3600" dirty="0" smtClean="0"/>
              <a:t>U</a:t>
            </a:r>
            <a:r>
              <a:rPr lang="en-US" sz="3600" dirty="0" smtClean="0"/>
              <a:t>nsocial</a:t>
            </a:r>
            <a:r>
              <a:rPr lang="en-US" sz="3600" dirty="0"/>
              <a:t>, pseudo-social, antisocial and pro-social </a:t>
            </a:r>
            <a:r>
              <a:rPr lang="en-US" sz="3600" dirty="0" smtClean="0"/>
              <a:t>groups.</a:t>
            </a:r>
            <a:endParaRPr lang="en-US" sz="3600" dirty="0"/>
          </a:p>
          <a:p>
            <a:r>
              <a:rPr lang="en-US" sz="3600" dirty="0" smtClean="0"/>
              <a:t>4</a:t>
            </a:r>
            <a:r>
              <a:rPr lang="en-US" sz="3600" dirty="0"/>
              <a:t>. </a:t>
            </a:r>
            <a:r>
              <a:rPr lang="en-US" sz="3600" dirty="0" smtClean="0"/>
              <a:t>P</a:t>
            </a:r>
            <a:r>
              <a:rPr lang="en-US" sz="3600" dirty="0" smtClean="0"/>
              <a:t>rimary </a:t>
            </a:r>
            <a:r>
              <a:rPr lang="en-US" sz="3600" dirty="0"/>
              <a:t>and secondary </a:t>
            </a:r>
            <a:r>
              <a:rPr lang="en-US" sz="3600" dirty="0" smtClean="0"/>
              <a:t>groups.</a:t>
            </a:r>
            <a:endParaRPr lang="en-US" sz="3600" dirty="0"/>
          </a:p>
          <a:p>
            <a:r>
              <a:rPr lang="en-US" sz="3600" dirty="0" smtClean="0"/>
              <a:t>5</a:t>
            </a:r>
            <a:r>
              <a:rPr lang="en-US" sz="3600" dirty="0"/>
              <a:t>. </a:t>
            </a:r>
            <a:r>
              <a:rPr lang="en-US" sz="3600" dirty="0" smtClean="0"/>
              <a:t>I</a:t>
            </a:r>
            <a:r>
              <a:rPr lang="en-US" sz="3600" dirty="0" smtClean="0"/>
              <a:t>n-groups </a:t>
            </a:r>
            <a:r>
              <a:rPr lang="en-US" sz="3600" dirty="0"/>
              <a:t>and </a:t>
            </a:r>
            <a:r>
              <a:rPr lang="en-US" sz="3600" dirty="0" smtClean="0"/>
              <a:t>out-groups.</a:t>
            </a:r>
          </a:p>
          <a:p>
            <a:r>
              <a:rPr lang="en-US" sz="3600" dirty="0"/>
              <a:t>6. Open </a:t>
            </a:r>
            <a:r>
              <a:rPr lang="en-US" sz="3600" dirty="0" smtClean="0"/>
              <a:t>and </a:t>
            </a:r>
            <a:r>
              <a:rPr lang="en-US" sz="3600" dirty="0"/>
              <a:t>closed </a:t>
            </a:r>
            <a:r>
              <a:rPr lang="en-US" sz="3600" dirty="0" smtClean="0"/>
              <a:t>groups.</a:t>
            </a:r>
          </a:p>
          <a:p>
            <a:r>
              <a:rPr lang="en-US" sz="3600" dirty="0"/>
              <a:t>7. </a:t>
            </a:r>
            <a:r>
              <a:rPr lang="en-US" sz="3600" dirty="0" smtClean="0"/>
              <a:t>Membership and </a:t>
            </a:r>
            <a:r>
              <a:rPr lang="en-US" sz="3600" dirty="0"/>
              <a:t>reference </a:t>
            </a:r>
            <a:r>
              <a:rPr lang="en-US" sz="3600" dirty="0" smtClean="0"/>
              <a:t>groups. </a:t>
            </a:r>
            <a:endParaRPr lang="en-US" sz="3600" dirty="0"/>
          </a:p>
          <a:p>
            <a:r>
              <a:rPr lang="en-US" sz="3600" dirty="0"/>
              <a:t>8</a:t>
            </a:r>
            <a:r>
              <a:rPr lang="en-US" sz="3600" dirty="0" smtClean="0"/>
              <a:t>. </a:t>
            </a:r>
            <a:r>
              <a:rPr lang="en-US" sz="3600" dirty="0"/>
              <a:t>Corporative </a:t>
            </a:r>
            <a:r>
              <a:rPr lang="en-US" sz="3600" dirty="0" smtClean="0"/>
              <a:t>(bikers</a:t>
            </a:r>
            <a:r>
              <a:rPr lang="en-US" sz="3600" dirty="0"/>
              <a:t>, hippies</a:t>
            </a:r>
            <a:r>
              <a:rPr lang="en-US" sz="3600" dirty="0"/>
              <a:t>) </a:t>
            </a:r>
            <a:r>
              <a:rPr lang="en-US" sz="3600" dirty="0" smtClean="0"/>
              <a:t>and professional groups (computer </a:t>
            </a:r>
            <a:r>
              <a:rPr lang="en-US" sz="3600" dirty="0"/>
              <a:t>programmers</a:t>
            </a:r>
            <a:r>
              <a:rPr lang="en-US" sz="3600" dirty="0" smtClean="0"/>
              <a:t>).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6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4" y="359087"/>
            <a:ext cx="7503832" cy="617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73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Geographical </a:t>
            </a:r>
            <a:r>
              <a:rPr lang="en-US" sz="4400" dirty="0"/>
              <a:t>classification of ethnic groups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752528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P</a:t>
            </a:r>
            <a:r>
              <a:rPr lang="en-US" sz="3600" b="1" dirty="0" smtClean="0"/>
              <a:t>rinciple: </a:t>
            </a:r>
            <a:r>
              <a:rPr lang="en-US" sz="3600" dirty="0" smtClean="0"/>
              <a:t>geographical closeness of ethnic groups</a:t>
            </a:r>
            <a:r>
              <a:rPr lang="uk-UA" sz="3600" dirty="0" smtClean="0"/>
              <a:t>, </a:t>
            </a:r>
            <a:r>
              <a:rPr lang="en-US" sz="3600" dirty="0" smtClean="0"/>
              <a:t>common living on a certain territory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 smtClean="0"/>
              <a:t>Reflects </a:t>
            </a:r>
            <a:r>
              <a:rPr lang="en-US" sz="3600" dirty="0"/>
              <a:t>the geographical settlement of </a:t>
            </a:r>
            <a:r>
              <a:rPr lang="en-US" sz="3600" dirty="0" smtClean="0"/>
              <a:t>EGs.</a:t>
            </a:r>
          </a:p>
          <a:p>
            <a:pPr marL="0" indent="0">
              <a:buNone/>
            </a:pPr>
            <a:r>
              <a:rPr lang="en-US" sz="3600" i="1" dirty="0"/>
              <a:t>E</a:t>
            </a:r>
            <a:r>
              <a:rPr lang="en-US" sz="3600" i="1" dirty="0" smtClean="0"/>
              <a:t>xamples</a:t>
            </a:r>
            <a:r>
              <a:rPr lang="en-US" sz="3600" dirty="0" smtClean="0"/>
              <a:t> </a:t>
            </a:r>
            <a:r>
              <a:rPr lang="en-US" sz="3600" dirty="0"/>
              <a:t>– the peoples of North, </a:t>
            </a:r>
            <a:r>
              <a:rPr lang="en-US" sz="3600" dirty="0" smtClean="0"/>
              <a:t>Latinos, </a:t>
            </a:r>
            <a:r>
              <a:rPr lang="en-US" sz="3600" dirty="0"/>
              <a:t>Americans, Africans, Asians, etc.</a:t>
            </a:r>
          </a:p>
          <a:p>
            <a:r>
              <a:rPr lang="en-US" sz="3600" dirty="0"/>
              <a:t>It doesn’t represent the actual ethnological structure of the peoples living </a:t>
            </a:r>
            <a:r>
              <a:rPr lang="en-US" sz="3600" dirty="0" smtClean="0"/>
              <a:t>on </a:t>
            </a:r>
            <a:r>
              <a:rPr lang="en-US" sz="3600" dirty="0" smtClean="0"/>
              <a:t>particular territories</a:t>
            </a:r>
            <a:r>
              <a:rPr lang="en-US" sz="3600" dirty="0"/>
              <a:t>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4615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Anthropological </a:t>
            </a:r>
            <a:r>
              <a:rPr lang="en-US" sz="4400" dirty="0"/>
              <a:t>classification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968552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Principle: </a:t>
            </a:r>
            <a:r>
              <a:rPr lang="en-US" sz="3600" dirty="0" smtClean="0"/>
              <a:t>biological</a:t>
            </a:r>
            <a:r>
              <a:rPr lang="en-US" sz="3600" dirty="0"/>
              <a:t>, </a:t>
            </a:r>
            <a:r>
              <a:rPr lang="en-US" sz="3600" dirty="0" smtClean="0"/>
              <a:t>genetic kinship </a:t>
            </a:r>
            <a:r>
              <a:rPr lang="en-US" sz="3600" dirty="0"/>
              <a:t>of </a:t>
            </a:r>
            <a:r>
              <a:rPr lang="en-US" sz="3600" dirty="0" smtClean="0"/>
              <a:t>EGs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/>
              <a:t>B</a:t>
            </a:r>
            <a:r>
              <a:rPr lang="en-US" sz="3600" dirty="0" smtClean="0"/>
              <a:t>ased </a:t>
            </a:r>
            <a:r>
              <a:rPr lang="en-US" sz="3600" dirty="0"/>
              <a:t>on </a:t>
            </a:r>
            <a:r>
              <a:rPr lang="en-US" sz="3600" dirty="0" smtClean="0"/>
              <a:t>physical </a:t>
            </a:r>
            <a:r>
              <a:rPr lang="en-US" sz="3600" dirty="0"/>
              <a:t>differences of people (the type of skull, eyes, </a:t>
            </a:r>
            <a:r>
              <a:rPr lang="en-US" sz="3600" dirty="0" smtClean="0"/>
              <a:t>complexion, build, other anatomical </a:t>
            </a:r>
            <a:r>
              <a:rPr lang="en-US" sz="3600" dirty="0"/>
              <a:t>features</a:t>
            </a:r>
            <a:r>
              <a:rPr lang="en-US" sz="3600" dirty="0" smtClean="0"/>
              <a:t>).</a:t>
            </a:r>
          </a:p>
          <a:p>
            <a:r>
              <a:rPr lang="en-US" sz="3600" dirty="0"/>
              <a:t>3 or 4 basic races </a:t>
            </a:r>
            <a:r>
              <a:rPr lang="en-US" sz="3600" dirty="0" smtClean="0"/>
              <a:t>are subdivided </a:t>
            </a:r>
            <a:r>
              <a:rPr lang="en-US" sz="3600" dirty="0"/>
              <a:t>into </a:t>
            </a:r>
            <a:r>
              <a:rPr lang="en-US" sz="3600" dirty="0" smtClean="0"/>
              <a:t>more than </a:t>
            </a:r>
            <a:r>
              <a:rPr lang="en-US" sz="3600" dirty="0"/>
              <a:t>30 </a:t>
            </a:r>
            <a:r>
              <a:rPr lang="en-US" sz="3600" dirty="0" smtClean="0"/>
              <a:t>subgroups.</a:t>
            </a:r>
          </a:p>
          <a:p>
            <a:r>
              <a:rPr lang="en-US" sz="3600" dirty="0" smtClean="0"/>
              <a:t>The approach is often </a:t>
            </a:r>
            <a:r>
              <a:rPr lang="en-US" sz="3600" dirty="0"/>
              <a:t>debated: All races share 99.99+% </a:t>
            </a:r>
            <a:r>
              <a:rPr lang="en-US" sz="3600" dirty="0" smtClean="0"/>
              <a:t>of </a:t>
            </a:r>
            <a:r>
              <a:rPr lang="en-US" sz="3600" dirty="0"/>
              <a:t>genetic </a:t>
            </a:r>
            <a:r>
              <a:rPr lang="en-US" sz="3600" dirty="0" smtClean="0"/>
              <a:t>material, </a:t>
            </a:r>
            <a:r>
              <a:rPr lang="en-US" sz="3600" dirty="0" smtClean="0"/>
              <a:t>so the division </a:t>
            </a:r>
            <a:r>
              <a:rPr lang="en-US" sz="3600" dirty="0"/>
              <a:t>of </a:t>
            </a:r>
            <a:r>
              <a:rPr lang="en-US" sz="3600" dirty="0" smtClean="0"/>
              <a:t>races </a:t>
            </a:r>
            <a:r>
              <a:rPr lang="en-US" sz="3600" dirty="0"/>
              <a:t>is largely </a:t>
            </a:r>
            <a:r>
              <a:rPr lang="en-US" sz="3600" dirty="0" smtClean="0"/>
              <a:t>subjective.</a:t>
            </a:r>
          </a:p>
        </p:txBody>
      </p:sp>
    </p:spTree>
    <p:extLst>
      <p:ext uri="{BB962C8B-B14F-4D97-AF65-F5344CB8AC3E}">
        <p14:creationId xmlns:p14="http://schemas.microsoft.com/office/powerpoint/2010/main" val="398051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Major divisions of the human race</a:t>
            </a:r>
            <a:endParaRPr lang="ru-RU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8840"/>
            <a:ext cx="91226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78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Caucasian (Caucasoid)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Skull – long head, high forehead.</a:t>
            </a:r>
          </a:p>
          <a:p>
            <a:r>
              <a:rPr lang="en-US" sz="3600" dirty="0" smtClean="0"/>
              <a:t>Face – mainly narrow. </a:t>
            </a:r>
            <a:endParaRPr lang="en-US" sz="3600" dirty="0"/>
          </a:p>
          <a:p>
            <a:r>
              <a:rPr lang="en-US" sz="3600" dirty="0" smtClean="0"/>
              <a:t>Nose – long, narrow.</a:t>
            </a:r>
          </a:p>
          <a:p>
            <a:r>
              <a:rPr lang="en-US" sz="3600" dirty="0"/>
              <a:t>Skin tone – </a:t>
            </a:r>
            <a:r>
              <a:rPr lang="en-US" sz="3600" dirty="0" smtClean="0"/>
              <a:t>light.</a:t>
            </a:r>
          </a:p>
          <a:p>
            <a:r>
              <a:rPr lang="en-US" sz="3600" dirty="0" smtClean="0"/>
              <a:t>Lips – thin to medium thick.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6415"/>
            <a:ext cx="2534031" cy="365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73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Mongoloid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5"/>
            <a:ext cx="8229600" cy="5220069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 smtClean="0"/>
              <a:t>Skull –</a:t>
            </a:r>
            <a:r>
              <a:rPr lang="en-US" sz="4200" dirty="0"/>
              <a:t> </a:t>
            </a:r>
            <a:r>
              <a:rPr lang="en-US" sz="4200" dirty="0" smtClean="0"/>
              <a:t>short round head. (American </a:t>
            </a:r>
            <a:r>
              <a:rPr lang="en-US" sz="4200" dirty="0"/>
              <a:t>Indians </a:t>
            </a:r>
            <a:r>
              <a:rPr lang="en-US" sz="4200" dirty="0" smtClean="0"/>
              <a:t>are </a:t>
            </a:r>
            <a:r>
              <a:rPr lang="en-US" sz="4200" dirty="0" smtClean="0"/>
              <a:t>possibly Mongoloid</a:t>
            </a:r>
            <a:r>
              <a:rPr lang="en-US" sz="4200" dirty="0"/>
              <a:t>)</a:t>
            </a:r>
            <a:r>
              <a:rPr lang="en-US" sz="4200" dirty="0" smtClean="0"/>
              <a:t>. </a:t>
            </a:r>
            <a:endParaRPr lang="en-US" sz="4200" dirty="0"/>
          </a:p>
          <a:p>
            <a:r>
              <a:rPr lang="en-US" sz="4200" dirty="0" smtClean="0"/>
              <a:t>Forehead – slightly </a:t>
            </a:r>
            <a:r>
              <a:rPr lang="en-US" sz="4200" dirty="0"/>
              <a:t>lower than that of the Caucasoid.</a:t>
            </a:r>
          </a:p>
          <a:p>
            <a:r>
              <a:rPr lang="en-US" sz="4200" dirty="0" smtClean="0"/>
              <a:t>Face – wide and short,                 projecting cheek bones. </a:t>
            </a:r>
          </a:p>
          <a:p>
            <a:r>
              <a:rPr lang="en-US" sz="4200" dirty="0" smtClean="0"/>
              <a:t>Nose – low and broad.</a:t>
            </a:r>
          </a:p>
          <a:p>
            <a:r>
              <a:rPr lang="en-US" sz="4200" dirty="0"/>
              <a:t>Skin tone – </a:t>
            </a:r>
            <a:r>
              <a:rPr lang="en-US" sz="4200" dirty="0" smtClean="0"/>
              <a:t>yellowish.</a:t>
            </a:r>
          </a:p>
          <a:p>
            <a:r>
              <a:rPr lang="en-US" sz="4200" dirty="0" smtClean="0"/>
              <a:t>Hair – straight.</a:t>
            </a:r>
          </a:p>
          <a:p>
            <a:r>
              <a:rPr lang="en-US" sz="4200" dirty="0" smtClean="0"/>
              <a:t>Lips – thin.</a:t>
            </a:r>
          </a:p>
          <a:p>
            <a:endParaRPr lang="en-US" sz="3900" dirty="0" smtClean="0"/>
          </a:p>
          <a:p>
            <a:endParaRPr lang="en-US" sz="3900" dirty="0" smtClean="0"/>
          </a:p>
          <a:p>
            <a:endParaRPr lang="en-US" sz="3900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96" y="3717032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08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 smtClean="0"/>
              <a:t>Africoid</a:t>
            </a:r>
            <a:r>
              <a:rPr lang="en-US" sz="4400" dirty="0" smtClean="0"/>
              <a:t> (Negroid)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900" dirty="0" smtClean="0"/>
              <a:t>Skull – </a:t>
            </a:r>
            <a:r>
              <a:rPr lang="en-US" sz="3900" dirty="0"/>
              <a:t>short round head. </a:t>
            </a:r>
          </a:p>
          <a:p>
            <a:r>
              <a:rPr lang="en-US" sz="3900" dirty="0" smtClean="0"/>
              <a:t>Forehead – high.</a:t>
            </a:r>
            <a:endParaRPr lang="en-US" sz="3900" dirty="0"/>
          </a:p>
          <a:p>
            <a:r>
              <a:rPr lang="en-US" sz="3900" dirty="0" smtClean="0"/>
              <a:t>Face – broad. </a:t>
            </a:r>
            <a:endParaRPr lang="en-US" sz="3900" dirty="0"/>
          </a:p>
          <a:p>
            <a:r>
              <a:rPr lang="en-US" sz="3900" dirty="0" smtClean="0"/>
              <a:t>Nose – low &amp; broad.</a:t>
            </a:r>
          </a:p>
          <a:p>
            <a:r>
              <a:rPr lang="en-US" sz="3900" dirty="0"/>
              <a:t>Skin tone – </a:t>
            </a:r>
            <a:r>
              <a:rPr lang="en-US" sz="3900" dirty="0" smtClean="0"/>
              <a:t>dark.</a:t>
            </a:r>
          </a:p>
          <a:p>
            <a:r>
              <a:rPr lang="en-US" sz="3900" dirty="0" smtClean="0"/>
              <a:t>Hair – curly.</a:t>
            </a:r>
          </a:p>
          <a:p>
            <a:r>
              <a:rPr lang="en-US" sz="3900" dirty="0" smtClean="0"/>
              <a:t>Lips – thick.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6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/>
              <a:t>Australoid</a:t>
            </a:r>
            <a:endParaRPr lang="ru-RU" sz="4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3717032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5152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dirty="0" smtClean="0"/>
              <a:t>Skull – long head, </a:t>
            </a:r>
            <a:r>
              <a:rPr lang="en-US" sz="3900" dirty="0" smtClean="0"/>
              <a:t>l</a:t>
            </a:r>
            <a:r>
              <a:rPr lang="en-US" sz="3600" dirty="0" smtClean="0"/>
              <a:t>arge </a:t>
            </a:r>
            <a:r>
              <a:rPr lang="en-US" sz="3600" dirty="0"/>
              <a:t>and massive </a:t>
            </a:r>
            <a:r>
              <a:rPr lang="en-US" sz="3600" dirty="0" smtClean="0"/>
              <a:t>jaws.</a:t>
            </a:r>
            <a:endParaRPr lang="en-US" sz="3600" dirty="0"/>
          </a:p>
          <a:p>
            <a:r>
              <a:rPr lang="en-US" sz="3900" dirty="0" smtClean="0"/>
              <a:t>Forehead – high.</a:t>
            </a:r>
          </a:p>
          <a:p>
            <a:r>
              <a:rPr lang="en-US" sz="3900" dirty="0" smtClean="0"/>
              <a:t>Face – broad. </a:t>
            </a:r>
          </a:p>
          <a:p>
            <a:r>
              <a:rPr lang="en-US" sz="3900" dirty="0" smtClean="0"/>
              <a:t>Nose – low &amp; broad.</a:t>
            </a:r>
          </a:p>
          <a:p>
            <a:r>
              <a:rPr lang="en-US" sz="3900" dirty="0" smtClean="0"/>
              <a:t>Skin tone </a:t>
            </a:r>
            <a:r>
              <a:rPr lang="en-US" sz="3900" dirty="0"/>
              <a:t>– dark chocolate.</a:t>
            </a:r>
            <a:endParaRPr lang="en-US" sz="3900" dirty="0" smtClean="0"/>
          </a:p>
          <a:p>
            <a:r>
              <a:rPr lang="en-US" sz="3900" dirty="0" smtClean="0"/>
              <a:t>Hair – </a:t>
            </a:r>
            <a:r>
              <a:rPr lang="en-US" sz="4000" dirty="0"/>
              <a:t>black, curly and silky</a:t>
            </a:r>
            <a:r>
              <a:rPr lang="en-US" sz="3900" dirty="0" smtClean="0"/>
              <a:t>.</a:t>
            </a:r>
          </a:p>
          <a:p>
            <a:r>
              <a:rPr lang="en-US" sz="3900" dirty="0" smtClean="0"/>
              <a:t>Lips – thick.</a:t>
            </a:r>
          </a:p>
          <a:p>
            <a:endParaRPr lang="en-US" sz="39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98362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763</TotalTime>
  <Words>867</Words>
  <Application>Microsoft Office PowerPoint</Application>
  <PresentationFormat>Экран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Паркет</vt:lpstr>
      <vt:lpstr>Seminar 2. </vt:lpstr>
      <vt:lpstr>Outline</vt:lpstr>
      <vt:lpstr>Geographical classification of ethnic groups</vt:lpstr>
      <vt:lpstr>Anthropological classification </vt:lpstr>
      <vt:lpstr>Major divisions of the human race</vt:lpstr>
      <vt:lpstr>Caucasian (Caucasoid)</vt:lpstr>
      <vt:lpstr>Mongoloid</vt:lpstr>
      <vt:lpstr>Africoid (Negroid)</vt:lpstr>
      <vt:lpstr>Australoid</vt:lpstr>
      <vt:lpstr>Andamanoid</vt:lpstr>
      <vt:lpstr>Презентация PowerPoint</vt:lpstr>
      <vt:lpstr>Ethnic groups in the world by the end of the XX century</vt:lpstr>
      <vt:lpstr>Ethnolinguistic classification </vt:lpstr>
      <vt:lpstr>Презентация PowerPoint</vt:lpstr>
      <vt:lpstr>Сonfessional classification</vt:lpstr>
      <vt:lpstr>More types of ethnic groups</vt:lpstr>
      <vt:lpstr>Primary vs. secondary EGs</vt:lpstr>
      <vt:lpstr>   Folk-community vs. nationality-community </vt:lpstr>
      <vt:lpstr>Majority and minority ethnic groups</vt:lpstr>
      <vt:lpstr>"Young" and "old" ethnic groups</vt:lpstr>
      <vt:lpstr>Social groups (united by social relations and activities)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42</cp:revision>
  <dcterms:created xsi:type="dcterms:W3CDTF">2018-09-03T16:37:26Z</dcterms:created>
  <dcterms:modified xsi:type="dcterms:W3CDTF">2019-09-18T18:32:22Z</dcterms:modified>
</cp:coreProperties>
</file>