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3"/>
  </p:notesMasterIdLst>
  <p:sldIdLst>
    <p:sldId id="331" r:id="rId2"/>
    <p:sldId id="332" r:id="rId3"/>
    <p:sldId id="477" r:id="rId4"/>
    <p:sldId id="479" r:id="rId5"/>
    <p:sldId id="490"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5" r:id="rId19"/>
    <p:sldId id="506" r:id="rId20"/>
    <p:sldId id="509" r:id="rId21"/>
    <p:sldId id="510" r:id="rId22"/>
    <p:sldId id="511" r:id="rId23"/>
    <p:sldId id="512" r:id="rId24"/>
    <p:sldId id="513" r:id="rId25"/>
    <p:sldId id="514" r:id="rId26"/>
    <p:sldId id="515" r:id="rId27"/>
    <p:sldId id="516" r:id="rId28"/>
    <p:sldId id="517" r:id="rId29"/>
    <p:sldId id="518" r:id="rId30"/>
    <p:sldId id="519" r:id="rId31"/>
    <p:sldId id="520" r:id="rId32"/>
    <p:sldId id="522" r:id="rId33"/>
    <p:sldId id="523" r:id="rId34"/>
    <p:sldId id="525" r:id="rId35"/>
    <p:sldId id="524" r:id="rId36"/>
    <p:sldId id="532" r:id="rId37"/>
    <p:sldId id="536" r:id="rId38"/>
    <p:sldId id="537" r:id="rId39"/>
    <p:sldId id="538" r:id="rId40"/>
    <p:sldId id="539" r:id="rId41"/>
    <p:sldId id="330" r:id="rId42"/>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095" autoAdjust="0"/>
  </p:normalViewPr>
  <p:slideViewPr>
    <p:cSldViewPr>
      <p:cViewPr varScale="1">
        <p:scale>
          <a:sx n="83" d="100"/>
          <a:sy n="83" d="100"/>
        </p:scale>
        <p:origin x="15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6CB95BA9-5EDB-46AB-984D-39BB755EB05C}" type="datetimeFigureOut">
              <a:rPr lang="ru-RU" smtClean="0"/>
              <a:t>19.04.2023</a:t>
            </a:fld>
            <a:endParaRPr lang="ru-RU" dirty="0"/>
          </a:p>
        </p:txBody>
      </p:sp>
      <p:sp>
        <p:nvSpPr>
          <p:cNvPr id="4" name="Образ слайда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E6B8007B-9407-4148-8628-78B3BF9E9A1F}" type="slidenum">
              <a:rPr lang="ru-RU" smtClean="0"/>
              <a:t>‹#›</a:t>
            </a:fld>
            <a:endParaRPr lang="ru-RU" dirty="0"/>
          </a:p>
        </p:txBody>
      </p:sp>
    </p:spTree>
    <p:extLst>
      <p:ext uri="{BB962C8B-B14F-4D97-AF65-F5344CB8AC3E}">
        <p14:creationId xmlns:p14="http://schemas.microsoft.com/office/powerpoint/2010/main" val="252372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B8007B-9407-4148-8628-78B3BF9E9A1F}" type="slidenum">
              <a:rPr lang="ru-RU" smtClean="0"/>
              <a:t>1</a:t>
            </a:fld>
            <a:endParaRPr lang="ru-RU" dirty="0"/>
          </a:p>
        </p:txBody>
      </p:sp>
    </p:spTree>
    <p:extLst>
      <p:ext uri="{BB962C8B-B14F-4D97-AF65-F5344CB8AC3E}">
        <p14:creationId xmlns:p14="http://schemas.microsoft.com/office/powerpoint/2010/main" val="207397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09734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80211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881735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54612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426664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649942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46389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74858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00289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9680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19.04.2023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99257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19.04.2023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76667997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089" y="116632"/>
            <a:ext cx="6808399" cy="4246104"/>
          </a:xfrm>
          <a:prstGeom prst="rect">
            <a:avLst/>
          </a:prstGeom>
        </p:spPr>
      </p:pic>
      <p:sp>
        <p:nvSpPr>
          <p:cNvPr id="6" name="Rectangle 4"/>
          <p:cNvSpPr txBox="1">
            <a:spLocks noChangeArrowheads="1"/>
          </p:cNvSpPr>
          <p:nvPr/>
        </p:nvSpPr>
        <p:spPr bwMode="auto">
          <a:xfrm>
            <a:off x="1043608" y="6305581"/>
            <a:ext cx="6182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uk-UA" sz="2400" b="1"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endParaRPr lang="ru-RU" sz="2400" b="1" dirty="0">
              <a:solidFill>
                <a:srgbClr val="0000FF"/>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29413" y="3893951"/>
            <a:ext cx="8819980" cy="1263242"/>
          </a:xfrm>
          <a:prstGeom prst="rect">
            <a:avLst/>
          </a:prstGeom>
          <a:solidFill>
            <a:schemeClr val="bg1"/>
          </a:solidFill>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solidFill>
                  <a:schemeClr val="tx1"/>
                </a:solidFill>
                <a:latin typeface="Times New Roman" panose="02020603050405020304" pitchFamily="18" charset="0"/>
                <a:cs typeface="Times New Roman" panose="02020603050405020304" pitchFamily="18" charset="0"/>
              </a:rPr>
              <a:t>КОНКУРЕНТНІ ПОЗИЦІЇ УКРАЇНСЬКИХ ПІДПРИЄМСТВ НА ЄВРОПЕЙСЬКОМУ РИНКУ</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8" name="Подзаголовок 2"/>
          <p:cNvSpPr txBox="1">
            <a:spLocks/>
          </p:cNvSpPr>
          <p:nvPr/>
        </p:nvSpPr>
        <p:spPr>
          <a:xfrm>
            <a:off x="1907704" y="3717032"/>
            <a:ext cx="4752528" cy="10317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r">
              <a:buNone/>
            </a:pPr>
            <a:r>
              <a:rPr lang="uk-UA" sz="1400" b="1" dirty="0" smtClean="0">
                <a:latin typeface="Times New Roman" panose="02020603050405020304" pitchFamily="18" charset="0"/>
                <a:cs typeface="Times New Roman" panose="02020603050405020304" pitchFamily="18" charset="0"/>
              </a:rPr>
              <a:t>                   </a:t>
            </a:r>
            <a:endParaRPr lang="ru-RU" sz="1200" b="1" dirty="0">
              <a:latin typeface="Times New Roman" panose="02020603050405020304" pitchFamily="18" charset="0"/>
              <a:cs typeface="Times New Roman" panose="02020603050405020304" pitchFamily="18" charset="0"/>
            </a:endParaRPr>
          </a:p>
        </p:txBody>
      </p:sp>
      <p:sp>
        <p:nvSpPr>
          <p:cNvPr id="9" name="Подзаголовок 2"/>
          <p:cNvSpPr txBox="1">
            <a:spLocks/>
          </p:cNvSpPr>
          <p:nvPr/>
        </p:nvSpPr>
        <p:spPr>
          <a:xfrm>
            <a:off x="7833788" y="6271570"/>
            <a:ext cx="1296144" cy="3518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uk-UA" sz="1800" b="1" dirty="0" smtClean="0">
                <a:solidFill>
                  <a:schemeClr val="tx1"/>
                </a:solidFill>
                <a:latin typeface="Times New Roman" panose="02020603050405020304" pitchFamily="18" charset="0"/>
                <a:cs typeface="Times New Roman" panose="02020603050405020304" pitchFamily="18" charset="0"/>
              </a:rPr>
              <a:t>2022</a:t>
            </a:r>
            <a:endParaRPr lang="ru-RU" sz="1800" b="1"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a:off x="29413" y="6320213"/>
            <a:ext cx="510139" cy="536078"/>
          </a:xfrm>
          <a:prstGeom prst="rect">
            <a:avLst/>
          </a:prstGeom>
        </p:spPr>
      </p:pic>
      <p:sp>
        <p:nvSpPr>
          <p:cNvPr id="11" name="Прямоугольник 10"/>
          <p:cNvSpPr/>
          <p:nvPr/>
        </p:nvSpPr>
        <p:spPr>
          <a:xfrm>
            <a:off x="534732" y="3845286"/>
            <a:ext cx="1149674" cy="369332"/>
          </a:xfrm>
          <a:prstGeom prst="rect">
            <a:avLst/>
          </a:prstGeom>
        </p:spPr>
        <p:txBody>
          <a:bodyPr wrap="none">
            <a:spAutoFit/>
          </a:bodyPr>
          <a:lstStyle/>
          <a:p>
            <a:r>
              <a:rPr lang="ru-RU" b="1" dirty="0" smtClean="0">
                <a:latin typeface="Times New Roman" panose="02020603050405020304" pitchFamily="18" charset="0"/>
                <a:cs typeface="Times New Roman" panose="02020603050405020304" pitchFamily="18" charset="0"/>
              </a:rPr>
              <a:t>Лек</a:t>
            </a:r>
            <a:r>
              <a:rPr lang="uk-UA" b="1" dirty="0" smtClean="0">
                <a:latin typeface="Times New Roman" panose="02020603050405020304" pitchFamily="18" charset="0"/>
                <a:cs typeface="Times New Roman" panose="02020603050405020304" pitchFamily="18" charset="0"/>
              </a:rPr>
              <a:t>ція</a:t>
            </a:r>
            <a:r>
              <a:rPr lang="ru-RU" b="1" dirty="0" smtClean="0">
                <a:latin typeface="Times New Roman" panose="02020603050405020304" pitchFamily="18" charset="0"/>
                <a:cs typeface="Times New Roman" panose="02020603050405020304" pitchFamily="18" charset="0"/>
              </a:rPr>
              <a:t> 5</a:t>
            </a:r>
            <a:r>
              <a:rPr lang="ru-RU" dirty="0" smtClean="0">
                <a:latin typeface="Arial" panose="020B0604020202020204" pitchFamily="34" charset="0"/>
              </a:rPr>
              <a:t> </a:t>
            </a:r>
            <a:endParaRPr lang="ru-RU" dirty="0"/>
          </a:p>
        </p:txBody>
      </p:sp>
    </p:spTree>
    <p:extLst>
      <p:ext uri="{BB962C8B-B14F-4D97-AF65-F5344CB8AC3E}">
        <p14:creationId xmlns:p14="http://schemas.microsoft.com/office/powerpoint/2010/main" val="114843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ОЦІНКА МОЖЛИВОСТІ ПОЯВИ НОВИХ КОНКУРЕНТІВ.</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426" y="876496"/>
            <a:ext cx="8964488"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Доступності каналів розподілу товару. Вихід на освоєний ринок для фірми означає, що мережа оптової і роздрібної торгівлі, а також інші форми каналів розподілу продукції вже зайняті конкурентами. На практиці це примушує кооперуватися з існуючими підприємствами по збуту продукції, або створювати власні канали розподілу. Це зменшує рентабельність продаж в період становлення підприємства і полегшує задачу галузевих конкурентів щодо виживання новачків. </a:t>
            </a:r>
          </a:p>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Потребу в додаткових капіталовкладеннях. Потреба нового виробництва у значних фінансових ресурсах на початкових етапах його діяльності веде до фінансового виснаження і обмежує можливості входження в галузь.</a:t>
            </a:r>
            <a:endParaRPr lang="ru-RU" sz="23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25</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278582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ОЦІНКА МОЖЛИВОСТІ ПОЯВИ НОВИХ КОНКУРЕНТІВ.</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426" y="876496"/>
            <a:ext cx="8964488" cy="2677656"/>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5</a:t>
            </a:r>
            <a:r>
              <a:rPr lang="ru-RU" sz="2400" dirty="0">
                <a:latin typeface="Times New Roman" panose="02020603050405020304" pitchFamily="18" charset="0"/>
                <a:cs typeface="Times New Roman" panose="02020603050405020304" pitchFamily="18" charset="0"/>
              </a:rPr>
              <a:t>. Консерватизму системи поставок. Нове підприємство повинне сплатити певну ціну за переорієнтацію існуючої системи поставок на себе. На практиці це означає створення сприятливих умов поставок, що збільшує собівартість і ціну кінцевої продукції. </a:t>
            </a:r>
          </a:p>
          <a:p>
            <a:r>
              <a:rPr lang="ru-RU" sz="2400" dirty="0" smtClean="0">
                <a:latin typeface="Times New Roman" panose="02020603050405020304" pitchFamily="18" charset="0"/>
                <a:cs typeface="Times New Roman" panose="02020603050405020304" pitchFamily="18" charset="0"/>
              </a:rPr>
              <a:t>   6</a:t>
            </a:r>
            <a:r>
              <a:rPr lang="ru-RU" sz="2400" dirty="0">
                <a:latin typeface="Times New Roman" panose="02020603050405020304" pitchFamily="18" charset="0"/>
                <a:cs typeface="Times New Roman" panose="02020603050405020304" pitchFamily="18" charset="0"/>
              </a:rPr>
              <a:t>. Факторів, що визначають високий рівень собівартості у підприємств, що входять у галузь і не пов’язані з масштабом виробництва.</a:t>
            </a:r>
            <a:endParaRPr lang="ru-RU" sz="23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26</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284984"/>
            <a:ext cx="3837806" cy="2878355"/>
          </a:xfrm>
          <a:prstGeom prst="rect">
            <a:avLst/>
          </a:prstGeom>
        </p:spPr>
      </p:pic>
    </p:spTree>
    <p:extLst>
      <p:ext uri="{BB962C8B-B14F-4D97-AF65-F5344CB8AC3E}">
        <p14:creationId xmlns:p14="http://schemas.microsoft.com/office/powerpoint/2010/main" val="133529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ВИЗНАЧЕННЯ ХАРАКТЕРУ ВПЛИВУ СПОЖИВАЧІВ ПРОДУКЦІЇ НА ІНТЕНСИВНІСТЬ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196752"/>
            <a:ext cx="8964488"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Сила </a:t>
            </a:r>
            <a:r>
              <a:rPr lang="ru-RU" sz="2400" dirty="0">
                <a:latin typeface="Times New Roman" panose="02020603050405020304" pitchFamily="18" charset="0"/>
                <a:cs typeface="Times New Roman" panose="02020603050405020304" pitchFamily="18" charset="0"/>
              </a:rPr>
              <a:t>впливу різних груп споживачів на інтенсивність конкуренції може бути значною при наявності таких умов: </a:t>
            </a:r>
          </a:p>
          <a:p>
            <a:pPr algn="just"/>
            <a:r>
              <a:rPr lang="ru-RU" sz="2400" dirty="0" smtClean="0">
                <a:latin typeface="Times New Roman" panose="02020603050405020304" pitchFamily="18" charset="0"/>
                <a:cs typeface="Times New Roman" panose="02020603050405020304" pitchFamily="18" charset="0"/>
              </a:rPr>
              <a:t>    1</a:t>
            </a:r>
            <a:r>
              <a:rPr lang="ru-RU" sz="2400" dirty="0">
                <a:latin typeface="Times New Roman" panose="02020603050405020304" pitchFamily="18" charset="0"/>
                <a:cs typeface="Times New Roman" panose="02020603050405020304" pitchFamily="18" charset="0"/>
              </a:rPr>
              <a:t>. Споживачі купують більшу частину продукції, яка вироблена підприємством, і за рахунок цього чинять тиск на нього під загрозою зменшення обсягів закупок. </a:t>
            </a:r>
          </a:p>
          <a:p>
            <a:pPr algn="just"/>
            <a:r>
              <a:rPr lang="ru-RU" sz="2400" dirty="0" smtClean="0">
                <a:latin typeface="Times New Roman" panose="02020603050405020304" pitchFamily="18" charset="0"/>
                <a:cs typeface="Times New Roman" panose="02020603050405020304" pitchFamily="18" charset="0"/>
              </a:rPr>
              <a:t>   2</a:t>
            </a:r>
            <a:r>
              <a:rPr lang="ru-RU" sz="2400" dirty="0">
                <a:latin typeface="Times New Roman" panose="02020603050405020304" pitchFamily="18" charset="0"/>
                <a:cs typeface="Times New Roman" panose="02020603050405020304" pitchFamily="18" charset="0"/>
              </a:rPr>
              <a:t>. Купована продукція складає значну частину бюджету споживача, що робить його більш чутливим до зміни цін, якості та інших комерційних характеристик виробів. </a:t>
            </a:r>
          </a:p>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Висока ступінь стандартизації продукції обумовлює ситуацію, в якій існує великий вибір виробників одного і того ж (аналогічного) товару, тобто відсутні суттєві перешкоди для переключення споживача на іншого виробника даного товару.</a:t>
            </a:r>
            <a:endParaRPr lang="ru-RU" sz="23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27</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99392"/>
            <a:ext cx="1043042" cy="1726464"/>
          </a:xfrm>
          <a:prstGeom prst="rect">
            <a:avLst/>
          </a:prstGeom>
        </p:spPr>
      </p:pic>
    </p:spTree>
    <p:extLst>
      <p:ext uri="{BB962C8B-B14F-4D97-AF65-F5344CB8AC3E}">
        <p14:creationId xmlns:p14="http://schemas.microsoft.com/office/powerpoint/2010/main" val="2306706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ВИЗНАЧЕННЯ ХАРАКТЕРУ ВПЛИВУ СПОЖИВАЧІВ ПРОДУКЦІЇ НА ІНТЕНСИВНІСТЬ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196752"/>
            <a:ext cx="8964488"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Споживачі уявляють собою низькорентабельні виробництва або складаються з фізичних осіб, які мають невеликі доходи. </a:t>
            </a:r>
            <a:r>
              <a:rPr lang="ru-RU" sz="2400" dirty="0" smtClean="0">
                <a:latin typeface="Times New Roman" panose="02020603050405020304" pitchFamily="18" charset="0"/>
                <a:cs typeface="Times New Roman" panose="02020603050405020304" pitchFamily="18" charset="0"/>
              </a:rPr>
              <a:t>Невеликий </a:t>
            </a:r>
            <a:r>
              <a:rPr lang="ru-RU" sz="2400" dirty="0">
                <a:latin typeface="Times New Roman" panose="02020603050405020304" pitchFamily="18" charset="0"/>
                <a:cs typeface="Times New Roman" panose="02020603050405020304" pitchFamily="18" charset="0"/>
              </a:rPr>
              <a:t>прибуток є причиною малих закупок. Вона формує високу чутливість до зміни цін, підвищує еластичність попиту і обмежує виробників у підвищенні цін. </a:t>
            </a:r>
          </a:p>
          <a:p>
            <a:pPr algn="just"/>
            <a:r>
              <a:rPr lang="ru-RU" sz="2400" dirty="0" smtClean="0">
                <a:latin typeface="Times New Roman" panose="02020603050405020304" pitchFamily="18" charset="0"/>
                <a:cs typeface="Times New Roman" panose="02020603050405020304" pitchFamily="18" charset="0"/>
              </a:rPr>
              <a:t>    5</a:t>
            </a:r>
            <a:r>
              <a:rPr lang="ru-RU" sz="2400" dirty="0">
                <a:latin typeface="Times New Roman" panose="02020603050405020304" pitchFamily="18" charset="0"/>
                <a:cs typeface="Times New Roman" panose="02020603050405020304" pitchFamily="18" charset="0"/>
              </a:rPr>
              <a:t>. Висока ступінь вертикальної інтеграції виробництва у споживача. Якщо купований споживачем товар паралельно виробляється самим споживачем (наприклад, виробництво деталей на автоскладальному підприємстві і паралельна поставка цих же виробів зі спеціалізованих заводів), останній має можливість чинити тиск на виробника під загрозою припинення закупок і переходу на самозабезпечення. </a:t>
            </a:r>
          </a:p>
          <a:p>
            <a:r>
              <a:rPr lang="ru-RU" sz="2400" dirty="0" smtClean="0"/>
              <a:t> </a:t>
            </a:r>
            <a:endParaRPr lang="ru-RU" sz="23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28</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3450137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ВИЗНАЧЕННЯ ХАРАКТЕРУ ВПЛИВУ СПОЖИВАЧІВ ПРОДУКЦІЇ НА ІНТЕНСИВНІСТЬ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196752"/>
            <a:ext cx="8964488" cy="5262979"/>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6</a:t>
            </a:r>
            <a:r>
              <a:rPr lang="ru-RU" sz="2400" dirty="0">
                <a:latin typeface="Times New Roman" panose="02020603050405020304" pitchFamily="18" charset="0"/>
                <a:cs typeface="Times New Roman" panose="02020603050405020304" pitchFamily="18" charset="0"/>
              </a:rPr>
              <a:t>. Купована продукція не впливає суттєво на якість кінцевої продукції, яка виробляється споживачем. У цьому випадку споживач більш чутливий до ціни і намагається не допускати її підвищення.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7</a:t>
            </a:r>
            <a:r>
              <a:rPr lang="ru-RU" sz="2400" dirty="0">
                <a:latin typeface="Times New Roman" panose="02020603050405020304" pitchFamily="18" charset="0"/>
                <a:cs typeface="Times New Roman" panose="02020603050405020304" pitchFamily="18" charset="0"/>
              </a:rPr>
              <a:t>. Споживач має повну інформацію про продукцію, яка виробляється в галузі. Найбільш повна інформація про вироблену в галузі продукцію збільшує можливий вибір і за рахунок цього сприяє загостренню конкуренції в галузі. </a:t>
            </a:r>
          </a:p>
          <a:p>
            <a:pPr algn="just"/>
            <a:r>
              <a:rPr lang="ru-RU" sz="2400" dirty="0" smtClean="0">
                <a:latin typeface="Times New Roman" panose="02020603050405020304" pitchFamily="18" charset="0"/>
                <a:cs typeface="Times New Roman" panose="02020603050405020304" pitchFamily="18" charset="0"/>
              </a:rPr>
              <a:t>   8</a:t>
            </a:r>
            <a:r>
              <a:rPr lang="ru-RU" sz="2400" dirty="0">
                <a:latin typeface="Times New Roman" panose="02020603050405020304" pitchFamily="18" charset="0"/>
                <a:cs typeface="Times New Roman" panose="02020603050405020304" pitchFamily="18" charset="0"/>
              </a:rPr>
              <a:t>. Висока ступінь організації споживачів: наявність спілок споживачів, спеціальної преси, законів про права споживачів тощо. Ці та інші умови, які посилюють позицію споживача і загострюють конкуренцію на товарному ринку, не є абсолютними. Споживачі ведуть боротьбу за зміну обставин, які породжують ці умови.</a:t>
            </a:r>
            <a:endParaRPr lang="ru-RU" sz="23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29</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2003524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ВПЛИВ ПОСТАЧАЛЬНИКІВ ПРОДУКЦІЇ НА ІНТЕНСИВНІСТЬ КОНКУРЕНЦІЇ</a:t>
            </a:r>
            <a:r>
              <a:rPr lang="ru-RU" b="1" i="1" dirty="0" smtClean="0"/>
              <a:t>.</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069" y="929184"/>
            <a:ext cx="8964488" cy="5632311"/>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Постачальники </a:t>
            </a:r>
            <a:r>
              <a:rPr lang="ru-RU" sz="2400" dirty="0">
                <a:latin typeface="Times New Roman" panose="02020603050405020304" pitchFamily="18" charset="0"/>
                <a:cs typeface="Times New Roman" panose="02020603050405020304" pitchFamily="18" charset="0"/>
              </a:rPr>
              <a:t>впливають на конкурентну боротьбу в галузі, головним чином, за допомогою двох засобів - ціни і якості товарів і послуг. При цьому суттєво підвищити інтенсивність конкуренції можуть такі умови: </a:t>
            </a:r>
          </a:p>
          <a:p>
            <a:pPr algn="just"/>
            <a:r>
              <a:rPr lang="ru-RU" sz="2400" dirty="0" smtClean="0">
                <a:latin typeface="Times New Roman" panose="02020603050405020304" pitchFamily="18" charset="0"/>
                <a:cs typeface="Times New Roman" panose="02020603050405020304" pitchFamily="18" charset="0"/>
              </a:rPr>
              <a:t>   1</a:t>
            </a:r>
            <a:r>
              <a:rPr lang="ru-RU" sz="2400" dirty="0">
                <a:latin typeface="Times New Roman" panose="02020603050405020304" pitchFamily="18" charset="0"/>
                <a:cs typeface="Times New Roman" panose="02020603050405020304" pitchFamily="18" charset="0"/>
              </a:rPr>
              <a:t>. Невелика кількість постачальників, які можуть визначити політику поставок, вибирати найбільш вигідні пропозиції щодо поставок, відмовляти (в необхідних випадках) небажаним клієнтам. </a:t>
            </a:r>
          </a:p>
          <a:p>
            <a:pPr algn="just"/>
            <a:r>
              <a:rPr lang="ru-RU" sz="2400" dirty="0" smtClean="0">
                <a:latin typeface="Times New Roman" panose="02020603050405020304" pitchFamily="18" charset="0"/>
                <a:cs typeface="Times New Roman" panose="02020603050405020304" pitchFamily="18" charset="0"/>
              </a:rPr>
              <a:t>  2</a:t>
            </a:r>
            <a:r>
              <a:rPr lang="ru-RU" sz="2400" dirty="0">
                <a:latin typeface="Times New Roman" panose="02020603050405020304" pitchFamily="18" charset="0"/>
                <a:cs typeface="Times New Roman" panose="02020603050405020304" pitchFamily="18" charset="0"/>
              </a:rPr>
              <a:t>. Галузь споживає незначну частину продукції, яка виробляється постачальниками, а тому зміни цін на дану продукцію несуттєво впливає на собівартість і ціну виробів.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Поставлена продукція відіграє важливу роль в кінцевому виробі, який випускається споживачем. Ця обставина змінює залежність споживача від поставника.</a:t>
            </a:r>
          </a:p>
          <a:p>
            <a:pPr algn="just"/>
            <a:endParaRPr lang="ru-RU"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30</a:t>
            </a: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28" y="-159938"/>
            <a:ext cx="964460" cy="1596394"/>
          </a:xfrm>
          <a:prstGeom prst="rect">
            <a:avLst/>
          </a:prstGeom>
        </p:spPr>
      </p:pic>
    </p:spTree>
    <p:extLst>
      <p:ext uri="{BB962C8B-B14F-4D97-AF65-F5344CB8AC3E}">
        <p14:creationId xmlns:p14="http://schemas.microsoft.com/office/powerpoint/2010/main" val="3025731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ВПЛИВ ПОСТАЧАЛЬНИКІВ ПРОДУКЦІЇ НА ІНТЕНСИВНІСТЬ КОНКУРЕНЦІЇ</a:t>
            </a:r>
            <a:r>
              <a:rPr lang="ru-RU" b="1" i="1" dirty="0" smtClean="0"/>
              <a:t>.</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496" y="932279"/>
            <a:ext cx="8964488"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Відсутність ефективних замінників виробленої і поставленої продукції зменшує можливість вибору і знижує рівень вимог до характеристик поставлених виробів. </a:t>
            </a:r>
          </a:p>
          <a:p>
            <a:pPr algn="just"/>
            <a:r>
              <a:rPr lang="ru-RU" sz="2400" dirty="0" smtClean="0">
                <a:latin typeface="Times New Roman" panose="02020603050405020304" pitchFamily="18" charset="0"/>
                <a:cs typeface="Times New Roman" panose="02020603050405020304" pitchFamily="18" charset="0"/>
              </a:rPr>
              <a:t>   5. </a:t>
            </a:r>
            <a:r>
              <a:rPr lang="ru-RU" sz="2400" dirty="0">
                <a:latin typeface="Times New Roman" panose="02020603050405020304" pitchFamily="18" charset="0"/>
                <a:cs typeface="Times New Roman" panose="02020603050405020304" pitchFamily="18" charset="0"/>
              </a:rPr>
              <a:t>Висока диференційованість продукції, яка поставляється, є наслідком високого рівня спеціалізації постачальників на випуску конкретних виробів, що ускладнює для споживача пошук інших постачальників аналогічної продукції. </a:t>
            </a:r>
          </a:p>
          <a:p>
            <a:pPr algn="just"/>
            <a:r>
              <a:rPr lang="ru-RU" sz="2400" dirty="0" smtClean="0">
                <a:latin typeface="Times New Roman" panose="02020603050405020304" pitchFamily="18" charset="0"/>
                <a:cs typeface="Times New Roman" panose="02020603050405020304" pitchFamily="18" charset="0"/>
              </a:rPr>
              <a:t>   6</a:t>
            </a:r>
            <a:r>
              <a:rPr lang="ru-RU" sz="2400" dirty="0">
                <a:latin typeface="Times New Roman" panose="02020603050405020304" pitchFamily="18" charset="0"/>
                <a:cs typeface="Times New Roman" panose="02020603050405020304" pitchFamily="18" charset="0"/>
              </a:rPr>
              <a:t>. Низький рівень вертикальної інтеграції виробництва у споживача, при якому споживач не в змозі виробляти на своїх потужностях продукцію, яка закупається і, внаслідок, повністю залежить від поставок ззовні. </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712" y="4795424"/>
            <a:ext cx="2592288" cy="1944216"/>
          </a:xfrm>
          <a:prstGeom prst="rect">
            <a:avLst/>
          </a:prstGeom>
        </p:spPr>
      </p:pic>
    </p:spTree>
    <p:extLst>
      <p:ext uri="{BB962C8B-B14F-4D97-AF65-F5344CB8AC3E}">
        <p14:creationId xmlns:p14="http://schemas.microsoft.com/office/powerpoint/2010/main" val="4183855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720080"/>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ОЦІНКА ЗАГРОЗИ З БОКУ ТОВАРІВ-ЗАМІННИКІВ.</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069" y="929184"/>
            <a:ext cx="8964488" cy="3785652"/>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Щодо </a:t>
            </a:r>
            <a:r>
              <a:rPr lang="ru-RU" sz="2400" dirty="0">
                <a:latin typeface="Times New Roman" panose="02020603050405020304" pitchFamily="18" charset="0"/>
                <a:cs typeface="Times New Roman" panose="02020603050405020304" pitchFamily="18" charset="0"/>
              </a:rPr>
              <a:t>товарів-замінників на ринку існує правило цінової привабливості: якщо ціна на один з товарів зростає, збільшується попит на інший, що є його замінником. В результаті покупці переорієнтовуються на виробників, які пропонують більш дешеву продукцію. Така загроза товарів-замінників стає більш реальною, чим більше: </a:t>
            </a:r>
            <a:endParaRPr lang="ru-RU" sz="2400" dirty="0" smtClean="0">
              <a:latin typeface="Times New Roman" panose="02020603050405020304" pitchFamily="18" charset="0"/>
              <a:cs typeface="Times New Roman" panose="02020603050405020304" pitchFamily="18" charset="0"/>
            </a:endParaRPr>
          </a:p>
          <a:p>
            <a:pPr marL="342900" indent="-342900" algn="just">
              <a:buFontTx/>
              <a:buChar char="-"/>
            </a:pPr>
            <a:r>
              <a:rPr lang="uk-UA" sz="2400" dirty="0" smtClean="0">
                <a:latin typeface="Times New Roman" panose="02020603050405020304" pitchFamily="18" charset="0"/>
                <a:cs typeface="Times New Roman" panose="02020603050405020304" pitchFamily="18" charset="0"/>
              </a:rPr>
              <a:t>кількість ефективних замінників товару;</a:t>
            </a:r>
          </a:p>
          <a:p>
            <a:pPr marL="342900" indent="-342900" algn="just">
              <a:buFontTx/>
              <a:buChar char="-"/>
            </a:pPr>
            <a:r>
              <a:rPr lang="uk-UA" sz="2400" dirty="0" smtClean="0">
                <a:latin typeface="Times New Roman" panose="02020603050405020304" pitchFamily="18" charset="0"/>
                <a:cs typeface="Times New Roman" panose="02020603050405020304" pitchFamily="18" charset="0"/>
              </a:rPr>
              <a:t>Обсяг виробництва товарів-замінників;</a:t>
            </a:r>
          </a:p>
          <a:p>
            <a:pPr marL="342900" indent="-342900" algn="just">
              <a:buFontTx/>
              <a:buChar char="-"/>
            </a:pPr>
            <a:r>
              <a:rPr lang="uk-UA" sz="2400" dirty="0" smtClean="0">
                <a:latin typeface="Times New Roman" panose="02020603050405020304" pitchFamily="18" charset="0"/>
                <a:cs typeface="Times New Roman" panose="02020603050405020304" pitchFamily="18" charset="0"/>
              </a:rPr>
              <a:t>Різниця в цінах між виробами-оригіналом і товарами замінниками на користь останніх.</a:t>
            </a:r>
            <a:endParaRPr lang="ru-RU" sz="24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204" y="4914763"/>
            <a:ext cx="2831976" cy="1818660"/>
          </a:xfrm>
          <a:prstGeom prst="rect">
            <a:avLst/>
          </a:prstGeom>
        </p:spPr>
      </p:pic>
    </p:spTree>
    <p:extLst>
      <p:ext uri="{BB962C8B-B14F-4D97-AF65-F5344CB8AC3E}">
        <p14:creationId xmlns:p14="http://schemas.microsoft.com/office/powerpoint/2010/main" val="218205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5" y="188640"/>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5.3. ПОКАЗНИКИ І ЧИННИКИ МІЖНАРОДНОЇ КОНКУРЕНТОСПРОМОЖНОСТІ ПІДПРИЄМСТВА (ОРГАНІЗАЦІЇ).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36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4893647"/>
          </a:xfrm>
          <a:prstGeom prst="rect">
            <a:avLst/>
          </a:prstGeom>
        </p:spPr>
        <p:txBody>
          <a:bodyPr wrap="square">
            <a:spAutoFit/>
          </a:bodyPr>
          <a:lstStyle/>
          <a:p>
            <a:pPr algn="just"/>
            <a:r>
              <a:rPr lang="ru-RU" sz="2400" b="1" i="1" dirty="0" smtClean="0">
                <a:latin typeface="Times New Roman" panose="02020603050405020304" pitchFamily="18" charset="0"/>
                <a:cs typeface="Times New Roman" panose="02020603050405020304" pitchFamily="18" charset="0"/>
              </a:rPr>
              <a:t>   Міжнародні </a:t>
            </a:r>
            <a:r>
              <a:rPr lang="ru-RU" sz="2400" b="1" i="1" dirty="0">
                <a:latin typeface="Times New Roman" panose="02020603050405020304" pitchFamily="18" charset="0"/>
                <a:cs typeface="Times New Roman" panose="02020603050405020304" pitchFamily="18" charset="0"/>
              </a:rPr>
              <a:t>чинники конкурентоспроможності підприємства </a:t>
            </a:r>
            <a:r>
              <a:rPr lang="ru-RU" sz="2400" dirty="0">
                <a:latin typeface="Times New Roman" panose="02020603050405020304" pitchFamily="18" charset="0"/>
                <a:cs typeface="Times New Roman" panose="02020603050405020304" pitchFamily="18" charset="0"/>
              </a:rPr>
              <a:t>обумовлюються ситуацією поза межами країни, станом та кон'юнктурою світових ринків, вимогами міжнародних інституцій тощо. У їх складі можуть бути виділені такі групи: </a:t>
            </a:r>
          </a:p>
          <a:p>
            <a:pPr algn="just"/>
            <a:r>
              <a:rPr lang="ru-RU" sz="2400" dirty="0" smtClean="0">
                <a:latin typeface="Times New Roman" panose="02020603050405020304" pitchFamily="18" charset="0"/>
                <a:cs typeface="Times New Roman" panose="02020603050405020304" pitchFamily="18" charset="0"/>
              </a:rPr>
              <a:t>   1</a:t>
            </a:r>
            <a:r>
              <a:rPr lang="ru-RU" sz="2400" dirty="0">
                <a:latin typeface="Times New Roman" panose="02020603050405020304" pitchFamily="18" charset="0"/>
                <a:cs typeface="Times New Roman" panose="02020603050405020304" pitchFamily="18" charset="0"/>
              </a:rPr>
              <a:t>) загальноекономічні (стадія циклу розвитку світової економіки, кон'юнктура світових товарних ринків, зовнішньоекономічна політика іноземних держав, глобалізація конкуренції і світогосподарських процесів, розвиток інтеграційних процесів у світовому економічному просторі, регіоналізація міжнародної економічної взаємодії тощо); </a:t>
            </a:r>
          </a:p>
          <a:p>
            <a:pPr algn="just"/>
            <a:r>
              <a:rPr lang="ru-RU" sz="2400" dirty="0" smtClean="0">
                <a:latin typeface="Times New Roman" panose="02020603050405020304" pitchFamily="18" charset="0"/>
                <a:cs typeface="Times New Roman" panose="02020603050405020304" pitchFamily="18" charset="0"/>
              </a:rPr>
              <a:t>   2</a:t>
            </a:r>
            <a:r>
              <a:rPr lang="ru-RU" sz="2400" dirty="0">
                <a:latin typeface="Times New Roman" panose="02020603050405020304" pitchFamily="18" charset="0"/>
                <a:cs typeface="Times New Roman" panose="02020603050405020304" pitchFamily="18" charset="0"/>
              </a:rPr>
              <a:t>) науково-технологічні (технологічний протекціонізм, технологічна стратифікація країн, звуження відкритого ринку технологій та формування «технологічних мереж» тощо); </a:t>
            </a:r>
            <a:r>
              <a:rPr lang="ru-RU" sz="24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215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5" y="188640"/>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5.3. ПОКАЗНИКИ І ЧИННИКИ МІЖНАРОДНОЇ КОНКУРЕНТОСПРОМОЖНОСТІ ПІДПРИЄМСТВА (ОРГАНІЗАЦІЇ). </a:t>
            </a:r>
            <a:endParaRPr lang="ru-RU" sz="24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375487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військово-політичні (політика іноземних країн щодо соціально-економічних та політичних перетворень в Україні, політичний клімат та стан розвитку міжнародних відносин; військово-політичні конфлікти в окремих регіонах світу тощо); </a:t>
            </a:r>
          </a:p>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інституціонально-економічні (які пов'язані з вимогами іноземних держав щодо рівня якості, безпеки, екологічності товарів, що імпортуються, та діяльністю міжнародних інституцій, зокрема СОТ, щодо координації та контролю світових торговельних потоків тощо). </a:t>
            </a:r>
            <a:endParaRPr lang="ru-RU" sz="24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4593753"/>
            <a:ext cx="1617340" cy="2042096"/>
          </a:xfrm>
          <a:prstGeom prst="rect">
            <a:avLst/>
          </a:prstGeom>
        </p:spPr>
      </p:pic>
    </p:spTree>
    <p:extLst>
      <p:ext uri="{BB962C8B-B14F-4D97-AF65-F5344CB8AC3E}">
        <p14:creationId xmlns:p14="http://schemas.microsoft.com/office/powerpoint/2010/main" val="143263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7689"/>
            <a:ext cx="9036496" cy="5688637"/>
          </a:xfrm>
        </p:spPr>
        <p:txBody>
          <a:bodyPr anchor="t">
            <a:normAutofit fontScale="90000"/>
          </a:bodyPr>
          <a:lstStyle/>
          <a:p>
            <a:pPr algn="just"/>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5.1. Міжнародна </a:t>
            </a:r>
            <a:r>
              <a:rPr lang="ru-RU" sz="2000" i="1" dirty="0">
                <a:latin typeface="Times New Roman" panose="02020603050405020304" pitchFamily="18" charset="0"/>
                <a:cs typeface="Times New Roman" panose="02020603050405020304" pitchFamily="18" charset="0"/>
              </a:rPr>
              <a:t>конкурентне середовище підприємства (організації). Маркетингове середовище. Середовище досконалої (чистої) конкуренції. Середовище монополістичної конкуренції. Середовище олігополістичної конкуренції. Середовище чистої монополії. </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uk-UA" sz="2000" i="1" dirty="0" smtClean="0">
                <a:latin typeface="Times New Roman" panose="02020603050405020304" pitchFamily="18" charset="0"/>
                <a:cs typeface="Times New Roman" panose="02020603050405020304" pitchFamily="18" charset="0"/>
              </a:rPr>
              <a:t/>
            </a:r>
            <a:br>
              <a:rPr lang="uk-UA"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2.2</a:t>
            </a:r>
            <a:r>
              <a:rPr lang="ru-RU" sz="2000" i="1" dirty="0">
                <a:latin typeface="Times New Roman" panose="02020603050405020304" pitchFamily="18" charset="0"/>
                <a:cs typeface="Times New Roman" panose="02020603050405020304" pitchFamily="18" charset="0"/>
              </a:rPr>
              <a:t>. Структура конкурентного середовища підприємства. Оцінка рівня та інтенсивності конкуренції на світових ринках. Характеристика державної політики у галузі регулювання конкуренції. Оцінювання можливості появи нових конкурентів. Визначення характеру впливу споживачів продукції на інтенсивність конкуренції. Вплив постачальників продукції на інтенсивність конкуренції. Оцінювання загрози з боку товарів-замінників. Розподіл ринкових часток між конкурентами та інтенсивність конкуренції. Темпи зростання ринку та інтенсивність конкуренції. Рентабельність ринку та інтенсивність </a:t>
            </a:r>
            <a:r>
              <a:rPr lang="ru-RU" sz="2000" i="1" dirty="0" smtClean="0">
                <a:latin typeface="Times New Roman" panose="02020603050405020304" pitchFamily="18" charset="0"/>
                <a:cs typeface="Times New Roman" panose="02020603050405020304" pitchFamily="18" charset="0"/>
              </a:rPr>
              <a:t>конкуренції.</a:t>
            </a:r>
            <a:br>
              <a:rPr lang="ru-RU"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5.3 </a:t>
            </a:r>
            <a:r>
              <a:rPr lang="ru-RU" sz="2000" i="1" dirty="0">
                <a:latin typeface="Times New Roman" panose="02020603050405020304" pitchFamily="18" charset="0"/>
                <a:cs typeface="Times New Roman" panose="02020603050405020304" pitchFamily="18" charset="0"/>
              </a:rPr>
              <a:t>Показники і чинники міжнародної конкурентоспроможності підприємства (організації). Концепція загального управління якістю (Едвард Демінг). Дохідний, порівняльний (ринковий) та затратний (на основі активів) підходи до оцінювання бізнесу. </a:t>
            </a:r>
            <a:r>
              <a:rPr lang="ru-RU" sz="2000" i="1" dirty="0" smtClean="0">
                <a:latin typeface="Times New Roman" panose="02020603050405020304" pitchFamily="18" charset="0"/>
                <a:cs typeface="Times New Roman" panose="02020603050405020304" pitchFamily="18" charset="0"/>
              </a:rPr>
              <a:t/>
            </a:r>
            <a:br>
              <a:rPr lang="ru-RU" sz="2000" i="1" dirty="0" smtClean="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
            </a:r>
            <a:br>
              <a:rPr lang="ru-RU" sz="2000" i="1" dirty="0">
                <a:latin typeface="Times New Roman" panose="02020603050405020304" pitchFamily="18" charset="0"/>
                <a:cs typeface="Times New Roman" panose="02020603050405020304" pitchFamily="18" charset="0"/>
              </a:rPr>
            </a:br>
            <a:r>
              <a:rPr lang="ru-RU" sz="2000" i="1" dirty="0" smtClean="0">
                <a:latin typeface="Times New Roman" panose="02020603050405020304" pitchFamily="18" charset="0"/>
                <a:cs typeface="Times New Roman" panose="02020603050405020304" pitchFamily="18" charset="0"/>
              </a:rPr>
              <a:t>5.4</a:t>
            </a:r>
            <a:r>
              <a:rPr lang="ru-RU" sz="2000" i="1" dirty="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Основні </a:t>
            </a:r>
            <a:r>
              <a:rPr lang="ru-RU" sz="2000" i="1" dirty="0">
                <a:latin typeface="Times New Roman" panose="02020603050405020304" pitchFamily="18" charset="0"/>
                <a:cs typeface="Times New Roman" panose="02020603050405020304" pitchFamily="18" charset="0"/>
              </a:rPr>
              <a:t>напрямки і програми підвищення міжнародної конкурентоспроможності підприємства (організації). </a:t>
            </a:r>
            <a:endParaRPr lang="ru-RU" sz="2000" i="1" dirty="0">
              <a:solidFill>
                <a:schemeClr val="bg1"/>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547664" y="-2501"/>
            <a:ext cx="6417734" cy="370028"/>
          </a:xfrm>
          <a:solidFill>
            <a:schemeClr val="bg1"/>
          </a:solidFill>
        </p:spPr>
        <p:txBody>
          <a:bodyPr anchor="ctr">
            <a:normAutofit fontScale="77500" lnSpcReduction="20000"/>
          </a:bodyPr>
          <a:lstStyle/>
          <a:p>
            <a:pPr algn="ctr"/>
            <a:r>
              <a:rPr lang="uk-UA" sz="3200" b="1" dirty="0" smtClean="0">
                <a:solidFill>
                  <a:schemeClr val="tx1"/>
                </a:solidFill>
                <a:latin typeface="Times New Roman" panose="02020603050405020304" pitchFamily="18" charset="0"/>
                <a:cs typeface="Times New Roman" panose="02020603050405020304" pitchFamily="18" charset="0"/>
              </a:rPr>
              <a:t>План</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98416" y="6152316"/>
            <a:ext cx="648072" cy="681025"/>
          </a:xfrm>
          <a:prstGeom prst="rect">
            <a:avLst/>
          </a:prstGeom>
        </p:spPr>
      </p:pic>
    </p:spTree>
    <p:extLst>
      <p:ext uri="{BB962C8B-B14F-4D97-AF65-F5344CB8AC3E}">
        <p14:creationId xmlns:p14="http://schemas.microsoft.com/office/powerpoint/2010/main" val="3336999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2061" y="122884"/>
            <a:ext cx="8640959" cy="701204"/>
          </a:xfrm>
          <a:solidFill>
            <a:schemeClr val="bg1"/>
          </a:solidFill>
        </p:spPr>
        <p:txBody>
          <a:bodyPr anchor="ctr">
            <a:noAutofit/>
          </a:bodyPr>
          <a:lstStyle/>
          <a:p>
            <a:pPr algn="ctr"/>
            <a:r>
              <a:rPr lang="ru-RU" sz="2300" b="1" dirty="0" smtClean="0">
                <a:latin typeface="Times New Roman" panose="02020603050405020304" pitchFamily="18" charset="0"/>
                <a:cs typeface="Times New Roman" panose="02020603050405020304" pitchFamily="18" charset="0"/>
              </a:rPr>
              <a:t>ВНУТРІШНІ ЧИННИКИ, ЩО ОБУМОВЛЮЮТЬ СТАН КОНКУРЕНТОСПРОМОЖНОСТІ ПІДПРИЄМСТВА</a:t>
            </a:r>
            <a:endParaRPr lang="ru-RU" sz="23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932140" y="6381328"/>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4050" y="927566"/>
            <a:ext cx="8856983" cy="3416320"/>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Залежно</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від напряму діяльності підприємства доцільним є відокремлення чинників, що пов'язані з</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операційною діяльністю: міжнародний маркетинг, структура поточних витрат, рівень використання основних фондів, розмір страхових запасів, асортиментна політика, виробничий менеджмент; </a:t>
            </a:r>
          </a:p>
          <a:p>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інвестиційною діяльністю: інвестиційний менеджмент, обсяг інвестиційних ресурсів, довжина інвестиційного горизонту, якість обґрунтування інвестиційних проектів;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59" y="4628276"/>
            <a:ext cx="4179865" cy="1753051"/>
          </a:xfrm>
          <a:prstGeom prst="rect">
            <a:avLst/>
          </a:prstGeom>
        </p:spPr>
      </p:pic>
    </p:spTree>
    <p:extLst>
      <p:ext uri="{BB962C8B-B14F-4D97-AF65-F5344CB8AC3E}">
        <p14:creationId xmlns:p14="http://schemas.microsoft.com/office/powerpoint/2010/main" val="3268792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97440"/>
            <a:ext cx="8640959" cy="701204"/>
          </a:xfrm>
          <a:solidFill>
            <a:schemeClr val="bg1"/>
          </a:solidFill>
        </p:spPr>
        <p:txBody>
          <a:bodyPr anchor="ctr">
            <a:noAutofit/>
          </a:bodyPr>
          <a:lstStyle/>
          <a:p>
            <a:pPr algn="ctr"/>
            <a:r>
              <a:rPr lang="ru-RU" sz="2300" b="1" dirty="0" smtClean="0">
                <a:latin typeface="Times New Roman" panose="02020603050405020304" pitchFamily="18" charset="0"/>
                <a:cs typeface="Times New Roman" panose="02020603050405020304" pitchFamily="18" charset="0"/>
              </a:rPr>
              <a:t>ВНУТРІШНІ ЧИННИКИ, ЩО ОБУМОВЛЮЮТЬ СТАН КОНКУРЕНТОСПРОМОЖНОСТІ ПІДПРИЄМСТВА</a:t>
            </a:r>
            <a:endParaRPr lang="ru-RU" sz="23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2677656"/>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інноваційною діяльністю: інноваційний менеджмент, </a:t>
            </a:r>
          </a:p>
          <a:p>
            <a:pPr algn="just"/>
            <a:r>
              <a:rPr lang="ru-RU" sz="2400" dirty="0">
                <a:latin typeface="Times New Roman" panose="02020603050405020304" pitchFamily="18" charset="0"/>
                <a:cs typeface="Times New Roman" panose="02020603050405020304" pitchFamily="18" charset="0"/>
              </a:rPr>
              <a:t>витрати на НДДКР, якість інноваційних проектів, швидкість генерації і ринкової реалізації нововведень, рівень їх науково-технологічної новизни; </a:t>
            </a:r>
          </a:p>
          <a:p>
            <a:pPr algn="just"/>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фінансовою діяльністю: фінансова стратегія підприємства, структура його активів та їх ліквідність, рівень фінансових ризиків, фінансовий менеджмент тощо. </a:t>
            </a:r>
          </a:p>
        </p:txBody>
      </p:sp>
      <p:sp>
        <p:nvSpPr>
          <p:cNvPr id="2" name="AutoShape 2" descr="Анализ и оценка привлекательности отрасли, рынка, бизнеса (факторы и  критерии) — PowerBranding.r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8" y="3796476"/>
            <a:ext cx="4137249" cy="2327203"/>
          </a:xfrm>
          <a:prstGeom prst="rect">
            <a:avLst/>
          </a:prstGeom>
        </p:spPr>
      </p:pic>
    </p:spTree>
    <p:extLst>
      <p:ext uri="{BB962C8B-B14F-4D97-AF65-F5344CB8AC3E}">
        <p14:creationId xmlns:p14="http://schemas.microsoft.com/office/powerpoint/2010/main" val="3102872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bg1"/>
          </a:solidFill>
        </p:spPr>
        <p:txBody>
          <a:bodyPr anchor="ctr">
            <a:noAutofit/>
          </a:bodyPr>
          <a:lstStyle/>
          <a:p>
            <a:pPr algn="ctr"/>
            <a:r>
              <a:rPr lang="ru-RU" sz="2300" b="1" dirty="0" smtClean="0">
                <a:latin typeface="Times New Roman" panose="02020603050405020304" pitchFamily="18" charset="0"/>
                <a:cs typeface="Times New Roman" panose="02020603050405020304" pitchFamily="18" charset="0"/>
              </a:rPr>
              <a:t>ВНУТРІШНІ ЧИННИКИ, ЩО ОБУМОВЛЮЮТЬ СТАН КОНКУРЕНТОСПРОМОЖНОСТІ ПІДПРИЄМСТВА</a:t>
            </a:r>
            <a:endParaRPr lang="ru-RU" sz="23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42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4893647"/>
          </a:xfrm>
          <a:prstGeom prst="rect">
            <a:avLst/>
          </a:prstGeom>
        </p:spPr>
        <p:txBody>
          <a:bodyPr wrap="square">
            <a:spAutoFit/>
          </a:bodyPr>
          <a:lstStyle/>
          <a:p>
            <a:pPr algn="just"/>
            <a:r>
              <a:rPr lang="ru-RU" sz="2400" i="1" dirty="0" smtClean="0">
                <a:latin typeface="Times New Roman" panose="02020603050405020304" pitchFamily="18" charset="0"/>
                <a:cs typeface="Times New Roman" panose="02020603050405020304" pitchFamily="18" charset="0"/>
              </a:rPr>
              <a:t>     </a:t>
            </a:r>
            <a:r>
              <a:rPr lang="ru-RU" sz="2400" i="1" dirty="0" err="1" smtClean="0">
                <a:latin typeface="Times New Roman" panose="02020603050405020304" pitchFamily="18" charset="0"/>
                <a:cs typeface="Times New Roman" panose="02020603050405020304" pitchFamily="18" charset="0"/>
              </a:rPr>
              <a:t>Залежно</a:t>
            </a:r>
            <a:r>
              <a:rPr lang="ru-RU" sz="2400" i="1" dirty="0" smtClean="0">
                <a:latin typeface="Times New Roman" panose="02020603050405020304" pitchFamily="18" charset="0"/>
                <a:cs typeface="Times New Roman" panose="02020603050405020304" pitchFamily="18" charset="0"/>
              </a:rPr>
              <a:t> від виду ресурсів, що використовуються підприємством</a:t>
            </a:r>
            <a:r>
              <a:rPr lang="ru-RU" sz="2400" dirty="0" smtClean="0">
                <a:latin typeface="Times New Roman" panose="02020603050405020304" pitchFamily="18" charset="0"/>
                <a:cs typeface="Times New Roman" panose="02020603050405020304" pitchFamily="18" charset="0"/>
              </a:rPr>
              <a:t>, доцільно виокремити чинники формування конкурентоспроможності підприємства, які пов'язані зі станом:</a:t>
            </a: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техніко-технологічних </a:t>
            </a:r>
            <a:r>
              <a:rPr lang="ru-RU" sz="2400" dirty="0">
                <a:latin typeface="Times New Roman" panose="02020603050405020304" pitchFamily="18" charset="0"/>
                <a:cs typeface="Times New Roman" panose="02020603050405020304" pitchFamily="18" charset="0"/>
              </a:rPr>
              <a:t>ресурсів – станом та якістю основних фондів, матеріало-сировинних ресурсів, рівнем матеріало-, фондо- та енергомісткості виробництва, технологічним рівнем виробництва; </a:t>
            </a:r>
          </a:p>
          <a:p>
            <a:pPr algn="just"/>
            <a:r>
              <a:rPr lang="ru-RU" sz="2400" dirty="0">
                <a:latin typeface="Times New Roman" panose="02020603050405020304" pitchFamily="18" charset="0"/>
                <a:cs typeface="Times New Roman" panose="02020603050405020304" pitchFamily="18" charset="0"/>
              </a:rPr>
              <a:t>■ інтелектуальних ресурсів – якість та рівень кваліфікації управлінського, виконавчого та виробничого персоналу, плинність кадрів тощо; </a:t>
            </a:r>
          </a:p>
          <a:p>
            <a:pPr algn="just"/>
            <a:r>
              <a:rPr lang="ru-RU" sz="2400" dirty="0">
                <a:latin typeface="Times New Roman" panose="02020603050405020304" pitchFamily="18" charset="0"/>
                <a:cs typeface="Times New Roman" panose="02020603050405020304" pitchFamily="18" charset="0"/>
              </a:rPr>
              <a:t>■ інформаційних ресурсів – володіння стратегічною та оперативною інформацією, стан інформаційного забезпечення бізнес-діяльності; </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64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bg1"/>
          </a:solidFill>
        </p:spPr>
        <p:txBody>
          <a:bodyPr anchor="ctr">
            <a:noAutofit/>
          </a:bodyPr>
          <a:lstStyle/>
          <a:p>
            <a:pPr algn="ctr"/>
            <a:r>
              <a:rPr lang="ru-RU" sz="2300" b="1" dirty="0" smtClean="0">
                <a:latin typeface="Times New Roman" panose="02020603050405020304" pitchFamily="18" charset="0"/>
                <a:cs typeface="Times New Roman" panose="02020603050405020304" pitchFamily="18" charset="0"/>
              </a:rPr>
              <a:t>ВНУТРІШНІ ЧИННИКИ, ЩО ОБУМОВЛЮЮТЬ СТАН КОНКУРЕНТОСПРОМОЖНОСТІ ПІДПРИЄМСТВА</a:t>
            </a:r>
            <a:endParaRPr lang="ru-RU" sz="23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фінансових ресурсів – забезпечення власним капіталом, його мобільність, можливість отримання та обсяги позичкового капіталу, рівень прибутковості бізнесу; </a:t>
            </a:r>
          </a:p>
          <a:p>
            <a:pPr algn="just"/>
            <a:r>
              <a:rPr lang="ru-RU" sz="2400" dirty="0">
                <a:latin typeface="Times New Roman" panose="02020603050405020304" pitchFamily="18" charset="0"/>
                <a:cs typeface="Times New Roman" panose="02020603050405020304" pitchFamily="18" charset="0"/>
              </a:rPr>
              <a:t>■ товарних ресурсів – асортимент та обсяг товарних та страхових запасів; </a:t>
            </a:r>
          </a:p>
          <a:p>
            <a:pPr algn="just"/>
            <a:r>
              <a:rPr lang="ru-RU" sz="2400" dirty="0">
                <a:latin typeface="Times New Roman" panose="02020603050405020304" pitchFamily="18" charset="0"/>
                <a:cs typeface="Times New Roman" panose="02020603050405020304" pitchFamily="18" charset="0"/>
              </a:rPr>
              <a:t>■ організаційних ресурсів – стан організаційної структури управління, стиль та засоби управління, ефективність управлінських рішень; </a:t>
            </a:r>
          </a:p>
          <a:p>
            <a:pPr algn="just"/>
            <a:r>
              <a:rPr lang="ru-RU" sz="2400" dirty="0">
                <a:latin typeface="Times New Roman" panose="02020603050405020304" pitchFamily="18" charset="0"/>
                <a:cs typeface="Times New Roman" panose="02020603050405020304" pitchFamily="18" charset="0"/>
              </a:rPr>
              <a:t>■ просторових ресурсів – територіальні умови бізнес-діяльності, інфраструктура регіону тощо.</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679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188640"/>
            <a:ext cx="8640959" cy="701204"/>
          </a:xfrm>
          <a:solidFill>
            <a:schemeClr val="bg1"/>
          </a:solidFill>
        </p:spPr>
        <p:txBody>
          <a:bodyPr anchor="ctr">
            <a:noAutofit/>
          </a:bodyPr>
          <a:lstStyle/>
          <a:p>
            <a:pPr algn="ctr"/>
            <a:r>
              <a:rPr lang="ru-RU" sz="2200" b="1" dirty="0" smtClean="0">
                <a:latin typeface="Times New Roman" panose="02020603050405020304" pitchFamily="18" charset="0"/>
                <a:cs typeface="Times New Roman" panose="02020603050405020304" pitchFamily="18" charset="0"/>
              </a:rPr>
              <a:t>ПІДВИЩЕННЯ КОНКУРЕНТОСПРОМОЖНОСТІ ПІДПРИЄМСТВ І ПРОДУКЦІЇ</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Для </a:t>
            </a:r>
            <a:r>
              <a:rPr lang="ru-RU" sz="2400" dirty="0">
                <a:latin typeface="Times New Roman" panose="02020603050405020304" pitchFamily="18" charset="0"/>
                <a:cs typeface="Times New Roman" panose="02020603050405020304" pitchFamily="18" charset="0"/>
              </a:rPr>
              <a:t>підвищення конкурентоспроможності підприємств і продукції на підприємствах запроваджуються системи якості з наступною їх сертифікацією. </a:t>
            </a:r>
          </a:p>
          <a:p>
            <a:pPr algn="just"/>
            <a:r>
              <a:rPr lang="ru-RU" sz="2400" dirty="0" smtClean="0">
                <a:latin typeface="Times New Roman" panose="02020603050405020304" pitchFamily="18" charset="0"/>
                <a:cs typeface="Times New Roman" panose="02020603050405020304" pitchFamily="18" charset="0"/>
              </a:rPr>
              <a:t>    Система </a:t>
            </a:r>
            <a:r>
              <a:rPr lang="ru-RU" sz="2400" dirty="0">
                <a:latin typeface="Times New Roman" panose="02020603050405020304" pitchFamily="18" charset="0"/>
                <a:cs typeface="Times New Roman" panose="02020603050405020304" pitchFamily="18" charset="0"/>
              </a:rPr>
              <a:t>якості – це сукупність організаційної структури, методик, процесів і ресурсів, які необхідні для загального керівництва якістю на підприємстві. В світі найбільш відомою є японська </a:t>
            </a:r>
            <a:r>
              <a:rPr lang="ru-RU" sz="2400" b="1" i="1" dirty="0">
                <a:latin typeface="Times New Roman" panose="02020603050405020304" pitchFamily="18" charset="0"/>
                <a:cs typeface="Times New Roman" panose="02020603050405020304" pitchFamily="18" charset="0"/>
              </a:rPr>
              <a:t>модель управління якістю продукції</a:t>
            </a:r>
            <a:r>
              <a:rPr lang="ru-RU" sz="2400" dirty="0">
                <a:latin typeface="Times New Roman" panose="02020603050405020304" pitchFamily="18" charset="0"/>
                <a:cs typeface="Times New Roman" panose="02020603050405020304" pitchFamily="18" charset="0"/>
              </a:rPr>
              <a:t>. Сутність цієї моделі полягає в тому, що відповідальність за забезпечення якості покладається на самі низові ланки виробничого процесу. При цьому переслідується мета – не виправлення допущеного браку, а його попередження на найбільш ранній стадії виробництва.</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850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28495" y="98485"/>
            <a:ext cx="8640959" cy="701204"/>
          </a:xfrm>
          <a:solidFill>
            <a:schemeClr val="bg1"/>
          </a:solidFill>
        </p:spPr>
        <p:txBody>
          <a:bodyPr anchor="ctr">
            <a:noAutofit/>
          </a:bodyPr>
          <a:lstStyle/>
          <a:p>
            <a:pPr algn="ctr"/>
            <a:r>
              <a:rPr lang="ru-RU" sz="2200" b="1" dirty="0" smtClean="0">
                <a:latin typeface="Times New Roman" panose="02020603050405020304" pitchFamily="18" charset="0"/>
                <a:cs typeface="Times New Roman" panose="02020603050405020304" pitchFamily="18" charset="0"/>
              </a:rPr>
              <a:t>ПІДВИЩЕННЯ КОНКУРЕНТОСПРОМОЖНОСТІ ПІДПРИЄМСТВ І ПРОДУКЦІЇ</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1860" y="944602"/>
            <a:ext cx="8856983" cy="5262979"/>
          </a:xfrm>
          <a:prstGeom prst="rect">
            <a:avLst/>
          </a:prstGeom>
        </p:spPr>
        <p:txBody>
          <a:bodyPr wrap="square">
            <a:spAutoFit/>
          </a:bodyPr>
          <a:lstStyle/>
          <a:p>
            <a:pPr algn="just"/>
            <a:r>
              <a:rPr lang="ru-RU" sz="2400" b="1" i="1" dirty="0">
                <a:latin typeface="Times New Roman" panose="02020603050405020304" pitchFamily="18" charset="0"/>
                <a:cs typeface="Times New Roman" panose="02020603050405020304" pitchFamily="18" charset="0"/>
              </a:rPr>
              <a:t>Едвардом Демінгом розроблена Концепція Загального Управління Якістю</a:t>
            </a:r>
            <a:r>
              <a:rPr lang="ru-RU" sz="2400" dirty="0">
                <a:latin typeface="Times New Roman" panose="02020603050405020304" pitchFamily="18" charset="0"/>
                <a:cs typeface="Times New Roman" panose="02020603050405020304" pitchFamily="18" charset="0"/>
              </a:rPr>
              <a:t>, яка ґрунтується на наступних «Чотирнадцяти принципах» управління якістю: </a:t>
            </a:r>
          </a:p>
          <a:p>
            <a:pPr algn="just"/>
            <a:r>
              <a:rPr lang="ru-RU" sz="2400" dirty="0">
                <a:latin typeface="Times New Roman" panose="02020603050405020304" pitchFamily="18" charset="0"/>
                <a:cs typeface="Times New Roman" panose="02020603050405020304" pitchFamily="18" charset="0"/>
              </a:rPr>
              <a:t>1. Постійне вдосконалення товарів та послуг з метою підвищення їх конкурентоспроможності. </a:t>
            </a:r>
          </a:p>
          <a:p>
            <a:pPr algn="just"/>
            <a:r>
              <a:rPr lang="ru-RU" sz="2400" dirty="0">
                <a:latin typeface="Times New Roman" panose="02020603050405020304" pitchFamily="18" charset="0"/>
                <a:cs typeface="Times New Roman" panose="02020603050405020304" pitchFamily="18" charset="0"/>
              </a:rPr>
              <a:t>2. Відмова від низької якості в усьому. </a:t>
            </a:r>
          </a:p>
          <a:p>
            <a:pPr algn="just"/>
            <a:r>
              <a:rPr lang="ru-RU" sz="2400" dirty="0">
                <a:latin typeface="Times New Roman" panose="02020603050405020304" pitchFamily="18" charset="0"/>
                <a:cs typeface="Times New Roman" panose="02020603050405020304" pitchFamily="18" charset="0"/>
              </a:rPr>
              <a:t>3. Усунення необхідності контролю за основною масою продукції через забезпечення якості продукту вже безпосередньо на місці виробництва. </a:t>
            </a:r>
          </a:p>
          <a:p>
            <a:pPr algn="just"/>
            <a:r>
              <a:rPr lang="ru-RU" sz="2400" dirty="0">
                <a:latin typeface="Times New Roman" panose="02020603050405020304" pitchFamily="18" charset="0"/>
                <a:cs typeface="Times New Roman" panose="02020603050405020304" pitchFamily="18" charset="0"/>
              </a:rPr>
              <a:t>4. Зменшення кількості поставників і встановлення довгострокових партнерських відносин на основі вірності і довіри. </a:t>
            </a:r>
          </a:p>
          <a:p>
            <a:pPr algn="just"/>
            <a:r>
              <a:rPr lang="ru-RU" sz="2400" dirty="0">
                <a:latin typeface="Times New Roman" panose="02020603050405020304" pitchFamily="18" charset="0"/>
                <a:cs typeface="Times New Roman" panose="02020603050405020304" pitchFamily="18" charset="0"/>
              </a:rPr>
              <a:t>5. Постійне вдосконалення системи виробництва і обслуговування. </a:t>
            </a:r>
          </a:p>
        </p:txBody>
      </p:sp>
    </p:spTree>
    <p:extLst>
      <p:ext uri="{BB962C8B-B14F-4D97-AF65-F5344CB8AC3E}">
        <p14:creationId xmlns:p14="http://schemas.microsoft.com/office/powerpoint/2010/main" val="3429011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2353" y="89987"/>
            <a:ext cx="8640959" cy="701204"/>
          </a:xfrm>
          <a:solidFill>
            <a:schemeClr val="bg1"/>
          </a:solidFill>
        </p:spPr>
        <p:txBody>
          <a:bodyPr anchor="ctr">
            <a:noAutofit/>
          </a:bodyPr>
          <a:lstStyle/>
          <a:p>
            <a:pPr algn="ctr"/>
            <a:r>
              <a:rPr lang="ru-RU" sz="2200" b="1" dirty="0" smtClean="0">
                <a:latin typeface="Times New Roman" panose="02020603050405020304" pitchFamily="18" charset="0"/>
                <a:cs typeface="Times New Roman" panose="02020603050405020304" pitchFamily="18" charset="0"/>
              </a:rPr>
              <a:t>ПІДВИЩЕННЯ КОНКУРЕНТОСПРОМОЖНОСТІ ПІДПРИЄМСТВ І ПРОДУКЦІЇ</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6</a:t>
            </a:r>
            <a:r>
              <a:rPr lang="ru-RU" sz="2400" dirty="0">
                <a:latin typeface="Times New Roman" panose="02020603050405020304" pitchFamily="18" charset="0"/>
                <a:cs typeface="Times New Roman" panose="02020603050405020304" pitchFamily="18" charset="0"/>
              </a:rPr>
              <a:t>. Організація безперервного навчання (система глибокого знання).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7. Запровадження сучасних методів керівництва з перенесенням акценту від контролю кількісних показників до якісних. </a:t>
            </a:r>
          </a:p>
          <a:p>
            <a:pPr algn="just"/>
            <a:r>
              <a:rPr lang="ru-RU" sz="2400" dirty="0">
                <a:latin typeface="Times New Roman" panose="02020603050405020304" pitchFamily="18" charset="0"/>
                <a:cs typeface="Times New Roman" panose="02020603050405020304" pitchFamily="18" charset="0"/>
              </a:rPr>
              <a:t>8. створення на підприємстві атмосфери відкритості і довіри. </a:t>
            </a:r>
          </a:p>
          <a:p>
            <a:pPr algn="just"/>
            <a:r>
              <a:rPr lang="ru-RU" sz="2400" dirty="0">
                <a:latin typeface="Times New Roman" panose="02020603050405020304" pitchFamily="18" charset="0"/>
                <a:cs typeface="Times New Roman" panose="02020603050405020304" pitchFamily="18" charset="0"/>
              </a:rPr>
              <a:t>9. Усунення бар'єрів між підрозділами підприємства, поділу роботи на «свою» і «чужу». Персонал, який займається пошуком, проектуванням, виробництвом та продажем, повинен працювати як єдина команда. </a:t>
            </a:r>
          </a:p>
          <a:p>
            <a:pPr algn="just"/>
            <a:r>
              <a:rPr lang="ru-RU" sz="2400" dirty="0">
                <a:latin typeface="Times New Roman" panose="02020603050405020304" pitchFamily="18" charset="0"/>
                <a:cs typeface="Times New Roman" panose="02020603050405020304" pitchFamily="18" charset="0"/>
              </a:rPr>
              <a:t>10. Відмова від лозунгів, транспарантів та настанов для робітників. </a:t>
            </a:r>
          </a:p>
        </p:txBody>
      </p:sp>
    </p:spTree>
    <p:extLst>
      <p:ext uri="{BB962C8B-B14F-4D97-AF65-F5344CB8AC3E}">
        <p14:creationId xmlns:p14="http://schemas.microsoft.com/office/powerpoint/2010/main" val="4158253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9" y="72541"/>
            <a:ext cx="8640959" cy="701204"/>
          </a:xfrm>
          <a:solidFill>
            <a:schemeClr val="bg1"/>
          </a:solidFill>
        </p:spPr>
        <p:txBody>
          <a:bodyPr anchor="ctr">
            <a:noAutofit/>
          </a:bodyPr>
          <a:lstStyle/>
          <a:p>
            <a:pPr algn="ctr"/>
            <a:r>
              <a:rPr lang="ru-RU" sz="2200" b="1" dirty="0" smtClean="0">
                <a:latin typeface="Times New Roman" panose="02020603050405020304" pitchFamily="18" charset="0"/>
                <a:cs typeface="Times New Roman" panose="02020603050405020304" pitchFamily="18" charset="0"/>
              </a:rPr>
              <a:t>ПІДВИЩЕННЯ КОНКУРЕНТОСПРОМОЖНОСТІ ПІДПРИЄМСТВ І ПРОДУКЦІЇ</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3046988"/>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11</a:t>
            </a:r>
            <a:r>
              <a:rPr lang="ru-RU" sz="2400" dirty="0">
                <a:latin typeface="Times New Roman" panose="02020603050405020304" pitchFamily="18" charset="0"/>
                <a:cs typeface="Times New Roman" panose="02020603050405020304" pitchFamily="18" charset="0"/>
              </a:rPr>
              <a:t>. Розробка ефективних мотивацій до праці, які дозволяють робітникам отримувати задоволення від професійної майстерності. </a:t>
            </a:r>
          </a:p>
          <a:p>
            <a:pPr algn="just"/>
            <a:r>
              <a:rPr lang="ru-RU" sz="2400" dirty="0">
                <a:latin typeface="Times New Roman" panose="02020603050405020304" pitchFamily="18" charset="0"/>
                <a:cs typeface="Times New Roman" panose="02020603050405020304" pitchFamily="18" charset="0"/>
              </a:rPr>
              <a:t>12. Підтримання у співробітників почуття професійної гордості. </a:t>
            </a:r>
          </a:p>
          <a:p>
            <a:pPr algn="just"/>
            <a:r>
              <a:rPr lang="ru-RU" sz="2400" dirty="0">
                <a:latin typeface="Times New Roman" panose="02020603050405020304" pitchFamily="18" charset="0"/>
                <a:cs typeface="Times New Roman" panose="02020603050405020304" pitchFamily="18" charset="0"/>
              </a:rPr>
              <a:t>13. Запровадження на підприємстві енергійної програми з навчання і самовдосконалення. </a:t>
            </a:r>
          </a:p>
          <a:p>
            <a:pPr algn="just"/>
            <a:r>
              <a:rPr lang="ru-RU" sz="2400" dirty="0">
                <a:latin typeface="Times New Roman" panose="02020603050405020304" pitchFamily="18" charset="0"/>
                <a:cs typeface="Times New Roman" panose="02020603050405020304" pitchFamily="18" charset="0"/>
              </a:rPr>
              <a:t>14. Прийняття будь-якої роботи та ідеї, корисних для конструктивних перетворень. </a:t>
            </a:r>
            <a:endParaRPr lang="ru-RU" sz="2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173" y="4207134"/>
            <a:ext cx="5985644" cy="1924498"/>
          </a:xfrm>
          <a:prstGeom prst="rect">
            <a:avLst/>
          </a:prstGeom>
        </p:spPr>
      </p:pic>
    </p:spTree>
    <p:extLst>
      <p:ext uri="{BB962C8B-B14F-4D97-AF65-F5344CB8AC3E}">
        <p14:creationId xmlns:p14="http://schemas.microsoft.com/office/powerpoint/2010/main" val="285843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accent4">
              <a:lumMod val="20000"/>
              <a:lumOff val="80000"/>
            </a:schemeClr>
          </a:solidFill>
        </p:spPr>
        <p:txBody>
          <a:bodyPr anchor="ctr">
            <a:noAutofit/>
          </a:bodyPr>
          <a:lstStyle/>
          <a:p>
            <a:pPr algn="ctr"/>
            <a:r>
              <a:rPr lang="ru-RU" sz="2000" b="1" dirty="0" smtClean="0">
                <a:latin typeface="Times New Roman" panose="02020603050405020304" pitchFamily="18" charset="0"/>
                <a:cs typeface="Times New Roman" panose="02020603050405020304" pitchFamily="18" charset="0"/>
              </a:rPr>
              <a:t>ВЗАЄМОЗВ'ЯЗОК ХАРАКТЕРИСТИК ПІДПРИЄМСТВА З ЙОГО КОНКУРЕНТОСПРОМОЖНІСТЮ І ЯКІСТЮ МЕНЕДЖМЕНТУ </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48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1699955" y="1124744"/>
            <a:ext cx="6616461" cy="4636570"/>
          </a:xfrm>
          <a:prstGeom prst="rect">
            <a:avLst/>
          </a:prstGeom>
        </p:spPr>
      </p:pic>
      <p:sp>
        <p:nvSpPr>
          <p:cNvPr id="7" name="Прямоугольник 6"/>
          <p:cNvSpPr/>
          <p:nvPr/>
        </p:nvSpPr>
        <p:spPr>
          <a:xfrm>
            <a:off x="1576454" y="5804201"/>
            <a:ext cx="6732239" cy="430887"/>
          </a:xfrm>
          <a:prstGeom prst="rect">
            <a:avLst/>
          </a:prstGeom>
        </p:spPr>
        <p:txBody>
          <a:bodyPr wrap="square">
            <a:spAutoFit/>
          </a:bodyPr>
          <a:lstStyle/>
          <a:p>
            <a:r>
              <a:rPr lang="ru-RU" sz="2200" dirty="0">
                <a:solidFill>
                  <a:srgbClr val="000000"/>
                </a:solidFill>
                <a:latin typeface="Times New Roman" panose="02020603050405020304" pitchFamily="18" charset="0"/>
              </a:rPr>
              <a:t>Рис. 5.3. Ключові характеристики стану підприємства </a:t>
            </a:r>
            <a:endParaRPr lang="ru-RU" sz="2200" dirty="0"/>
          </a:p>
        </p:txBody>
      </p:sp>
    </p:spTree>
    <p:extLst>
      <p:ext uri="{BB962C8B-B14F-4D97-AF65-F5344CB8AC3E}">
        <p14:creationId xmlns:p14="http://schemas.microsoft.com/office/powerpoint/2010/main" val="1271847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47877"/>
            <a:ext cx="8640959" cy="701204"/>
          </a:xfrm>
          <a:solidFill>
            <a:schemeClr val="bg1"/>
          </a:solidFill>
        </p:spPr>
        <p:txBody>
          <a:bodyPr anchor="ctr">
            <a:noAutofit/>
          </a:bodyPr>
          <a:lstStyle/>
          <a:p>
            <a:pPr algn="ctr"/>
            <a:r>
              <a:rPr lang="ru-RU" sz="2000" b="1" dirty="0" smtClean="0">
                <a:latin typeface="Times New Roman" panose="02020603050405020304" pitchFamily="18" charset="0"/>
                <a:cs typeface="Times New Roman" panose="02020603050405020304" pitchFamily="18" charset="0"/>
              </a:rPr>
              <a:t>ОСНОВНІ ПРИНЦИПИ КОНЦЕПЦІЇ ЗАБЕЗПЕЧЕННЯ КОНКУРЕНТОСПРОМОЖНОСТІ ПІДПРИЄМСТВА</a:t>
            </a:r>
            <a:endParaRPr lang="ru-RU" sz="2200"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49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611560" y="656003"/>
            <a:ext cx="7416824" cy="5715050"/>
          </a:xfrm>
          <a:prstGeom prst="rect">
            <a:avLst/>
          </a:prstGeom>
        </p:spPr>
      </p:pic>
    </p:spTree>
    <p:extLst>
      <p:ext uri="{BB962C8B-B14F-4D97-AF65-F5344CB8AC3E}">
        <p14:creationId xmlns:p14="http://schemas.microsoft.com/office/powerpoint/2010/main" val="3303987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673" y="777547"/>
            <a:ext cx="4759327" cy="3168352"/>
          </a:xfrm>
          <a:prstGeom prst="rect">
            <a:avLst/>
          </a:prstGeom>
        </p:spPr>
      </p:pic>
      <p:sp>
        <p:nvSpPr>
          <p:cNvPr id="3" name="Текст 2"/>
          <p:cNvSpPr>
            <a:spLocks noGrp="1"/>
          </p:cNvSpPr>
          <p:nvPr>
            <p:ph type="body" idx="1"/>
          </p:nvPr>
        </p:nvSpPr>
        <p:spPr>
          <a:xfrm>
            <a:off x="35496" y="-13491"/>
            <a:ext cx="8928992" cy="792087"/>
          </a:xfrm>
          <a:solidFill>
            <a:schemeClr val="bg1"/>
          </a:solidFill>
        </p:spPr>
        <p:txBody>
          <a:bodyPr anchor="ctr">
            <a:noAutofit/>
          </a:bodyPr>
          <a:lstStyle/>
          <a:p>
            <a:pPr algn="ctr"/>
            <a:r>
              <a:rPr lang="ru-RU" sz="2600" b="1" dirty="0" smtClean="0">
                <a:latin typeface="Times New Roman" panose="02020603050405020304" pitchFamily="18" charset="0"/>
                <a:cs typeface="Times New Roman" panose="02020603050405020304" pitchFamily="18" charset="0"/>
              </a:rPr>
              <a:t>КОНКУРЕНТНЕ СЕРЕДОВИЩЕ</a:t>
            </a:r>
            <a:endParaRPr lang="ru-RU" sz="26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979" y="777547"/>
            <a:ext cx="4283968" cy="3416320"/>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a:t>
            </a:r>
            <a:r>
              <a:rPr lang="ru-RU" sz="2400" dirty="0" smtClean="0"/>
              <a:t> </a:t>
            </a:r>
            <a:r>
              <a:rPr lang="en-US" sz="2400" dirty="0" smtClean="0"/>
              <a:t>    </a:t>
            </a:r>
            <a:r>
              <a:rPr lang="ru-RU" sz="2400" b="1" i="1" dirty="0" smtClean="0">
                <a:latin typeface="Times New Roman" panose="02020603050405020304" pitchFamily="18" charset="0"/>
                <a:cs typeface="Times New Roman" panose="02020603050405020304" pitchFamily="18" charset="0"/>
              </a:rPr>
              <a:t>Конкурентне </a:t>
            </a:r>
            <a:r>
              <a:rPr lang="ru-RU" sz="2400" b="1" i="1" dirty="0">
                <a:latin typeface="Times New Roman" panose="02020603050405020304" pitchFamily="18" charset="0"/>
                <a:cs typeface="Times New Roman" panose="02020603050405020304" pitchFamily="18" charset="0"/>
              </a:rPr>
              <a:t>середовище </a:t>
            </a:r>
            <a:r>
              <a:rPr lang="ru-RU" sz="2400" dirty="0">
                <a:latin typeface="Times New Roman" panose="02020603050405020304" pitchFamily="18" charset="0"/>
                <a:cs typeface="Times New Roman" panose="02020603050405020304" pitchFamily="18" charset="0"/>
              </a:rPr>
              <a:t>становить певні умови, в котрих виробники товарів і послуг ведуть боротьбу за споживача, постачальника і відповідне положення на ринку. Вони здійснюють непрямий або прямий вплив на можливість і </a:t>
            </a:r>
            <a:r>
              <a:rPr lang="ru-RU" sz="2400" dirty="0" smtClean="0">
                <a:latin typeface="Times New Roman" panose="02020603050405020304" pitchFamily="18" charset="0"/>
                <a:cs typeface="Times New Roman" panose="02020603050405020304" pitchFamily="18" charset="0"/>
              </a:rPr>
              <a:t>здатність</a:t>
            </a:r>
            <a:endParaRPr lang="ru-RU" sz="2300" dirty="0">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4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3"/>
          <a:stretch>
            <a:fillRect/>
          </a:stretch>
        </p:blipFill>
        <p:spPr>
          <a:xfrm>
            <a:off x="107505" y="6162859"/>
            <a:ext cx="648072" cy="681025"/>
          </a:xfrm>
          <a:prstGeom prst="rect">
            <a:avLst/>
          </a:prstGeom>
        </p:spPr>
      </p:pic>
      <p:sp>
        <p:nvSpPr>
          <p:cNvPr id="5" name="Прямоугольник 4"/>
          <p:cNvSpPr/>
          <p:nvPr/>
        </p:nvSpPr>
        <p:spPr>
          <a:xfrm>
            <a:off x="67000" y="4091015"/>
            <a:ext cx="9036496" cy="193899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підприємства вести успішну конкурентну боротьбу на ринку, створювати і захищати власні конкурентні переваги. На них підприємство не може впливати взагалі або має незначний вплив без використання інструментів ефективної системи стратегічного управління</a:t>
            </a:r>
            <a:endParaRPr lang="ru-RU" sz="2400" dirty="0"/>
          </a:p>
        </p:txBody>
      </p:sp>
    </p:spTree>
    <p:extLst>
      <p:ext uri="{BB962C8B-B14F-4D97-AF65-F5344CB8AC3E}">
        <p14:creationId xmlns:p14="http://schemas.microsoft.com/office/powerpoint/2010/main" val="1255834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89987"/>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ТРИ ПІДХОДИ ДО ОЦІНЮВАННЯ БІЗНЕСУ</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316" y="908720"/>
            <a:ext cx="8856983" cy="4154984"/>
          </a:xfrm>
          <a:prstGeom prst="rect">
            <a:avLst/>
          </a:prstGeom>
        </p:spPr>
        <p:txBody>
          <a:bodyPr wrap="square">
            <a:spAutoFit/>
          </a:bodyPr>
          <a:lstStyle/>
          <a:p>
            <a:pPr algn="just"/>
            <a:r>
              <a:rPr lang="ru-RU" sz="2400" dirty="0" smtClean="0"/>
              <a:t>    </a:t>
            </a:r>
            <a:r>
              <a:rPr lang="ru-RU" sz="2400" dirty="0" smtClean="0">
                <a:latin typeface="Times New Roman" panose="02020603050405020304" pitchFamily="18" charset="0"/>
                <a:cs typeface="Times New Roman" panose="02020603050405020304" pitchFamily="18" charset="0"/>
              </a:rPr>
              <a:t>Як </a:t>
            </a:r>
            <a:r>
              <a:rPr lang="ru-RU" sz="2400" dirty="0">
                <a:latin typeface="Times New Roman" panose="02020603050405020304" pitchFamily="18" charset="0"/>
                <a:cs typeface="Times New Roman" panose="02020603050405020304" pitchFamily="18" charset="0"/>
              </a:rPr>
              <a:t>у теорії, так і на практиці існує три підходи до оцінювання бізнесу: </a:t>
            </a:r>
          </a:p>
          <a:p>
            <a:pPr algn="just"/>
            <a:r>
              <a:rPr lang="ru-RU" sz="2400" dirty="0">
                <a:latin typeface="Times New Roman" panose="02020603050405020304" pitchFamily="18" charset="0"/>
                <a:cs typeface="Times New Roman" panose="02020603050405020304" pitchFamily="18" charset="0"/>
              </a:rPr>
              <a:t>• доходний; </a:t>
            </a:r>
          </a:p>
          <a:p>
            <a:pPr algn="just"/>
            <a:r>
              <a:rPr lang="ru-RU" sz="2400" dirty="0">
                <a:latin typeface="Times New Roman" panose="02020603050405020304" pitchFamily="18" charset="0"/>
                <a:cs typeface="Times New Roman" panose="02020603050405020304" pitchFamily="18" charset="0"/>
              </a:rPr>
              <a:t>• порівняльний (ринковий); </a:t>
            </a:r>
          </a:p>
          <a:p>
            <a:pPr algn="just"/>
            <a:r>
              <a:rPr lang="ru-RU" sz="2400" dirty="0">
                <a:latin typeface="Times New Roman" panose="02020603050405020304" pitchFamily="18" charset="0"/>
                <a:cs typeface="Times New Roman" panose="02020603050405020304" pitchFamily="18" charset="0"/>
              </a:rPr>
              <a:t>• затратний (на основі активів). </a:t>
            </a:r>
          </a:p>
          <a:p>
            <a:pPr algn="just"/>
            <a:r>
              <a:rPr lang="ru-RU" sz="2400" dirty="0">
                <a:latin typeface="Times New Roman" panose="02020603050405020304" pitchFamily="18" charset="0"/>
                <a:cs typeface="Times New Roman" panose="02020603050405020304" pitchFamily="18" charset="0"/>
              </a:rPr>
              <a:t>У зарубіжній практиці поширений ще один підхід, який ґрунтується на оцінюванні майнових (реальних) опціонів. Вважається, що найбільш адекватним підходом до оцінювання вартості бізнесу є доходний. Він ґрунтується на допущенні, що вартість підприємства можна визначити як суму доходів, які воно приносить своєму власникові. </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705534"/>
            <a:ext cx="3143250" cy="1457325"/>
          </a:xfrm>
          <a:prstGeom prst="rect">
            <a:avLst/>
          </a:prstGeom>
        </p:spPr>
      </p:pic>
    </p:spTree>
    <p:extLst>
      <p:ext uri="{BB962C8B-B14F-4D97-AF65-F5344CB8AC3E}">
        <p14:creationId xmlns:p14="http://schemas.microsoft.com/office/powerpoint/2010/main" val="3234714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ФАКТОРИ ВИСОКОЇ КОНКУРЕНТОСПРОМОЖНОСТІ ФІРМИ</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36477"/>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52</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3416320"/>
          </a:xfrm>
          <a:prstGeom prst="rect">
            <a:avLst/>
          </a:prstGeom>
        </p:spPr>
        <p:txBody>
          <a:bodyPr wrap="square">
            <a:spAutoFit/>
          </a:bodyPr>
          <a:lstStyle/>
          <a:p>
            <a:r>
              <a:rPr lang="ru-RU" sz="2400" dirty="0" smtClean="0"/>
              <a:t>    </a:t>
            </a:r>
            <a:r>
              <a:rPr lang="ru-RU" sz="2400" dirty="0" smtClean="0">
                <a:latin typeface="Times New Roman" panose="02020603050405020304" pitchFamily="18" charset="0"/>
                <a:cs typeface="Times New Roman" panose="02020603050405020304" pitchFamily="18" charset="0"/>
              </a:rPr>
              <a:t>Вирішальні </a:t>
            </a:r>
            <a:r>
              <a:rPr lang="ru-RU" sz="2400" dirty="0">
                <a:latin typeface="Times New Roman" panose="02020603050405020304" pitchFamily="18" charset="0"/>
                <a:cs typeface="Times New Roman" panose="02020603050405020304" pitchFamily="18" charset="0"/>
              </a:rPr>
              <a:t>фактори високої конкурентоспроможності фірми: </a:t>
            </a:r>
          </a:p>
          <a:p>
            <a:r>
              <a:rPr lang="ru-RU" sz="2400" dirty="0">
                <a:latin typeface="Times New Roman" panose="02020603050405020304" pitchFamily="18" charset="0"/>
                <a:cs typeface="Times New Roman" panose="02020603050405020304" pitchFamily="18" charset="0"/>
              </a:rPr>
              <a:t>• переваги її товару над товарами конкурентів; </a:t>
            </a:r>
          </a:p>
          <a:p>
            <a:r>
              <a:rPr lang="ru-RU" sz="2400" dirty="0">
                <a:latin typeface="Times New Roman" panose="02020603050405020304" pitchFamily="18" charset="0"/>
                <a:cs typeface="Times New Roman" panose="02020603050405020304" pitchFamily="18" charset="0"/>
              </a:rPr>
              <a:t>• нижчі витрати і, відповідно, ціни; </a:t>
            </a:r>
          </a:p>
          <a:p>
            <a:r>
              <a:rPr lang="ru-RU" sz="2400" dirty="0">
                <a:latin typeface="Times New Roman" panose="02020603050405020304" pitchFamily="18" charset="0"/>
                <a:cs typeface="Times New Roman" panose="02020603050405020304" pitchFamily="18" charset="0"/>
              </a:rPr>
              <a:t>• переваги над конкурентами щодо рівня управління маркетингом – швидкість реагування на зміни попиту, виходу на ринок і доставки споживачеві. </a:t>
            </a:r>
          </a:p>
          <a:p>
            <a:r>
              <a:rPr lang="ru-RU" sz="2400" dirty="0" smtClean="0">
                <a:latin typeface="Times New Roman" panose="02020603050405020304" pitchFamily="18" charset="0"/>
                <a:cs typeface="Times New Roman" panose="02020603050405020304" pitchFamily="18" charset="0"/>
              </a:rPr>
              <a:t>    Усі </a:t>
            </a:r>
            <a:r>
              <a:rPr lang="ru-RU" sz="2400" dirty="0">
                <a:latin typeface="Times New Roman" panose="02020603050405020304" pitchFamily="18" charset="0"/>
                <a:cs typeface="Times New Roman" panose="02020603050405020304" pitchFamily="18" charset="0"/>
              </a:rPr>
              <a:t>ці чинники в сукупності визначають лідируючу конкурентну позицію фірми серед конкурентів у просторі ємності ринку.</a:t>
            </a:r>
            <a:endParaRPr lang="ru-RU" sz="2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648487"/>
            <a:ext cx="2933700" cy="1552575"/>
          </a:xfrm>
          <a:prstGeom prst="rect">
            <a:avLst/>
          </a:prstGeom>
        </p:spPr>
      </p:pic>
    </p:spTree>
    <p:extLst>
      <p:ext uri="{BB962C8B-B14F-4D97-AF65-F5344CB8AC3E}">
        <p14:creationId xmlns:p14="http://schemas.microsoft.com/office/powerpoint/2010/main" val="2746622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13265" y="188640"/>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5.4. ОСНОВНІ НАПРЯМКИ І ПРОГРАМИ ПІДВИЩЕННЯ МІЖНАРОДНОЇ КОНКУРЕНТОСПРОМОЖНОСТІ ПІДПРИЄМСТВА (ОРГАНІЗАЦІЇ).</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53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45312" y="1956691"/>
            <a:ext cx="7776863" cy="1569660"/>
          </a:xfrm>
          <a:prstGeom prst="rect">
            <a:avLst/>
          </a:prstGeom>
        </p:spPr>
        <p:txBody>
          <a:bodyPr wrap="square">
            <a:spAutoFit/>
          </a:bodyPr>
          <a:lstStyle/>
          <a:p>
            <a:pPr algn="just"/>
            <a:r>
              <a:rPr lang="ru-RU" sz="2000" dirty="0" smtClean="0">
                <a:solidFill>
                  <a:srgbClr val="000000"/>
                </a:solidFill>
                <a:latin typeface="Times New Roman" panose="02020603050405020304" pitchFamily="18" charset="0"/>
              </a:rPr>
              <a:t>    </a:t>
            </a:r>
            <a:r>
              <a:rPr lang="ru-RU" sz="2400" dirty="0" smtClean="0">
                <a:solidFill>
                  <a:srgbClr val="000000"/>
                </a:solidFill>
                <a:latin typeface="Times New Roman" panose="02020603050405020304" pitchFamily="18" charset="0"/>
              </a:rPr>
              <a:t>Проблема </a:t>
            </a:r>
            <a:r>
              <a:rPr lang="ru-RU" sz="2400" dirty="0">
                <a:solidFill>
                  <a:srgbClr val="000000"/>
                </a:solidFill>
                <a:latin typeface="Times New Roman" panose="02020603050405020304" pitchFamily="18" charset="0"/>
              </a:rPr>
              <a:t>підвищення конкурентоспроможності має декілька аспектів: технічний, організаційний, економічний, соціальний, психологічний, юридичний (правовий), </a:t>
            </a:r>
            <a:r>
              <a:rPr lang="ru-RU" sz="2400" dirty="0" smtClean="0">
                <a:solidFill>
                  <a:srgbClr val="000000"/>
                </a:solidFill>
                <a:latin typeface="Times New Roman" panose="02020603050405020304" pitchFamily="18" charset="0"/>
              </a:rPr>
              <a:t>комерційний.</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539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406382" y="260648"/>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КОРПОРАТИВНИЙ ІМІДЖ ФОРМУЄТЬСЯ З ЧОТИРЬОХ СКЛАДОВИХ: </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54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07505" y="1484785"/>
            <a:ext cx="8856983" cy="2677656"/>
          </a:xfrm>
          <a:prstGeom prst="rect">
            <a:avLst/>
          </a:prstGeom>
        </p:spPr>
        <p:txBody>
          <a:bodyPr wrap="square">
            <a:spAutoFit/>
          </a:bodyPr>
          <a:lstStyle/>
          <a:p>
            <a:r>
              <a:rPr lang="ru-RU" sz="2400" dirty="0" smtClean="0">
                <a:solidFill>
                  <a:srgbClr val="000000"/>
                </a:solidFill>
                <a:latin typeface="Times New Roman" panose="02020603050405020304" pitchFamily="18" charset="0"/>
              </a:rPr>
              <a:t>         1</a:t>
            </a:r>
            <a:r>
              <a:rPr lang="ru-RU" sz="2400" dirty="0">
                <a:solidFill>
                  <a:srgbClr val="000000"/>
                </a:solidFill>
                <a:latin typeface="Times New Roman" panose="02020603050405020304" pitchFamily="18" charset="0"/>
              </a:rPr>
              <a:t>) продукти та послуги (включаючи якість продукту, інновації та турботу про споживача); </a:t>
            </a:r>
          </a:p>
          <a:p>
            <a:r>
              <a:rPr lang="ru-RU" sz="2400" dirty="0" smtClean="0">
                <a:solidFill>
                  <a:srgbClr val="000000"/>
                </a:solidFill>
                <a:latin typeface="Times New Roman" panose="02020603050405020304" pitchFamily="18" charset="0"/>
              </a:rPr>
              <a:t>         2</a:t>
            </a:r>
            <a:r>
              <a:rPr lang="ru-RU" sz="2400" dirty="0">
                <a:solidFill>
                  <a:srgbClr val="000000"/>
                </a:solidFill>
                <a:latin typeface="Times New Roman" panose="02020603050405020304" pitchFamily="18" charset="0"/>
              </a:rPr>
              <a:t>) соціальна відповідальність, розуміння ролі підприємства в суспільстві, етичні норми; </a:t>
            </a:r>
          </a:p>
          <a:p>
            <a:r>
              <a:rPr lang="ru-RU" sz="2400" dirty="0" smtClean="0">
                <a:solidFill>
                  <a:srgbClr val="000000"/>
                </a:solidFill>
                <a:latin typeface="Times New Roman" panose="02020603050405020304" pitchFamily="18" charset="0"/>
              </a:rPr>
              <a:t>         3</a:t>
            </a:r>
            <a:r>
              <a:rPr lang="ru-RU" sz="2400" dirty="0">
                <a:solidFill>
                  <a:srgbClr val="000000"/>
                </a:solidFill>
                <a:latin typeface="Times New Roman" panose="02020603050405020304" pitchFamily="18" charset="0"/>
              </a:rPr>
              <a:t>) оточення (офіси, виробничі споруди); </a:t>
            </a:r>
          </a:p>
          <a:p>
            <a:r>
              <a:rPr lang="ru-RU" sz="2400" dirty="0" smtClean="0">
                <a:solidFill>
                  <a:srgbClr val="000000"/>
                </a:solidFill>
                <a:latin typeface="Times New Roman" panose="02020603050405020304" pitchFamily="18" charset="0"/>
              </a:rPr>
              <a:t>         4</a:t>
            </a:r>
            <a:r>
              <a:rPr lang="ru-RU" sz="2400" dirty="0">
                <a:solidFill>
                  <a:srgbClr val="000000"/>
                </a:solidFill>
                <a:latin typeface="Times New Roman" panose="02020603050405020304" pitchFamily="18" charset="0"/>
              </a:rPr>
              <a:t>) комунікації (реклама, </a:t>
            </a:r>
            <a:r>
              <a:rPr lang="en-US" sz="2400" dirty="0">
                <a:solidFill>
                  <a:srgbClr val="000000"/>
                </a:solidFill>
                <a:latin typeface="Times New Roman" panose="02020603050405020304" pitchFamily="18" charset="0"/>
              </a:rPr>
              <a:t>Public Relations, </a:t>
            </a:r>
            <a:r>
              <a:rPr lang="ru-RU" sz="2400" dirty="0">
                <a:solidFill>
                  <a:srgbClr val="000000"/>
                </a:solidFill>
                <a:latin typeface="Times New Roman" panose="02020603050405020304" pitchFamily="18" charset="0"/>
              </a:rPr>
              <a:t>особиста комунікація, публікації та програми корпоративіюї ідентичності). </a:t>
            </a:r>
            <a:endParaRPr lang="ru-RU" sz="2400"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106" y="4710936"/>
            <a:ext cx="2577820" cy="2060029"/>
          </a:xfrm>
          <a:prstGeom prst="rect">
            <a:avLst/>
          </a:prstGeom>
        </p:spPr>
      </p:pic>
    </p:spTree>
    <p:extLst>
      <p:ext uri="{BB962C8B-B14F-4D97-AF65-F5344CB8AC3E}">
        <p14:creationId xmlns:p14="http://schemas.microsoft.com/office/powerpoint/2010/main" val="2826046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47861" y="107581"/>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СТВОРЕННЯ ПОЗИТИВНОГО ІМІДЖУ ПІДПРИЄМСТВ</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974895"/>
            <a:ext cx="8856983" cy="3816429"/>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Створення </a:t>
            </a:r>
            <a:r>
              <a:rPr lang="ru-RU" sz="2200" dirty="0">
                <a:latin typeface="Times New Roman" panose="02020603050405020304" pitchFamily="18" charset="0"/>
                <a:cs typeface="Times New Roman" panose="02020603050405020304" pitchFamily="18" charset="0"/>
              </a:rPr>
              <a:t>позитивного іміджу підприємств на зовнішніх ринках згідно із зазначеними складовими формується завдяки розробці відповідних стратегій на різних ієрархічних ланках управління підприємством.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Наступним</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кроком буде формування маркетингової концепції управління підприємством залежно від обраної мети та напрямків розвитку. І, нарешті, визначальним фактором у становленні позитивного іміджу підприємства на зовнішньому ринку виступає розробка майбутнього образу підприємства, в якому вирішальну роль відіграє такий засіб, як </a:t>
            </a:r>
            <a:r>
              <a:rPr lang="en-US" sz="2200" dirty="0">
                <a:latin typeface="Times New Roman" panose="02020603050405020304" pitchFamily="18" charset="0"/>
                <a:cs typeface="Times New Roman" panose="02020603050405020304" pitchFamily="18" charset="0"/>
              </a:rPr>
              <a:t>Public Relations (PR) (</a:t>
            </a:r>
            <a:r>
              <a:rPr lang="ru-RU" sz="2200" dirty="0">
                <a:latin typeface="Times New Roman" panose="02020603050405020304" pitchFamily="18" charset="0"/>
                <a:cs typeface="Times New Roman" panose="02020603050405020304" pitchFamily="18" charset="0"/>
              </a:rPr>
              <a:t>зв'язки із громадськістю).</a:t>
            </a:r>
          </a:p>
        </p:txBody>
      </p:sp>
    </p:spTree>
    <p:extLst>
      <p:ext uri="{BB962C8B-B14F-4D97-AF65-F5344CB8AC3E}">
        <p14:creationId xmlns:p14="http://schemas.microsoft.com/office/powerpoint/2010/main" val="33667537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53769" y="107761"/>
            <a:ext cx="8640959" cy="701204"/>
          </a:xfrm>
          <a:solidFill>
            <a:schemeClr val="bg1"/>
          </a:solidFill>
        </p:spPr>
        <p:txBody>
          <a:bodyPr anchor="ctr">
            <a:noAutofit/>
          </a:bodyPr>
          <a:lstStyle/>
          <a:p>
            <a:pPr algn="ctr"/>
            <a:r>
              <a:rPr lang="ru-RU" b="1" dirty="0">
                <a:latin typeface="Times New Roman" panose="02020603050405020304" pitchFamily="18" charset="0"/>
                <a:cs typeface="Times New Roman" panose="02020603050405020304" pitchFamily="18" charset="0"/>
              </a:rPr>
              <a:t>Заходи PR</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56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81983" y="836712"/>
            <a:ext cx="8856983" cy="4524315"/>
          </a:xfrm>
          <a:prstGeom prst="rect">
            <a:avLst/>
          </a:prstGeom>
        </p:spPr>
        <p:txBody>
          <a:bodyPr wrap="square">
            <a:spAutoFit/>
          </a:bodyPr>
          <a:lstStyle/>
          <a:p>
            <a:pPr algn="just"/>
            <a:r>
              <a:rPr lang="ru-RU" sz="2400" i="1" dirty="0">
                <a:latin typeface="Times New Roman" panose="02020603050405020304" pitchFamily="18" charset="0"/>
                <a:cs typeface="Times New Roman" panose="02020603050405020304" pitchFamily="18" charset="0"/>
              </a:rPr>
              <a:t>Заходи PR спрямовані на досягнення однієї із п'яти основних цілей: </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позиціювання об'єкта; </a:t>
            </a:r>
          </a:p>
          <a:p>
            <a:pPr algn="just"/>
            <a:r>
              <a:rPr lang="ru-RU" sz="2400" dirty="0">
                <a:latin typeface="Times New Roman" panose="02020603050405020304" pitchFamily="18" charset="0"/>
                <a:cs typeface="Times New Roman" panose="02020603050405020304" pitchFamily="18" charset="0"/>
              </a:rPr>
              <a:t>• підвищення іміджу; </a:t>
            </a:r>
          </a:p>
          <a:p>
            <a:pPr algn="just"/>
            <a:r>
              <a:rPr lang="ru-RU" sz="2400" dirty="0">
                <a:latin typeface="Times New Roman" panose="02020603050405020304" pitchFamily="18" charset="0"/>
                <a:cs typeface="Times New Roman" panose="02020603050405020304" pitchFamily="18" charset="0"/>
              </a:rPr>
              <a:t>• антиреклама (зниження іміджу); </a:t>
            </a:r>
          </a:p>
          <a:p>
            <a:pPr algn="just"/>
            <a:r>
              <a:rPr lang="ru-RU" sz="2400" dirty="0">
                <a:latin typeface="Times New Roman" panose="02020603050405020304" pitchFamily="18" charset="0"/>
                <a:cs typeface="Times New Roman" panose="02020603050405020304" pitchFamily="18" charset="0"/>
              </a:rPr>
              <a:t>• відрив від конкурентів; </a:t>
            </a:r>
          </a:p>
          <a:p>
            <a:pPr algn="just"/>
            <a:r>
              <a:rPr lang="ru-RU" sz="2400" dirty="0">
                <a:latin typeface="Times New Roman" panose="02020603050405020304" pitchFamily="18" charset="0"/>
                <a:cs typeface="Times New Roman" panose="02020603050405020304" pitchFamily="18" charset="0"/>
              </a:rPr>
              <a:t>• контрреклама. </a:t>
            </a:r>
          </a:p>
          <a:p>
            <a:pPr algn="just"/>
            <a:r>
              <a:rPr lang="ru-RU" sz="2400" dirty="0" smtClean="0">
                <a:latin typeface="Times New Roman" panose="02020603050405020304" pitchFamily="18" charset="0"/>
                <a:cs typeface="Times New Roman" panose="02020603050405020304" pitchFamily="18" charset="0"/>
              </a:rPr>
              <a:t>     Формування </a:t>
            </a:r>
            <a:r>
              <a:rPr lang="ru-RU" sz="2400" dirty="0">
                <a:latin typeface="Times New Roman" panose="02020603050405020304" pitchFamily="18" charset="0"/>
                <a:cs typeface="Times New Roman" panose="02020603050405020304" pitchFamily="18" charset="0"/>
              </a:rPr>
              <a:t>іміджу вбирає в себе елементи усіх перерахованих вище завдань </a:t>
            </a:r>
            <a:r>
              <a:rPr lang="en-US" sz="2400" dirty="0">
                <a:latin typeface="Times New Roman" panose="02020603050405020304" pitchFamily="18" charset="0"/>
                <a:cs typeface="Times New Roman" panose="02020603050405020304" pitchFamily="18" charset="0"/>
              </a:rPr>
              <a:t>Public Relations, </a:t>
            </a:r>
            <a:r>
              <a:rPr lang="ru-RU" sz="2400" dirty="0">
                <a:latin typeface="Times New Roman" panose="02020603050405020304" pitchFamily="18" charset="0"/>
                <a:cs typeface="Times New Roman" panose="02020603050405020304" pitchFamily="18" charset="0"/>
              </a:rPr>
              <a:t>але базою для поняття іміджмейкінгу служить позиціювання. </a:t>
            </a:r>
          </a:p>
          <a:p>
            <a:pPr algn="just"/>
            <a:r>
              <a:rPr lang="ru-RU" sz="2400" dirty="0">
                <a:latin typeface="Times New Roman" panose="02020603050405020304" pitchFamily="18" charset="0"/>
                <a:cs typeface="Times New Roman" panose="02020603050405020304" pitchFamily="18" charset="0"/>
              </a:rPr>
              <a:t>Якщо об'єкт не позиційований - вій просто незрозумілий потенційним клієнтам.</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340768"/>
            <a:ext cx="3572588" cy="2024466"/>
          </a:xfrm>
          <a:prstGeom prst="rect">
            <a:avLst/>
          </a:prstGeom>
        </p:spPr>
      </p:pic>
    </p:spTree>
    <p:extLst>
      <p:ext uri="{BB962C8B-B14F-4D97-AF65-F5344CB8AC3E}">
        <p14:creationId xmlns:p14="http://schemas.microsoft.com/office/powerpoint/2010/main" val="1186178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256297"/>
            <a:ext cx="9144000" cy="940455"/>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НА РІВЕНЬ ЯКОСТІ Й КОНКУРЕНТОСПРОМОЖНОСТІ ПРОДУКЦІЇ ВПЛИВАЄ БАГАТО РІЗНОПЛАНОВИХ ЧИННИКІВ</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65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1196752"/>
            <a:ext cx="8856983" cy="415498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На </a:t>
            </a:r>
            <a:r>
              <a:rPr lang="ru-RU" sz="2400" dirty="0">
                <a:latin typeface="Times New Roman" panose="02020603050405020304" pitchFamily="18" charset="0"/>
                <a:cs typeface="Times New Roman" panose="02020603050405020304" pitchFamily="18" charset="0"/>
              </a:rPr>
              <a:t>рівень якості й конкурентоспроможності продукції впливає багато різнопланових чинників. </a:t>
            </a:r>
            <a:r>
              <a:rPr lang="ru-RU" sz="2400" i="1" dirty="0" smtClean="0">
                <a:latin typeface="Times New Roman" panose="02020603050405020304" pitchFamily="18" charset="0"/>
                <a:cs typeface="Times New Roman" panose="02020603050405020304" pitchFamily="18" charset="0"/>
              </a:rPr>
              <a:t>Сукупність </a:t>
            </a:r>
            <a:r>
              <a:rPr lang="ru-RU" sz="2400" i="1" dirty="0">
                <a:latin typeface="Times New Roman" panose="02020603050405020304" pitchFamily="18" charset="0"/>
                <a:cs typeface="Times New Roman" panose="02020603050405020304" pitchFamily="18" charset="0"/>
              </a:rPr>
              <a:t>найважливіших конкретних способів (чинників) підвищення якості та конкурентоспроможності всіх видів продукції: </a:t>
            </a:r>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Технічні</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   1</a:t>
            </a:r>
            <a:r>
              <a:rPr lang="ru-RU" sz="2400" dirty="0">
                <a:latin typeface="Times New Roman" panose="02020603050405020304" pitchFamily="18" charset="0"/>
                <a:cs typeface="Times New Roman" panose="02020603050405020304" pitchFamily="18" charset="0"/>
              </a:rPr>
              <a:t>. Використання досягнень науки і техніки в процесі проектування виробів </a:t>
            </a:r>
          </a:p>
          <a:p>
            <a:pPr algn="just"/>
            <a:r>
              <a:rPr lang="ru-RU" sz="2400" dirty="0" smtClean="0">
                <a:latin typeface="Times New Roman" panose="02020603050405020304" pitchFamily="18" charset="0"/>
                <a:cs typeface="Times New Roman" panose="02020603050405020304" pitchFamily="18" charset="0"/>
              </a:rPr>
              <a:t>   2</a:t>
            </a:r>
            <a:r>
              <a:rPr lang="ru-RU" sz="2400" dirty="0">
                <a:latin typeface="Times New Roman" panose="02020603050405020304" pitchFamily="18" charset="0"/>
                <a:cs typeface="Times New Roman" panose="02020603050405020304" pitchFamily="18" charset="0"/>
              </a:rPr>
              <a:t>. Запровадження новітньої технології виробництва і суворе дотримання технологічної дисципліни </a:t>
            </a:r>
          </a:p>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Забезпечення належної технічної оснащеності виробництва </a:t>
            </a:r>
          </a:p>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Удосконалення застосовуваних стандартів і технічних умов</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7452" y="5182848"/>
            <a:ext cx="1556792" cy="1556792"/>
          </a:xfrm>
          <a:prstGeom prst="rect">
            <a:avLst/>
          </a:prstGeom>
        </p:spPr>
      </p:pic>
    </p:spTree>
    <p:extLst>
      <p:ext uri="{BB962C8B-B14F-4D97-AF65-F5344CB8AC3E}">
        <p14:creationId xmlns:p14="http://schemas.microsoft.com/office/powerpoint/2010/main" val="484815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74361" y="138473"/>
            <a:ext cx="8748970" cy="9361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НА РІВЕНЬ ЯКОСТІ Й КОНКУРЕНТОСПРОМОЖНОСТІ ПРОДУКЦІЇ ВПЛИВАЄ БАГАТО РІЗНОПЛАНОВИХ ЧИННИКІВ</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4" name="Прямоугольник 3"/>
          <p:cNvSpPr/>
          <p:nvPr/>
        </p:nvSpPr>
        <p:spPr>
          <a:xfrm>
            <a:off x="100508" y="1074577"/>
            <a:ext cx="8856983" cy="3785652"/>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Організаційні: </a:t>
            </a:r>
          </a:p>
          <a:p>
            <a:pPr algn="just"/>
            <a:r>
              <a:rPr lang="ru-RU" sz="2400" dirty="0" smtClean="0">
                <a:latin typeface="Times New Roman" panose="02020603050405020304" pitchFamily="18" charset="0"/>
                <a:cs typeface="Times New Roman" panose="02020603050405020304" pitchFamily="18" charset="0"/>
              </a:rPr>
              <a:t>   1</a:t>
            </a:r>
            <a:r>
              <a:rPr lang="ru-RU" sz="2400" dirty="0">
                <a:latin typeface="Times New Roman" panose="02020603050405020304" pitchFamily="18" charset="0"/>
                <a:cs typeface="Times New Roman" panose="02020603050405020304" pitchFamily="18" charset="0"/>
              </a:rPr>
              <a:t>. Запровадження сучасних форм і методів організації виробництва та управління </a:t>
            </a:r>
          </a:p>
          <a:p>
            <a:pPr algn="just"/>
            <a:r>
              <a:rPr lang="ru-RU" sz="2400" dirty="0" smtClean="0">
                <a:latin typeface="Times New Roman" panose="02020603050405020304" pitchFamily="18" charset="0"/>
                <a:cs typeface="Times New Roman" panose="02020603050405020304" pitchFamily="18" charset="0"/>
              </a:rPr>
              <a:t>   2</a:t>
            </a:r>
            <a:r>
              <a:rPr lang="ru-RU" sz="2400" dirty="0">
                <a:latin typeface="Times New Roman" panose="02020603050405020304" pitchFamily="18" charset="0"/>
                <a:cs typeface="Times New Roman" panose="02020603050405020304" pitchFamily="18" charset="0"/>
              </a:rPr>
              <a:t>. Удосконалення методів контролю й розвиток масового самоконтролю на всіх стадіях виготовлення продукції </a:t>
            </a:r>
          </a:p>
          <a:p>
            <a:pPr algn="just"/>
            <a:r>
              <a:rPr lang="ru-RU" sz="2400" dirty="0" smtClean="0">
                <a:latin typeface="Times New Roman" panose="02020603050405020304" pitchFamily="18" charset="0"/>
                <a:cs typeface="Times New Roman" panose="02020603050405020304" pitchFamily="18" charset="0"/>
              </a:rPr>
              <a:t>   3</a:t>
            </a:r>
            <a:r>
              <a:rPr lang="ru-RU" sz="2400" dirty="0">
                <a:latin typeface="Times New Roman" panose="02020603050405020304" pitchFamily="18" charset="0"/>
                <a:cs typeface="Times New Roman" panose="02020603050405020304" pitchFamily="18" charset="0"/>
              </a:rPr>
              <a:t>. Розширення прямих господарських зв'язків між продуцентами та покупцями (споживачами) </a:t>
            </a:r>
          </a:p>
          <a:p>
            <a:pPr algn="just"/>
            <a:r>
              <a:rPr lang="ru-RU" sz="2400" dirty="0" smtClean="0">
                <a:latin typeface="Times New Roman" panose="02020603050405020304" pitchFamily="18" charset="0"/>
                <a:cs typeface="Times New Roman" panose="02020603050405020304" pitchFamily="18" charset="0"/>
              </a:rPr>
              <a:t>   4</a:t>
            </a:r>
            <a:r>
              <a:rPr lang="ru-RU" sz="2400" dirty="0">
                <a:latin typeface="Times New Roman" panose="02020603050405020304" pitchFamily="18" charset="0"/>
                <a:cs typeface="Times New Roman" panose="02020603050405020304" pitchFamily="18" charset="0"/>
              </a:rPr>
              <a:t>. Узагальнення й використання передового вітчизняного та зарубіжного досвіду в галузі підвищення конкурентоспроможності продукції</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860229"/>
            <a:ext cx="4032448" cy="1802584"/>
          </a:xfrm>
          <a:prstGeom prst="rect">
            <a:avLst/>
          </a:prstGeom>
        </p:spPr>
      </p:pic>
    </p:spTree>
    <p:extLst>
      <p:ext uri="{BB962C8B-B14F-4D97-AF65-F5344CB8AC3E}">
        <p14:creationId xmlns:p14="http://schemas.microsoft.com/office/powerpoint/2010/main" val="3322150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НА РІВЕНЬ ЯКОСТІ Й КОНКУРЕНТОСПРОМОЖНОСТІ ПРОДУКЦІЇ ВПЛИВАЄ БАГАТО РІЗНОПЛАНОВИХ ЧИННИКІВ</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67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71469" y="1196752"/>
            <a:ext cx="8856983"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Економічні та соціальні: </a:t>
            </a:r>
          </a:p>
          <a:p>
            <a:pPr algn="just"/>
            <a:r>
              <a:rPr lang="en-US" sz="2400" dirty="0">
                <a:latin typeface="Times New Roman" panose="02020603050405020304" pitchFamily="18" charset="0"/>
                <a:cs typeface="Times New Roman" panose="02020603050405020304" pitchFamily="18" charset="0"/>
              </a:rPr>
              <a:t>o </a:t>
            </a:r>
            <a:r>
              <a:rPr lang="ru-RU" sz="2400" dirty="0">
                <a:latin typeface="Times New Roman" panose="02020603050405020304" pitchFamily="18" charset="0"/>
                <a:cs typeface="Times New Roman" panose="02020603050405020304" pitchFamily="18" charset="0"/>
              </a:rPr>
              <a:t>Застосування узгодженої системи прогнозування і планування необхідного рівня якості виробів </a:t>
            </a:r>
          </a:p>
          <a:p>
            <a:pPr algn="just"/>
            <a:r>
              <a:rPr lang="ru-RU" sz="2400" dirty="0">
                <a:latin typeface="Times New Roman" panose="02020603050405020304" pitchFamily="18" charset="0"/>
                <a:cs typeface="Times New Roman" panose="02020603050405020304" pitchFamily="18" charset="0"/>
              </a:rPr>
              <a:t>o Установлення прийнятних для продуцентів і споживачів цін на окремі види товарів </a:t>
            </a:r>
          </a:p>
          <a:p>
            <a:pPr algn="just"/>
            <a:r>
              <a:rPr lang="ru-RU" sz="2400" dirty="0">
                <a:latin typeface="Times New Roman" panose="02020603050405020304" pitchFamily="18" charset="0"/>
                <a:cs typeface="Times New Roman" panose="02020603050405020304" pitchFamily="18" charset="0"/>
              </a:rPr>
              <a:t>o Використання ефективної мотивації праці всіх категорій персоналу підприємства </a:t>
            </a:r>
          </a:p>
          <a:p>
            <a:pPr algn="just"/>
            <a:r>
              <a:rPr lang="ru-RU" sz="2400" dirty="0">
                <a:latin typeface="Times New Roman" panose="02020603050405020304" pitchFamily="18" charset="0"/>
                <a:cs typeface="Times New Roman" panose="02020603050405020304" pitchFamily="18" charset="0"/>
              </a:rPr>
              <a:t>o Усебічна активізація людського чинника та проведення кадрової політики, адаптованої до ринкових умов господарювання.</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989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НА РІВЕНЬ ЯКОСТІ Й КОНКУРЕНТОСПРОМОЖНОСТІ ПРОДУКЦІЇ ВПЛИВАЄ БАГАТО РІЗНОПЛАНОВИХ ЧИННИКІВ</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68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5618" y="1340768"/>
            <a:ext cx="9088382" cy="230832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З-поміж </a:t>
            </a:r>
            <a:r>
              <a:rPr lang="ru-RU" sz="2400" dirty="0">
                <a:latin typeface="Times New Roman" panose="02020603050405020304" pitchFamily="18" charset="0"/>
                <a:cs typeface="Times New Roman" panose="02020603050405020304" pitchFamily="18" charset="0"/>
              </a:rPr>
              <a:t>технічних способів (чинників) підвищення якості продукції визначальне місце належить постійному вдосконаленню проектування, техніко-технологічної бази підприємства.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Це </a:t>
            </a:r>
            <a:r>
              <a:rPr lang="ru-RU" sz="2400" dirty="0">
                <a:latin typeface="Times New Roman" panose="02020603050405020304" pitchFamily="18" charset="0"/>
                <a:cs typeface="Times New Roman" panose="02020603050405020304" pitchFamily="18" charset="0"/>
              </a:rPr>
              <a:t>зумовлюється тим, що належні підвалини технічного рівня та якості виробів, як було вже сказано, формуються в процесі їхнього проектування.</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649092"/>
            <a:ext cx="3646512" cy="2187907"/>
          </a:xfrm>
          <a:prstGeom prst="rect">
            <a:avLst/>
          </a:prstGeom>
        </p:spPr>
      </p:pic>
    </p:spTree>
    <p:extLst>
      <p:ext uri="{BB962C8B-B14F-4D97-AF65-F5344CB8AC3E}">
        <p14:creationId xmlns:p14="http://schemas.microsoft.com/office/powerpoint/2010/main" val="47852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07505" y="-148544"/>
            <a:ext cx="8928992" cy="792087"/>
          </a:xfrm>
          <a:solidFill>
            <a:schemeClr val="bg1"/>
          </a:solidFill>
        </p:spPr>
        <p:txBody>
          <a:bodyPr anchor="ctr">
            <a:noAutofit/>
          </a:bodyPr>
          <a:lstStyle/>
          <a:p>
            <a:pPr algn="ctr"/>
            <a:r>
              <a:rPr lang="ru-RU" sz="2600" b="1" dirty="0" smtClean="0">
                <a:latin typeface="Times New Roman" panose="02020603050405020304" pitchFamily="18" charset="0"/>
                <a:cs typeface="Times New Roman" panose="02020603050405020304" pitchFamily="18" charset="0"/>
              </a:rPr>
              <a:t>МОДЕЛІ КОНКУРЕНЦІЇ</a:t>
            </a:r>
            <a:endParaRPr lang="ru-RU" sz="26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5" y="749034"/>
            <a:ext cx="8856984" cy="4154984"/>
          </a:xfrm>
          <a:prstGeom prst="rect">
            <a:avLst/>
          </a:prstGeom>
        </p:spPr>
        <p:txBody>
          <a:bodyPr wrap="square">
            <a:spAutoFit/>
          </a:bodyPr>
          <a:lstStyle/>
          <a:p>
            <a:pPr algn="just"/>
            <a:endParaRPr lang="ru-RU"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Особливість </a:t>
            </a:r>
            <a:r>
              <a:rPr lang="ru-RU" sz="2400" dirty="0">
                <a:latin typeface="Times New Roman" panose="02020603050405020304" pitchFamily="18" charset="0"/>
                <a:cs typeface="Times New Roman" panose="02020603050405020304" pitchFamily="18" charset="0"/>
              </a:rPr>
              <a:t>конкурентного середовища, в якому діє підприємство, визначається типом конкурентної боротьби на окремому ринку. Для того, щоб визначити особливості доцільно порівнювати характеристики найбільш розповсюджених чотирьох моделей </a:t>
            </a:r>
            <a:r>
              <a:rPr lang="ru-RU" sz="2400" dirty="0" smtClean="0">
                <a:latin typeface="Times New Roman" panose="02020603050405020304" pitchFamily="18" charset="0"/>
                <a:cs typeface="Times New Roman" panose="02020603050405020304" pitchFamily="18" charset="0"/>
              </a:rPr>
              <a:t>конкуренції</a:t>
            </a:r>
            <a:r>
              <a:rPr lang="uk-UA" sz="2400" dirty="0" smtClean="0">
                <a:latin typeface="Times New Roman" panose="02020603050405020304" pitchFamily="18" charset="0"/>
                <a:cs typeface="Times New Roman" panose="02020603050405020304" pitchFamily="18" charset="0"/>
              </a:rPr>
              <a:t>:</a:t>
            </a:r>
          </a:p>
          <a:p>
            <a:pPr marL="342900"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досконалої;</a:t>
            </a:r>
          </a:p>
          <a:p>
            <a:pPr marL="342900"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монополістичної;</a:t>
            </a:r>
          </a:p>
          <a:p>
            <a:pPr marL="342900" indent="-342900" algn="just">
              <a:buClr>
                <a:srgbClr val="92D050"/>
              </a:buClr>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о</a:t>
            </a:r>
            <a:r>
              <a:rPr lang="ru-RU" sz="2400" dirty="0" smtClean="0">
                <a:latin typeface="Times New Roman" panose="02020603050405020304" pitchFamily="18" charset="0"/>
                <a:cs typeface="Times New Roman" panose="02020603050405020304" pitchFamily="18" charset="0"/>
              </a:rPr>
              <a:t>лігополістичної;</a:t>
            </a:r>
          </a:p>
          <a:p>
            <a:pPr marL="342900" indent="-342900" algn="just">
              <a:buClr>
                <a:srgbClr val="92D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чистої монополії</a:t>
            </a:r>
          </a:p>
          <a:p>
            <a:pPr algn="just">
              <a:buClr>
                <a:srgbClr val="92D050"/>
              </a:buClr>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 основними ринковими параметрами.</a:t>
            </a:r>
            <a:endParaRPr lang="ru-RU" sz="2300" dirty="0">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6     </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a:blip r:embed="rId2"/>
          <a:stretch>
            <a:fillRect/>
          </a:stretch>
        </p:blipFill>
        <p:spPr>
          <a:xfrm>
            <a:off x="107505" y="6162859"/>
            <a:ext cx="648072" cy="681025"/>
          </a:xfrm>
          <a:prstGeom prst="rect">
            <a:avLst/>
          </a:prstGeom>
        </p:spPr>
      </p:pic>
      <p:pic>
        <p:nvPicPr>
          <p:cNvPr id="6" name="Рисунок 5"/>
          <p:cNvPicPr>
            <a:picLocks noChangeAspect="1"/>
          </p:cNvPicPr>
          <p:nvPr/>
        </p:nvPicPr>
        <p:blipFill>
          <a:blip r:embed="rId3"/>
          <a:stretch>
            <a:fillRect/>
          </a:stretch>
        </p:blipFill>
        <p:spPr>
          <a:xfrm>
            <a:off x="5716860" y="2915231"/>
            <a:ext cx="3247628" cy="3247628"/>
          </a:xfrm>
          <a:prstGeom prst="rect">
            <a:avLst/>
          </a:prstGeom>
        </p:spPr>
      </p:pic>
    </p:spTree>
    <p:extLst>
      <p:ext uri="{BB962C8B-B14F-4D97-AF65-F5344CB8AC3E}">
        <p14:creationId xmlns:p14="http://schemas.microsoft.com/office/powerpoint/2010/main" val="1090856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15516" y="260648"/>
            <a:ext cx="8640959" cy="701204"/>
          </a:xfrm>
          <a:solidFill>
            <a:schemeClr val="accent4">
              <a:lumMod val="20000"/>
              <a:lumOff val="80000"/>
            </a:schemeClr>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РОЗРОБКА Й ВИКОРИСТАННЯ РІЗНОМАНІТНИХ ФОРМ І МЕТОДІВ ВПЛИВУ</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07505" y="6162859"/>
            <a:ext cx="648072" cy="681025"/>
          </a:xfrm>
          <a:prstGeom prst="rect">
            <a:avLst/>
          </a:prstGeom>
        </p:spPr>
      </p:pic>
      <p:sp>
        <p:nvSpPr>
          <p:cNvPr id="6"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70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7503" y="950815"/>
            <a:ext cx="8856983" cy="4893647"/>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На </a:t>
            </a:r>
            <a:r>
              <a:rPr lang="ru-RU" sz="2400" dirty="0">
                <a:latin typeface="Times New Roman" panose="02020603050405020304" pitchFamily="18" charset="0"/>
                <a:cs typeface="Times New Roman" panose="02020603050405020304" pitchFamily="18" charset="0"/>
              </a:rPr>
              <a:t>всіх стадіях виготовлення продукції нагальною потребою є розробка й використання різноманітних форм і методів дійового </a:t>
            </a:r>
            <a:r>
              <a:rPr lang="ru-RU" sz="2400" dirty="0" smtClean="0">
                <a:latin typeface="Times New Roman" panose="02020603050405020304" pitchFamily="18" charset="0"/>
                <a:cs typeface="Times New Roman" panose="02020603050405020304" pitchFamily="18" charset="0"/>
              </a:rPr>
              <a:t>соціально-економічного </a:t>
            </a:r>
            <a:r>
              <a:rPr lang="ru-RU" sz="2400" dirty="0">
                <a:latin typeface="Times New Roman" panose="02020603050405020304" pitchFamily="18" charset="0"/>
                <a:cs typeface="Times New Roman" panose="02020603050405020304" pitchFamily="18" charset="0"/>
              </a:rPr>
              <a:t>впливу на всю низку процесів формування й забезпечення виробництва високоякісної та конкурентоспроможної продукції. </a:t>
            </a:r>
            <a:endParaRPr lang="ru-RU" sz="2400" dirty="0" smtClean="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Формами </a:t>
            </a:r>
            <a:r>
              <a:rPr lang="ru-RU" sz="2400" dirty="0">
                <a:latin typeface="Times New Roman" panose="02020603050405020304" pitchFamily="18" charset="0"/>
                <a:cs typeface="Times New Roman" panose="02020603050405020304" pitchFamily="18" charset="0"/>
              </a:rPr>
              <a:t>та методами економічного впливу на ці процеси є передовсім узгоджена система прогнозування й планування якості продукції, установлення прийнятних для продуцентів і споживачів цін на окремі види товарів, достатньо потужна мотивація праці всіх категорій працівників підприємства, а формами впливу соціального—усебічна активізація людського чинника, проведення ефективної кадрової політики, створення належних умов праці та життєдіяльності.</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5518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9" y="-220477"/>
            <a:ext cx="9144000" cy="6089904"/>
          </a:xfrm>
          <a:prstGeom prst="rect">
            <a:avLst/>
          </a:prstGeom>
        </p:spPr>
      </p:pic>
      <p:sp>
        <p:nvSpPr>
          <p:cNvPr id="6" name="Прямоугольник 5"/>
          <p:cNvSpPr/>
          <p:nvPr/>
        </p:nvSpPr>
        <p:spPr>
          <a:xfrm>
            <a:off x="2555776" y="260648"/>
            <a:ext cx="6325710" cy="461665"/>
          </a:xfrm>
          <a:prstGeom prst="rect">
            <a:avLst/>
          </a:prstGeom>
        </p:spPr>
        <p:txBody>
          <a:bodyPr wrap="square">
            <a:spAutoFit/>
          </a:bodyPr>
          <a:lstStyle/>
          <a:p>
            <a:pPr algn="r"/>
            <a:endParaRPr lang="ru-RU" sz="2400" dirty="0">
              <a:latin typeface="Times New Roman" panose="02020603050405020304" pitchFamily="18" charset="0"/>
              <a:cs typeface="Times New Roman" panose="02020603050405020304" pitchFamily="18" charset="0"/>
            </a:endParaRPr>
          </a:p>
        </p:txBody>
      </p:sp>
      <p:sp>
        <p:nvSpPr>
          <p:cNvPr id="13"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71    </a:t>
            </a:r>
            <a:endParaRPr lang="ru-RU" sz="2400" dirty="0">
              <a:solidFill>
                <a:srgbClr val="0000FF"/>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278542" y="2824475"/>
            <a:ext cx="4586915" cy="769441"/>
          </a:xfrm>
          <a:prstGeom prst="rect">
            <a:avLst/>
          </a:prstGeom>
          <a:noFill/>
        </p:spPr>
        <p:txBody>
          <a:bodyPr wrap="square">
            <a:spAutoFit/>
          </a:bodyPr>
          <a:lstStyle/>
          <a:p>
            <a:pPr algn="ctr"/>
            <a:r>
              <a:rPr lang="ru-RU" sz="4400" b="1" dirty="0" smtClean="0">
                <a:latin typeface="Times New Roman" panose="02020603050405020304" pitchFamily="18" charset="0"/>
                <a:cs typeface="Times New Roman" panose="02020603050405020304" pitchFamily="18" charset="0"/>
              </a:rPr>
              <a:t>Дякую за увагу!</a:t>
            </a:r>
            <a:endParaRPr lang="ru-RU" sz="4400" b="1" dirty="0">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71433" y="145843"/>
            <a:ext cx="8393055" cy="1015663"/>
          </a:xfrm>
          <a:prstGeom prst="rect">
            <a:avLst/>
          </a:prstGeom>
          <a:noFill/>
        </p:spPr>
        <p:txBody>
          <a:bodyPr wrap="square">
            <a:spAutoFit/>
          </a:bodyPr>
          <a:lstStyle/>
          <a:p>
            <a:pPr algn="r"/>
            <a:r>
              <a:rPr lang="uk-UA" sz="2000" dirty="0">
                <a:latin typeface="Times New Roman" panose="02020603050405020304" pitchFamily="18" charset="0"/>
                <a:cs typeface="Times New Roman" panose="02020603050405020304" pitchFamily="18" charset="0"/>
              </a:rPr>
              <a:t>Конкуренція – це централізоване планування, здійснюване безліччю самостійних індивідів. </a:t>
            </a:r>
            <a:endParaRPr lang="uk-UA" sz="2000" dirty="0" smtClean="0">
              <a:latin typeface="Times New Roman" panose="02020603050405020304" pitchFamily="18" charset="0"/>
              <a:cs typeface="Times New Roman" panose="02020603050405020304" pitchFamily="18" charset="0"/>
            </a:endParaRPr>
          </a:p>
          <a:p>
            <a:pPr algn="r"/>
            <a:r>
              <a:rPr lang="uk-UA" sz="2000" b="1" i="1" dirty="0" smtClean="0">
                <a:latin typeface="Times New Roman" panose="02020603050405020304" pitchFamily="18" charset="0"/>
                <a:cs typeface="Times New Roman" panose="02020603050405020304" pitchFamily="18" charset="0"/>
              </a:rPr>
              <a:t>Фрідріх </a:t>
            </a:r>
            <a:r>
              <a:rPr lang="uk-UA" sz="2000" b="1" i="1" dirty="0">
                <a:latin typeface="Times New Roman" panose="02020603050405020304" pitchFamily="18" charset="0"/>
                <a:cs typeface="Times New Roman" panose="02020603050405020304" pitchFamily="18" charset="0"/>
              </a:rPr>
              <a:t>Хайек (1899-1992), австрійський економіст</a:t>
            </a:r>
            <a:endParaRPr lang="ru-RU" b="1" i="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stretch>
            <a:fillRect/>
          </a:stretch>
        </p:blipFill>
        <p:spPr>
          <a:xfrm>
            <a:off x="107505" y="6238529"/>
            <a:ext cx="576064" cy="605355"/>
          </a:xfrm>
          <a:prstGeom prst="rect">
            <a:avLst/>
          </a:prstGeom>
        </p:spPr>
      </p:pic>
    </p:spTree>
    <p:extLst>
      <p:ext uri="{BB962C8B-B14F-4D97-AF65-F5344CB8AC3E}">
        <p14:creationId xmlns:p14="http://schemas.microsoft.com/office/powerpoint/2010/main" val="782177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971600" y="121707"/>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ХАРАКТЕРИСТИКА ДЕРЖАВНОЇ ПОЛІТИКИ У ГАЛУЗІ РЕГУЛЮВАННЯ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764704"/>
            <a:ext cx="8964488" cy="5201424"/>
          </a:xfrm>
          <a:prstGeom prst="rect">
            <a:avLst/>
          </a:prstGeom>
        </p:spPr>
        <p:txBody>
          <a:bodyPr wrap="square">
            <a:spAutoFit/>
          </a:bodyPr>
          <a:lstStyle/>
          <a:p>
            <a:pPr algn="just"/>
            <a:r>
              <a:rPr lang="ru-RU" sz="2400" b="1" i="1" dirty="0" smtClean="0"/>
              <a:t>    </a:t>
            </a:r>
            <a:r>
              <a:rPr lang="ru-RU" sz="2200" dirty="0" smtClean="0">
                <a:latin typeface="Times New Roman" panose="02020603050405020304" pitchFamily="18" charset="0"/>
                <a:cs typeface="Times New Roman" panose="02020603050405020304" pitchFamily="18" charset="0"/>
              </a:rPr>
              <a:t>При </a:t>
            </a:r>
            <a:r>
              <a:rPr lang="ru-RU" sz="2200" dirty="0">
                <a:latin typeface="Times New Roman" panose="02020603050405020304" pitchFamily="18" charset="0"/>
                <a:cs typeface="Times New Roman" panose="02020603050405020304" pitchFamily="18" charset="0"/>
              </a:rPr>
              <a:t>здійсненні оцінки державної політики, яка регулює конкуренцію, виокремлюються наступні основні компоненти: </a:t>
            </a:r>
            <a:endParaRPr lang="ru-RU" sz="2200" dirty="0" smtClean="0">
              <a:latin typeface="Times New Roman" panose="02020603050405020304" pitchFamily="18" charset="0"/>
              <a:cs typeface="Times New Roman" panose="02020603050405020304" pitchFamily="18" charset="0"/>
            </a:endParaRPr>
          </a:p>
          <a:p>
            <a:pPr algn="just"/>
            <a:endParaRPr lang="ru-RU" sz="2200" dirty="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   1</a:t>
            </a:r>
            <a:r>
              <a:rPr lang="ru-RU" sz="2200" dirty="0">
                <a:latin typeface="Times New Roman" panose="02020603050405020304" pitchFamily="18" charset="0"/>
                <a:cs typeface="Times New Roman" panose="02020603050405020304" pitchFamily="18" charset="0"/>
              </a:rPr>
              <a:t>. Антимонопольна політика - визначає засоби і методи, за допомогою яких відбувається контроль і обмеження існуючих природних і державних монополій; умови визначення домінуючого положення на ринку, </a:t>
            </a:r>
            <a:r>
              <a:rPr lang="ru-RU" sz="2200" dirty="0" smtClean="0">
                <a:latin typeface="Times New Roman" panose="02020603050405020304" pitchFamily="18" charset="0"/>
                <a:cs typeface="Times New Roman" panose="02020603050405020304" pitchFamily="18" charset="0"/>
              </a:rPr>
              <a:t>відповідні </a:t>
            </a:r>
            <a:r>
              <a:rPr lang="ru-RU" sz="2200" dirty="0">
                <a:latin typeface="Times New Roman" panose="02020603050405020304" pitchFamily="18" charset="0"/>
                <a:cs typeface="Times New Roman" panose="02020603050405020304" pitchFamily="18" charset="0"/>
              </a:rPr>
              <a:t>санкції з боку держави (включаючи примусове розкрупнення монополістів); порядок здійснення контролю за процесами злиття і поглинання, за ходом приватизаційних заходів з метою упередження появи монополій; окреслюється рівень втручання держави у зовнішню торгівлю; визначаються умови прямого контролю за цінами і зарплатою; розробляються системи заохочення створення підприємств-конкурентів; створюються процедури щодо квотування і ліцензування певної діяльності; розробляються заходи щодо стимулювання представників малого бізнесу. </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20</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128489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116632"/>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ХАРАКТЕРИСТИКА ДЕРЖАВНОЇ ПОЛІТИКИ У ГАЛУЗІ РЕГУЛЮВАННЯ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528" y="908720"/>
            <a:ext cx="8964488" cy="4154984"/>
          </a:xfrm>
          <a:prstGeom prst="rect">
            <a:avLst/>
          </a:prstGeom>
        </p:spPr>
        <p:txBody>
          <a:bodyPr wrap="square">
            <a:spAutoFit/>
          </a:bodyPr>
          <a:lstStyle/>
          <a:p>
            <a:pPr algn="just"/>
            <a:r>
              <a:rPr lang="ru-RU" sz="2200" b="1" i="1"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 Фінансова політика стимулювання конкуренції - вона включає процедури з регулювання обсягів та умов надання кредитів, визначає депозитні ставки, стосується системи оподаткування, стежить за динамікою і розмірами доходів ринкових суб'єктів, стосується норм рентабельності виробництва і реалізації товарів. </a:t>
            </a:r>
          </a:p>
          <a:p>
            <a:pPr algn="just"/>
            <a:r>
              <a:rPr lang="ru-RU" sz="2200" dirty="0" smtClean="0">
                <a:latin typeface="Times New Roman" panose="02020603050405020304" pitchFamily="18" charset="0"/>
                <a:cs typeface="Times New Roman" panose="02020603050405020304" pitchFamily="18" charset="0"/>
              </a:rPr>
              <a:t>      3</a:t>
            </a:r>
            <a:r>
              <a:rPr lang="ru-RU" sz="2200" dirty="0">
                <a:latin typeface="Times New Roman" panose="02020603050405020304" pitchFamily="18" charset="0"/>
                <a:cs typeface="Times New Roman" panose="02020603050405020304" pitchFamily="18" charset="0"/>
              </a:rPr>
              <a:t>. Регулювання експорту та імпорту продукції через ліцензування і квотування, реформування митної політики. </a:t>
            </a:r>
          </a:p>
          <a:p>
            <a:pPr algn="just"/>
            <a:r>
              <a:rPr lang="ru-RU" sz="2200" dirty="0" smtClean="0">
                <a:latin typeface="Times New Roman" panose="02020603050405020304" pitchFamily="18" charset="0"/>
                <a:cs typeface="Times New Roman" panose="02020603050405020304" pitchFamily="18" charset="0"/>
              </a:rPr>
              <a:t>      4</a:t>
            </a:r>
            <a:r>
              <a:rPr lang="ru-RU" sz="2200" dirty="0">
                <a:latin typeface="Times New Roman" panose="02020603050405020304" pitchFamily="18" charset="0"/>
                <a:cs typeface="Times New Roman" panose="02020603050405020304" pitchFamily="18" charset="0"/>
              </a:rPr>
              <a:t>. Участь держави у виробництві й реалізації продукції - здійснюється за рахунок підтримки </a:t>
            </a:r>
            <a:r>
              <a:rPr lang="ru-RU" sz="2200" dirty="0" smtClean="0">
                <a:latin typeface="Times New Roman" panose="02020603050405020304" pitchFamily="18" charset="0"/>
                <a:cs typeface="Times New Roman" panose="02020603050405020304" pitchFamily="18" charset="0"/>
              </a:rPr>
              <a:t>певних</a:t>
            </a:r>
          </a:p>
          <a:p>
            <a:pPr algn="just"/>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часток </a:t>
            </a:r>
            <a:r>
              <a:rPr lang="ru-RU" sz="2200" dirty="0">
                <a:latin typeface="Times New Roman" panose="02020603050405020304" pitchFamily="18" charset="0"/>
                <a:cs typeface="Times New Roman" panose="02020603050405020304" pitchFamily="18" charset="0"/>
              </a:rPr>
              <a:t>держвласності в </a:t>
            </a:r>
            <a:r>
              <a:rPr lang="ru-RU" sz="2200" dirty="0" smtClean="0">
                <a:latin typeface="Times New Roman" panose="02020603050405020304" pitchFamily="18" charset="0"/>
                <a:cs typeface="Times New Roman" panose="02020603050405020304" pitchFamily="18" charset="0"/>
              </a:rPr>
              <a:t>галузевих</a:t>
            </a:r>
          </a:p>
          <a:p>
            <a:pPr algn="just"/>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підприємствах, державних капіталовкладень, </a:t>
            </a:r>
            <a:endParaRPr lang="ru-RU" sz="2200" dirty="0" smtClean="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держзамовлень </a:t>
            </a:r>
            <a:r>
              <a:rPr lang="ru-RU" sz="2200" dirty="0">
                <a:latin typeface="Times New Roman" panose="02020603050405020304" pitchFamily="18" charset="0"/>
                <a:cs typeface="Times New Roman" panose="02020603050405020304" pitchFamily="18" charset="0"/>
              </a:rPr>
              <a:t>тощо.</a:t>
            </a:r>
          </a:p>
        </p:txBody>
      </p:sp>
      <p:sp>
        <p:nvSpPr>
          <p:cNvPr id="5" name="Rectangle 4"/>
          <p:cNvSpPr txBox="1">
            <a:spLocks noChangeArrowheads="1"/>
          </p:cNvSpPr>
          <p:nvPr/>
        </p:nvSpPr>
        <p:spPr bwMode="auto">
          <a:xfrm>
            <a:off x="501276" y="6330662"/>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21</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662" y="3861048"/>
            <a:ext cx="3060338" cy="3060338"/>
          </a:xfrm>
          <a:prstGeom prst="rect">
            <a:avLst/>
          </a:prstGeom>
        </p:spPr>
      </p:pic>
    </p:spTree>
    <p:extLst>
      <p:ext uri="{BB962C8B-B14F-4D97-AF65-F5344CB8AC3E}">
        <p14:creationId xmlns:p14="http://schemas.microsoft.com/office/powerpoint/2010/main" val="2675134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116632"/>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ХАРАКТЕРИСТИКА ДЕРЖАВНОЇ ПОЛІТИКИ У ГАЛУЗІ РЕГУЛЮВАННЯ КОНКУРЕНЦІЇ</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764704"/>
            <a:ext cx="8964488" cy="3477875"/>
          </a:xfrm>
          <a:prstGeom prst="rect">
            <a:avLst/>
          </a:prstGeom>
        </p:spPr>
        <p:txBody>
          <a:bodyPr wrap="square">
            <a:spAutoFit/>
          </a:bodyPr>
          <a:lstStyle/>
          <a:p>
            <a:pPr algn="just"/>
            <a:r>
              <a:rPr lang="ru-RU" sz="2200" dirty="0" smtClean="0">
                <a:latin typeface="Times New Roman" panose="02020603050405020304" pitchFamily="18" charset="0"/>
                <a:cs typeface="Times New Roman" panose="02020603050405020304" pitchFamily="18" charset="0"/>
              </a:rPr>
              <a:t>   5</a:t>
            </a:r>
            <a:r>
              <a:rPr lang="ru-RU" sz="2200" dirty="0">
                <a:latin typeface="Times New Roman" panose="02020603050405020304" pitchFamily="18" charset="0"/>
                <a:cs typeface="Times New Roman" panose="02020603050405020304" pitchFamily="18" charset="0"/>
              </a:rPr>
              <a:t>. Державна стандартизація продукції, технології, умов безпеки і екологічності виробництв, заходи з охорони навколишнього середовища. </a:t>
            </a:r>
          </a:p>
          <a:p>
            <a:pPr algn="just"/>
            <a:r>
              <a:rPr lang="ru-RU" sz="2200" dirty="0" smtClean="0">
                <a:latin typeface="Times New Roman" panose="02020603050405020304" pitchFamily="18" charset="0"/>
                <a:cs typeface="Times New Roman" panose="02020603050405020304" pitchFamily="18" charset="0"/>
              </a:rPr>
              <a:t>   6</a:t>
            </a:r>
            <a:r>
              <a:rPr lang="ru-RU" sz="2200" dirty="0">
                <a:latin typeface="Times New Roman" panose="02020603050405020304" pitchFamily="18" charset="0"/>
                <a:cs typeface="Times New Roman" panose="02020603050405020304" pitchFamily="18" charset="0"/>
              </a:rPr>
              <a:t>. Регулювання видобутку корисних копалин, цін на сировину, матеріали, енергію, воду, землю. </a:t>
            </a:r>
          </a:p>
          <a:p>
            <a:pPr algn="just"/>
            <a:r>
              <a:rPr lang="ru-RU" sz="2200" dirty="0" smtClean="0">
                <a:latin typeface="Times New Roman" panose="02020603050405020304" pitchFamily="18" charset="0"/>
                <a:cs typeface="Times New Roman" panose="02020603050405020304" pitchFamily="18" charset="0"/>
              </a:rPr>
              <a:t>   7</a:t>
            </a:r>
            <a:r>
              <a:rPr lang="ru-RU" sz="2200" dirty="0">
                <a:latin typeface="Times New Roman" panose="02020603050405020304" pitchFamily="18" charset="0"/>
                <a:cs typeface="Times New Roman" panose="02020603050405020304" pitchFamily="18" charset="0"/>
              </a:rPr>
              <a:t>. Патентно-ліцензійна політика</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яка законодавчо закріплює </a:t>
            </a:r>
            <a:r>
              <a:rPr lang="ru-RU" sz="2200" dirty="0" smtClean="0">
                <a:latin typeface="Times New Roman" panose="02020603050405020304" pitchFamily="18" charset="0"/>
                <a:cs typeface="Times New Roman" panose="02020603050405020304" pitchFamily="18" charset="0"/>
              </a:rPr>
              <a:t>виключні</a:t>
            </a:r>
          </a:p>
          <a:p>
            <a:pPr algn="just"/>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права на відкриття, винаходи, </a:t>
            </a:r>
            <a:r>
              <a:rPr lang="ru-RU" sz="2200" dirty="0" smtClean="0">
                <a:latin typeface="Times New Roman" panose="02020603050405020304" pitchFamily="18" charset="0"/>
                <a:cs typeface="Times New Roman" panose="02020603050405020304" pitchFamily="18" charset="0"/>
              </a:rPr>
              <a:t>ноу-хау</a:t>
            </a:r>
          </a:p>
          <a:p>
            <a:pPr algn="just"/>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тощо. </a:t>
            </a:r>
            <a:r>
              <a:rPr lang="ru-RU"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algn="just"/>
            <a:r>
              <a:rPr lang="ru-RU" sz="2200" dirty="0" smtClean="0">
                <a:latin typeface="Times New Roman" panose="02020603050405020304" pitchFamily="18" charset="0"/>
                <a:cs typeface="Times New Roman" panose="02020603050405020304" pitchFamily="18" charset="0"/>
              </a:rPr>
              <a:t>  8. </a:t>
            </a:r>
            <a:r>
              <a:rPr lang="ru-RU" sz="2200" dirty="0">
                <a:latin typeface="Times New Roman" panose="02020603050405020304" pitchFamily="18" charset="0"/>
                <a:cs typeface="Times New Roman" panose="02020603050405020304" pitchFamily="18" charset="0"/>
              </a:rPr>
              <a:t>Соціальний захист </a:t>
            </a:r>
            <a:r>
              <a:rPr lang="ru-RU" sz="2200" dirty="0" smtClean="0">
                <a:latin typeface="Times New Roman" panose="02020603050405020304" pitchFamily="18" charset="0"/>
                <a:cs typeface="Times New Roman" panose="02020603050405020304" pitchFamily="18" charset="0"/>
              </a:rPr>
              <a:t>споживачів</a:t>
            </a:r>
          </a:p>
          <a:p>
            <a:pPr algn="just"/>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за допомогою законодавчо </a:t>
            </a:r>
            <a:r>
              <a:rPr lang="ru-RU" sz="2200" dirty="0" smtClean="0">
                <a:latin typeface="Times New Roman" panose="02020603050405020304" pitchFamily="18" charset="0"/>
                <a:cs typeface="Times New Roman" panose="02020603050405020304" pitchFamily="18" charset="0"/>
              </a:rPr>
              <a:t>закріплених</a:t>
            </a:r>
          </a:p>
          <a:p>
            <a:pPr algn="just"/>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прав споживачів.</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22</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10" y="2672918"/>
            <a:ext cx="4165198" cy="3335478"/>
          </a:xfrm>
          <a:prstGeom prst="rect">
            <a:avLst/>
          </a:prstGeom>
        </p:spPr>
      </p:pic>
    </p:spTree>
    <p:extLst>
      <p:ext uri="{BB962C8B-B14F-4D97-AF65-F5344CB8AC3E}">
        <p14:creationId xmlns:p14="http://schemas.microsoft.com/office/powerpoint/2010/main" val="286611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26138" y="235566"/>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ОЦІНКА МОЖЛИВОСТІ ПОЯВИ НОВИХ КОНКУРЕНТІВ.</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83442" y="931214"/>
            <a:ext cx="6909038" cy="2308324"/>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Поява підприємств</a:t>
            </a:r>
            <a:r>
              <a:rPr lang="en-US"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(як</a:t>
            </a:r>
            <a:r>
              <a:rPr lang="ru-RU" sz="2400" dirty="0" smtClean="0">
                <a:latin typeface="Times New Roman" panose="02020603050405020304" pitchFamily="18" charset="0"/>
                <a:cs typeface="Times New Roman" panose="02020603050405020304" pitchFamily="18" charset="0"/>
              </a:rPr>
              <a:t> новий конкурент), </a:t>
            </a:r>
            <a:r>
              <a:rPr lang="ru-RU" sz="2400" dirty="0">
                <a:latin typeface="Times New Roman" panose="02020603050405020304" pitchFamily="18" charset="0"/>
                <a:cs typeface="Times New Roman" panose="02020603050405020304" pitchFamily="18" charset="0"/>
              </a:rPr>
              <a:t>призводить до перерозподілу (зменшенню) часток ринку, які раніше належали підприємствам галузі, що призводить до загострення конкуренції, зменшення ціни і зниження ступеню рентабельності. </a:t>
            </a:r>
            <a:endParaRPr lang="ru-RU" sz="2200" dirty="0">
              <a:latin typeface="Times New Roman" panose="02020603050405020304" pitchFamily="18" charset="0"/>
              <a:cs typeface="Times New Roman" panose="02020603050405020304" pitchFamily="18" charset="0"/>
            </a:endParaRP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23</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73" y="692696"/>
            <a:ext cx="1879669" cy="2048567"/>
          </a:xfrm>
          <a:prstGeom prst="rect">
            <a:avLst/>
          </a:prstGeom>
        </p:spPr>
      </p:pic>
      <p:sp>
        <p:nvSpPr>
          <p:cNvPr id="7" name="Прямоугольник 6"/>
          <p:cNvSpPr/>
          <p:nvPr/>
        </p:nvSpPr>
        <p:spPr>
          <a:xfrm>
            <a:off x="103773" y="3198393"/>
            <a:ext cx="8860715" cy="1938992"/>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Реальність виникнення означеної загрози має залежність від рівня «вхідного бар’єру» в галузь і реакції підприємств, що є «старичками», на появу нових фірм-конкурентів. Рівень «вхідного бар'єру» — це сукупність умов економічного, технічного і організаційного характеру для створення нового виробництва.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64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188640"/>
            <a:ext cx="7668852" cy="576064"/>
          </a:xfrm>
          <a:solidFill>
            <a:schemeClr val="bg1"/>
          </a:solidFill>
        </p:spPr>
        <p:txBody>
          <a:bodyPr anchor="ctr">
            <a:noAutofit/>
          </a:bodyPr>
          <a:lstStyle/>
          <a:p>
            <a:pPr algn="ctr"/>
            <a:r>
              <a:rPr lang="ru-RU" b="1" dirty="0" smtClean="0">
                <a:latin typeface="Times New Roman" panose="02020603050405020304" pitchFamily="18" charset="0"/>
                <a:cs typeface="Times New Roman" panose="02020603050405020304" pitchFamily="18" charset="0"/>
              </a:rPr>
              <a:t>ОЦІНКА МОЖЛИВОСТІ ПОЯВИ НОВИХ КОНКУРЕНТІВ.</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426" y="876496"/>
            <a:ext cx="8964488" cy="5047536"/>
          </a:xfrm>
          <a:prstGeom prst="rect">
            <a:avLst/>
          </a:prstGeom>
        </p:spPr>
        <p:txBody>
          <a:bodyPr wrap="square">
            <a:spAutoFit/>
          </a:bodyPr>
          <a:lstStyle/>
          <a:p>
            <a:pPr algn="just"/>
            <a:r>
              <a:rPr lang="ru-RU" sz="2300" dirty="0" smtClean="0">
                <a:latin typeface="Times New Roman" panose="02020603050405020304" pitchFamily="18" charset="0"/>
                <a:cs typeface="Times New Roman" panose="02020603050405020304" pitchFamily="18" charset="0"/>
              </a:rPr>
              <a:t>     Визначається </a:t>
            </a:r>
            <a:r>
              <a:rPr lang="ru-RU" sz="2300" dirty="0">
                <a:latin typeface="Times New Roman" panose="02020603050405020304" pitchFamily="18" charset="0"/>
                <a:cs typeface="Times New Roman" panose="02020603050405020304" pitchFamily="18" charset="0"/>
              </a:rPr>
              <a:t>рядом чинників, які мають бути виділені і оцінені. Слід враховувати дію: </a:t>
            </a:r>
          </a:p>
          <a:p>
            <a:pPr marL="457200" indent="-457200" algn="just">
              <a:buAutoNum type="arabicPeriod"/>
            </a:pPr>
            <a:r>
              <a:rPr lang="ru-RU" sz="2300" dirty="0" smtClean="0">
                <a:latin typeface="Times New Roman" panose="02020603050405020304" pitchFamily="18" charset="0"/>
                <a:cs typeface="Times New Roman" panose="02020603050405020304" pitchFamily="18" charset="0"/>
              </a:rPr>
              <a:t>Переважного </a:t>
            </a:r>
            <a:r>
              <a:rPr lang="ru-RU" sz="2300" dirty="0">
                <a:latin typeface="Times New Roman" panose="02020603050405020304" pitchFamily="18" charset="0"/>
                <a:cs typeface="Times New Roman" panose="02020603050405020304" pitchFamily="18" charset="0"/>
              </a:rPr>
              <a:t>типу виробництва в галузі і пов'язаного з ним рівня галузевої собівартості. Низький рівень галузевої собівартості при великомасштабному виробництві може стати суттєвим захистом від появи нових конкурентів. Але в деяких випадках великомасштабне виробництво сприяє зниженню рівня «вхідного бар'єру»: за рахунок високого ступеня стандартизації продукції, яка перешкоджає задоволенню специфічних потреб споживачів та ін</a:t>
            </a:r>
            <a:r>
              <a:rPr lang="ru-RU" sz="2300" dirty="0" smtClean="0">
                <a:latin typeface="Times New Roman" panose="02020603050405020304" pitchFamily="18" charset="0"/>
                <a:cs typeface="Times New Roman" panose="02020603050405020304" pitchFamily="18" charset="0"/>
              </a:rPr>
              <a:t>.</a:t>
            </a:r>
          </a:p>
          <a:p>
            <a:pPr marL="457200" indent="-457200" algn="just">
              <a:buAutoNum type="arabicPeriod"/>
            </a:pPr>
            <a:r>
              <a:rPr lang="ru-RU" sz="2300" dirty="0" smtClean="0">
                <a:latin typeface="Times New Roman" panose="02020603050405020304" pitchFamily="18" charset="0"/>
                <a:cs typeface="Times New Roman" panose="02020603050405020304" pitchFamily="18" charset="0"/>
              </a:rPr>
              <a:t> </a:t>
            </a:r>
            <a:r>
              <a:rPr lang="ru-RU" sz="2300" dirty="0">
                <a:latin typeface="Times New Roman" panose="02020603050405020304" pitchFamily="18" charset="0"/>
                <a:cs typeface="Times New Roman" panose="02020603050405020304" pitchFamily="18" charset="0"/>
              </a:rPr>
              <a:t>Ступеня диференційованості товару. Наявність великої кількості і різноманітності моделей, модифікацій однієї і тієї ж продукції означає глибоку сегментованість ринку і високу ступінь його зайнятості. Це утруднює пошук зайнятого сегменту ринку.</a:t>
            </a:r>
          </a:p>
        </p:txBody>
      </p:sp>
      <p:sp>
        <p:nvSpPr>
          <p:cNvPr id="5" name="Rectangle 4"/>
          <p:cNvSpPr txBox="1">
            <a:spLocks noChangeArrowheads="1"/>
          </p:cNvSpPr>
          <p:nvPr/>
        </p:nvSpPr>
        <p:spPr bwMode="auto">
          <a:xfrm>
            <a:off x="1043608" y="627797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algn="l"/>
            <a:r>
              <a:rPr lang="uk-UA" sz="2400" dirty="0" smtClean="0">
                <a:solidFill>
                  <a:srgbClr val="0000FF"/>
                </a:solidFill>
                <a:latin typeface="Times New Roman" panose="02020603050405020304" pitchFamily="18" charset="0"/>
                <a:cs typeface="Times New Roman" panose="02020603050405020304" pitchFamily="18" charset="0"/>
              </a:rPr>
              <a:t>Запорізький національний університет                              24</a:t>
            </a:r>
            <a:endParaRPr lang="ru-RU" sz="2400" dirty="0">
              <a:solidFill>
                <a:srgbClr val="0000FF"/>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4143" y="6270571"/>
            <a:ext cx="553695" cy="581849"/>
          </a:xfrm>
          <a:prstGeom prst="rect">
            <a:avLst/>
          </a:prstGeom>
        </p:spPr>
      </p:pic>
    </p:spTree>
    <p:extLst>
      <p:ext uri="{BB962C8B-B14F-4D97-AF65-F5344CB8AC3E}">
        <p14:creationId xmlns:p14="http://schemas.microsoft.com/office/powerpoint/2010/main" val="889577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Метрополия</Template>
  <TotalTime>6502</TotalTime>
  <Words>3295</Words>
  <Application>Microsoft Office PowerPoint</Application>
  <PresentationFormat>Экран (4:3)</PresentationFormat>
  <Paragraphs>227</Paragraphs>
  <Slides>41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Презентация PowerPoint</vt:lpstr>
      <vt:lpstr> 5.1. Міжнародна конкурентне середовище підприємства (організації). Маркетингове середовище. Середовище досконалої (чистої) конкуренції. Середовище монополістичної конкуренції. Середовище олігополістичної конкуренції. Середовище чистої монополії.   2.2. Структура конкурентного середовища підприємства. Оцінка рівня та інтенсивності конкуренції на світових ринках. Характеристика державної політики у галузі регулювання конкуренції. Оцінювання можливості появи нових конкурентів. Визначення характеру впливу споживачів продукції на інтенсивність конкуренції. Вплив постачальників продукції на інтенсивність конкуренції. Оцінювання загрози з боку товарів-замінників. Розподіл ринкових часток між конкурентами та інтенсивність конкуренції. Темпи зростання ринку та інтенсивність конкуренції. Рентабельність ринку та інтенсивність конкуренції.  5.3 Показники і чинники міжнародної конкурентоспроможності підприємства (організації). Концепція загального управління якістю (Едвард Демінг). Дохідний, порівняльний (ринковий) та затратний (на основі активів) підходи до оцінювання бізнесу.   5.4. Основні напрямки і програми підвищення міжнародної конкурентоспроможності підприємства (організації).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ІНДИВІДУАЛЬНЕ НАУКОВО-ДОСЛІДНЕ ЗАВДАННЯ з дисципліни  МІЖНАРОДНА МАКРОЄКОНОМІКА   Тема: Аналіз макроекономічних показників  Кооператівної Республіки Гайа́на/Гайана  (Південна  Америка) у динаміці за останні 20 років</dc:title>
  <dc:creator>Лесив Инна Геннадиевна</dc:creator>
  <cp:lastModifiedBy>Учетная запись Майкрософт</cp:lastModifiedBy>
  <cp:revision>376</cp:revision>
  <cp:lastPrinted>2022-05-17T08:16:00Z</cp:lastPrinted>
  <dcterms:created xsi:type="dcterms:W3CDTF">2019-12-15T21:04:27Z</dcterms:created>
  <dcterms:modified xsi:type="dcterms:W3CDTF">2023-04-19T10:35:03Z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7118395</vt:lpwstr>
  </property>
  <property fmtid="{D5CDD505-2E9C-101B-9397-08002B2CF9AE}" pid="3" name="NXPowerLiteSettings">
    <vt:lpwstr>F7000400038000</vt:lpwstr>
  </property>
  <property fmtid="{D5CDD505-2E9C-101B-9397-08002B2CF9AE}" pid="4" name="NXPowerLiteVersion">
    <vt:lpwstr>S9.1.2</vt:lpwstr>
  </property>
</Properties>
</file>