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7" r:id="rId3"/>
    <p:sldId id="288" r:id="rId4"/>
    <p:sldId id="260" r:id="rId5"/>
    <p:sldId id="290" r:id="rId6"/>
    <p:sldId id="261" r:id="rId7"/>
    <p:sldId id="289" r:id="rId8"/>
    <p:sldId id="296" r:id="rId9"/>
    <p:sldId id="297" r:id="rId10"/>
    <p:sldId id="291" r:id="rId11"/>
    <p:sldId id="292" r:id="rId12"/>
    <p:sldId id="293" r:id="rId13"/>
    <p:sldId id="294" r:id="rId14"/>
    <p:sldId id="317" r:id="rId15"/>
    <p:sldId id="318" r:id="rId16"/>
    <p:sldId id="319" r:id="rId17"/>
    <p:sldId id="320" r:id="rId18"/>
    <p:sldId id="295" r:id="rId19"/>
    <p:sldId id="298" r:id="rId20"/>
    <p:sldId id="263" r:id="rId21"/>
    <p:sldId id="306" r:id="rId22"/>
    <p:sldId id="307" r:id="rId23"/>
    <p:sldId id="308" r:id="rId24"/>
    <p:sldId id="309" r:id="rId25"/>
    <p:sldId id="310" r:id="rId26"/>
    <p:sldId id="265" r:id="rId27"/>
    <p:sldId id="311" r:id="rId28"/>
    <p:sldId id="312" r:id="rId29"/>
    <p:sldId id="266" r:id="rId30"/>
    <p:sldId id="268" r:id="rId31"/>
    <p:sldId id="313" r:id="rId32"/>
    <p:sldId id="314" r:id="rId33"/>
    <p:sldId id="267" r:id="rId34"/>
    <p:sldId id="269" r:id="rId35"/>
    <p:sldId id="270" r:id="rId36"/>
    <p:sldId id="299" r:id="rId37"/>
    <p:sldId id="300" r:id="rId38"/>
    <p:sldId id="271" r:id="rId39"/>
    <p:sldId id="272" r:id="rId40"/>
    <p:sldId id="301" r:id="rId41"/>
    <p:sldId id="304" r:id="rId42"/>
    <p:sldId id="303" r:id="rId43"/>
    <p:sldId id="273" r:id="rId44"/>
    <p:sldId id="274" r:id="rId45"/>
    <p:sldId id="276" r:id="rId46"/>
    <p:sldId id="275" r:id="rId47"/>
    <p:sldId id="305" r:id="rId48"/>
    <p:sldId id="277" r:id="rId49"/>
    <p:sldId id="278" r:id="rId50"/>
    <p:sldId id="279" r:id="rId51"/>
    <p:sldId id="280" r:id="rId52"/>
    <p:sldId id="281" r:id="rId53"/>
    <p:sldId id="282" r:id="rId54"/>
    <p:sldId id="283" r:id="rId55"/>
    <p:sldId id="284" r:id="rId56"/>
    <p:sldId id="285" r:id="rId57"/>
    <p:sldId id="286" r:id="rId58"/>
    <p:sldId id="315" r:id="rId59"/>
    <p:sldId id="316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57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20429A-F3DD-4827-9390-2FDF11218A4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AEFD96-3DAA-4E2D-A01C-5034150DB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20429A-F3DD-4827-9390-2FDF11218A4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AEFD96-3DAA-4E2D-A01C-5034150DB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20429A-F3DD-4827-9390-2FDF11218A4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AEFD96-3DAA-4E2D-A01C-5034150DB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20429A-F3DD-4827-9390-2FDF11218A4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AEFD96-3DAA-4E2D-A01C-5034150DB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20429A-F3DD-4827-9390-2FDF11218A4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AEFD96-3DAA-4E2D-A01C-5034150DB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20429A-F3DD-4827-9390-2FDF11218A4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AEFD96-3DAA-4E2D-A01C-5034150DB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20429A-F3DD-4827-9390-2FDF11218A4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AEFD96-3DAA-4E2D-A01C-5034150DB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20429A-F3DD-4827-9390-2FDF11218A4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AEFD96-3DAA-4E2D-A01C-5034150DB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20429A-F3DD-4827-9390-2FDF11218A4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AEFD96-3DAA-4E2D-A01C-5034150DB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420429A-F3DD-4827-9390-2FDF11218A4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AEFD96-3DAA-4E2D-A01C-5034150DB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20429A-F3DD-4827-9390-2FDF11218A4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AEFD96-3DAA-4E2D-A01C-5034150DB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20429A-F3DD-4827-9390-2FDF11218A4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AEFD96-3DAA-4E2D-A01C-5034150DB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b="1" cap="all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лан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ru-RU" sz="2400" dirty="0"/>
              <a:t>Характеристика основного </a:t>
            </a:r>
            <a:r>
              <a:rPr lang="ru-RU" sz="2400" dirty="0" err="1"/>
              <a:t>змісту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 «Маркетинг».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400" dirty="0" err="1"/>
              <a:t>Принципи</a:t>
            </a:r>
            <a:r>
              <a:rPr lang="en-US" sz="2400" dirty="0"/>
              <a:t> </a:t>
            </a:r>
            <a:r>
              <a:rPr lang="en-US" sz="2400" dirty="0" err="1"/>
              <a:t>та</a:t>
            </a:r>
            <a:r>
              <a:rPr lang="en-US" sz="2400" dirty="0"/>
              <a:t> </a:t>
            </a:r>
            <a:r>
              <a:rPr lang="en-US" sz="2400" dirty="0" err="1"/>
              <a:t>функції</a:t>
            </a:r>
            <a:r>
              <a:rPr lang="en-US" sz="2400" dirty="0"/>
              <a:t> </a:t>
            </a:r>
            <a:r>
              <a:rPr lang="en-US" sz="2400" dirty="0" err="1"/>
              <a:t>маркетингу</a:t>
            </a:r>
            <a:r>
              <a:rPr lang="en-US" sz="2400" dirty="0"/>
              <a:t>.</a:t>
            </a:r>
            <a:endParaRPr lang="ru-RU" sz="2400" dirty="0"/>
          </a:p>
          <a:p>
            <a:pPr marL="850392" lvl="1" indent="-457200">
              <a:buFont typeface="+mj-lt"/>
              <a:buAutoNum type="arabicPeriod"/>
            </a:pPr>
            <a:r>
              <a:rPr lang="en-US" sz="2400" dirty="0" err="1"/>
              <a:t>Основні</a:t>
            </a:r>
            <a:r>
              <a:rPr lang="en-US" sz="2400" dirty="0"/>
              <a:t> </a:t>
            </a:r>
            <a:r>
              <a:rPr lang="en-US" sz="2400" dirty="0" err="1"/>
              <a:t>категорії</a:t>
            </a:r>
            <a:r>
              <a:rPr lang="en-US" sz="2400" dirty="0"/>
              <a:t> </a:t>
            </a:r>
            <a:r>
              <a:rPr lang="en-US" sz="2400" dirty="0" err="1"/>
              <a:t>маркетингу</a:t>
            </a:r>
            <a:r>
              <a:rPr lang="en-US" sz="2400" dirty="0"/>
              <a:t>.</a:t>
            </a:r>
            <a:endParaRPr lang="ru-RU" sz="2400" dirty="0"/>
          </a:p>
          <a:p>
            <a:pPr marL="850392" lvl="1" indent="-457200">
              <a:buFont typeface="+mj-lt"/>
              <a:buAutoNum type="arabicPeriod"/>
            </a:pPr>
            <a:r>
              <a:rPr lang="en-US" sz="2400" dirty="0" err="1"/>
              <a:t>Маркетингове</a:t>
            </a:r>
            <a:r>
              <a:rPr lang="en-US" sz="2400" dirty="0"/>
              <a:t> </a:t>
            </a:r>
            <a:r>
              <a:rPr lang="en-US" sz="2400" dirty="0" err="1"/>
              <a:t>середовище</a:t>
            </a:r>
            <a:r>
              <a:rPr lang="en-US" sz="2400" dirty="0"/>
              <a:t>: </a:t>
            </a:r>
            <a:r>
              <a:rPr lang="en-US" sz="2400" dirty="0" err="1"/>
              <a:t>склад</a:t>
            </a:r>
            <a:r>
              <a:rPr lang="en-US" sz="2400" dirty="0"/>
              <a:t>, </a:t>
            </a:r>
            <a:r>
              <a:rPr lang="en-US" sz="2400" dirty="0" err="1"/>
              <a:t>характеристика</a:t>
            </a:r>
            <a:r>
              <a:rPr lang="en-US" sz="2400" dirty="0"/>
              <a:t>.</a:t>
            </a:r>
            <a:endParaRPr lang="ru-RU" sz="2400" dirty="0"/>
          </a:p>
          <a:p>
            <a:pPr marL="850392" lvl="1" indent="-457200">
              <a:buFont typeface="+mj-lt"/>
              <a:buAutoNum type="arabicPeriod"/>
            </a:pPr>
            <a:r>
              <a:rPr lang="en-US" sz="2400" dirty="0" err="1"/>
              <a:t>Етапи</a:t>
            </a:r>
            <a:r>
              <a:rPr lang="en-US" sz="2400" dirty="0"/>
              <a:t> </a:t>
            </a:r>
            <a:r>
              <a:rPr lang="en-US" sz="2400" dirty="0" err="1"/>
              <a:t>еволюції</a:t>
            </a:r>
            <a:r>
              <a:rPr lang="en-US" sz="2400" dirty="0"/>
              <a:t> </a:t>
            </a:r>
            <a:r>
              <a:rPr lang="en-US" sz="2400" dirty="0" err="1"/>
              <a:t>маркетингу</a:t>
            </a:r>
            <a:r>
              <a:rPr lang="en-US" sz="2400" dirty="0"/>
              <a:t>.</a:t>
            </a:r>
            <a:endParaRPr lang="ru-RU" sz="2400" dirty="0"/>
          </a:p>
          <a:p>
            <a:pPr marL="850392" lvl="1" indent="-457200">
              <a:buFont typeface="+mj-lt"/>
              <a:buAutoNum type="arabicPeriod"/>
            </a:pPr>
            <a:r>
              <a:rPr lang="en-US" sz="2400" dirty="0" err="1"/>
              <a:t>Сутність</a:t>
            </a:r>
            <a:r>
              <a:rPr lang="en-US" sz="2400" dirty="0"/>
              <a:t> </a:t>
            </a:r>
            <a:r>
              <a:rPr lang="en-US" sz="2400" dirty="0" err="1"/>
              <a:t>сучасної</a:t>
            </a:r>
            <a:r>
              <a:rPr lang="en-US" sz="2400" dirty="0"/>
              <a:t> </a:t>
            </a:r>
            <a:r>
              <a:rPr lang="en-US" sz="2400" dirty="0" err="1"/>
              <a:t>концепції</a:t>
            </a:r>
            <a:r>
              <a:rPr lang="en-US" sz="2400" dirty="0"/>
              <a:t> </a:t>
            </a:r>
            <a:r>
              <a:rPr lang="en-US" sz="2400" dirty="0" err="1"/>
              <a:t>маркетингу</a:t>
            </a:r>
            <a:r>
              <a:rPr lang="en-US" sz="2400" dirty="0"/>
              <a:t>.</a:t>
            </a:r>
            <a:endParaRPr lang="ru-RU" sz="2400" dirty="0"/>
          </a:p>
          <a:p>
            <a:pPr marL="850392" lvl="1" indent="-457200">
              <a:buFont typeface="+mj-lt"/>
              <a:buAutoNum type="arabicPeriod"/>
            </a:pPr>
            <a:r>
              <a:rPr lang="ru-RU" sz="2400" dirty="0" err="1"/>
              <a:t>Розвиток</a:t>
            </a:r>
            <a:r>
              <a:rPr lang="ru-RU" sz="2400" dirty="0"/>
              <a:t> маркетингу в </a:t>
            </a:r>
            <a:r>
              <a:rPr lang="ru-RU" sz="2400" dirty="0" err="1"/>
              <a:t>умовах</a:t>
            </a:r>
            <a:r>
              <a:rPr lang="ru-RU" sz="2400" dirty="0"/>
              <a:t> </a:t>
            </a:r>
            <a:r>
              <a:rPr lang="ru-RU" sz="2400" dirty="0" err="1"/>
              <a:t>вітчизняної</a:t>
            </a:r>
            <a:r>
              <a:rPr lang="ru-RU" sz="2400" dirty="0"/>
              <a:t> </a:t>
            </a:r>
            <a:r>
              <a:rPr lang="ru-RU" sz="2400" dirty="0" err="1"/>
              <a:t>економіки</a:t>
            </a:r>
            <a:r>
              <a:rPr lang="ru-RU" sz="24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effectLst/>
                <a:latin typeface="Times New Roman" pitchFamily="18" charset="0"/>
                <a:cs typeface="Times New Roman" pitchFamily="18" charset="0"/>
              </a:rPr>
              <a:t>Тема 1. Сутність маркетингу, його сучасна </a:t>
            </a:r>
            <a:r>
              <a:rPr lang="uk-UA" sz="3600" dirty="0" smtClean="0">
                <a:effectLst/>
                <a:latin typeface="Times New Roman" pitchFamily="18" charset="0"/>
                <a:cs typeface="Times New Roman" pitchFamily="18" charset="0"/>
              </a:rPr>
              <a:t>концепція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концептуальний підхід</a:t>
            </a:r>
          </a:p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функціональний підхід</a:t>
            </a:r>
          </a:p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товарний підхід</a:t>
            </a:r>
          </a:p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системно-поведінковий підхід</a:t>
            </a:r>
          </a:p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інституційний підхід</a:t>
            </a:r>
          </a:p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національний підхід</a:t>
            </a:r>
          </a:p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управлінський підхід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Різні підходи до визначення суті маркетингу: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094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8640"/>
            <a:ext cx="8877672" cy="532765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Як функція управління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маркетинг має таке саме важливе значення, як і інша діяльність, пов’язана з фінансами фірми, виробництвом, науковими дослідженнями, матеріально-технічним постачанням тощо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Як філософія бізнесу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маркетинг орієнтує менеджмент на діяльність, спрямовану на задоволення насамперед потреб споживачів, бо саме вони забезпечують прибуток фірми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аркетинг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являє собою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філософію, методологію та інструмент </a:t>
            </a:r>
            <a:r>
              <a:rPr lang="uk-UA" sz="2400" b="1" i="1" u="sng" dirty="0">
                <a:latin typeface="Times New Roman" pitchFamily="18" charset="0"/>
                <a:cs typeface="Times New Roman" pitchFamily="18" charset="0"/>
              </a:rPr>
              <a:t>ринкової діяльності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що формують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«спосіб мислення»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 управлінні підприємством і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«спосіб дії»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підприємства на ринку, а також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реалізують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ринкову діяльність підприємства.</a:t>
            </a:r>
          </a:p>
        </p:txBody>
      </p:sp>
    </p:spTree>
    <p:extLst>
      <p:ext uri="{BB962C8B-B14F-4D97-AF65-F5344CB8AC3E}">
        <p14:creationId xmlns:p14="http://schemas.microsoft.com/office/powerpoint/2010/main" val="3250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60648"/>
            <a:ext cx="8229600" cy="532765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uk-UA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 сучасна філософія бізнесу маркетинг ґрунтується на певних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принципах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Tx/>
              <a:buNone/>
            </a:pP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u="sng" dirty="0">
                <a:latin typeface="Times New Roman" pitchFamily="18" charset="0"/>
                <a:cs typeface="Times New Roman" pitchFamily="18" charset="0"/>
              </a:rPr>
              <a:t>орієнтованість на споживача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його потреби і вимоги, що передбачають пропонування ринку не товарів і послуг, а засобів вирішення проблем споживачів;</a:t>
            </a:r>
          </a:p>
          <a:p>
            <a:r>
              <a:rPr lang="uk-UA" sz="2400" b="1" u="sng" dirty="0">
                <a:latin typeface="Times New Roman" pitchFamily="18" charset="0"/>
                <a:cs typeface="Times New Roman" pitchFamily="18" charset="0"/>
              </a:rPr>
              <a:t>гнучкість у досягненні поставленої мети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шляхом адаптації до вимог ринку з одночасним спрямованим впливом на нього;</a:t>
            </a:r>
          </a:p>
          <a:p>
            <a:r>
              <a:rPr lang="uk-UA" sz="2400" b="1" u="sng" dirty="0">
                <a:latin typeface="Times New Roman" pitchFamily="18" charset="0"/>
                <a:cs typeface="Times New Roman" pitchFamily="18" charset="0"/>
              </a:rPr>
              <a:t>комплексний підхід до розробки маркетингових планів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який передбачає використання не окремих маркетингових заходів, а комплексу маркетингу;</a:t>
            </a:r>
          </a:p>
          <a:p>
            <a:r>
              <a:rPr lang="uk-UA" sz="2400" b="1" u="sng" dirty="0">
                <a:latin typeface="Times New Roman" pitchFamily="18" charset="0"/>
                <a:cs typeface="Times New Roman" pitchFamily="18" charset="0"/>
              </a:rPr>
              <a:t>спрямованість на довгострокову перспективу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розвитку фірми.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688013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Основні виклики в сфері бізнесу:</a:t>
            </a:r>
          </a:p>
          <a:p>
            <a:pPr marL="609600" indent="-609600">
              <a:buFontTx/>
              <a:buNone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ts val="120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глобалізація;</a:t>
            </a:r>
          </a:p>
          <a:p>
            <a:pPr marL="609600" indent="-609600">
              <a:spcBef>
                <a:spcPts val="120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стрімкий розвиток технологій;</a:t>
            </a:r>
          </a:p>
          <a:p>
            <a:pPr marL="609600" indent="-609600">
              <a:spcBef>
                <a:spcPts val="120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загострення конкурентної боротьби;</a:t>
            </a:r>
          </a:p>
          <a:p>
            <a:pPr marL="609600" indent="-609600">
              <a:spcBef>
                <a:spcPts val="120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дерегуляція ринків.</a:t>
            </a:r>
          </a:p>
          <a:p>
            <a:pPr marL="609600" indent="-609600">
              <a:spcBef>
                <a:spcPts val="1200"/>
              </a:spcBef>
              <a:buFontTx/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60648"/>
            <a:ext cx="8229600" cy="5688013"/>
          </a:xfrm>
        </p:spPr>
        <p:txBody>
          <a:bodyPr>
            <a:noAutofit/>
          </a:bodyPr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uk-UA" sz="26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Виклики у сфері маркетингу: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uk-UA" sz="26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ts val="1200"/>
              </a:spcBef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Споживачі очікують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 постійного підвищення якості товарів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і послуг, а також деякої їхньої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 адаптації до власних запитів, менше зауважуючи реальні розходження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між товарами й проявляючи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 меншу лояльність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до певних торговельних марок.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Споживачі одержують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 вичерпну інформацію про продукцію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з Інтернету або інших джерел, що дозволяє їм більш усвідомлено підходити до придбанню товарів. 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Виробники торговельних марок зіштовхуються з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 інтенсивною конкуренцією з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боку національних і іноземних торговельних марок.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</a:pP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Перенасичення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системи роздрібної торгівлі, наголошення на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 продажі «вражень»,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а не товарів.</a:t>
            </a:r>
          </a:p>
        </p:txBody>
      </p:sp>
    </p:spTree>
    <p:extLst>
      <p:ext uri="{BB962C8B-B14F-4D97-AF65-F5344CB8AC3E}">
        <p14:creationId xmlns:p14="http://schemas.microsoft.com/office/powerpoint/2010/main" val="9309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32656"/>
            <a:ext cx="8229600" cy="5688013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uk-UA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Найпоширеніші бізнес-тенденції</a:t>
            </a:r>
            <a:r>
              <a:rPr lang="uk-UA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реінжиніринг;</a:t>
            </a:r>
          </a:p>
          <a:p>
            <a:pPr marL="609600" indent="-609600">
              <a:lnSpc>
                <a:spcPct val="90000"/>
              </a:lnSpc>
            </a:pP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аутсорсинг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09600" indent="-609600">
              <a:lnSpc>
                <a:spcPct val="90000"/>
              </a:lnSpc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електронна комерція;</a:t>
            </a:r>
          </a:p>
          <a:p>
            <a:pPr marL="609600" indent="-609600">
              <a:lnSpc>
                <a:spcPct val="90000"/>
              </a:lnSpc>
            </a:pP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бенчмаркінг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09600" indent="-609600">
              <a:lnSpc>
                <a:spcPct val="90000"/>
              </a:lnSpc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альянси;</a:t>
            </a:r>
          </a:p>
          <a:p>
            <a:pPr marL="609600" indent="-609600">
              <a:lnSpc>
                <a:spcPct val="90000"/>
              </a:lnSpc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розвиток партнерських відносин у ланцюжках постачання;</a:t>
            </a:r>
          </a:p>
          <a:p>
            <a:pPr marL="609600" indent="-609600">
              <a:lnSpc>
                <a:spcPct val="90000"/>
              </a:lnSpc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ринкова орієнтація;</a:t>
            </a:r>
          </a:p>
          <a:p>
            <a:pPr marL="609600" indent="-609600">
              <a:lnSpc>
                <a:spcPct val="90000"/>
              </a:lnSpc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суміщення активності на локальних і глобальних ринках;</a:t>
            </a:r>
          </a:p>
          <a:p>
            <a:pPr marL="609600" indent="-609600">
              <a:lnSpc>
                <a:spcPct val="90000"/>
              </a:lnSpc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децентралізація.</a:t>
            </a:r>
          </a:p>
        </p:txBody>
      </p:sp>
    </p:spTree>
    <p:extLst>
      <p:ext uri="{BB962C8B-B14F-4D97-AF65-F5344CB8AC3E}">
        <p14:creationId xmlns:p14="http://schemas.microsoft.com/office/powerpoint/2010/main" val="37749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32518"/>
            <a:ext cx="9129844" cy="6121400"/>
          </a:xfrm>
        </p:spPr>
        <p:txBody>
          <a:bodyPr>
            <a:noAutofit/>
          </a:bodyPr>
          <a:lstStyle/>
          <a:p>
            <a:pPr marL="609600" indent="-609600"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uk-UA" sz="2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Основні тенденції у маркетингу: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маркетинг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партнерських відносин;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сприйняття посередників і конкурентів як партнерів;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цінність протягом життєвого циклу споживача;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концентрація на ключових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компетенціях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ускладнення інструментів просування, використання “прихованої” реклами;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широке використання інформаційних технологій, Інтернет;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цільовий маркетинг;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Індивідуалізація, гнучкість;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управління відносинами зі споживачем;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інтегровані маркетингові комунікації;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кожний співробітник – маркетолог;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дії, засновані на моделі прийняття рішень;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більш тісна взаємодія зі споживачем,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інтерактивність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51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8640"/>
            <a:ext cx="8229600" cy="5832475"/>
          </a:xfrm>
        </p:spPr>
        <p:txBody>
          <a:bodyPr>
            <a:noAutofit/>
          </a:bodyPr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uk-UA" sz="2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Основні методи маніпуляції споживачем: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створення моди на споживання товару (прикладом може служити така товарна категорія, як пиво й слабоалкогольні напої);</a:t>
            </a:r>
          </a:p>
          <a:p>
            <a:pPr marL="609600" indent="-609600">
              <a:lnSpc>
                <a:spcPct val="80000"/>
              </a:lnSpc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вплив на підсвідомість споживача шляхом використання лінгвістичних форм, образу й органолептичних властивостей товару й упаковки; вплив на органи почуттів клієнта;</a:t>
            </a:r>
          </a:p>
          <a:p>
            <a:pPr marL="609600" indent="-609600">
              <a:lnSpc>
                <a:spcPct val="80000"/>
              </a:lnSpc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надання неповної інформації щодо споживчих властивостей товару;</a:t>
            </a:r>
          </a:p>
          <a:p>
            <a:pPr marL="609600" indent="-609600">
              <a:lnSpc>
                <a:spcPct val="80000"/>
              </a:lnSpc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надання неповної інформації щодо сукупних витрат впродовж життєвого циклу товару (прикладом може служити практика «приховання» ефективної відсоткової ставки при споживчому кредитуванні);</a:t>
            </a:r>
          </a:p>
          <a:p>
            <a:pPr marL="609600" indent="-609600">
              <a:lnSpc>
                <a:spcPct val="80000"/>
              </a:lnSpc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емоційне переконання клієнта;</a:t>
            </a:r>
          </a:p>
          <a:p>
            <a:pPr marL="609600" indent="-609600">
              <a:lnSpc>
                <a:spcPct val="80000"/>
              </a:lnSpc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надання інформації, що може сприйматися неоднозначно (наприклад, застосування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неокруглених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цін);</a:t>
            </a:r>
          </a:p>
          <a:p>
            <a:pPr marL="609600" indent="-609600">
              <a:lnSpc>
                <a:spcPct val="80000"/>
              </a:lnSpc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використання безвихідного для контрагента становища у власних інтересах.</a:t>
            </a:r>
          </a:p>
        </p:txBody>
      </p:sp>
    </p:spTree>
    <p:extLst>
      <p:ext uri="{BB962C8B-B14F-4D97-AF65-F5344CB8AC3E}">
        <p14:creationId xmlns:p14="http://schemas.microsoft.com/office/powerpoint/2010/main" val="37137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204864"/>
            <a:ext cx="8229600" cy="4784725"/>
          </a:xfrm>
        </p:spPr>
        <p:txBody>
          <a:bodyPr/>
          <a:lstStyle/>
          <a:p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ускладнення процесу виробництва і реалізації продукції внаслідок розширення асортименту, та швидкого їх обновлення;</a:t>
            </a:r>
          </a:p>
          <a:p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небувалого росту виробничих можливостей підприємств;</a:t>
            </a:r>
          </a:p>
          <a:p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коливання в структурі ринкового попиту на товари та послуги;</a:t>
            </a:r>
          </a:p>
          <a:p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загострення конкуренції на світовому ринку.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Поява маркетингу, як певної системи, як методу вирішення виробничо-ринкових проблем – це зворотна реакція фірми на такі процеси у світі, як: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5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060575"/>
            <a:ext cx="4038600" cy="4065588"/>
          </a:xfrm>
        </p:spPr>
        <p:txBody>
          <a:bodyPr/>
          <a:lstStyle/>
          <a:p>
            <a:r>
              <a:rPr lang="uk-UA" sz="3200" b="1" dirty="0">
                <a:solidFill>
                  <a:srgbClr val="C00000"/>
                </a:solidFill>
                <a:latin typeface="Arial" charset="0"/>
              </a:rPr>
              <a:t>Потреба</a:t>
            </a:r>
            <a:r>
              <a:rPr lang="ru-RU" sz="3200" b="1" dirty="0">
                <a:solidFill>
                  <a:srgbClr val="C00000"/>
                </a:solidFill>
                <a:latin typeface="Arial" charset="0"/>
              </a:rPr>
              <a:t> </a:t>
            </a:r>
          </a:p>
          <a:p>
            <a:r>
              <a:rPr lang="uk-UA" sz="3200" b="1" dirty="0">
                <a:solidFill>
                  <a:srgbClr val="C00000"/>
                </a:solidFill>
                <a:latin typeface="Arial" charset="0"/>
              </a:rPr>
              <a:t>Бажання</a:t>
            </a:r>
            <a:r>
              <a:rPr lang="ru-RU" sz="3200" b="1" dirty="0">
                <a:solidFill>
                  <a:srgbClr val="C00000"/>
                </a:solidFill>
                <a:latin typeface="Arial" charset="0"/>
              </a:rPr>
              <a:t> </a:t>
            </a:r>
          </a:p>
          <a:p>
            <a:r>
              <a:rPr lang="uk-UA" sz="3200" b="1" dirty="0">
                <a:solidFill>
                  <a:srgbClr val="C00000"/>
                </a:solidFill>
                <a:latin typeface="Arial" charset="0"/>
              </a:rPr>
              <a:t>Попит</a:t>
            </a:r>
          </a:p>
          <a:p>
            <a:r>
              <a:rPr lang="uk-UA" sz="3200" b="1" dirty="0">
                <a:solidFill>
                  <a:srgbClr val="C00000"/>
                </a:solidFill>
                <a:latin typeface="Arial" charset="0"/>
              </a:rPr>
              <a:t>Товар</a:t>
            </a:r>
          </a:p>
          <a:p>
            <a:r>
              <a:rPr lang="uk-UA" sz="3200" b="1" dirty="0">
                <a:solidFill>
                  <a:srgbClr val="C00000"/>
                </a:solidFill>
                <a:latin typeface="Arial" charset="0"/>
              </a:rPr>
              <a:t>Маркетингова комунікація</a:t>
            </a:r>
          </a:p>
          <a:p>
            <a:endParaRPr lang="uk-UA" sz="3200" b="1" dirty="0">
              <a:solidFill>
                <a:srgbClr val="C00000"/>
              </a:solidFill>
              <a:latin typeface="Arial" charset="0"/>
            </a:endParaRPr>
          </a:p>
          <a:p>
            <a:endParaRPr lang="uk-UA" sz="3200" b="1" dirty="0">
              <a:solidFill>
                <a:srgbClr val="C00000"/>
              </a:solidFill>
              <a:latin typeface="Arial" charset="0"/>
            </a:endParaRPr>
          </a:p>
          <a:p>
            <a:endParaRPr lang="uk-UA" b="1" dirty="0">
              <a:solidFill>
                <a:srgbClr val="C00000"/>
              </a:solidFill>
              <a:latin typeface="Arial" charset="0"/>
            </a:endParaRPr>
          </a:p>
          <a:p>
            <a:endParaRPr lang="ru-RU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361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1989138"/>
            <a:ext cx="4038600" cy="3921125"/>
          </a:xfrm>
        </p:spPr>
        <p:txBody>
          <a:bodyPr/>
          <a:lstStyle/>
          <a:p>
            <a:r>
              <a:rPr lang="uk-UA" sz="3200" b="1" dirty="0">
                <a:solidFill>
                  <a:srgbClr val="C00000"/>
                </a:solidFill>
                <a:latin typeface="Arial" charset="0"/>
              </a:rPr>
              <a:t>Цінності</a:t>
            </a:r>
          </a:p>
          <a:p>
            <a:r>
              <a:rPr lang="uk-UA" sz="3200" b="1" dirty="0">
                <a:solidFill>
                  <a:srgbClr val="C00000"/>
                </a:solidFill>
                <a:latin typeface="Arial" charset="0"/>
              </a:rPr>
              <a:t>Вартість</a:t>
            </a:r>
          </a:p>
          <a:p>
            <a:r>
              <a:rPr lang="uk-UA" sz="3200" b="1" dirty="0">
                <a:solidFill>
                  <a:srgbClr val="C00000"/>
                </a:solidFill>
                <a:latin typeface="Arial" charset="0"/>
              </a:rPr>
              <a:t>Задоволення</a:t>
            </a:r>
          </a:p>
          <a:p>
            <a:r>
              <a:rPr lang="uk-UA" sz="3200" b="1" dirty="0">
                <a:solidFill>
                  <a:srgbClr val="C00000"/>
                </a:solidFill>
                <a:latin typeface="Arial" charset="0"/>
              </a:rPr>
              <a:t>Обмін</a:t>
            </a:r>
          </a:p>
          <a:p>
            <a:r>
              <a:rPr lang="uk-UA" sz="3200" b="1" dirty="0">
                <a:solidFill>
                  <a:srgbClr val="C00000"/>
                </a:solidFill>
                <a:latin typeface="Arial" charset="0"/>
              </a:rPr>
              <a:t>Розподіл</a:t>
            </a:r>
          </a:p>
          <a:p>
            <a:r>
              <a:rPr lang="uk-UA" sz="3200" b="1" dirty="0">
                <a:solidFill>
                  <a:srgbClr val="C00000"/>
                </a:solidFill>
                <a:latin typeface="Arial" charset="0"/>
              </a:rPr>
              <a:t>Ринок</a:t>
            </a:r>
            <a:endParaRPr lang="ru-RU" sz="32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54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sz="5400" dirty="0">
                <a:solidFill>
                  <a:srgbClr val="002060"/>
                </a:solidFill>
                <a:latin typeface="Arial" charset="0"/>
              </a:rPr>
              <a:t>Основні поняття маркетингу</a:t>
            </a:r>
            <a:r>
              <a:rPr lang="ru-RU" sz="5400" dirty="0">
                <a:solidFill>
                  <a:srgbClr val="00206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973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750" y="2060575"/>
            <a:ext cx="8207375" cy="42497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None/>
            </a:pPr>
            <a:r>
              <a:rPr lang="uk-UA" sz="4800" b="1" smtClean="0">
                <a:solidFill>
                  <a:schemeClr val="hlink"/>
                </a:solidFill>
                <a:latin typeface="Arial" charset="0"/>
              </a:rPr>
              <a:t>Маркетинг</a:t>
            </a:r>
            <a:r>
              <a:rPr lang="uk-UA" sz="4800" b="1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uk-UA" sz="3600" b="1" smtClean="0">
                <a:latin typeface="Arial" charset="0"/>
              </a:rPr>
              <a:t>(від англ. </a:t>
            </a:r>
            <a:r>
              <a:rPr lang="en-US" sz="3600" b="1" smtClean="0">
                <a:latin typeface="Arial" charset="0"/>
              </a:rPr>
              <a:t>market</a:t>
            </a:r>
            <a:r>
              <a:rPr lang="uk-UA" sz="3600" b="1" smtClean="0">
                <a:latin typeface="Arial" charset="0"/>
              </a:rPr>
              <a:t> — ринок, торгівля, продаж, комерційна діяльність; за іншою версією — результат контамінації слів </a:t>
            </a:r>
            <a:r>
              <a:rPr lang="en-US" sz="3600" b="1" smtClean="0">
                <a:latin typeface="Arial" charset="0"/>
              </a:rPr>
              <a:t>market getting</a:t>
            </a:r>
            <a:r>
              <a:rPr lang="uk-UA" sz="3600" b="1" smtClean="0">
                <a:latin typeface="Arial" charset="0"/>
              </a:rPr>
              <a:t> — завоювання ринку) виник на початку XX ст. у США.</a:t>
            </a:r>
            <a:endParaRPr lang="uk-UA" sz="36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smtClean="0"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smtClean="0"/>
              <a:t> Характеристика основного змісту поняття «Маркетинг».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00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472608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     1. Нужда (нестаток)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 почуття, що відчувається людиною у нестачі чого-небудь.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     2.Потреба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- нестаток, що прийняв специфічну форму відповідно до  культурного рівня й особистості людини.</a:t>
            </a:r>
          </a:p>
          <a:p>
            <a:pPr lvl="0">
              <a:buNone/>
            </a:pP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Нужди залишаються у незмінній формі, а потреби постійно розвиваються.</a:t>
            </a:r>
          </a:p>
          <a:p>
            <a:pPr lvl="0">
              <a:buFont typeface="Wingdings" pitchFamily="2" charset="2"/>
              <a:buChar char="Ø"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Нужда первина, на її базі формуються її потреби.</a:t>
            </a:r>
            <a:r>
              <a:rPr lang="uk-UA" sz="4000" b="1" dirty="0" smtClean="0"/>
              <a:t>    </a:t>
            </a:r>
          </a:p>
          <a:p>
            <a:pPr lvl="0" algn="just">
              <a:buFont typeface="Wingdings" pitchFamily="2" charset="2"/>
              <a:buChar char="Ø"/>
            </a:pPr>
            <a:r>
              <a:rPr lang="uk-UA" sz="4000" b="1" dirty="0" smtClean="0"/>
              <a:t> 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Потреби під впливом матеріального та фінансового стану перетворюються у конкретний запит, для задоволення котрого пропонується товарний асортимент вибору.</a:t>
            </a:r>
          </a:p>
          <a:p>
            <a:pPr lvl="0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Нужда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Потреба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Попит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Товарний асортимент</a:t>
            </a:r>
          </a:p>
          <a:p>
            <a:pPr lvl="0">
              <a:buNone/>
            </a:pP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uk-UA" sz="2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547664" y="5301208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491880" y="5301208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076056" y="5301208"/>
            <a:ext cx="4404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395288" y="260350"/>
            <a:ext cx="82804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9750" algn="ctr"/>
            <a:r>
              <a:rPr lang="uk-UA" sz="2400">
                <a:latin typeface="Garamond" pitchFamily="18" charset="0"/>
              </a:rPr>
              <a:t>Ці нужди є вихідними для людей. Незадоволена людина певними</a:t>
            </a:r>
            <a:r>
              <a:rPr lang="ru-RU" sz="2400">
                <a:latin typeface="Garamond" pitchFamily="18" charset="0"/>
              </a:rPr>
              <a:t> нуждами</a:t>
            </a:r>
            <a:r>
              <a:rPr lang="uk-UA" sz="2400">
                <a:latin typeface="Garamond" pitchFamily="18" charset="0"/>
              </a:rPr>
              <a:t> зробить одне з двох: або буде шукати об’єкт, який задовольнить нужду, або заглушить необхідність.</a:t>
            </a:r>
            <a:endParaRPr lang="en-US" sz="2400">
              <a:latin typeface="Garamond" pitchFamily="18" charset="0"/>
            </a:endParaRPr>
          </a:p>
          <a:p>
            <a:pPr indent="539750" algn="ctr"/>
            <a:r>
              <a:rPr lang="uk-UA" sz="2400" b="1">
                <a:latin typeface="Garamond" pitchFamily="18" charset="0"/>
              </a:rPr>
              <a:t>Потреби </a:t>
            </a:r>
            <a:r>
              <a:rPr lang="uk-UA" sz="2400" b="1" i="1">
                <a:latin typeface="Garamond" pitchFamily="18" charset="0"/>
              </a:rPr>
              <a:t>– це нужда, яка одержала специфічну форму відповідно до культурного рівня і особистого індивіда.</a:t>
            </a:r>
            <a:endParaRPr lang="en-US" sz="2400" b="1">
              <a:latin typeface="Garamond" pitchFamily="18" charset="0"/>
            </a:endParaRPr>
          </a:p>
          <a:p>
            <a:pPr indent="539750" algn="ctr"/>
            <a:r>
              <a:rPr lang="uk-UA" sz="2400">
                <a:latin typeface="Garamond" pitchFamily="18" charset="0"/>
              </a:rPr>
              <a:t>В людей завжди була нужда в їжі але в залежності від рівня розвитку змінюється їжа. В людей виникає потреба в новому товарі.</a:t>
            </a:r>
            <a:endParaRPr lang="en-US" sz="2400">
              <a:latin typeface="Garamond" pitchFamily="18" charset="0"/>
            </a:endParaRPr>
          </a:p>
          <a:p>
            <a:pPr indent="539750" algn="ctr"/>
            <a:r>
              <a:rPr lang="uk-UA" sz="2400">
                <a:latin typeface="Garamond" pitchFamily="18" charset="0"/>
              </a:rPr>
              <a:t>Потреби</a:t>
            </a:r>
            <a:r>
              <a:rPr lang="uk-UA" sz="2400" b="1" i="1">
                <a:latin typeface="Garamond" pitchFamily="18" charset="0"/>
              </a:rPr>
              <a:t> </a:t>
            </a:r>
            <a:r>
              <a:rPr lang="uk-UA" sz="2400" b="1">
                <a:latin typeface="Garamond" pitchFamily="18" charset="0"/>
              </a:rPr>
              <a:t>– </a:t>
            </a:r>
            <a:r>
              <a:rPr lang="uk-UA" sz="2400">
                <a:latin typeface="Garamond" pitchFamily="18" charset="0"/>
              </a:rPr>
              <a:t>специфічний стан людини (групи людей чи суспільства в цілому), який виникає внаслідок того, що: по-перше, люди – біологічні істоти; по-друге, вони є часточками суспільної систем; по-третє, вони взаємодіють з навколишнім середовищем (суспільством, живою та неживою природою).</a:t>
            </a:r>
            <a:endParaRPr lang="en-US" sz="2400">
              <a:latin typeface="Garamond" pitchFamily="18" charset="0"/>
            </a:endParaRPr>
          </a:p>
          <a:p>
            <a:pPr indent="539750" algn="ctr"/>
            <a:r>
              <a:rPr lang="uk-UA" sz="2400">
                <a:latin typeface="Garamond" pitchFamily="18" charset="0"/>
              </a:rPr>
              <a:t>Економічна теорія стверджує, що потреби мають передекономічний характер (походження), тобто підприємець може їх розпізнавати чи стимулювати, але не створювати.</a:t>
            </a:r>
          </a:p>
        </p:txBody>
      </p:sp>
    </p:spTree>
    <p:extLst>
      <p:ext uri="{BB962C8B-B14F-4D97-AF65-F5344CB8AC3E}">
        <p14:creationId xmlns:p14="http://schemas.microsoft.com/office/powerpoint/2010/main" val="177875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684213" y="402065"/>
            <a:ext cx="8029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400" dirty="0">
                <a:latin typeface="Garamond" pitchFamily="18" charset="0"/>
              </a:rPr>
              <a:t>А. </a:t>
            </a:r>
            <a:r>
              <a:rPr lang="uk-UA" sz="2400" dirty="0" err="1">
                <a:latin typeface="Garamond" pitchFamily="18" charset="0"/>
              </a:rPr>
              <a:t>Маслоу</a:t>
            </a:r>
            <a:r>
              <a:rPr lang="uk-UA" sz="2400" dirty="0">
                <a:latin typeface="Garamond" pitchFamily="18" charset="0"/>
              </a:rPr>
              <a:t> класифікуючи потреби  поділяє їх на дві категорії та п’ять рівнів, розміщуючи в чіткій ієрархічній </a:t>
            </a:r>
            <a:r>
              <a:rPr lang="uk-UA" sz="2400" dirty="0" smtClean="0">
                <a:latin typeface="Garamond" pitchFamily="18" charset="0"/>
              </a:rPr>
              <a:t>послідовності</a:t>
            </a:r>
            <a:endParaRPr lang="uk-UA" sz="2400" dirty="0">
              <a:latin typeface="Garamond" pitchFamily="18" charset="0"/>
            </a:endParaRPr>
          </a:p>
        </p:txBody>
      </p:sp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9520"/>
            <a:ext cx="81375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3131840" y="5893099"/>
            <a:ext cx="52774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uk-UA" sz="2400" dirty="0" err="1" smtClean="0">
                <a:latin typeface="Garamond" pitchFamily="18" charset="0"/>
              </a:rPr>
              <a:t>П’ятирівнева</a:t>
            </a:r>
            <a:r>
              <a:rPr lang="uk-UA" sz="2400" dirty="0" smtClean="0">
                <a:latin typeface="Garamond" pitchFamily="18" charset="0"/>
              </a:rPr>
              <a:t> </a:t>
            </a:r>
            <a:r>
              <a:rPr lang="uk-UA" sz="2400" dirty="0">
                <a:latin typeface="Garamond" pitchFamily="18" charset="0"/>
              </a:rPr>
              <a:t>піраміда потреб А. </a:t>
            </a:r>
            <a:r>
              <a:rPr lang="uk-UA" sz="2400" dirty="0" err="1">
                <a:latin typeface="Garamond" pitchFamily="18" charset="0"/>
              </a:rPr>
              <a:t>Маслоу</a:t>
            </a:r>
            <a:endParaRPr lang="uk-UA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2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251520" y="116632"/>
            <a:ext cx="8732667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450850"/>
            <a:r>
              <a:rPr lang="uk-UA" sz="2200" b="1" dirty="0">
                <a:latin typeface="Garamond" pitchFamily="18" charset="0"/>
              </a:rPr>
              <a:t>   </a:t>
            </a:r>
            <a:r>
              <a:rPr lang="uk-UA" sz="2200" b="1" dirty="0" smtClean="0">
                <a:latin typeface="Garamond" pitchFamily="18" charset="0"/>
              </a:rPr>
              <a:t>3.  </a:t>
            </a:r>
            <a:r>
              <a:rPr lang="uk-UA" sz="2200" b="1" dirty="0">
                <a:latin typeface="Garamond" pitchFamily="18" charset="0"/>
              </a:rPr>
              <a:t>Попит – </a:t>
            </a:r>
            <a:r>
              <a:rPr lang="uk-UA" sz="2200" b="1" i="1" dirty="0">
                <a:latin typeface="Garamond" pitchFamily="18" charset="0"/>
              </a:rPr>
              <a:t>це побажання споживача з урахуванням його реальної купівельної спроможності. </a:t>
            </a:r>
            <a:r>
              <a:rPr lang="uk-UA" sz="2200" b="1" dirty="0">
                <a:latin typeface="Garamond" pitchFamily="18" charset="0"/>
              </a:rPr>
              <a:t>По суті, саме з цим поняттям повсякденно має діло підприємець, розв’язуючи тактичні й оперативні маркетингові завдання</a:t>
            </a:r>
            <a:r>
              <a:rPr lang="uk-UA" sz="2200" b="1" dirty="0" smtClean="0">
                <a:latin typeface="Garamond" pitchFamily="18" charset="0"/>
              </a:rPr>
              <a:t>.</a:t>
            </a:r>
          </a:p>
          <a:p>
            <a:pPr indent="450850"/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Попит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- потреба, підкріплена купівельною спроможністю клієнта.</a:t>
            </a:r>
          </a:p>
          <a:p>
            <a:pPr indent="450850"/>
            <a:endParaRPr lang="en-US" sz="2200" dirty="0">
              <a:latin typeface="Garamond" pitchFamily="18" charset="0"/>
            </a:endParaRPr>
          </a:p>
          <a:p>
            <a:pPr indent="450850"/>
            <a:r>
              <a:rPr lang="uk-UA" sz="2200" dirty="0">
                <a:latin typeface="Garamond" pitchFamily="18" charset="0"/>
              </a:rPr>
              <a:t>                Існують такі види попиту:</a:t>
            </a:r>
            <a:endParaRPr lang="en-US" sz="2200" dirty="0">
              <a:latin typeface="Garamond" pitchFamily="18" charset="0"/>
            </a:endParaRPr>
          </a:p>
          <a:p>
            <a:pPr indent="450850"/>
            <a:r>
              <a:rPr lang="uk-UA" sz="2200" dirty="0">
                <a:latin typeface="Garamond" pitchFamily="18" charset="0"/>
              </a:rPr>
              <a:t>  1. </a:t>
            </a:r>
            <a:r>
              <a:rPr lang="uk-UA" sz="2200" b="1" dirty="0">
                <a:latin typeface="Garamond" pitchFamily="18" charset="0"/>
              </a:rPr>
              <a:t>негативний (</a:t>
            </a:r>
            <a:r>
              <a:rPr lang="uk-UA" sz="2200" b="1" dirty="0" err="1">
                <a:latin typeface="Garamond" pitchFamily="18" charset="0"/>
              </a:rPr>
              <a:t>відємний</a:t>
            </a:r>
            <a:r>
              <a:rPr lang="uk-UA" sz="2200" b="1" dirty="0">
                <a:latin typeface="Garamond" pitchFamily="18" charset="0"/>
              </a:rPr>
              <a:t>)</a:t>
            </a:r>
            <a:r>
              <a:rPr lang="uk-UA" sz="2200" dirty="0">
                <a:latin typeface="Garamond" pitchFamily="18" charset="0"/>
              </a:rPr>
              <a:t> – покупець може, але не хоче купувати даний товар, оскільки ставиться до нього негативно;</a:t>
            </a:r>
            <a:endParaRPr lang="en-US" sz="2200" dirty="0">
              <a:latin typeface="Garamond" pitchFamily="18" charset="0"/>
            </a:endParaRPr>
          </a:p>
          <a:p>
            <a:pPr indent="450850"/>
            <a:r>
              <a:rPr lang="uk-UA" sz="2200" dirty="0">
                <a:latin typeface="Garamond" pitchFamily="18" charset="0"/>
              </a:rPr>
              <a:t>  2. </a:t>
            </a:r>
            <a:r>
              <a:rPr lang="uk-UA" sz="2200" b="1" dirty="0">
                <a:latin typeface="Garamond" pitchFamily="18" charset="0"/>
              </a:rPr>
              <a:t>нульовий (відсутній)</a:t>
            </a:r>
            <a:r>
              <a:rPr lang="uk-UA" sz="2200" dirty="0">
                <a:latin typeface="Garamond" pitchFamily="18" charset="0"/>
              </a:rPr>
              <a:t> – покупець може купити, але не купує даний товар, оскільки ставиться до нього байдуже або й взагалі не знає про його існування;</a:t>
            </a:r>
            <a:endParaRPr lang="en-US" sz="2200" dirty="0">
              <a:latin typeface="Garamond" pitchFamily="18" charset="0"/>
            </a:endParaRPr>
          </a:p>
          <a:p>
            <a:pPr indent="450850"/>
            <a:r>
              <a:rPr lang="uk-UA" sz="2200" dirty="0">
                <a:latin typeface="Garamond" pitchFamily="18" charset="0"/>
              </a:rPr>
              <a:t>  3. </a:t>
            </a:r>
            <a:r>
              <a:rPr lang="uk-UA" sz="2200" b="1" dirty="0">
                <a:latin typeface="Garamond" pitchFamily="18" charset="0"/>
              </a:rPr>
              <a:t>спадний  (падаючий)</a:t>
            </a:r>
            <a:r>
              <a:rPr lang="uk-UA" sz="2200" dirty="0">
                <a:latin typeface="Garamond" pitchFamily="18" charset="0"/>
              </a:rPr>
              <a:t> – обсяги закупівель товару безперервно зменшуються;</a:t>
            </a:r>
            <a:endParaRPr lang="en-US" sz="2200" dirty="0">
              <a:latin typeface="Garamond" pitchFamily="18" charset="0"/>
            </a:endParaRPr>
          </a:p>
          <a:p>
            <a:pPr indent="450850"/>
            <a:r>
              <a:rPr lang="uk-UA" sz="2200" dirty="0">
                <a:latin typeface="Garamond" pitchFamily="18" charset="0"/>
              </a:rPr>
              <a:t>  4. </a:t>
            </a:r>
            <a:r>
              <a:rPr lang="uk-UA" sz="2200" b="1" dirty="0">
                <a:latin typeface="Garamond" pitchFamily="18" charset="0"/>
              </a:rPr>
              <a:t>сезонний (нерегулярний)</a:t>
            </a:r>
            <a:r>
              <a:rPr lang="uk-UA" sz="2200" dirty="0">
                <a:latin typeface="Garamond" pitchFamily="18" charset="0"/>
              </a:rPr>
              <a:t> – обсяги закупівель товару коливаються протягом року;</a:t>
            </a:r>
            <a:endParaRPr lang="en-US" sz="2200" dirty="0">
              <a:latin typeface="Garamond" pitchFamily="18" charset="0"/>
            </a:endParaRPr>
          </a:p>
          <a:p>
            <a:pPr indent="450850"/>
            <a:r>
              <a:rPr lang="uk-UA" sz="2200" dirty="0">
                <a:latin typeface="Garamond" pitchFamily="18" charset="0"/>
              </a:rPr>
              <a:t>  5. </a:t>
            </a:r>
            <a:r>
              <a:rPr lang="uk-UA" sz="2200" b="1" dirty="0">
                <a:latin typeface="Garamond" pitchFamily="18" charset="0"/>
              </a:rPr>
              <a:t>латентний (що тільки зароджується)</a:t>
            </a:r>
            <a:r>
              <a:rPr lang="uk-UA" sz="2200" dirty="0">
                <a:latin typeface="Garamond" pitchFamily="18" charset="0"/>
              </a:rPr>
              <a:t> – існує у вигляді запитів або окремих покупок;</a:t>
            </a:r>
          </a:p>
        </p:txBody>
      </p:sp>
    </p:spTree>
    <p:extLst>
      <p:ext uri="{BB962C8B-B14F-4D97-AF65-F5344CB8AC3E}">
        <p14:creationId xmlns:p14="http://schemas.microsoft.com/office/powerpoint/2010/main" val="425979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179388" y="741363"/>
            <a:ext cx="84963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/>
            <a:r>
              <a:rPr lang="uk-UA" sz="2400">
                <a:latin typeface="Garamond" pitchFamily="18" charset="0"/>
              </a:rPr>
              <a:t>   6. повноцінний – досить високий з погляду комерційних вигод продавця;</a:t>
            </a:r>
            <a:endParaRPr lang="en-US" sz="2400">
              <a:latin typeface="Garamond" pitchFamily="18" charset="0"/>
            </a:endParaRPr>
          </a:p>
          <a:p>
            <a:pPr indent="450850"/>
            <a:r>
              <a:rPr lang="uk-UA" sz="2400">
                <a:latin typeface="Garamond" pitchFamily="18" charset="0"/>
              </a:rPr>
              <a:t>   7. оманливий – повноцінний протягом короткого часу, але такий, що не має перспектив у майбутньому;</a:t>
            </a:r>
            <a:endParaRPr lang="en-US" sz="2400">
              <a:latin typeface="Garamond" pitchFamily="18" charset="0"/>
            </a:endParaRPr>
          </a:p>
          <a:p>
            <a:pPr indent="450850"/>
            <a:r>
              <a:rPr lang="uk-UA" sz="2400">
                <a:latin typeface="Garamond" pitchFamily="18" charset="0"/>
              </a:rPr>
              <a:t>   8. ажіотажний (надмірний) – досить високий, але внаслідок штучно створених обставин;</a:t>
            </a:r>
            <a:endParaRPr lang="en-US" sz="2400">
              <a:latin typeface="Garamond" pitchFamily="18" charset="0"/>
            </a:endParaRPr>
          </a:p>
          <a:p>
            <a:pPr indent="450850"/>
            <a:r>
              <a:rPr lang="uk-UA" sz="2400">
                <a:latin typeface="Garamond" pitchFamily="18" charset="0"/>
              </a:rPr>
              <a:t>  10. небажаний (нераціональний) – це високий попит на товари, небажані з погляду етичних норм або соціальних стандартів суспільства;</a:t>
            </a:r>
            <a:endParaRPr lang="en-US" sz="2400">
              <a:latin typeface="Garamond" pitchFamily="18" charset="0"/>
            </a:endParaRPr>
          </a:p>
          <a:p>
            <a:pPr indent="450850"/>
            <a:r>
              <a:rPr lang="uk-UA" sz="2400">
                <a:latin typeface="Garamond" pitchFamily="18" charset="0"/>
              </a:rPr>
              <a:t>   11 унікальний (перманентний) – сталі обсяги продажу за короткі проміжки часу (день, тиждень);</a:t>
            </a:r>
            <a:endParaRPr lang="en-US" sz="2400">
              <a:latin typeface="Garamond" pitchFamily="18" charset="0"/>
            </a:endParaRPr>
          </a:p>
          <a:p>
            <a:pPr indent="450850"/>
            <a:r>
              <a:rPr lang="uk-UA" sz="2400" i="1">
                <a:latin typeface="Garamond" pitchFamily="18" charset="0"/>
              </a:rPr>
              <a:t>• особливий – на унікальні товари;</a:t>
            </a:r>
            <a:endParaRPr lang="en-US" sz="2400">
              <a:latin typeface="Garamond" pitchFamily="18" charset="0"/>
            </a:endParaRPr>
          </a:p>
          <a:p>
            <a:pPr indent="450850"/>
            <a:r>
              <a:rPr lang="uk-UA" sz="2400" i="1">
                <a:latin typeface="Garamond" pitchFamily="18" charset="0"/>
              </a:rPr>
              <a:t>• інфляційний – на товари, які купуються з метою збереження</a:t>
            </a:r>
            <a:r>
              <a:rPr lang="uk-UA" sz="2400">
                <a:latin typeface="Garamond" pitchFamily="18" charset="0"/>
              </a:rPr>
              <a:t> вартості грошових заощаджень від інфляційного знецінення.</a:t>
            </a:r>
          </a:p>
        </p:txBody>
      </p:sp>
    </p:spTree>
    <p:extLst>
      <p:ext uri="{BB962C8B-B14F-4D97-AF65-F5344CB8AC3E}">
        <p14:creationId xmlns:p14="http://schemas.microsoft.com/office/powerpoint/2010/main" val="296341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1999331" y="-23385"/>
            <a:ext cx="54890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uk-UA" sz="2400" dirty="0" smtClean="0">
                <a:latin typeface="Garamond" pitchFamily="18" charset="0"/>
              </a:rPr>
              <a:t>Типологія вимірювання попиту (6 х 5 </a:t>
            </a:r>
            <a:r>
              <a:rPr lang="uk-UA" sz="2400" dirty="0" err="1" smtClean="0">
                <a:latin typeface="Garamond" pitchFamily="18" charset="0"/>
              </a:rPr>
              <a:t>х</a:t>
            </a:r>
            <a:r>
              <a:rPr lang="uk-UA" sz="2400" dirty="0" smtClean="0">
                <a:latin typeface="Garamond" pitchFamily="18" charset="0"/>
              </a:rPr>
              <a:t> 3)</a:t>
            </a:r>
          </a:p>
          <a:p>
            <a:pPr algn="just"/>
            <a:endParaRPr lang="uk-UA" sz="2400" dirty="0">
              <a:latin typeface="Garamond" pitchFamily="18" charset="0"/>
            </a:endParaRPr>
          </a:p>
        </p:txBody>
      </p:sp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78" y="836712"/>
            <a:ext cx="78486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66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686800" cy="659735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    4.Товар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усе, що може задовольнити різні потреби людини за допомогою ринку з метою придбання, використання і споживання. </a:t>
            </a:r>
          </a:p>
          <a:p>
            <a:pPr lvl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Товарний асортимент вибору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це усі товари, які призначені для задоволення конкретної нужди або потреби. </a:t>
            </a:r>
          </a:p>
          <a:p>
            <a:pPr lvl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u="sng" dirty="0" err="1" smtClean="0">
                <a:latin typeface="Times New Roman" pitchFamily="18" charset="0"/>
                <a:cs typeface="Times New Roman" pitchFamily="18" charset="0"/>
              </a:rPr>
              <a:t>оварна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 одиниця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обособлена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цілісність, яка характеризується показниками ціни, обсягу, зовнішнього вигляду та іншими атрибутами.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uk-UA" i="1" u="sng" dirty="0" smtClean="0">
                <a:latin typeface="Times New Roman" pitchFamily="18" charset="0"/>
                <a:cs typeface="Times New Roman" pitchFamily="18" charset="0"/>
              </a:rPr>
              <a:t>Приклад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товар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 шампунь,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товарна одиниця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флакон шампуню "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Vichy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"    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обсягом 500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для нормального волосся за ціною   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55 гривень.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250825" y="93663"/>
            <a:ext cx="8424863" cy="666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9750" algn="ctr"/>
            <a:r>
              <a:rPr lang="uk-UA" sz="2400" b="1">
                <a:latin typeface="Garamond" pitchFamily="18" charset="0"/>
              </a:rPr>
              <a:t>Товар – </a:t>
            </a:r>
            <a:r>
              <a:rPr lang="uk-UA" sz="2400" b="1" i="1">
                <a:latin typeface="Garamond" pitchFamily="18" charset="0"/>
              </a:rPr>
              <a:t>це все, що може задовольняти потреби, побажання чи попит і пропонується ринку з метою привертання уваги, придбання, використання чи споживання (вироби, послуги, ідеї, види діяльності тощо).</a:t>
            </a:r>
            <a:endParaRPr lang="en-US" sz="2400" b="1">
              <a:latin typeface="Garamond" pitchFamily="18" charset="0"/>
            </a:endParaRPr>
          </a:p>
          <a:p>
            <a:pPr indent="539750" algn="ctr"/>
            <a:r>
              <a:rPr lang="uk-UA" sz="2400">
                <a:latin typeface="Garamond" pitchFamily="18" charset="0"/>
              </a:rPr>
              <a:t>Маркетингова класифікація товарів передбачає такий їх розподіл:</a:t>
            </a:r>
            <a:endParaRPr lang="en-US" sz="2400">
              <a:latin typeface="Garamond" pitchFamily="18" charset="0"/>
            </a:endParaRPr>
          </a:p>
          <a:p>
            <a:pPr indent="539750"/>
            <a:r>
              <a:rPr lang="uk-UA" sz="2400">
                <a:latin typeface="Garamond" pitchFamily="18" charset="0"/>
              </a:rPr>
              <a:t>– </a:t>
            </a:r>
            <a:r>
              <a:rPr lang="uk-UA" sz="2400" i="1">
                <a:latin typeface="Garamond" pitchFamily="18" charset="0"/>
              </a:rPr>
              <a:t>за призначенням</a:t>
            </a:r>
            <a:r>
              <a:rPr lang="uk-UA" sz="2400">
                <a:latin typeface="Garamond" pitchFamily="18" charset="0"/>
              </a:rPr>
              <a:t> (товари виробничого призначення та споживчого попиту);</a:t>
            </a:r>
            <a:endParaRPr lang="en-US" sz="2400">
              <a:latin typeface="Garamond" pitchFamily="18" charset="0"/>
            </a:endParaRPr>
          </a:p>
          <a:p>
            <a:pPr indent="539750"/>
            <a:r>
              <a:rPr lang="uk-UA" sz="2400">
                <a:latin typeface="Garamond" pitchFamily="18" charset="0"/>
              </a:rPr>
              <a:t>– </a:t>
            </a:r>
            <a:r>
              <a:rPr lang="uk-UA" sz="2400" i="1">
                <a:latin typeface="Garamond" pitchFamily="18" charset="0"/>
              </a:rPr>
              <a:t>залежно від терміну використання</a:t>
            </a:r>
            <a:r>
              <a:rPr lang="uk-UA" sz="2400">
                <a:latin typeface="Garamond" pitchFamily="18" charset="0"/>
              </a:rPr>
              <a:t> (товари короткотермінового та тривалого використання);</a:t>
            </a:r>
            <a:endParaRPr lang="en-US" sz="2400">
              <a:latin typeface="Garamond" pitchFamily="18" charset="0"/>
            </a:endParaRPr>
          </a:p>
          <a:p>
            <a:pPr indent="539750"/>
            <a:r>
              <a:rPr lang="uk-UA" sz="2400">
                <a:latin typeface="Garamond" pitchFamily="18" charset="0"/>
              </a:rPr>
              <a:t>– </a:t>
            </a:r>
            <a:r>
              <a:rPr lang="uk-UA" sz="2400" i="1">
                <a:latin typeface="Garamond" pitchFamily="18" charset="0"/>
              </a:rPr>
              <a:t>за способом виготовлення</a:t>
            </a:r>
            <a:r>
              <a:rPr lang="uk-UA" sz="2400">
                <a:latin typeface="Garamond" pitchFamily="18" charset="0"/>
              </a:rPr>
              <a:t> (стандартні й унікальні товари);</a:t>
            </a:r>
            <a:endParaRPr lang="en-US" sz="2400">
              <a:latin typeface="Garamond" pitchFamily="18" charset="0"/>
            </a:endParaRPr>
          </a:p>
          <a:p>
            <a:pPr indent="539750"/>
            <a:r>
              <a:rPr lang="uk-UA" sz="2400">
                <a:latin typeface="Garamond" pitchFamily="18" charset="0"/>
              </a:rPr>
              <a:t>– </a:t>
            </a:r>
            <a:r>
              <a:rPr lang="uk-UA" sz="2400" i="1">
                <a:latin typeface="Garamond" pitchFamily="18" charset="0"/>
              </a:rPr>
              <a:t>за рівнем ринкової новизни</a:t>
            </a:r>
            <a:r>
              <a:rPr lang="uk-UA" sz="2400">
                <a:latin typeface="Garamond" pitchFamily="18" charset="0"/>
              </a:rPr>
              <a:t> (традиційні, модифіковані й товари-новинки);</a:t>
            </a:r>
            <a:endParaRPr lang="en-US" sz="2400">
              <a:latin typeface="Garamond" pitchFamily="18" charset="0"/>
            </a:endParaRPr>
          </a:p>
          <a:p>
            <a:pPr indent="539750"/>
            <a:r>
              <a:rPr lang="uk-UA" sz="2400">
                <a:latin typeface="Garamond" pitchFamily="18" charset="0"/>
              </a:rPr>
              <a:t>– </a:t>
            </a:r>
            <a:r>
              <a:rPr lang="uk-UA" sz="2400" i="1">
                <a:latin typeface="Garamond" pitchFamily="18" charset="0"/>
              </a:rPr>
              <a:t>залежно від використання й ціни</a:t>
            </a:r>
            <a:r>
              <a:rPr lang="uk-UA" sz="2400">
                <a:latin typeface="Garamond" pitchFamily="18" charset="0"/>
              </a:rPr>
              <a:t> (товари регулярного та вибіркового попиту, престижні товари, предмети розкошів).</a:t>
            </a:r>
            <a:endParaRPr lang="en-US" sz="2400">
              <a:latin typeface="Garamond" pitchFamily="18" charset="0"/>
            </a:endParaRPr>
          </a:p>
          <a:p>
            <a:pPr indent="539750"/>
            <a:r>
              <a:rPr lang="uk-UA" sz="2400">
                <a:latin typeface="Garamond" pitchFamily="18" charset="0"/>
              </a:rPr>
              <a:t>Специфічним різновидом товару є послуги. Їх особливості такі:– нематеріальність;</a:t>
            </a:r>
            <a:r>
              <a:rPr lang="en-US" sz="2400">
                <a:latin typeface="Garamond" pitchFamily="18" charset="0"/>
              </a:rPr>
              <a:t>   </a:t>
            </a:r>
            <a:r>
              <a:rPr lang="uk-UA" sz="2400">
                <a:latin typeface="Garamond" pitchFamily="18" charset="0"/>
              </a:rPr>
              <a:t>– можлива зміна якості в часі;</a:t>
            </a:r>
            <a:endParaRPr lang="en-US" sz="2400">
              <a:latin typeface="Garamond" pitchFamily="18" charset="0"/>
            </a:endParaRPr>
          </a:p>
          <a:p>
            <a:pPr indent="539750"/>
            <a:endParaRPr lang="uk-UA" sz="240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8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428625" y="0"/>
            <a:ext cx="8715375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9750"/>
            <a:r>
              <a:rPr lang="uk-UA" sz="2400">
                <a:latin typeface="Garamond" pitchFamily="18" charset="0"/>
              </a:rPr>
              <a:t>– невід’ємність від постачальника;</a:t>
            </a:r>
            <a:endParaRPr lang="en-US" sz="2400">
              <a:latin typeface="Garamond" pitchFamily="18" charset="0"/>
            </a:endParaRPr>
          </a:p>
          <a:p>
            <a:pPr indent="539750"/>
            <a:r>
              <a:rPr lang="uk-UA" sz="2400">
                <a:latin typeface="Garamond" pitchFamily="18" charset="0"/>
              </a:rPr>
              <a:t>– неможливість зберігання (накопичення запасів). </a:t>
            </a:r>
            <a:endParaRPr lang="en-US" sz="2400">
              <a:latin typeface="Garamond" pitchFamily="18" charset="0"/>
            </a:endParaRPr>
          </a:p>
          <a:p>
            <a:pPr indent="539750"/>
            <a:r>
              <a:rPr lang="uk-UA" sz="2400">
                <a:latin typeface="Garamond" pitchFamily="18" charset="0"/>
              </a:rPr>
              <a:t>Маркетингова класифікація послуг передбачає їх розподіл залежно від:</a:t>
            </a:r>
            <a:endParaRPr lang="en-US" sz="2400">
              <a:latin typeface="Garamond" pitchFamily="18" charset="0"/>
            </a:endParaRPr>
          </a:p>
          <a:p>
            <a:pPr indent="539750"/>
            <a:r>
              <a:rPr lang="uk-UA" sz="2400">
                <a:latin typeface="Garamond" pitchFamily="18" charset="0"/>
              </a:rPr>
              <a:t>– виконавця (виконують машини чи люди);</a:t>
            </a:r>
            <a:endParaRPr lang="en-US" sz="2400">
              <a:latin typeface="Garamond" pitchFamily="18" charset="0"/>
            </a:endParaRPr>
          </a:p>
          <a:p>
            <a:pPr indent="539750"/>
            <a:r>
              <a:rPr lang="uk-UA" sz="2400">
                <a:latin typeface="Garamond" pitchFamily="18" charset="0"/>
              </a:rPr>
              <a:t>– присутності клієнта (обов'язкова чи необов'язкова);</a:t>
            </a:r>
            <a:endParaRPr lang="en-US" sz="2400">
              <a:latin typeface="Garamond" pitchFamily="18" charset="0"/>
            </a:endParaRPr>
          </a:p>
          <a:p>
            <a:pPr indent="539750"/>
            <a:r>
              <a:rPr lang="uk-UA" sz="2400">
                <a:latin typeface="Garamond" pitchFamily="18" charset="0"/>
              </a:rPr>
              <a:t>– мотивів клієнта (для задоволення особистих чи ділових потреб);</a:t>
            </a:r>
            <a:endParaRPr lang="en-US" sz="2400">
              <a:latin typeface="Garamond" pitchFamily="18" charset="0"/>
            </a:endParaRPr>
          </a:p>
          <a:p>
            <a:pPr indent="539750"/>
            <a:r>
              <a:rPr lang="uk-UA" sz="2400">
                <a:latin typeface="Garamond" pitchFamily="18" charset="0"/>
              </a:rPr>
              <a:t>– мотивів постачальника (комерційні чи некомерційні);</a:t>
            </a:r>
            <a:endParaRPr lang="en-US" sz="2400">
              <a:latin typeface="Garamond" pitchFamily="18" charset="0"/>
            </a:endParaRPr>
          </a:p>
          <a:p>
            <a:pPr indent="539750"/>
            <a:r>
              <a:rPr lang="uk-UA" sz="2400">
                <a:latin typeface="Garamond" pitchFamily="18" charset="0"/>
              </a:rPr>
              <a:t>– форми надання (індивідуальна чи масова);</a:t>
            </a:r>
            <a:endParaRPr lang="en-US" sz="2400">
              <a:latin typeface="Garamond" pitchFamily="18" charset="0"/>
            </a:endParaRPr>
          </a:p>
          <a:p>
            <a:pPr indent="539750"/>
            <a:r>
              <a:rPr lang="uk-UA" sz="2400">
                <a:latin typeface="Garamond" pitchFamily="18" charset="0"/>
              </a:rPr>
              <a:t>– характеру споживача (підприємство чи окрема особа;</a:t>
            </a:r>
            <a:endParaRPr lang="en-US" sz="2400">
              <a:latin typeface="Garamond" pitchFamily="18" charset="0"/>
            </a:endParaRPr>
          </a:p>
          <a:p>
            <a:pPr indent="539750"/>
            <a:r>
              <a:rPr lang="uk-UA" sz="2400">
                <a:latin typeface="Garamond" pitchFamily="18" charset="0"/>
              </a:rPr>
              <a:t>– міри можливої матеріалізації (зготована їжа, пошитий одяг, духовна потреба тощо).</a:t>
            </a:r>
            <a:r>
              <a:rPr lang="en-US" sz="2400">
                <a:latin typeface="Garamond" pitchFamily="18" charset="0"/>
              </a:rPr>
              <a:t> </a:t>
            </a:r>
            <a:r>
              <a:rPr lang="uk-UA" sz="2400">
                <a:latin typeface="Garamond" pitchFamily="18" charset="0"/>
              </a:rPr>
              <a:t>Завжди впливає, що чим більше товар задовольняє споживача, тим більшого успіху доб'ється виробник.</a:t>
            </a:r>
            <a:endParaRPr lang="en-US" sz="2400">
              <a:latin typeface="Garamond" pitchFamily="18" charset="0"/>
            </a:endParaRPr>
          </a:p>
          <a:p>
            <a:pPr indent="539750"/>
            <a:r>
              <a:rPr lang="uk-UA" sz="2400">
                <a:latin typeface="Garamond" pitchFamily="18" charset="0"/>
              </a:rPr>
              <a:t>Суть маркетингу</a:t>
            </a:r>
            <a:r>
              <a:rPr lang="ru-RU" sz="2400">
                <a:latin typeface="Garamond" pitchFamily="18" charset="0"/>
              </a:rPr>
              <a:t> при</a:t>
            </a:r>
            <a:r>
              <a:rPr lang="uk-UA" sz="2400">
                <a:latin typeface="Garamond" pitchFamily="18" charset="0"/>
              </a:rPr>
              <a:t> цьому зводиться до того, що виробники повинні вияснити потреби споживачів, а після створити товар, який найбільше задовольняє ці потреби, і найбільший ефект буде тоді, коли товар задовольнить потреби повністю.</a:t>
            </a:r>
            <a:endParaRPr lang="en-US" sz="2400">
              <a:latin typeface="Garamond" pitchFamily="18" charset="0"/>
            </a:endParaRPr>
          </a:p>
          <a:p>
            <a:pPr indent="539750" eaLnBrk="0" hangingPunct="0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4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97666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5. Ринок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- сукупність існуючих і потенційних покупців товару;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Ринок характеризують показники: ємність, частка, ніша  та попит.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Ємність ринку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можливий обсяг виробництва та споживання продукції на конкретному ринку за окремий період.</a:t>
            </a:r>
          </a:p>
          <a:p>
            <a:pPr lvl="0"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Є= В+І –Е+З –Д, де: </a:t>
            </a:r>
          </a:p>
          <a:p>
            <a:pPr lvl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- внутрішній обсяг виробництва та споживання продукції за звітний період;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обсяг продукції, яка імпортується;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 - обсяг продукції, що відправляється на експорт;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 - залишки продукції з минулого періоду;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 - дефіцит продукції у минулому періоді.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Частка ринку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це ринковий показник, який характеризує частину виробленої та одночасно спожитої продукції конкретної фірми-виробника.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260648"/>
            <a:ext cx="8388350" cy="5876925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Саме слово </a:t>
            </a:r>
            <a:r>
              <a:rPr lang="uk-UA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"маркетинг"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з'явилося у Сполучених Штатах Америки в процесі пошуку місцевими фермерами ринку збуту для своєї продукції. Йшлося про оволодіння ринком —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Market Getting.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Пізніше з цих двох слів утворилось одне — </a:t>
            </a:r>
            <a:r>
              <a:rPr lang="uk-UA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маркетинг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(marketing).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0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Динаміка частки ринку і норми прибутку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633394"/>
              </p:ext>
            </p:extLst>
          </p:nvPr>
        </p:nvGraphicFramePr>
        <p:xfrm>
          <a:off x="683569" y="1412776"/>
          <a:ext cx="7776864" cy="4841526"/>
        </p:xfrm>
        <a:graphic>
          <a:graphicData uri="http://schemas.openxmlformats.org/drawingml/2006/table">
            <a:tbl>
              <a:tblPr/>
              <a:tblGrid>
                <a:gridCol w="1928690"/>
                <a:gridCol w="1182055"/>
                <a:gridCol w="1555373"/>
                <a:gridCol w="1555373"/>
                <a:gridCol w="1555373"/>
              </a:tblGrid>
              <a:tr h="785342">
                <a:tc rowSpan="2"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Фірми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 прибутку, відсоток при частці ринку, %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9588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885" algn="l"/>
                        </a:tabLs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20-30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&gt;40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33357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Підприємства, які виробляють споживчі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товари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958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32124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Підприємства, які виробляють товари промислового споживання,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958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249238" y="38538"/>
            <a:ext cx="8894762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9750"/>
            <a:r>
              <a:rPr lang="uk-UA" sz="2400" b="1" dirty="0">
                <a:latin typeface="Garamond" pitchFamily="18" charset="0"/>
              </a:rPr>
              <a:t>    Маркетингова комунікація </a:t>
            </a:r>
            <a:r>
              <a:rPr lang="uk-UA" sz="2400" dirty="0">
                <a:latin typeface="Garamond" pitchFamily="18" charset="0"/>
              </a:rPr>
              <a:t>– </a:t>
            </a:r>
            <a:r>
              <a:rPr lang="uk-UA" sz="2400" b="1" i="1" dirty="0">
                <a:latin typeface="Garamond" pitchFamily="18" charset="0"/>
              </a:rPr>
              <a:t>комплекс заходів інформаційної діяльності, спрямований на те, щоб переконати споживача шукати й купувати продукцію фірми, стимулювати його купівельну активність.</a:t>
            </a:r>
            <a:r>
              <a:rPr lang="uk-UA" sz="2400" b="1" dirty="0">
                <a:latin typeface="Garamond" pitchFamily="18" charset="0"/>
              </a:rPr>
              <a:t> Як правило, цей комплекс об’єднує: рекламу, пропаганду</a:t>
            </a:r>
            <a:r>
              <a:rPr lang="ru-RU" sz="2400" dirty="0">
                <a:latin typeface="Garamond" pitchFamily="18" charset="0"/>
              </a:rPr>
              <a:t>,</a:t>
            </a:r>
            <a:r>
              <a:rPr lang="uk-UA" sz="2400" dirty="0">
                <a:latin typeface="Garamond" pitchFamily="18" charset="0"/>
              </a:rPr>
              <a:t> стимулювання збуту та персональний    продаж.</a:t>
            </a:r>
            <a:endParaRPr lang="en-US" sz="2400" dirty="0">
              <a:latin typeface="Garamond" pitchFamily="18" charset="0"/>
            </a:endParaRPr>
          </a:p>
          <a:p>
            <a:pPr indent="539750" algn="ctr"/>
            <a:r>
              <a:rPr lang="uk-UA" sz="2400" b="1" dirty="0">
                <a:latin typeface="Garamond" pitchFamily="18" charset="0"/>
              </a:rPr>
              <a:t>Розподіл </a:t>
            </a:r>
            <a:r>
              <a:rPr lang="uk-UA" sz="2400" dirty="0">
                <a:latin typeface="Garamond" pitchFamily="18" charset="0"/>
              </a:rPr>
              <a:t>– </a:t>
            </a:r>
            <a:r>
              <a:rPr lang="uk-UA" sz="2400" b="1" i="1" dirty="0">
                <a:latin typeface="Garamond" pitchFamily="18" charset="0"/>
              </a:rPr>
              <a:t>узгоджене, систематизоване розміщення, доставки та реалізація товарів на конкретному ринку.</a:t>
            </a:r>
            <a:endParaRPr lang="en-US" sz="2400" b="1" dirty="0">
              <a:latin typeface="Garamond" pitchFamily="18" charset="0"/>
            </a:endParaRPr>
          </a:p>
          <a:p>
            <a:pPr indent="539750" algn="ctr"/>
            <a:r>
              <a:rPr lang="uk-UA" sz="2400" b="1" dirty="0">
                <a:latin typeface="Garamond" pitchFamily="18" charset="0"/>
              </a:rPr>
              <a:t>Ринок </a:t>
            </a:r>
            <a:r>
              <a:rPr lang="uk-UA" sz="2400" dirty="0">
                <a:latin typeface="Garamond" pitchFamily="18" charset="0"/>
              </a:rPr>
              <a:t>– </a:t>
            </a:r>
            <a:r>
              <a:rPr lang="uk-UA" sz="2400" b="1" i="1" dirty="0">
                <a:latin typeface="Garamond" pitchFamily="18" charset="0"/>
              </a:rPr>
              <a:t>інститут чи механізм, який об'єднує продавців та покупців, які, з одного боку, хочуть і спроможні купити, а з іншого – заінтересовані в продажу товарів та послуг.</a:t>
            </a:r>
            <a:endParaRPr lang="en-US" sz="2400" b="1" dirty="0">
              <a:latin typeface="Garamond" pitchFamily="18" charset="0"/>
            </a:endParaRPr>
          </a:p>
          <a:p>
            <a:pPr indent="539750"/>
            <a:r>
              <a:rPr lang="uk-UA" sz="2400" dirty="0">
                <a:latin typeface="Garamond" pitchFamily="18" charset="0"/>
              </a:rPr>
              <a:t>Розрізняють ринки:</a:t>
            </a:r>
            <a:endParaRPr lang="en-US" sz="2400" dirty="0">
              <a:latin typeface="Garamond" pitchFamily="18" charset="0"/>
            </a:endParaRPr>
          </a:p>
          <a:p>
            <a:pPr indent="539750"/>
            <a:r>
              <a:rPr lang="uk-UA" sz="2400" dirty="0">
                <a:latin typeface="Garamond" pitchFamily="18" charset="0"/>
              </a:rPr>
              <a:t>– продавців (попит більший за пропонування) і покупців (попит менший за пропонування);</a:t>
            </a:r>
            <a:endParaRPr lang="en-US" sz="2400" dirty="0">
              <a:latin typeface="Garamond" pitchFamily="18" charset="0"/>
            </a:endParaRPr>
          </a:p>
          <a:p>
            <a:pPr indent="539750"/>
            <a:r>
              <a:rPr lang="uk-UA" sz="2400" dirty="0">
                <a:latin typeface="Garamond" pitchFamily="18" charset="0"/>
              </a:rPr>
              <a:t>– чистої та монополістичної конкуренції, </a:t>
            </a:r>
            <a:r>
              <a:rPr lang="uk-UA" sz="2400" dirty="0" err="1">
                <a:latin typeface="Garamond" pitchFamily="18" charset="0"/>
              </a:rPr>
              <a:t>олігопольні</a:t>
            </a:r>
            <a:r>
              <a:rPr lang="uk-UA" sz="2400" dirty="0">
                <a:latin typeface="Garamond" pitchFamily="18" charset="0"/>
              </a:rPr>
              <a:t> та монопольні;</a:t>
            </a:r>
          </a:p>
        </p:txBody>
      </p:sp>
    </p:spTree>
    <p:extLst>
      <p:ext uri="{BB962C8B-B14F-4D97-AF65-F5344CB8AC3E}">
        <p14:creationId xmlns:p14="http://schemas.microsoft.com/office/powerpoint/2010/main" val="206763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576263" y="-71438"/>
            <a:ext cx="8567737" cy="593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9750"/>
            <a:endParaRPr lang="en-US" sz="2400">
              <a:latin typeface="Times New Roman" pitchFamily="18" charset="0"/>
            </a:endParaRPr>
          </a:p>
          <a:p>
            <a:pPr indent="539750"/>
            <a:r>
              <a:rPr lang="uk-UA" sz="2400">
                <a:latin typeface="Times New Roman" pitchFamily="18" charset="0"/>
              </a:rPr>
              <a:t>– товарів, капіталу, робочої сили та цінних паперів;</a:t>
            </a:r>
            <a:endParaRPr lang="en-US" sz="2400">
              <a:latin typeface="Times New Roman" pitchFamily="18" charset="0"/>
            </a:endParaRPr>
          </a:p>
          <a:p>
            <a:pPr indent="539750"/>
            <a:r>
              <a:rPr lang="uk-UA" sz="2400">
                <a:latin typeface="Times New Roman" pitchFamily="18" charset="0"/>
              </a:rPr>
              <a:t>– вільні (відкриті) та замкнуті;</a:t>
            </a:r>
          </a:p>
          <a:p>
            <a:pPr indent="539750"/>
            <a:r>
              <a:rPr lang="uk-UA" sz="2400">
                <a:latin typeface="Times New Roman" pitchFamily="18" charset="0"/>
              </a:rPr>
              <a:t>– внутрішні та зовнішні;</a:t>
            </a:r>
            <a:endParaRPr lang="en-US" sz="2400">
              <a:latin typeface="Times New Roman" pitchFamily="18" charset="0"/>
            </a:endParaRPr>
          </a:p>
          <a:p>
            <a:pPr indent="539750"/>
            <a:r>
              <a:rPr lang="uk-UA" sz="2400">
                <a:latin typeface="Times New Roman" pitchFamily="18" charset="0"/>
              </a:rPr>
              <a:t>– споживчі, виробничі та торгові;</a:t>
            </a:r>
            <a:endParaRPr lang="en-US" sz="2400">
              <a:latin typeface="Times New Roman" pitchFamily="18" charset="0"/>
            </a:endParaRPr>
          </a:p>
          <a:p>
            <a:pPr indent="539750"/>
            <a:r>
              <a:rPr lang="uk-UA" sz="2400">
                <a:latin typeface="Times New Roman" pitchFamily="18" charset="0"/>
              </a:rPr>
              <a:t>– закупівель та збуту.</a:t>
            </a:r>
            <a:endParaRPr lang="en-US" sz="2400">
              <a:latin typeface="Times New Roman" pitchFamily="18" charset="0"/>
            </a:endParaRPr>
          </a:p>
          <a:p>
            <a:pPr indent="539750"/>
            <a:r>
              <a:rPr lang="uk-UA" sz="2400">
                <a:latin typeface="Times New Roman" pitchFamily="18" charset="0"/>
              </a:rPr>
              <a:t>   Особливу роль у маркетингу відіграє поділ ринків на цільові, побічні та ”зону байдужості”.</a:t>
            </a:r>
            <a:endParaRPr lang="en-US" sz="2400">
              <a:latin typeface="Times New Roman" pitchFamily="18" charset="0"/>
            </a:endParaRPr>
          </a:p>
          <a:p>
            <a:pPr indent="539750"/>
            <a:r>
              <a:rPr lang="uk-UA" sz="2400" i="1" u="sng">
                <a:latin typeface="Times New Roman" pitchFamily="18" charset="0"/>
              </a:rPr>
              <a:t>   Цільовим ринком</a:t>
            </a:r>
            <a:r>
              <a:rPr lang="uk-UA" sz="2400">
                <a:latin typeface="Times New Roman" pitchFamily="18" charset="0"/>
              </a:rPr>
              <a:t> фірми є ринок, що його потреби й запити найліпше відповідають можливостям фірми. Потім фірма бере такий ринок за основний об'єкт своєї діяльності.</a:t>
            </a:r>
            <a:endParaRPr lang="en-US" sz="2400">
              <a:latin typeface="Times New Roman" pitchFamily="18" charset="0"/>
            </a:endParaRPr>
          </a:p>
          <a:p>
            <a:pPr indent="539750"/>
            <a:r>
              <a:rPr lang="uk-UA" sz="2400" i="1" u="sng">
                <a:latin typeface="Times New Roman" pitchFamily="18" charset="0"/>
              </a:rPr>
              <a:t>   Побічний ринок </a:t>
            </a:r>
            <a:r>
              <a:rPr lang="uk-UA" sz="2400">
                <a:latin typeface="Times New Roman" pitchFamily="18" charset="0"/>
              </a:rPr>
              <a:t>– це ринок, споживачі якого користуються продуктом фірми випадково чи використовують її як альтернативний варіант.</a:t>
            </a:r>
            <a:endParaRPr lang="en-US" sz="2400">
              <a:latin typeface="Times New Roman" pitchFamily="18" charset="0"/>
            </a:endParaRPr>
          </a:p>
          <a:p>
            <a:pPr indent="539750"/>
            <a:r>
              <a:rPr lang="uk-UA" sz="2400" i="1" u="sng">
                <a:latin typeface="Times New Roman" pitchFamily="18" charset="0"/>
              </a:rPr>
              <a:t>   ”Зона байдужості”</a:t>
            </a:r>
            <a:r>
              <a:rPr lang="uk-UA" sz="2400" i="1">
                <a:latin typeface="Times New Roman" pitchFamily="18" charset="0"/>
              </a:rPr>
              <a:t> </a:t>
            </a:r>
            <a:r>
              <a:rPr lang="uk-UA" sz="2400">
                <a:latin typeface="Times New Roman" pitchFamily="18" charset="0"/>
              </a:rPr>
              <a:t>– це ринок, споживачі якого не є прихильниками продукції фірми.</a:t>
            </a:r>
          </a:p>
        </p:txBody>
      </p:sp>
    </p:spTree>
    <p:extLst>
      <p:ext uri="{BB962C8B-B14F-4D97-AF65-F5344CB8AC3E}">
        <p14:creationId xmlns:p14="http://schemas.microsoft.com/office/powerpoint/2010/main" val="386527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8686800" cy="64533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6.Обмін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акт одержання від кого-небудь бажаного товару з пропозицією чого-небудь натомість (бартер);</a:t>
            </a:r>
          </a:p>
          <a:p>
            <a:pPr algn="ctr">
              <a:buNone/>
            </a:pPr>
            <a:r>
              <a:rPr lang="uk-UA" sz="2800" i="1" u="sng" dirty="0" smtClean="0">
                <a:latin typeface="Times New Roman" pitchFamily="18" charset="0"/>
                <a:cs typeface="Times New Roman" pitchFamily="18" charset="0"/>
              </a:rPr>
              <a:t>Умови обміну: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 Сторін повинно бути як мінімум дві, інакше це буде самозабезпечення.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 Кожна сторона має дещо, що являє цінність для іншої сторони, інакше втрачається умова рівноцінності.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 Кожна сторона має бути здатна здійснювати комунікацію і доставку свого товару, інакше це нецивілізований засіб утримання об'єкту.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4. Кожна сторона має бути цілком вільна в прийнятті чи відхиленні пропозиції, а то 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обмін буде насильним.</a:t>
            </a: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229200"/>
            <a:ext cx="327585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7.Угода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комерційний обмін між сторонами;</a:t>
            </a:r>
          </a:p>
          <a:p>
            <a:pPr lvl="0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Угода припускає: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 Наявність щонайменше двох цінних об'єктів.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 Узгодження умови її здійснення.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 Узгодження часу її здійснення.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4. Узгодження місця проведення.</a:t>
            </a:r>
          </a:p>
          <a:p>
            <a:pPr lvl="0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8. Ціна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вартість товару, яку сплачує покупець продавцю.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ullboard.info/wp-content/uploads/2011/11/%D0%9C%D0%BE%D0%B4%D0%B5%D0%BB%D0%B8%D1%80%D0%BE%D0%B2%D0%B0%D0%BD%D0%B8%D0%B5-%D0%B8-%D0%BE%D0%BF%D1%82%D0%B8%D0%BC%D0%B8%D0%B7%D0%B0%D1%86%D0%B8%D1%8F-%D0%BC%D0%B0%D1%80%D0%BA%D0%B5%D1%82%D0%B8%D0%BD%D0%B3-%D0%BC%D0%B8%D0%BA%D1%81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995936" cy="331236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503040"/>
          </a:xfrm>
        </p:spPr>
        <p:txBody>
          <a:bodyPr>
            <a:normAutofit fontScale="90000"/>
          </a:bodyPr>
          <a:lstStyle/>
          <a:p>
            <a:r>
              <a:rPr lang="uk-UA" sz="4000" i="1" dirty="0" smtClean="0">
                <a:effectLst/>
                <a:latin typeface="Times New Roman" pitchFamily="18" charset="0"/>
                <a:cs typeface="Times New Roman" pitchFamily="18" charset="0"/>
              </a:rPr>
              <a:t>Комплекс маркетингу  (</a:t>
            </a:r>
            <a:r>
              <a:rPr lang="en-US" sz="4000" i="1" dirty="0" smtClean="0">
                <a:effectLst/>
                <a:latin typeface="Times New Roman" pitchFamily="18" charset="0"/>
                <a:cs typeface="Times New Roman" pitchFamily="18" charset="0"/>
              </a:rPr>
              <a:t>marketing mix </a:t>
            </a:r>
            <a:r>
              <a:rPr lang="uk-UA" sz="4000" i="1" dirty="0" smtClean="0">
                <a:effectLst/>
                <a:latin typeface="Times New Roman" pitchFamily="18" charset="0"/>
                <a:cs typeface="Times New Roman" pitchFamily="18" charset="0"/>
              </a:rPr>
              <a:t>-4Р)- </a:t>
            </a:r>
            <a:r>
              <a:rPr lang="uk-UA" sz="4000" b="0" dirty="0" smtClean="0">
                <a:effectLst/>
                <a:latin typeface="Times New Roman" pitchFamily="18" charset="0"/>
                <a:cs typeface="Times New Roman" pitchFamily="18" charset="0"/>
              </a:rPr>
              <a:t>це набір змінних факторів маркетингу, що піддаються контролю.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67536" y="1916832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rodukt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(продукт)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ricing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(ціноутворення)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romotion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(просування)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lace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(місце або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дистриб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юція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4221088"/>
            <a:ext cx="5292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(люди, покупці, споживачі),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(персонал, службовці фірми),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partnership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(дружні стосунки),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(процеси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ackaging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упаковка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5301208"/>
            <a:ext cx="1418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Р:</a:t>
            </a:r>
            <a:endParaRPr lang="ru-RU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3800" dirty="0" smtClean="0">
                <a:solidFill>
                  <a:srgbClr val="002060"/>
                </a:solidFill>
              </a:rPr>
              <a:t>Еволюція </a:t>
            </a:r>
            <a:r>
              <a:rPr lang="uk-UA" sz="3800" dirty="0">
                <a:solidFill>
                  <a:srgbClr val="002060"/>
                </a:solidFill>
              </a:rPr>
              <a:t>концепції маркетингу</a:t>
            </a:r>
            <a:r>
              <a:rPr lang="ru-RU" sz="3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9144000" cy="48577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100" dirty="0">
                <a:solidFill>
                  <a:schemeClr val="bg1"/>
                </a:solidFill>
              </a:rPr>
              <a:t>       Особливе місце в дисципліні ”Маркетинг” займає питання щодо еволюції його концепції. Це питання має не тільки суто історичне значення. Його розуміння дає змогу</a:t>
            </a:r>
            <a:r>
              <a:rPr lang="uk-UA" sz="2100" dirty="0" smtClean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sz="21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100" dirty="0">
                <a:solidFill>
                  <a:schemeClr val="bg1"/>
                </a:solidFill>
              </a:rPr>
              <a:t>по-перше, зрозуміти логіку розвитку маркетингу як процесу по­слідовного нарощування зусиль підприємства за освоювання своїх цільових ринків</a:t>
            </a:r>
            <a:r>
              <a:rPr lang="uk-UA" sz="2100" dirty="0" smtClean="0">
                <a:solidFill>
                  <a:schemeClr val="bg1"/>
                </a:solidFill>
              </a:rPr>
              <a:t>;</a:t>
            </a:r>
          </a:p>
          <a:p>
            <a:pPr marL="109728" indent="0">
              <a:lnSpc>
                <a:spcPct val="90000"/>
              </a:lnSpc>
              <a:buNone/>
            </a:pPr>
            <a:endParaRPr lang="uk-UA" sz="21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100" dirty="0">
                <a:solidFill>
                  <a:schemeClr val="bg1"/>
                </a:solidFill>
              </a:rPr>
              <a:t>по-друге, правильно вибрати необхідну й достатню на даний час маркетингову концепцію підприємства з огляду на його потенціал і умови бізнес-середовища</a:t>
            </a:r>
            <a:r>
              <a:rPr lang="uk-UA" sz="2100" dirty="0" smtClean="0">
                <a:solidFill>
                  <a:schemeClr val="bg1"/>
                </a:solidFill>
              </a:rPr>
              <a:t>;</a:t>
            </a:r>
          </a:p>
          <a:p>
            <a:pPr marL="109728" indent="0">
              <a:lnSpc>
                <a:spcPct val="90000"/>
              </a:lnSpc>
              <a:buNone/>
            </a:pPr>
            <a:endParaRPr lang="uk-UA" sz="21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100" dirty="0">
                <a:solidFill>
                  <a:schemeClr val="bg1"/>
                </a:solidFill>
              </a:rPr>
              <a:t>по-третє, заздалегідь підготуватись до переходу на наступну, більш розвинену концептуально, маркетингову базу.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611560" y="116632"/>
            <a:ext cx="777686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Еволюція </a:t>
            </a:r>
            <a:r>
              <a:rPr lang="uk-UA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концепції маркетингу</a:t>
            </a:r>
            <a:endParaRPr lang="uk-UA" sz="2400" b="1" i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uk-UA" sz="1400" b="1" i="1" u="sng" dirty="0">
                <a:solidFill>
                  <a:srgbClr val="002060"/>
                </a:solidFill>
                <a:latin typeface="Times New Roman" pitchFamily="18" charset="0"/>
              </a:rPr>
              <a:t>          </a:t>
            </a:r>
            <a:endParaRPr lang="en-US" sz="1100" b="1" i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0" hangingPunct="0"/>
            <a:endParaRPr lang="en-US" sz="2400" b="1" i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102626" name="Group 2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693103"/>
              </p:ext>
            </p:extLst>
          </p:nvPr>
        </p:nvGraphicFramePr>
        <p:xfrm>
          <a:off x="251048" y="764704"/>
          <a:ext cx="8785449" cy="5646421"/>
        </p:xfrm>
        <a:graphic>
          <a:graphicData uri="http://schemas.openxmlformats.org/drawingml/2006/table">
            <a:tbl>
              <a:tblPr/>
              <a:tblGrid>
                <a:gridCol w="991297"/>
                <a:gridCol w="992938"/>
                <a:gridCol w="1706868"/>
                <a:gridCol w="1738051"/>
                <a:gridCol w="2364998"/>
                <a:gridCol w="991297"/>
              </a:tblGrid>
              <a:tr h="7254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Концепції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маркетингу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 переважного застосування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уваги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Інструментарій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Ринковий орієнтир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Пасивний (епізодичний, інструментальний) маркетинг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Виробнича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Початок XX сторіччя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Виробництво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Обсяги виробництва, собівартість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Попит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Товарна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середини 20-х років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 (послуга)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Якість, функціональні характеристики, асортимент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Попит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Збутова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середини 30-х років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 збуту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 торгівлі, мистецтво продажу, канали розподілу, посередники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Попит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Ринковий (управлінський, організаційний) маркетинг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початку 60-х років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 ”виробництво-збут”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Маркетингові дослідження, програми маркетингу,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marketing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mix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Попит, запити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Стратегічний (активний) маркетинг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Нині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 ”підприємство–ринок”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Стратегічні плани маркетингу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Потреби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58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1041023"/>
            <a:ext cx="896448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i="1" u="sng" dirty="0" smtClean="0">
                <a:latin typeface="Times New Roman" pitchFamily="18" charset="0"/>
                <a:cs typeface="Times New Roman" pitchFamily="18" charset="0"/>
              </a:rPr>
              <a:t>І етап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uk-UA" i="1" u="sng" dirty="0" smtClean="0">
                <a:latin typeface="Times New Roman" pitchFamily="18" charset="0"/>
                <a:cs typeface="Times New Roman" pitchFamily="18" charset="0"/>
              </a:rPr>
              <a:t>50-і роки ХХ ст.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«Цикли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</a:t>
            </a:r>
            <a:r>
              <a:rPr kumimoji="0" lang="ru-RU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uk-UA" i="1" u="sng" dirty="0" smtClean="0">
                <a:latin typeface="Times New Roman" pitchFamily="18" charset="0"/>
                <a:cs typeface="Times New Roman" pitchFamily="18" charset="0"/>
              </a:rPr>
              <a:t>60-і роки ХХ ст.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«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Ера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зростання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</a:t>
            </a:r>
            <a:r>
              <a:rPr kumimoji="0" lang="ru-RU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uk-UA" i="1" u="sng" dirty="0" smtClean="0">
                <a:latin typeface="Times New Roman" pitchFamily="18" charset="0"/>
                <a:cs typeface="Times New Roman" pitchFamily="18" charset="0"/>
              </a:rPr>
              <a:t> 70-і роки ХХ ст.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«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Ера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 </a:t>
            </a:r>
            <a:r>
              <a:rPr kumimoji="0" lang="ru-RU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uk-UA" i="1" u="sng" dirty="0" smtClean="0">
                <a:latin typeface="Times New Roman" pitchFamily="18" charset="0"/>
                <a:cs typeface="Times New Roman" pitchFamily="18" charset="0"/>
              </a:rPr>
              <a:t>80-і роки ХХ ст. 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«Ера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дифференціації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</a:t>
            </a:r>
            <a:r>
              <a:rPr kumimoji="0" lang="ru-RU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uk-UA" i="1" u="sng" dirty="0" smtClean="0">
                <a:latin typeface="Times New Roman" pitchFamily="18" charset="0"/>
                <a:cs typeface="Times New Roman" pitchFamily="18" charset="0"/>
              </a:rPr>
              <a:t>90-і роки ХХ ст.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«Ера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персонифікації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</a:t>
            </a:r>
            <a:r>
              <a:rPr lang="ru-RU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</a:t>
            </a:r>
            <a:r>
              <a:rPr lang="ru-RU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XXI</a:t>
            </a:r>
            <a:r>
              <a:rPr lang="ru-RU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століття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Століття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маркетингу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effectLst/>
                <a:latin typeface="Times New Roman" pitchFamily="18" charset="0"/>
                <a:cs typeface="Times New Roman" pitchFamily="18" charset="0"/>
              </a:rPr>
              <a:t>Етапи </a:t>
            </a:r>
            <a:r>
              <a:rPr lang="uk-UA" sz="3600" dirty="0" smtClean="0">
                <a:effectLst/>
                <a:latin typeface="Times New Roman" pitchFamily="18" charset="0"/>
                <a:cs typeface="Times New Roman" pitchFamily="18" charset="0"/>
              </a:rPr>
              <a:t>розвитку та концепції  маркетингу.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006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1.Концепція вдосконалення виробництва</a:t>
            </a:r>
          </a:p>
          <a:p>
            <a:pPr lvl="0">
              <a:buNone/>
            </a:pP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Передумови: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1)компанія концентрує увагу на зниженні собівартості з метою, щоб виробляти товари за доступними цінами;</a:t>
            </a:r>
          </a:p>
          <a:p>
            <a:pPr lvl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2)споживачі зацікавлені в купівлі товарів, які виробляє ця конкретна фірма. Можлива ситуація перевищення попиту над пропозицією, тому завданням фірми стає пошук шляхів розширення виробництва;</a:t>
            </a:r>
          </a:p>
          <a:p>
            <a:pPr lvl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3)споживачі знають про наявність виробів-аналогів і    </a:t>
            </a:r>
          </a:p>
          <a:p>
            <a:pPr lvl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здійснюють свій вибір на основі порівняння цін на </a:t>
            </a:r>
          </a:p>
          <a:p>
            <a:pPr lvl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аналогічні товари.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effectLst/>
                <a:latin typeface="Times New Roman" pitchFamily="18" charset="0"/>
                <a:cs typeface="Times New Roman" pitchFamily="18" charset="0"/>
              </a:rPr>
              <a:t>Концепції маркетингу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34618" y="0"/>
            <a:ext cx="9144000" cy="60212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        Маркетинг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підприємницька діяльність, яка управляє просуванням товарів та послуг від виробника до споживача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класичне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М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аркетинг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це процес планування та управління розробкою виробу, ціноутворення, просування і реалізації ідей, товарів і послуг шляхом обміну, який задовольняє цілі окремих осіб і організацій. (Американська асоціація маркетингу).</a:t>
            </a: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Маркетинг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це вид людської діяльності, </a:t>
            </a:r>
          </a:p>
          <a:p>
            <a:pPr marL="265113" indent="-155575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яка направлена на задоволення нужд та 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потреб шляхом обміну. Ф.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Котлер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221088"/>
            <a:ext cx="219573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79388" y="533986"/>
            <a:ext cx="856932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92100" algn="ctr"/>
            <a:r>
              <a:rPr lang="uk-UA" sz="2400" b="1" dirty="0">
                <a:latin typeface="Garamond" pitchFamily="18" charset="0"/>
              </a:rPr>
              <a:t>Дана концепція використовується в двох випадках:</a:t>
            </a:r>
            <a:endParaRPr lang="en-US" sz="2400" b="1" dirty="0">
              <a:latin typeface="Garamond" pitchFamily="18" charset="0"/>
            </a:endParaRPr>
          </a:p>
          <a:p>
            <a:pPr indent="292100" algn="ctr"/>
            <a:r>
              <a:rPr lang="uk-UA" sz="2400" b="1" dirty="0">
                <a:latin typeface="Garamond" pitchFamily="18" charset="0"/>
              </a:rPr>
              <a:t> а) коли попит на товар перевищує пропозицію (ринок продавця);</a:t>
            </a:r>
          </a:p>
          <a:p>
            <a:pPr indent="292100"/>
            <a:r>
              <a:rPr lang="uk-UA" sz="2400" b="1" dirty="0">
                <a:latin typeface="Garamond" pitchFamily="18" charset="0"/>
              </a:rPr>
              <a:t> б) коли собівартість товару дуже висока і її потрібно знизити.</a:t>
            </a:r>
            <a:endParaRPr lang="en-US" sz="2400" b="1" dirty="0">
              <a:latin typeface="Garamond" pitchFamily="18" charset="0"/>
            </a:endParaRPr>
          </a:p>
          <a:p>
            <a:pPr indent="292100" algn="ctr"/>
            <a:r>
              <a:rPr lang="ru-RU" sz="2400" b="1" dirty="0">
                <a:latin typeface="Garamond" pitchFamily="18" charset="0"/>
              </a:rPr>
              <a:t>При</a:t>
            </a:r>
            <a:r>
              <a:rPr lang="uk-UA" sz="2400" b="1" dirty="0">
                <a:latin typeface="Garamond" pitchFamily="18" charset="0"/>
              </a:rPr>
              <a:t> цьому ринок повинен характеризуватися:</a:t>
            </a:r>
            <a:endParaRPr lang="en-US" sz="2400" b="1" dirty="0">
              <a:latin typeface="Garamond" pitchFamily="18" charset="0"/>
            </a:endParaRPr>
          </a:p>
          <a:p>
            <a:pPr indent="292100"/>
            <a:r>
              <a:rPr lang="uk-UA" sz="2400" b="1" dirty="0">
                <a:latin typeface="Garamond" pitchFamily="18" charset="0"/>
              </a:rPr>
              <a:t> – відсутністю жорстокої конкуренції;</a:t>
            </a:r>
            <a:endParaRPr lang="en-US" sz="2400" b="1" dirty="0">
              <a:latin typeface="Garamond" pitchFamily="18" charset="0"/>
            </a:endParaRPr>
          </a:p>
          <a:p>
            <a:pPr indent="292100"/>
            <a:r>
              <a:rPr lang="uk-UA" sz="2400" b="1" dirty="0">
                <a:latin typeface="Garamond" pitchFamily="18" charset="0"/>
              </a:rPr>
              <a:t> – наявністю великої об’ємності ринку і ринок повинен </a:t>
            </a:r>
            <a:r>
              <a:rPr lang="uk-UA" sz="2400" b="1" dirty="0" smtClean="0">
                <a:latin typeface="Garamond" pitchFamily="18" charset="0"/>
              </a:rPr>
              <a:t>бути ненасиченим</a:t>
            </a:r>
            <a:r>
              <a:rPr lang="uk-UA" sz="2400" b="1" dirty="0">
                <a:latin typeface="Garamond" pitchFamily="18" charset="0"/>
              </a:rPr>
              <a:t>.  </a:t>
            </a:r>
            <a:endParaRPr lang="en-US" sz="2400" b="1" dirty="0">
              <a:latin typeface="Garamond" pitchFamily="18" charset="0"/>
            </a:endParaRPr>
          </a:p>
          <a:p>
            <a:pPr indent="292100" algn="ctr"/>
            <a:r>
              <a:rPr lang="uk-UA" sz="2400" b="1" dirty="0">
                <a:latin typeface="Garamond" pitchFamily="18" charset="0"/>
              </a:rPr>
              <a:t>Виходячи з даної концепції фірмі необхідно: збільшити виробництво товарів, знизити собівартість продукції. Дана концепція маркетингу може використовуватися в перехідний період економіки до ринкових відносин.</a:t>
            </a:r>
            <a:endParaRPr lang="en-US" sz="2400" b="1" dirty="0">
              <a:latin typeface="Garamond" pitchFamily="18" charset="0"/>
            </a:endParaRPr>
          </a:p>
          <a:p>
            <a:pPr indent="292100" algn="ctr" eaLnBrk="0" hangingPunct="0"/>
            <a:endParaRPr 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10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5"/>
          <p:cNvSpPr>
            <a:spLocks noGrp="1" noChangeArrowheads="1"/>
          </p:cNvSpPr>
          <p:nvPr>
            <p:ph type="title"/>
          </p:nvPr>
        </p:nvSpPr>
        <p:spPr>
          <a:xfrm>
            <a:off x="1243012" y="0"/>
            <a:ext cx="7900988" cy="6207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500" i="1">
                <a:solidFill>
                  <a:srgbClr val="002060"/>
                </a:solidFill>
              </a:rPr>
              <a:t>2. Концепція удосконалення товару</a:t>
            </a:r>
            <a:endParaRPr lang="ru-RU" sz="2500" i="1">
              <a:solidFill>
                <a:srgbClr val="002060"/>
              </a:solidFill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251520" y="1023366"/>
            <a:ext cx="865663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Garamond" pitchFamily="18" charset="0"/>
              </a:rPr>
              <a:t>При даній концепції фірма приділяє увагу виробництву товарів високої якості, кращих експлуатаційних характеристик і пропонує їх споживачу за вигідними цінами.</a:t>
            </a:r>
            <a:endParaRPr lang="ru-RU" sz="2400" b="1" dirty="0">
              <a:solidFill>
                <a:srgbClr val="002060"/>
              </a:solidFill>
              <a:latin typeface="Garamond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Garamond" pitchFamily="18" charset="0"/>
              </a:rPr>
              <a:t>При</a:t>
            </a:r>
            <a:r>
              <a:rPr lang="uk-UA" sz="2400" b="1" dirty="0">
                <a:solidFill>
                  <a:srgbClr val="002060"/>
                </a:solidFill>
                <a:latin typeface="Garamond" pitchFamily="18" charset="0"/>
              </a:rPr>
              <a:t> цьому вимагаються тільки незначні маркетингові зусилля для забезпечення реалізації запланованого обсягу продукції. Вивченню питань потреби і попиту приділяється недостатня увага.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  <a:latin typeface="Garamond" pitchFamily="18" charset="0"/>
              </a:rPr>
              <a:t>Виробникам товару необхідно постійно звертати увагу для якої мети купляється споживачами товар, або надаються послуги (літаки можуть замінити поїзди), або студенту не обов'язково мати ручку для записів, є магнітофон. Тому необхідно думати про випуск нових товарів.</a:t>
            </a:r>
          </a:p>
        </p:txBody>
      </p:sp>
    </p:spTree>
    <p:extLst>
      <p:ext uri="{BB962C8B-B14F-4D97-AF65-F5344CB8AC3E}">
        <p14:creationId xmlns:p14="http://schemas.microsoft.com/office/powerpoint/2010/main" val="50425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23850" y="889000"/>
            <a:ext cx="84248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9750" algn="ctr"/>
            <a:r>
              <a:rPr lang="uk-UA" sz="2400" dirty="0">
                <a:latin typeface="Garamond" pitchFamily="18" charset="0"/>
              </a:rPr>
              <a:t>Дана концепція була широко розповсюджена для підприємств Радянського Союзу, де діяла командно-адміністративна система управління. Було доведено підприємству план випуску продукції, і воно знало, що виробляти і кому реалізувати. Тому багато підприємств втратили гнучкість технології, властивість швидко реагувати на зміну потреб і не впроваджувати НТД.</a:t>
            </a:r>
            <a:endParaRPr lang="en-US" sz="2400" dirty="0">
              <a:latin typeface="Garamond" pitchFamily="18" charset="0"/>
            </a:endParaRPr>
          </a:p>
          <a:p>
            <a:pPr indent="539750" algn="ctr"/>
            <a:r>
              <a:rPr lang="uk-UA" sz="2400" dirty="0">
                <a:latin typeface="Garamond" pitchFamily="18" charset="0"/>
              </a:rPr>
              <a:t>Разом з тим концепція товару має право на тих підприємствах, які повністю зорієнтовані на державне замовлення (заводи оборонної промисловості, випуск обладнання для космічних досліджень).</a:t>
            </a:r>
          </a:p>
        </p:txBody>
      </p:sp>
    </p:spTree>
    <p:extLst>
      <p:ext uri="{BB962C8B-B14F-4D97-AF65-F5344CB8AC3E}">
        <p14:creationId xmlns:p14="http://schemas.microsoft.com/office/powerpoint/2010/main" val="393099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19268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sz="3500" b="1" i="1" dirty="0" smtClean="0">
                <a:latin typeface="Times New Roman" pitchFamily="18" charset="0"/>
                <a:cs typeface="Times New Roman" pitchFamily="18" charset="0"/>
              </a:rPr>
              <a:t>3)концепція </a:t>
            </a:r>
            <a:r>
              <a:rPr lang="uk-UA" sz="3500" b="1" i="1" dirty="0" smtClean="0">
                <a:latin typeface="Times New Roman" pitchFamily="18" charset="0"/>
                <a:cs typeface="Times New Roman" pitchFamily="18" charset="0"/>
              </a:rPr>
              <a:t>інтенсифікації комерційних зусиль;</a:t>
            </a:r>
          </a:p>
          <a:p>
            <a:pPr>
              <a:buNone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Основні складові цієї концепції :</a:t>
            </a:r>
          </a:p>
          <a:p>
            <a:pPr>
              <a:buNone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- головне завдання фірми полягає в досягненні визначеного обсягу продажу своїх товарів;</a:t>
            </a:r>
          </a:p>
          <a:p>
            <a:pPr>
              <a:buNone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- споживачі не купуватимуть товари в тому обсязі, котрий необхідний фірмі, без певного впливу;</a:t>
            </a:r>
          </a:p>
          <a:p>
            <a:pPr>
              <a:buNone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- споживачів можна примусити купити певні товари за допомогою різних методів стимулювання продажу;</a:t>
            </a:r>
          </a:p>
          <a:p>
            <a:pPr>
              <a:buNone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- покупці можуть робити повторні покупки або існує достатня кількість потенційних споживачів. </a:t>
            </a:r>
          </a:p>
          <a:p>
            <a:pPr lvl="0">
              <a:buNone/>
            </a:pPr>
            <a:endParaRPr lang="ru-RU" sz="31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12068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uk-UA" sz="3500" b="1" i="1" dirty="0" smtClean="0">
                <a:latin typeface="Times New Roman" pitchFamily="18" charset="0"/>
                <a:cs typeface="Times New Roman" pitchFamily="18" charset="0"/>
              </a:rPr>
              <a:t>4) концепція класичного маркетингу;</a:t>
            </a:r>
            <a:endParaRPr lang="ru-RU" sz="35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 основі лежать такі положення: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1. фірма бачить своє завдання в задоволенні потреб певної групи споживачів;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2. фірма усвідомлює, що задоволення цих потреб потребує проведення комплексу маркетингових досліджень;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3. маркетингова діяльність фірми постійно контролюється й аналізується;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4. фірма впевнена, що результати її діяльності щодо задоволення попиту призведуть до повторних покупок продукції і забезпечать сприятливу громадську думку.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Зіставлення концепції збуту й концепції маркетингу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179112" y="1052736"/>
            <a:ext cx="8353327" cy="5184576"/>
            <a:chOff x="810" y="1264"/>
            <a:chExt cx="9891" cy="5220"/>
          </a:xfrm>
        </p:grpSpPr>
        <p:sp>
          <p:nvSpPr>
            <p:cNvPr id="25603" name="Text Box 3"/>
            <p:cNvSpPr txBox="1">
              <a:spLocks noChangeArrowheads="1"/>
            </p:cNvSpPr>
            <p:nvPr/>
          </p:nvSpPr>
          <p:spPr bwMode="auto">
            <a:xfrm>
              <a:off x="810" y="1264"/>
              <a:ext cx="974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ГОЛОВНИЙ ОБ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’</a:t>
              </a:r>
              <a:r>
                <a:rPr lang="uk-UA" sz="1600" b="1" dirty="0">
                  <a:latin typeface="Times New Roman" pitchFamily="18" charset="0"/>
                </a:rPr>
                <a:t>Є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КТ</a:t>
              </a:r>
              <a:r>
                <a:rPr lang="ru-RU" sz="1600" b="1" dirty="0" smtClean="0">
                  <a:latin typeface="Times New Roman" pitchFamily="18" charset="0"/>
                </a:rPr>
                <a:t>   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ЗАСОБИ ДОСЯГНЕННЯ ЦІЛЕЙ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    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 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К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ІНЦЕВА МЕТА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1348" y="2716"/>
              <a:ext cx="2116" cy="14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200" tIns="76200" rIns="76200" bIns="762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ТОВАРИ</a:t>
              </a: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4174" y="2704"/>
              <a:ext cx="2838" cy="14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200" tIns="76200" rIns="76200" bIns="762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КОМЕРЦІЙНІ ЗУСИЛЛЯ Й ЗАХОДИ СТИМУЛЮВАННЯ ПРОДАЖУ</a:t>
              </a: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7721" y="2351"/>
              <a:ext cx="2980" cy="188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200" tIns="76200" rIns="76200" bIns="762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ОТРИМАННЯ ПРИБУТКУ ЗА РАХУНОК ЗРОСТАННЯ ОБСЯГІВ ПРОДАЖУ</a:t>
              </a: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1237" y="4864"/>
              <a:ext cx="2215" cy="162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200" tIns="76200" rIns="76200" bIns="762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ПОТРЕБИ СПОЖИВАЧІВ</a:t>
              </a: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4174" y="4864"/>
              <a:ext cx="2838" cy="162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200" tIns="76200" rIns="76200" bIns="762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КОМПЛЕКСНІ ЗУСИЛЛЯ МАРКЕТИНГУ</a:t>
              </a: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7721" y="4864"/>
              <a:ext cx="2980" cy="162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6200" tIns="76200" rIns="76200" bIns="762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4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ОТРИМАННЯ ПРИБУТКУ ЗА РАХУНОК ЗАДОВОЛЕННЯ ПОТРЕБ СПОЖИВАЧА</a:t>
              </a:r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3681" y="1984"/>
              <a:ext cx="3780" cy="42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          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КОНЦЕПЦІЯ ЗБУТУ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3681" y="4324"/>
              <a:ext cx="4121" cy="42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КОНЦЕПЦ</a:t>
              </a: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ІЯ МАРКЕТИНГУ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12" name="AutoShape 12"/>
            <p:cNvSpPr>
              <a:spLocks noChangeArrowheads="1"/>
            </p:cNvSpPr>
            <p:nvPr/>
          </p:nvSpPr>
          <p:spPr bwMode="auto">
            <a:xfrm>
              <a:off x="3464" y="3244"/>
              <a:ext cx="731" cy="241"/>
            </a:xfrm>
            <a:prstGeom prst="rightArrow">
              <a:avLst>
                <a:gd name="adj1" fmla="val 50000"/>
                <a:gd name="adj2" fmla="val 7583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3" name="AutoShape 13"/>
            <p:cNvSpPr>
              <a:spLocks noChangeArrowheads="1"/>
            </p:cNvSpPr>
            <p:nvPr/>
          </p:nvSpPr>
          <p:spPr bwMode="auto">
            <a:xfrm>
              <a:off x="3464" y="5584"/>
              <a:ext cx="731" cy="241"/>
            </a:xfrm>
            <a:prstGeom prst="rightArrow">
              <a:avLst>
                <a:gd name="adj1" fmla="val 50000"/>
                <a:gd name="adj2" fmla="val 7583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4" name="AutoShape 14"/>
            <p:cNvSpPr>
              <a:spLocks noChangeArrowheads="1"/>
            </p:cNvSpPr>
            <p:nvPr/>
          </p:nvSpPr>
          <p:spPr bwMode="auto">
            <a:xfrm>
              <a:off x="7011" y="5584"/>
              <a:ext cx="731" cy="241"/>
            </a:xfrm>
            <a:prstGeom prst="rightArrow">
              <a:avLst>
                <a:gd name="adj1" fmla="val 50000"/>
                <a:gd name="adj2" fmla="val 7583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5" name="AutoShape 15"/>
            <p:cNvSpPr>
              <a:spLocks noChangeArrowheads="1"/>
            </p:cNvSpPr>
            <p:nvPr/>
          </p:nvSpPr>
          <p:spPr bwMode="auto">
            <a:xfrm>
              <a:off x="7011" y="3244"/>
              <a:ext cx="731" cy="241"/>
            </a:xfrm>
            <a:prstGeom prst="rightArrow">
              <a:avLst>
                <a:gd name="adj1" fmla="val 50000"/>
                <a:gd name="adj2" fmla="val 7583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6" name="AutoShape 16"/>
            <p:cNvSpPr>
              <a:spLocks noChangeArrowheads="1"/>
            </p:cNvSpPr>
            <p:nvPr/>
          </p:nvSpPr>
          <p:spPr bwMode="auto">
            <a:xfrm>
              <a:off x="2223" y="1624"/>
              <a:ext cx="354" cy="360"/>
            </a:xfrm>
            <a:prstGeom prst="downArrow">
              <a:avLst>
                <a:gd name="adj1" fmla="val 50000"/>
                <a:gd name="adj2" fmla="val 25424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7" name="AutoShape 17"/>
            <p:cNvSpPr>
              <a:spLocks noChangeArrowheads="1"/>
            </p:cNvSpPr>
            <p:nvPr/>
          </p:nvSpPr>
          <p:spPr bwMode="auto">
            <a:xfrm>
              <a:off x="8962" y="1624"/>
              <a:ext cx="355" cy="360"/>
            </a:xfrm>
            <a:prstGeom prst="downArrow">
              <a:avLst>
                <a:gd name="adj1" fmla="val 50000"/>
                <a:gd name="adj2" fmla="val 25352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8" name="AutoShape 18"/>
            <p:cNvSpPr>
              <a:spLocks noChangeArrowheads="1"/>
            </p:cNvSpPr>
            <p:nvPr/>
          </p:nvSpPr>
          <p:spPr bwMode="auto">
            <a:xfrm>
              <a:off x="5415" y="1624"/>
              <a:ext cx="355" cy="360"/>
            </a:xfrm>
            <a:prstGeom prst="downArrow">
              <a:avLst>
                <a:gd name="adj1" fmla="val 50000"/>
                <a:gd name="adj2" fmla="val 25352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5)концепція сучасного соціально-етичного маркетингу.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  У центрі уваги й аналізу знаходиться споживач, що одночасно є виразником інтересів суспільства в цілому.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  Вся діяльність підприємства ґрунтується на збалансованості трьох факторів: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1. Прибуток підприємства.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2. Потреби реального і потенційного споживачів.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3200" u="sng" dirty="0" smtClean="0">
                <a:latin typeface="Times New Roman" pitchFamily="18" charset="0"/>
                <a:cs typeface="Times New Roman" pitchFamily="18" charset="0"/>
              </a:rPr>
              <a:t>Задоволення інтересів суспільства в цілому..</a:t>
            </a:r>
          </a:p>
          <a:p>
            <a:pPr lvl="0">
              <a:buNone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100" i="1" dirty="0" smtClean="0"/>
              <a:t>Концепція </a:t>
            </a:r>
            <a:r>
              <a:rPr lang="uk-UA" sz="2100" i="1" dirty="0"/>
              <a:t>суспільного маркетингу</a:t>
            </a:r>
            <a:br>
              <a:rPr lang="uk-UA" sz="2100" i="1" dirty="0"/>
            </a:br>
            <a:r>
              <a:rPr lang="uk-UA" sz="2100" i="1" dirty="0"/>
              <a:t>(</a:t>
            </a:r>
            <a:r>
              <a:rPr lang="uk-UA" sz="2100" i="1" dirty="0" err="1"/>
              <a:t>соціадьно-етичного</a:t>
            </a:r>
            <a:r>
              <a:rPr lang="uk-UA" sz="2100" i="1" dirty="0"/>
              <a:t> маркетингу)</a:t>
            </a:r>
            <a:endParaRPr lang="ru-RU" sz="2100" i="1" dirty="0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179388" y="1308100"/>
            <a:ext cx="84963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sz="2400">
                <a:latin typeface="Garamond" pitchFamily="18" charset="0"/>
              </a:rPr>
              <a:t>Дана концепція розглядається як дальший розвиток і вдосконалення загальної концепції маркетингу.</a:t>
            </a:r>
            <a:endParaRPr lang="en-US" sz="2400">
              <a:latin typeface="Garamond" pitchFamily="18" charset="0"/>
            </a:endParaRPr>
          </a:p>
          <a:p>
            <a:pPr algn="ctr"/>
            <a:r>
              <a:rPr lang="uk-UA" sz="2400">
                <a:latin typeface="Garamond" pitchFamily="18" charset="0"/>
              </a:rPr>
              <a:t>Метою соціального-етичного маркетингу є досягнення необхідного ступеня задоволення потреб  окремого споживача, фірму та суспільство.</a:t>
            </a:r>
            <a:endParaRPr lang="en-US" sz="2400">
              <a:latin typeface="Garamond" pitchFamily="18" charset="0"/>
            </a:endParaRPr>
          </a:p>
          <a:p>
            <a:pPr algn="ctr"/>
            <a:r>
              <a:rPr lang="uk-UA" sz="2400">
                <a:latin typeface="Garamond" pitchFamily="18" charset="0"/>
              </a:rPr>
              <a:t>В основі соціально-етичного маркетингу лежать три фактори:</a:t>
            </a:r>
            <a:endParaRPr lang="en-US" sz="2400">
              <a:latin typeface="Garamond" pitchFamily="18" charset="0"/>
            </a:endParaRPr>
          </a:p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pic>
        <p:nvPicPr>
          <p:cNvPr id="115718" name="Picture 6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860800"/>
            <a:ext cx="7488238" cy="2592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04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Основні принципи</a:t>
            </a:r>
          </a:p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1. Орієнтованість на споживача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2. Гнучкість у досягненні поставленої мети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3. Комплексний підхід до розробки маркетингових планів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4. Спрямованість на довгострокову перспективу.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922114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, функції та види маркетингу. 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Додаткові принципи:</a:t>
            </a:r>
          </a:p>
          <a:p>
            <a:pPr lvl="0">
              <a:buFont typeface="Wingdings" pitchFamily="2" charset="2"/>
              <a:buChar char="Ø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демократичність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(вільний вибір мети, сфери і напрямків діяльності та розвитку);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комерційність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(спрямованість на кінцевий результат діяльності підприємства);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науковість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(застосування новітніх наукових досягнень у вирішенні маркетингових проблем);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технологічність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(всебічне та комплексне використання існуючих методологій для досягнення поставленої мети).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569325" cy="4967287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соціальний та управлінський процес, спрямований на задоволення потреб та бажань як індивідів, так і груп, шляхом створення, пропонування та обміну наділених цінністю товарів".</a:t>
            </a:r>
          </a:p>
          <a:p>
            <a:pPr>
              <a:buFont typeface="Wingdings" pitchFamily="2" charset="2"/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Останнє визначення належить "Папі римському" маркетингу — Філіпові </a:t>
            </a:r>
            <a:r>
              <a:rPr lang="uk-UA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Котлеру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визнаному авторитетові у світі маркетингу.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>
                <a:solidFill>
                  <a:schemeClr val="hlink"/>
                </a:solidFill>
                <a:latin typeface="Arial" charset="0"/>
              </a:rPr>
              <a:t>Маркетинг -</a:t>
            </a:r>
            <a:endParaRPr lang="ru-RU" sz="6600">
              <a:solidFill>
                <a:schemeClr val="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6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77500" lnSpcReduction="20000"/>
          </a:bodyPr>
          <a:lstStyle/>
          <a:p>
            <a:pPr marL="1110996" indent="-1028700" algn="ctr">
              <a:buNone/>
            </a:pP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4500" b="1" i="1" dirty="0" smtClean="0">
                <a:latin typeface="Times New Roman" pitchFamily="18" charset="0"/>
                <a:cs typeface="Times New Roman" pitchFamily="18" charset="0"/>
              </a:rPr>
              <a:t>Аналітична функція</a:t>
            </a:r>
            <a:r>
              <a:rPr lang="uk-UA" sz="45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вивчення ринку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місткість ринку інвестиційна політика, імпортне регулювання,географічне положення, стабільність правового режиму).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вивчення споживачів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3800" dirty="0" smtClean="0"/>
              <a:t> </a:t>
            </a:r>
          </a:p>
          <a:p>
            <a:pPr>
              <a:buNone/>
            </a:pPr>
            <a:r>
              <a:rPr lang="uk-UA" dirty="0" smtClean="0"/>
              <a:t>     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Для товарів виробничого призначення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розмір підприємств-покупців, обсяг закупівель, специфіка  основного виробництва, ділова репутація керівників підприємств-покупців;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вимогливість покупців до якості й технічного рівня продукції, що закуповується.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       Для товарів індивідуального споживання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місце проживання покупця (сільська місцевість, велике місто, невелике чи місто-селище);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вік і стать;    рівень  індивідуальних (сімейних) доходів;    освіта і соціальне становище у суспільстві; реакція на нові товари (новатори, які швидко адаптуються, консерватори, ретрогради та ін.).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вивчення фірмової структури ринку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підприємства-контрагенти;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підприємства-конкуренти;  підприємства-посередники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   4)</a:t>
            </a: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вивчення товарної структури ринку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              5)</a:t>
            </a: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аналіз внутрішнього середовища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lvl="0">
              <a:buNone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підприємства.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63408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Функції маркетингу</a:t>
            </a:r>
            <a:endParaRPr lang="ru-RU" sz="4000" dirty="0"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962088" cy="5051648"/>
          </a:xfrm>
        </p:spPr>
        <p:txBody>
          <a:bodyPr/>
          <a:lstStyle/>
          <a:p>
            <a:pPr marL="596646" indent="-514350" algn="ctr">
              <a:buNone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Виробнича функція: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організація виробництва нових товарів, розробка нових технологій;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організація матеріально-технічного постачання;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управління якістю і конкурентоздатністю готової продукції.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04664"/>
            <a:ext cx="8100392" cy="61926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Збутова функція: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>
              <a:buFont typeface="+mj-lt"/>
              <a:buAutoNum type="arabicParenR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організація системи товароруху;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>
              <a:buFont typeface="+mj-lt"/>
              <a:buAutoNum type="arabicParenR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організація сервісу;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>
              <a:buFont typeface="+mj-lt"/>
              <a:buAutoNum type="arabicParenR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організація системи формування попиту і стимулювання збуту;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>
              <a:buFont typeface="+mj-lt"/>
              <a:buAutoNum type="arabicParenR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проведення товарної політики;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>
              <a:buFont typeface="+mj-lt"/>
              <a:buAutoNum type="arabicParenR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проведення цінової політики.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Функція управління і контролю: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>
              <a:buFont typeface="+mj-lt"/>
              <a:buAutoNum type="arabicParenR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організація стратегічного й оперативного планування на підприємстві;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>
              <a:buFont typeface="+mj-lt"/>
              <a:buAutoNum type="arabicParenR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інформаційне забезпечення управління маркетингом;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>
              <a:buFont typeface="+mj-lt"/>
              <a:buAutoNum type="arabicParenR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організація системи комунікацій на підприємстві;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>
              <a:buFont typeface="+mj-lt"/>
              <a:buAutoNum type="arabicParenR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організація контролю маркетингу.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92696"/>
            <a:ext cx="8460432" cy="616530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конверсійний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− попит на товар чи послуги негативний, необхідно його стимулювати;</a:t>
            </a:r>
          </a:p>
          <a:p>
            <a:pPr>
              <a:spcBef>
                <a:spcPts val="0"/>
              </a:spcBef>
              <a:buNone/>
            </a:pPr>
            <a:endParaRPr lang="uk-UA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000" u="sng" dirty="0" smtClean="0">
                <a:latin typeface="Times New Roman" pitchFamily="18" charset="0"/>
                <a:cs typeface="Times New Roman" pitchFamily="18" charset="0"/>
              </a:rPr>
              <a:t>Завдання маркетингу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аналіз причин виникнення негативного попиту;</a:t>
            </a:r>
          </a:p>
          <a:p>
            <a:pPr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збільшення асортименту чи зміна якості товару;</a:t>
            </a:r>
          </a:p>
          <a:p>
            <a:pPr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зниження ціни;</a:t>
            </a:r>
          </a:p>
          <a:p>
            <a:pPr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пошук нових форм просування товару.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стимулюючий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− попиту на товар чи послуги немає, необхідно його створити; </a:t>
            </a:r>
          </a:p>
          <a:p>
            <a:pPr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</a:rPr>
              <a:t>Завдання маркетингу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- ознайомлення споживачів з можливостями товару;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- оптимальне розміщення товару на різних ринках;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           - поширення інформації про товар на ринках, де його           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немає.</a:t>
            </a: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90872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Види маркетингу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5818651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розвивальний −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попит потенційний, необхідно зробити його реальним;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ремаркетинг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− попит знижується, необхідно його оновити, дати йому новий імпульс;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синхромаркетинг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− попит коливається, необхідно його стабілізувати;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підтримуючий маркетинг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− попит відповідає можливостям підприємства, необхідно підтримувати його стабільність;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демаркетинг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− попит надмірний, необхідно його знизити;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протидіючий маркетинг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− сформувався національний попит, його варто звести до нуля.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8322128" cy="5616624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Маркетинг організацій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вид діяльності, спрямований на створення та підтримання позитивного іміджу підприємства.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Маркетинг особистості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вид діяльності для створення іміджу особистості.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Масовий маркетинг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характеризується масовим виробництвом одного виробу, призначеного для всіх покупців у різних сегментах ринку.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76456" cy="4800600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Віртуальний маркетинг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система знань про пропозицію, місце товару на ринку на основі інформаційних технологій.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Некомерційний маркетинг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діяльність, спрямована на створення та підтримку іміджу в окремих груп населення про діяльність підприємств та організацій, їх професійну активність.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645024"/>
            <a:ext cx="48895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Ринки товарів і послуг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- товарів споживчого призначення – продовольчих і непродовольчих товарів;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  - ринки послуг – побутові, транспортні, комунальні;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  - ринки житла та будівель невиробничого призначення.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Ринки факторів виробництва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-  ринки нерухомості;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-  знаряддя праці;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-  сировини і матеріалів;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-  енергетичних ресурсів;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-  корисних копалин.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Фінансові ринки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-  ринки капіталів,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. інвестиційні ринки;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-   кредитні ринки;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-  ринки цінних паперів;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-  валютні ринки.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Ринки інтелектуального продукту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 – інновації, винаходи, інформаційні послуги, твори мистецтва і культури.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Ринки робочої сили.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634082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32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сновні</a:t>
            </a:r>
            <a:r>
              <a:rPr lang="uk-UA" sz="32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види ринків</a:t>
            </a:r>
            <a:endParaRPr lang="ru-RU" sz="320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Суб’єкти </a:t>
            </a:r>
            <a:r>
              <a:rPr lang="uk-UA" dirty="0"/>
              <a:t>маркетингу</a:t>
            </a:r>
            <a:endParaRPr lang="ru-RU" dirty="0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250825" y="1337102"/>
            <a:ext cx="8497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400" dirty="0">
                <a:solidFill>
                  <a:srgbClr val="CC0000"/>
                </a:solidFill>
                <a:latin typeface="Garamond" pitchFamily="18" charset="0"/>
              </a:rPr>
              <a:t>Суб'єкти маркетингу</a:t>
            </a:r>
            <a:r>
              <a:rPr lang="uk-UA" sz="2400" dirty="0">
                <a:latin typeface="Garamond" pitchFamily="18" charset="0"/>
              </a:rPr>
              <a:t> – це підприємства, організації чи окремі особи, між якими існують маркетингові </a:t>
            </a:r>
            <a:r>
              <a:rPr lang="uk-UA" sz="2400" dirty="0" smtClean="0">
                <a:latin typeface="Garamond" pitchFamily="18" charset="0"/>
              </a:rPr>
              <a:t>зв'язки.</a:t>
            </a:r>
            <a:endParaRPr lang="uk-UA" sz="2400" dirty="0">
              <a:latin typeface="Garamond" pitchFamily="18" charset="0"/>
            </a:endParaRPr>
          </a:p>
        </p:txBody>
      </p:sp>
      <p:pic>
        <p:nvPicPr>
          <p:cNvPr id="140296" name="Picture 8"/>
          <p:cNvPicPr>
            <a:picLocks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r="3694"/>
          <a:stretch/>
        </p:blipFill>
        <p:spPr>
          <a:xfrm>
            <a:off x="1835696" y="2192628"/>
            <a:ext cx="6779172" cy="3881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74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188" y="404664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b="1" dirty="0">
                <a:latin typeface="Arial" charset="0"/>
              </a:rPr>
              <a:t>	</a:t>
            </a:r>
            <a:r>
              <a:rPr lang="uk-UA" b="1" dirty="0">
                <a:solidFill>
                  <a:schemeClr val="hlink"/>
                </a:solidFill>
                <a:latin typeface="Arial" charset="0"/>
              </a:rPr>
              <a:t>Основними суб’єктами маркетингу є</a:t>
            </a:r>
            <a:r>
              <a:rPr lang="uk-UA" b="1" dirty="0" smtClean="0">
                <a:solidFill>
                  <a:schemeClr val="hlink"/>
                </a:solidFill>
                <a:latin typeface="Arial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b="1" dirty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uk-UA" b="1" dirty="0">
                <a:latin typeface="Arial" charset="0"/>
              </a:rPr>
              <a:t>продуценти товарів та послуг;</a:t>
            </a:r>
          </a:p>
          <a:p>
            <a:pPr>
              <a:lnSpc>
                <a:spcPct val="90000"/>
              </a:lnSpc>
            </a:pPr>
            <a:r>
              <a:rPr lang="uk-UA" b="1" dirty="0">
                <a:latin typeface="Arial" charset="0"/>
              </a:rPr>
              <a:t>оптова та роздрібна торгівля;</a:t>
            </a:r>
          </a:p>
          <a:p>
            <a:pPr>
              <a:lnSpc>
                <a:spcPct val="90000"/>
              </a:lnSpc>
            </a:pPr>
            <a:r>
              <a:rPr lang="uk-UA" b="1" dirty="0">
                <a:latin typeface="Arial" charset="0"/>
              </a:rPr>
              <a:t>організації та підприємства споживачів;</a:t>
            </a:r>
          </a:p>
          <a:p>
            <a:pPr>
              <a:lnSpc>
                <a:spcPct val="90000"/>
              </a:lnSpc>
            </a:pPr>
            <a:r>
              <a:rPr lang="uk-UA" b="1" dirty="0">
                <a:latin typeface="Arial" charset="0"/>
              </a:rPr>
              <a:t>кінцеві споживачі;</a:t>
            </a:r>
          </a:p>
          <a:p>
            <a:pPr>
              <a:lnSpc>
                <a:spcPct val="90000"/>
              </a:lnSpc>
            </a:pPr>
            <a:r>
              <a:rPr lang="uk-UA" b="1" dirty="0">
                <a:latin typeface="Arial" charset="0"/>
              </a:rPr>
              <a:t>маркетингові фірми і спеціалісти;</a:t>
            </a:r>
          </a:p>
          <a:p>
            <a:pPr>
              <a:lnSpc>
                <a:spcPct val="90000"/>
              </a:lnSpc>
            </a:pPr>
            <a:r>
              <a:rPr lang="uk-UA" b="1" dirty="0">
                <a:latin typeface="Arial" charset="0"/>
              </a:rPr>
              <a:t>контактні аудиторії,</a:t>
            </a:r>
          </a:p>
          <a:p>
            <a:pPr>
              <a:lnSpc>
                <a:spcPct val="90000"/>
              </a:lnSpc>
            </a:pPr>
            <a:r>
              <a:rPr lang="uk-UA" b="1" dirty="0">
                <a:latin typeface="Arial" charset="0"/>
              </a:rPr>
              <a:t>засоби масової інформації.</a:t>
            </a:r>
            <a:endParaRPr lang="ru-RU" b="1" dirty="0">
              <a:latin typeface="Arial" charset="0"/>
            </a:endParaRP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8604250" y="8397875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08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0221" y="764704"/>
            <a:ext cx="327377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198" y="797244"/>
            <a:ext cx="565212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Філіп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народився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27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1931 року) -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професор міжнародного маркетингу Вищої школи менеджменту Дж. Л.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Келлога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Північно-Західному університеті США. Отримав ступінь магістра економіки в Чиказькому університеті і звання доктора філософії. Батьки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Котлера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жили на Україні, а після революції 1917 року емігрували в США.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Автор багатьох книг з маркетингу та менеджменту, понад 100 статей для провідних журналів. Єдиний автор, тричі удостоєний щорічної премії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Alpha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Kappa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Psi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що привласнюється за кращу статтю для «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Journal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Marketing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Має безліч звань і нагород за видатний внесок в маркетинг.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7993062" cy="4535487"/>
          </a:xfrm>
        </p:spPr>
        <p:txBody>
          <a:bodyPr/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представляє собою процес управління та втілення задуму, ціноутворення, просування та реалізацію ідей, товарів та послуг через обмін, що задовольняє цілі окремих осіб та організацій" </a:t>
            </a:r>
            <a:r>
              <a:rPr lang="uk-UA" sz="3600" b="1" dirty="0">
                <a:solidFill>
                  <a:srgbClr val="1AEC38"/>
                </a:solidFill>
                <a:latin typeface="Times New Roman" pitchFamily="18" charset="0"/>
                <a:cs typeface="Times New Roman" pitchFamily="18" charset="0"/>
              </a:rPr>
              <a:t>(Американська асоціація маркетингу)</a:t>
            </a:r>
          </a:p>
        </p:txBody>
      </p:sp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uk-UA" sz="60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uk-UA" sz="6600" dirty="0">
                <a:solidFill>
                  <a:schemeClr val="hlink"/>
                </a:solidFill>
                <a:latin typeface="Arial" charset="0"/>
              </a:rPr>
              <a:t>Маркетинг -</a:t>
            </a:r>
            <a:r>
              <a:rPr lang="uk-UA" sz="3600" dirty="0">
                <a:solidFill>
                  <a:schemeClr val="hlink"/>
                </a:solidFill>
                <a:latin typeface="Arial" charset="0"/>
              </a:rPr>
              <a:t> </a:t>
            </a:r>
            <a:endParaRPr lang="ru-RU" sz="3600" dirty="0">
              <a:solidFill>
                <a:schemeClr val="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323850" y="195263"/>
            <a:ext cx="8424863" cy="365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9750" algn="ctr"/>
            <a:r>
              <a:rPr lang="uk-UA" sz="2400">
                <a:latin typeface="Garamond" pitchFamily="18" charset="0"/>
              </a:rPr>
              <a:t>Об’єднує всі ці визначення концептуальне розуміння маркетингу. Згідно з ним маркетинг </a:t>
            </a:r>
            <a:r>
              <a:rPr lang="uk-UA" sz="2400" i="1">
                <a:latin typeface="Garamond" pitchFamily="18" charset="0"/>
              </a:rPr>
              <a:t>– це інтегрована, орієнтована на споживача і прибуток фірми філософія бізнесу за умов конкуренції</a:t>
            </a:r>
            <a:r>
              <a:rPr lang="uk-UA" sz="2400">
                <a:latin typeface="Garamond" pitchFamily="18" charset="0"/>
              </a:rPr>
              <a:t> (рис. 1). </a:t>
            </a:r>
            <a:endParaRPr lang="en-US" sz="2400">
              <a:latin typeface="Garamond" pitchFamily="18" charset="0"/>
            </a:endParaRPr>
          </a:p>
          <a:p>
            <a:pPr indent="539750" algn="ctr"/>
            <a:r>
              <a:rPr lang="uk-UA" sz="2400" b="1">
                <a:solidFill>
                  <a:srgbClr val="CC0000"/>
                </a:solidFill>
                <a:latin typeface="Garamond" pitchFamily="18" charset="0"/>
              </a:rPr>
              <a:t>Маркетинг</a:t>
            </a:r>
            <a:r>
              <a:rPr lang="uk-UA" sz="2400">
                <a:solidFill>
                  <a:srgbClr val="CC0000"/>
                </a:solidFill>
                <a:latin typeface="Garamond" pitchFamily="18" charset="0"/>
              </a:rPr>
              <a:t> – це аналіз, планування, реалізація та контроль за втіленням ”суміші” маркетингових рішень стосовно продукту фірми, його ціни, системи просування та розподілу, а також надій та сподівань фірми, тобто це ключ до досягнення цілей та завдань, що постають перед фірмою, яка прагне завоювати цільовий ринок.</a:t>
            </a:r>
          </a:p>
          <a:p>
            <a:pPr indent="539750" algn="ctr"/>
            <a:r>
              <a:rPr lang="uk-UA">
                <a:latin typeface="Garamond" pitchFamily="18" charset="0"/>
              </a:rPr>
              <a:t>Рис. 1. Маркетинговий трикутник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5240" name="Object 8"/>
          <p:cNvGraphicFramePr>
            <a:graphicFrameLocks noChangeAspect="1"/>
          </p:cNvGraphicFramePr>
          <p:nvPr/>
        </p:nvGraphicFramePr>
        <p:xfrm>
          <a:off x="971550" y="3760788"/>
          <a:ext cx="7200900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Рисунок" r:id="rId3" imgW="4772756" imgH="2429679" progId="Word.Picture.8">
                  <p:embed/>
                </p:oleObj>
              </mc:Choice>
              <mc:Fallback>
                <p:oleObj name="Рисунок" r:id="rId3" imgW="4772756" imgH="242967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760788"/>
                        <a:ext cx="7200900" cy="309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11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81591" y="-37256"/>
            <a:ext cx="8964612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9750"/>
            <a:r>
              <a:rPr lang="uk-UA" sz="2000" dirty="0">
                <a:latin typeface="Garamond" pitchFamily="18" charset="0"/>
              </a:rPr>
              <a:t>Маркетинг орієнтується на ”створення” задоволених споживачів як необхідну передумову досягнення прибутку та перемоги в конкурентній боротьбі. Тоді як інші підрозділи та функції фірми орієнтовані на її внутрішні потреби та проблеми. Маркетинг орієнтований назовні – на споживачів, перспективи, конкурентів, розширення сфери діяльності</a:t>
            </a:r>
            <a:r>
              <a:rPr lang="uk-UA" sz="2000" dirty="0" smtClean="0">
                <a:latin typeface="Garamond" pitchFamily="18" charset="0"/>
              </a:rPr>
              <a:t>.</a:t>
            </a:r>
          </a:p>
          <a:p>
            <a:pPr indent="539750"/>
            <a:endParaRPr lang="uk-UA" sz="2000" dirty="0">
              <a:latin typeface="Garamond" pitchFamily="18" charset="0"/>
            </a:endParaRPr>
          </a:p>
          <a:p>
            <a:pPr indent="539750"/>
            <a:r>
              <a:rPr lang="uk-UA" sz="2000" b="1" i="1" u="sng" dirty="0">
                <a:solidFill>
                  <a:srgbClr val="CC0000"/>
                </a:solidFill>
                <a:latin typeface="Garamond" pitchFamily="18" charset="0"/>
              </a:rPr>
              <a:t>Отже, маркетинг</a:t>
            </a:r>
            <a:r>
              <a:rPr lang="uk-UA" sz="2000" b="1" i="1" u="sng" dirty="0">
                <a:latin typeface="Garamond" pitchFamily="18" charset="0"/>
              </a:rPr>
              <a:t> – це:</a:t>
            </a:r>
            <a:endParaRPr lang="en-US" sz="2000" b="1" i="1" u="sng" dirty="0">
              <a:latin typeface="Garamond" pitchFamily="18" charset="0"/>
            </a:endParaRPr>
          </a:p>
          <a:p>
            <a:pPr indent="539750"/>
            <a:r>
              <a:rPr lang="uk-UA" sz="2000" dirty="0">
                <a:latin typeface="Garamond" pitchFamily="18" charset="0"/>
              </a:rPr>
              <a:t>– стиль мислення підприємця, який виходить із визнання пріоритетності споживача;</a:t>
            </a:r>
            <a:endParaRPr lang="en-US" sz="2000" dirty="0">
              <a:latin typeface="Garamond" pitchFamily="18" charset="0"/>
            </a:endParaRPr>
          </a:p>
          <a:p>
            <a:pPr indent="539750"/>
            <a:r>
              <a:rPr lang="uk-UA" sz="2000" dirty="0">
                <a:latin typeface="Garamond" pitchFamily="18" charset="0"/>
              </a:rPr>
              <a:t>– управління фірмою через ринок (а не через виробництво), де головними суб'єктами є споживачі, користувачі, покупці (клієнти);</a:t>
            </a:r>
            <a:endParaRPr lang="en-US" sz="2000" dirty="0">
              <a:latin typeface="Garamond" pitchFamily="18" charset="0"/>
            </a:endParaRPr>
          </a:p>
          <a:p>
            <a:pPr indent="539750"/>
            <a:r>
              <a:rPr lang="uk-UA" sz="2000" dirty="0">
                <a:latin typeface="Garamond" pitchFamily="18" charset="0"/>
              </a:rPr>
              <a:t>– розуміння ринку, що забезпечується системою маркетингових досліджень як самих ринкових умов, так і можливостей фірми претендувати на свою частку;</a:t>
            </a:r>
            <a:endParaRPr lang="en-US" sz="2000" dirty="0">
              <a:latin typeface="Garamond" pitchFamily="18" charset="0"/>
            </a:endParaRPr>
          </a:p>
          <a:p>
            <a:pPr indent="539750"/>
            <a:r>
              <a:rPr lang="uk-UA" sz="2000" dirty="0">
                <a:latin typeface="Garamond" pitchFamily="18" charset="0"/>
              </a:rPr>
              <a:t>– творче використання ресурсів і можливостей фірми для досягнення відповідності між наявними потребами ринку та її власними цілями;</a:t>
            </a:r>
            <a:endParaRPr lang="en-US" sz="2000" dirty="0">
              <a:latin typeface="Garamond" pitchFamily="18" charset="0"/>
            </a:endParaRPr>
          </a:p>
          <a:p>
            <a:pPr indent="539750"/>
            <a:r>
              <a:rPr lang="uk-UA" sz="2000" dirty="0">
                <a:latin typeface="Garamond" pitchFamily="18" charset="0"/>
              </a:rPr>
              <a:t>– активна наступальна діяльність підприємця з проникнення на ринок, розширення сфери свого впливу, формування попиту споживачів;</a:t>
            </a:r>
            <a:endParaRPr lang="en-US" sz="2000" dirty="0">
              <a:latin typeface="Garamond" pitchFamily="18" charset="0"/>
            </a:endParaRPr>
          </a:p>
          <a:p>
            <a:pPr indent="539750"/>
            <a:r>
              <a:rPr lang="uk-UA" sz="2000" dirty="0">
                <a:latin typeface="Garamond" pitchFamily="18" charset="0"/>
              </a:rPr>
              <a:t>– інтегрована й чітко спланована, розрахована як на найближчий час, так і на тривалу перспективу система дій підприємця.</a:t>
            </a:r>
            <a:endParaRPr lang="en-US" sz="2000" dirty="0">
              <a:latin typeface="Garamond" pitchFamily="18" charset="0"/>
            </a:endParaRPr>
          </a:p>
          <a:p>
            <a:pPr indent="539750" eaLnBrk="0" hangingPunct="0"/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6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617</TotalTime>
  <Words>4100</Words>
  <Application>Microsoft Office PowerPoint</Application>
  <PresentationFormat>Экран (4:3)</PresentationFormat>
  <Paragraphs>457</Paragraphs>
  <Slides>59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1" baseType="lpstr">
      <vt:lpstr>Открытая</vt:lpstr>
      <vt:lpstr>Рисунок Microsoft Word</vt:lpstr>
      <vt:lpstr>Тема 1. Сутність маркетингу, його сучасна концепція</vt:lpstr>
      <vt:lpstr>Презентация PowerPoint</vt:lpstr>
      <vt:lpstr>Презентация PowerPoint</vt:lpstr>
      <vt:lpstr>Презентация PowerPoint</vt:lpstr>
      <vt:lpstr>Маркетинг -</vt:lpstr>
      <vt:lpstr>Презентация PowerPoint</vt:lpstr>
      <vt:lpstr> Маркетинг - </vt:lpstr>
      <vt:lpstr>Презентация PowerPoint</vt:lpstr>
      <vt:lpstr>Презентация PowerPoint</vt:lpstr>
      <vt:lpstr>Різні підходи до визначення суті маркетингу: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Поява маркетингу, як певної системи, як методу вирішення виробничо-ринкових проблем – це зворотна реакція фірми на такі процеси у світі, як:</vt:lpstr>
      <vt:lpstr> Основні поняття маркетингу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Динаміка частки ринку і норми прибутку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 маркетингу  (marketing mix -4Р)- це набір змінних факторів маркетингу, що піддаються контролю. </vt:lpstr>
      <vt:lpstr>Еволюція концепції маркетингу </vt:lpstr>
      <vt:lpstr>Презентация PowerPoint</vt:lpstr>
      <vt:lpstr>Етапи розвитку та концепції  маркетингу. </vt:lpstr>
      <vt:lpstr>Концепції маркетингу</vt:lpstr>
      <vt:lpstr>Презентация PowerPoint</vt:lpstr>
      <vt:lpstr>2. Концепція удосконалення товару</vt:lpstr>
      <vt:lpstr>Презентация PowerPoint</vt:lpstr>
      <vt:lpstr>Презентация PowerPoint</vt:lpstr>
      <vt:lpstr>Презентация PowerPoint</vt:lpstr>
      <vt:lpstr>Зіставлення концепції збуту й концепції маркетингу</vt:lpstr>
      <vt:lpstr>Презентация PowerPoint</vt:lpstr>
      <vt:lpstr>Концепція суспільного маркетингу (соціадьно-етичного маркетингу)</vt:lpstr>
      <vt:lpstr>Принципи, функції та види маркетингу. </vt:lpstr>
      <vt:lpstr>Презентация PowerPoint</vt:lpstr>
      <vt:lpstr>Функції маркетингу</vt:lpstr>
      <vt:lpstr>Презентация PowerPoint</vt:lpstr>
      <vt:lpstr>Презентация PowerPoint</vt:lpstr>
      <vt:lpstr>Види маркетингу</vt:lpstr>
      <vt:lpstr>Презентация PowerPoint</vt:lpstr>
      <vt:lpstr>Презентация PowerPoint</vt:lpstr>
      <vt:lpstr>Презентация PowerPoint</vt:lpstr>
      <vt:lpstr> Основні види ринків</vt:lpstr>
      <vt:lpstr>Суб’єкти маркетингу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Сутність маркетингу та його сучасна концепція</dc:title>
  <dc:creator>Natala</dc:creator>
  <cp:lastModifiedBy>Владелец</cp:lastModifiedBy>
  <cp:revision>26</cp:revision>
  <dcterms:created xsi:type="dcterms:W3CDTF">2016-12-14T09:13:02Z</dcterms:created>
  <dcterms:modified xsi:type="dcterms:W3CDTF">2022-02-21T18:09:04Z</dcterms:modified>
</cp:coreProperties>
</file>