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99" r:id="rId3"/>
    <p:sldId id="256" r:id="rId4"/>
    <p:sldId id="258" r:id="rId5"/>
    <p:sldId id="276" r:id="rId6"/>
    <p:sldId id="277" r:id="rId7"/>
    <p:sldId id="278" r:id="rId8"/>
    <p:sldId id="279" r:id="rId9"/>
    <p:sldId id="298" r:id="rId10"/>
    <p:sldId id="280" r:id="rId11"/>
    <p:sldId id="281" r:id="rId12"/>
    <p:sldId id="300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5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24" autoAdjust="0"/>
  </p:normalViewPr>
  <p:slideViewPr>
    <p:cSldViewPr>
      <p:cViewPr>
        <p:scale>
          <a:sx n="110" d="100"/>
          <a:sy n="110" d="100"/>
        </p:scale>
        <p:origin x="432" y="-1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D2ADC-7A5E-4733-9933-CFBFE7B663EE}" type="datetimeFigureOut">
              <a:rPr lang="uk-UA" smtClean="0"/>
              <a:t>15.11.2022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BFFB6-ABA8-48AD-93A5-3CA1CDD0D4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685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FFB6-ABA8-48AD-93A5-3CA1CDD0D460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13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FFB6-ABA8-48AD-93A5-3CA1CDD0D460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979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2FB0-A0D1-4530-A8CE-70BA145FA9BA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6ACE-781F-4F52-AE09-50C894C15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2FB0-A0D1-4530-A8CE-70BA145FA9BA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6ACE-781F-4F52-AE09-50C894C15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0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2FB0-A0D1-4530-A8CE-70BA145FA9BA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6ACE-781F-4F52-AE09-50C894C15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2FB0-A0D1-4530-A8CE-70BA145FA9BA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6ACE-781F-4F52-AE09-50C894C15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2FB0-A0D1-4530-A8CE-70BA145FA9BA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6ACE-781F-4F52-AE09-50C894C15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2FB0-A0D1-4530-A8CE-70BA145FA9BA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6ACE-781F-4F52-AE09-50C894C15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2FB0-A0D1-4530-A8CE-70BA145FA9BA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6ACE-781F-4F52-AE09-50C894C15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2FB0-A0D1-4530-A8CE-70BA145FA9BA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6ACE-781F-4F52-AE09-50C894C15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2FB0-A0D1-4530-A8CE-70BA145FA9BA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6ACE-781F-4F52-AE09-50C894C15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5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2FB0-A0D1-4530-A8CE-70BA145FA9BA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6ACE-781F-4F52-AE09-50C894C15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2FB0-A0D1-4530-A8CE-70BA145FA9BA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6ACE-781F-4F52-AE09-50C894C15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B2FB0-A0D1-4530-A8CE-70BA145FA9BA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6ACE-781F-4F52-AE09-50C894C15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1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uk-UA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Дмитрий\Desktop\книга_ 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431958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0497203"/>
      </p:ext>
    </p:extLst>
  </p:cSld>
  <p:clrMapOvr>
    <a:masterClrMapping/>
  </p:clrMapOvr>
  <p:transition spd="med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хронологічною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(часом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u="sng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первинних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найпростіші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будовою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односкладні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словотвірних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формальних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 (б), же (ж), не,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ба, аж,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ну, но. </a:t>
            </a:r>
            <a:b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u="sng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u="sng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вторинні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в основному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будовою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словотвірні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частинами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ось, тут,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нехай,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ледве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он, і (й),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неначе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невже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так-таки 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под.</a:t>
            </a:r>
          </a:p>
          <a:p>
            <a:pPr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puiple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3068960"/>
            <a:ext cx="1283421" cy="2247317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352928" cy="5832648"/>
          </a:xfrm>
        </p:spPr>
        <p:txBody>
          <a:bodyPr/>
          <a:lstStyle/>
          <a:p>
            <a:pPr algn="ctr">
              <a:buNone/>
            </a:pP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будовою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sz="2800" b="1" u="sng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8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u="sng" baseline="-25000" dirty="0" smtClean="0"/>
              <a:t/>
            </a:r>
            <a:br>
              <a:rPr lang="uk-UA" sz="2800" b="1" u="sng" baseline="-25000" dirty="0" smtClean="0"/>
            </a:br>
            <a:r>
              <a:rPr lang="uk-UA" sz="2800" b="1" u="sng" baseline="-25000" dirty="0" smtClean="0"/>
              <a:t/>
            </a:r>
            <a:br>
              <a:rPr lang="uk-UA" sz="2800" b="1" u="sng" baseline="-25000" dirty="0" smtClean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980728"/>
            <a:ext cx="158417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988840"/>
            <a:ext cx="4824536" cy="30243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uk-UA" sz="28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Простими називаються такі частки, які складаються з одного слова: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чи, хіба,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тільки, лише, навіть, а,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ані,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ба, би (б), бодай, було, власне, га, гаразд, ген, годі, давай, добре, еге,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(ж), і (й), лишень, мабуть, майже, мов,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наче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не,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uk-UA" sz="2800" b="1" i="1" u="sng" dirty="0" smtClean="0"/>
          </a:p>
        </p:txBody>
      </p:sp>
      <p:pic>
        <p:nvPicPr>
          <p:cNvPr id="16" name="Picture 2" descr="C:\Users\Дмитрий\Desktop\перо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13176"/>
            <a:ext cx="1512168" cy="12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>
            <a:stCxn id="4" idx="2"/>
          </p:cNvCxnSpPr>
          <p:nvPr/>
        </p:nvCxnSpPr>
        <p:spPr>
          <a:xfrm>
            <a:off x="4283968" y="177281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9" name="Рисунок 18" descr="puiple-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897871" y="2924944"/>
            <a:ext cx="2246129" cy="393305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352928" cy="5832648"/>
          </a:xfrm>
        </p:spPr>
        <p:txBody>
          <a:bodyPr/>
          <a:lstStyle/>
          <a:p>
            <a:pPr algn="ctr">
              <a:buNone/>
            </a:pP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будовою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sz="2800" b="1" u="sng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8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u="sng" baseline="-25000" dirty="0" smtClean="0"/>
              <a:t/>
            </a:r>
            <a:br>
              <a:rPr lang="uk-UA" sz="2800" b="1" u="sng" baseline="-25000" dirty="0" smtClean="0"/>
            </a:br>
            <a:r>
              <a:rPr lang="uk-UA" sz="2800" b="1" u="sng" baseline="-25000" dirty="0" smtClean="0"/>
              <a:t/>
            </a:r>
            <a:br>
              <a:rPr lang="uk-UA" sz="2800" b="1" u="sng" baseline="-25000" dirty="0" smtClean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980728"/>
            <a:ext cx="158417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988840"/>
            <a:ext cx="4824536" cy="30243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uk-UA" sz="28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 </a:t>
            </a:r>
            <a:r>
              <a:rPr lang="uk-UA" sz="28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 такі частки, які складаються з </a:t>
            </a:r>
            <a:r>
              <a:rPr lang="uk-UA" sz="28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 чи більше слів, які пишуться разом або через дефіс: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невже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абиде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абикуди, абищо, авжеж,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атож, аякже,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егеж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мовби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навряд, 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всього-на-всього, просто-</a:t>
            </a:r>
            <a:r>
              <a:rPr lang="uk-UA" sz="2800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напросто</a:t>
            </a:r>
            <a:r>
              <a:rPr lang="uk-UA" sz="28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так-таки, їй-право, їй-Богу.</a:t>
            </a:r>
            <a:endParaRPr lang="uk-UA" sz="2800" b="1" i="1" u="sng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sz="2800" b="1" i="1" u="sng" dirty="0" smtClean="0"/>
          </a:p>
        </p:txBody>
      </p:sp>
      <p:pic>
        <p:nvPicPr>
          <p:cNvPr id="16" name="Picture 2" descr="C:\Users\Дмитрий\Desktop\перо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13176"/>
            <a:ext cx="1512168" cy="12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>
            <a:stCxn id="4" idx="2"/>
          </p:cNvCxnSpPr>
          <p:nvPr/>
        </p:nvCxnSpPr>
        <p:spPr>
          <a:xfrm>
            <a:off x="4283968" y="177281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9" name="Рисунок 18" descr="puiple-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897871" y="2924944"/>
            <a:ext cx="2246129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7428"/>
      </p:ext>
    </p:extLst>
  </p:cSld>
  <p:clrMapOvr>
    <a:masterClrMapping/>
  </p:clrMapOvr>
  <p:transition spd="slow" advClick="0"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3888" y="188640"/>
            <a:ext cx="158417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складені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196752"/>
            <a:ext cx="3240360" cy="2376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b="1" u="sng" baseline="-25000" dirty="0" smtClean="0"/>
          </a:p>
          <a:p>
            <a:endParaRPr lang="uk-UA" b="1" u="sng" baseline="-25000" dirty="0" smtClean="0"/>
          </a:p>
          <a:p>
            <a:endParaRPr lang="uk-UA" b="1" u="sng" baseline="-25000" dirty="0" smtClean="0"/>
          </a:p>
          <a:p>
            <a:endParaRPr lang="uk-UA" b="1" u="sng" baseline="-25000" dirty="0" smtClean="0"/>
          </a:p>
          <a:p>
            <a:endParaRPr lang="uk-UA" b="1" u="sng" baseline="-25000" dirty="0" smtClean="0"/>
          </a:p>
          <a:p>
            <a:endParaRPr lang="uk-UA" b="1" u="sng" baseline="-25000" dirty="0" smtClean="0"/>
          </a:p>
          <a:p>
            <a:endParaRPr lang="uk-UA" sz="2000" b="1" u="sng" baseline="-25000" dirty="0" smtClean="0"/>
          </a:p>
          <a:p>
            <a:pPr algn="just"/>
            <a:r>
              <a:rPr lang="uk-UA" sz="20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Складеними називаються частки, які містять кілька компонентів (два, інколи гри</a:t>
            </a:r>
            <a:r>
              <a:rPr lang="uk-UA" sz="20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що пишуться окремо. </a:t>
            </a:r>
            <a:r>
              <a:rPr lang="uk-UA" sz="20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можуть утворюватись з: </a:t>
            </a:r>
            <a:endParaRPr lang="uk-UA" sz="2000" b="1" u="sng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uk-UA" sz="20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часток</a:t>
            </a:r>
            <a:r>
              <a:rPr lang="uk-UA" sz="20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(ще б пак, хоч би), </a:t>
            </a:r>
            <a:endParaRPr lang="uk-UA" sz="2000" b="1" i="1" u="sng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 </a:t>
            </a:r>
            <a:r>
              <a:rPr lang="uk-UA" sz="20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сполучника</a:t>
            </a:r>
            <a:r>
              <a:rPr lang="uk-UA" sz="20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 хіба), </a:t>
            </a:r>
            <a:endParaRPr lang="uk-UA" sz="2000" b="1" i="1" u="sng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 </a:t>
            </a:r>
            <a:r>
              <a:rPr lang="uk-UA" sz="20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прийменника</a:t>
            </a:r>
            <a:r>
              <a:rPr lang="uk-UA" sz="20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(не без того), </a:t>
            </a:r>
            <a:r>
              <a:rPr lang="uk-UA" sz="20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 і дієслова </a:t>
            </a:r>
            <a:r>
              <a:rPr lang="uk-UA" sz="20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(було б), </a:t>
            </a:r>
            <a:endParaRPr lang="uk-UA" sz="2000" b="1" i="1" u="sng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сполучника </a:t>
            </a:r>
            <a:r>
              <a:rPr lang="uk-UA" sz="20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займенника </a:t>
            </a:r>
            <a:r>
              <a:rPr lang="uk-UA" sz="20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 то).</a:t>
            </a:r>
          </a:p>
          <a:p>
            <a:endParaRPr lang="uk-UA" sz="2400" b="1" i="1" u="sng" baseline="-25000" dirty="0" smtClean="0"/>
          </a:p>
          <a:p>
            <a:endParaRPr lang="uk-UA" sz="2400" b="1" i="1" u="sng" baseline="-25000" dirty="0" smtClean="0"/>
          </a:p>
          <a:p>
            <a:endParaRPr lang="uk-UA" sz="2400" b="1" i="1" u="sng" baseline="-25000" dirty="0" smtClean="0"/>
          </a:p>
          <a:p>
            <a:endParaRPr lang="uk-UA" b="1" i="1" u="sng" baseline="-25000" dirty="0" smtClean="0"/>
          </a:p>
          <a:p>
            <a:endParaRPr lang="uk-UA" b="1" i="1" u="sng" baseline="-25000" dirty="0" smtClean="0"/>
          </a:p>
          <a:p>
            <a:endParaRPr lang="uk-UA" b="1" i="1" u="sng" baseline="-25000" dirty="0" smtClean="0"/>
          </a:p>
          <a:p>
            <a:endParaRPr lang="uk-UA" b="1" i="1" u="sng" baseline="-25000" dirty="0" smtClean="0"/>
          </a:p>
          <a:p>
            <a:endParaRPr lang="uk-UA" b="1" i="1" u="sng" baseline="-25000" dirty="0" smtClean="0"/>
          </a:p>
          <a:p>
            <a:endParaRPr lang="uk-UA" b="1" i="1" u="sng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717032"/>
            <a:ext cx="3240360" cy="2880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baseline="-25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нечленованих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складені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реченні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розділені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словами,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їхніми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компонентами в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реченні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вставити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слова.</a:t>
            </a:r>
            <a:r>
              <a:rPr lang="uk-UA" sz="20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000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Нечленовані</a:t>
            </a:r>
            <a:r>
              <a:rPr lang="uk-UA" sz="20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частки:</a:t>
            </a:r>
            <a:endParaRPr lang="uk-UA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б, все 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 таки, далеко не, до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ж,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б,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же, навряд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ж,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не.</a:t>
            </a:r>
          </a:p>
          <a:p>
            <a:endParaRPr lang="ru-RU" sz="2000" b="1" baseline="-25000" dirty="0" smtClean="0"/>
          </a:p>
          <a:p>
            <a:endParaRPr lang="uk-UA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3717032"/>
            <a:ext cx="3240360" cy="2880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baseline="-25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членованих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складені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реченні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розділені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словами,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їхніми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компонентами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вставити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слова.</a:t>
            </a:r>
            <a:b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Членовані частки:</a:t>
            </a:r>
            <a:endParaRPr lang="uk-UA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ледь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не, як не,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нехай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б,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за, от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ось </a:t>
            </a:r>
            <a:r>
              <a:rPr lang="ru-RU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baseline="-25000" dirty="0" smtClean="0"/>
          </a:p>
          <a:p>
            <a:endParaRPr lang="ru-RU" sz="1400" b="1" baseline="-25000" dirty="0" smtClean="0"/>
          </a:p>
          <a:p>
            <a:endParaRPr lang="ru-RU" sz="1400" b="1" baseline="-25000" dirty="0" smtClean="0"/>
          </a:p>
          <a:p>
            <a:endParaRPr lang="ru-RU" sz="1400" b="1" dirty="0" smtClean="0"/>
          </a:p>
        </p:txBody>
      </p:sp>
      <p:pic>
        <p:nvPicPr>
          <p:cNvPr id="11" name="Picture 1" descr="C:\Users\Дмитрий\Desktop\руч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166465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>
            <a:off x="4644008" y="90872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95936" y="90872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331640" y="2564904"/>
            <a:ext cx="144016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3"/>
          </p:cNvCxnSpPr>
          <p:nvPr/>
        </p:nvCxnSpPr>
        <p:spPr>
          <a:xfrm>
            <a:off x="6084168" y="2384884"/>
            <a:ext cx="1512168" cy="1260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4" name="Рисунок 23" descr="mudryiy-fili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736304" cy="170616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256584"/>
          </a:xfrm>
        </p:spPr>
        <p:txBody>
          <a:bodyPr/>
          <a:lstStyle/>
          <a:p>
            <a:pPr>
              <a:buNone/>
            </a:pP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111" y="1448780"/>
            <a:ext cx="4536504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граматичне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780928"/>
            <a:ext cx="4536504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лексичне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cr10338.tmweb.ru/upload/medialibrary/a76/atten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30" t="5116" r="18103"/>
          <a:stretch>
            <a:fillRect/>
          </a:stretch>
        </p:blipFill>
        <p:spPr bwMode="auto">
          <a:xfrm>
            <a:off x="1143000" y="2789238"/>
            <a:ext cx="15779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3968" y="4149080"/>
            <a:ext cx="4248472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конкретних функцій </a:t>
            </a:r>
            <a:r>
              <a:rPr lang="uk-UA" sz="24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українській мові виділяються частки: </a:t>
            </a:r>
            <a:br>
              <a:rPr lang="uk-UA" sz="24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І) формотворчі; </a:t>
            </a:r>
            <a:b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заперечні; </a:t>
            </a:r>
            <a:b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стверджувальні; </a:t>
            </a:r>
            <a:b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питальні; </a:t>
            </a:r>
            <a:b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вірогідні; </a:t>
            </a:r>
            <a:b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підсилювальні; </a:t>
            </a:r>
            <a:b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видільні; </a:t>
            </a:r>
            <a:b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спонукальні;</a:t>
            </a:r>
            <a:b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вказівні.</a:t>
            </a:r>
          </a:p>
          <a:p>
            <a:endParaRPr lang="uk-UA" dirty="0" smtClean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456363" y="10527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28184" y="980728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Формотворчі</a:t>
            </a:r>
            <a:r>
              <a:rPr lang="ru-RU" b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928992" cy="5688632"/>
          </a:xfrm>
        </p:spPr>
        <p:txBody>
          <a:bodyPr>
            <a:noAutofit/>
          </a:bodyPr>
          <a:lstStyle/>
          <a:p>
            <a:pPr algn="just"/>
            <a:r>
              <a:rPr lang="ru-RU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них належать </a:t>
            </a:r>
            <a:r>
              <a:rPr lang="ru-RU" sz="2400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хай, нехай, давай, </a:t>
            </a:r>
            <a:r>
              <a:rPr lang="ru-RU" sz="2400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sz="2400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(б). </a:t>
            </a:r>
            <a:r>
              <a:rPr lang="ru-RU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2400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слову </a:t>
            </a:r>
            <a:r>
              <a:rPr lang="ru-RU" sz="2400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реченню</a:t>
            </a:r>
            <a:r>
              <a:rPr lang="ru-RU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граматичної</a:t>
            </a:r>
            <a:r>
              <a:rPr lang="ru-RU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2400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формотворчими</a:t>
            </a:r>
            <a:r>
              <a:rPr lang="ru-RU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u="sng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 </a:t>
            </a:r>
            <a:r>
              <a:rPr lang="uk-UA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хай. нехай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 наказову форму дієслів 3-ої особи однини та множини і формують імперативні речення ірреального змісту: 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 ні жар. ні холод 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спинять вас! 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І.Франко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 </a:t>
            </a:r>
            <a:r>
              <a:rPr lang="uk-UA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 (давайте) 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уживається при інфінітивах та дієсловах 1-ої особи однини і множини форми майбутнього часу, виражає заклик до спільної дії та формує імперативні речення, пом’якшуючи 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 категоричність, має обмежений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стилевжиток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оскільки є </a:t>
            </a:r>
            <a:r>
              <a:rPr lang="uk-UA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анормативною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вертатись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 (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Головко).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щоби</a:t>
            </a:r>
            <a:r>
              <a:rPr lang="ru-RU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надаючи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реченню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наказового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побажання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ти був багатий, як земля; </a:t>
            </a:r>
            <a:b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заперечення можливості чого-небудь: 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</a:t>
            </a:r>
            <a:r>
              <a:rPr lang="uk-UA" sz="24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отеє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потурала дочці у такому 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ділі? 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М.Коцюбинський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b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застереження можливих негативних наслідків: 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часом шкапина не забрела в плавні та не згоріла 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М.Коцюбинський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наказ або прохання: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Щоб на світанку ти був тут (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Тютюнник).</a:t>
            </a:r>
            <a:b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 </a:t>
            </a:r>
            <a:r>
              <a:rPr lang="uk-UA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 (б)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 дієслова умовного способу: надає реченню ірреального змісту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може вживатись у значенні наказового способу і виражати: 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І) побажання: 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 би вже ліпше 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бігав 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(Леся Українка); 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ввічливе 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прохання, 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пропозицію</a:t>
            </a:r>
            <a:r>
              <a:rPr lang="uk-UA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Пождав би ти безмісячної ночі 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(Леся Українка</a:t>
            </a:r>
            <a:r>
              <a:rPr lang="uk-UA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sz="24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/>
          </a:p>
        </p:txBody>
      </p:sp>
      <p:pic>
        <p:nvPicPr>
          <p:cNvPr id="5" name="Picture 1" descr="C:\Users\Дмитрий\Desktop\book-and-fountain-p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5136" y="6038914"/>
            <a:ext cx="1619672" cy="127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uk-UA" b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Заперечні частки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6886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заперечних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часток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ані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Виражаючи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набувати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відтінків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підсилення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виокремлення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якоїсь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семантики: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вернеться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чорнобривий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й не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привітає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розплете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довгу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косу,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хустку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зав'яже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на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ліжко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домовину сиротою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ляже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(Т. Шевченко). </a:t>
            </a:r>
          </a:p>
          <a:p>
            <a:r>
              <a:rPr lang="ru-RU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знаходитись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самостійних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частинах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заперечує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де ж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дівся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соловейко? Не питай, не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(Т. Шевченко).</a:t>
            </a:r>
          </a:p>
          <a:p>
            <a:r>
              <a:rPr lang="ru-RU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На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підсилення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Ми не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бачили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сполучника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повторенні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Нема в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оселі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саду,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ставу</a:t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слова-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йдеш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експресивним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варіантом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заперечної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каліка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старий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ані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остались.</a:t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не, </a:t>
            </a:r>
            <a:r>
              <a:rPr lang="ru-RU" b="1" u="sng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утрачати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і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небога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небилиця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небезпечний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нікчема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нінащо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Стверджувальні</a:t>
            </a:r>
            <a:r>
              <a:rPr lang="ru-RU" b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Стверджувальні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авжеж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атож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аякже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егеж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вигуках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їй-бо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-богу,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-право).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....так,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попрікнути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Коцюбинський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b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слова-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r>
              <a:rPr lang="ru-RU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Поїдеш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екскурсію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b="1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– 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Аякже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 descr="__20140207_17088349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861048"/>
            <a:ext cx="3351496" cy="2764121"/>
          </a:xfrm>
          <a:prstGeom prst="rect">
            <a:avLst/>
          </a:prstGeom>
        </p:spPr>
      </p:pic>
    </p:spTree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Питальні </a:t>
            </a:r>
            <a:r>
              <a:rPr lang="uk-UA" b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питальних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не, та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хіба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хіба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ж, та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хіба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невже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невже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ж, та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невже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за. </a:t>
            </a:r>
            <a:endParaRPr lang="ru-RU" b="1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питальності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додаткову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питальності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модальну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сумніву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здивування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непевності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винна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голубка,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голуба любить?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0_14a514_b9161d24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5032" y="3717032"/>
            <a:ext cx="2434929" cy="3140968"/>
          </a:xfrm>
          <a:prstGeom prst="rect">
            <a:avLst/>
          </a:prstGeom>
        </p:spPr>
      </p:pic>
      <p:pic>
        <p:nvPicPr>
          <p:cNvPr id="1026" name="Picture 2" descr="C:\Users\admin\AppData\Local\Microsoft\Windows\Temporary Internet Files\Content.IE5\FNQ7TQGR\book_PNG210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015" y="4604170"/>
            <a:ext cx="2485841" cy="225382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Оклично-підсилювальні</a:t>
            </a:r>
            <a:r>
              <a:rPr lang="ru-RU" b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endParaRPr lang="uk-UA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Оклично-підсилювальні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 за. </a:t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супроводжують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окличну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інтонацію речення і підсилюють значення висловлюваної думки чи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семантичного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компонента: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біда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чума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косила! А сила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розцвіла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(П.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Тичина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kniga_21-3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254825"/>
            <a:ext cx="4063492" cy="260317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uk-UA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Статус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часток у сучасному мовознавстві.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Класифікація часток за походженням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структурою.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Групи часток за функцією та способом уживання.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 див. на сторінці дисципліни у </a:t>
            </a:r>
            <a:r>
              <a:rPr lang="uk-UA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МУДЛі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__20140207_17088349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08079"/>
            <a:ext cx="2815937" cy="2322423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Підсилювальні</a:t>
            </a:r>
            <a:r>
              <a:rPr lang="ru-RU" b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Підсилювальні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і, й 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так, аж, все, таки, уже,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же,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якраз,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десь, якось,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куди,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собі, тобі, воно, його. </a:t>
            </a:r>
            <a:b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i="1" u="sng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підсилюють зміст усього висловлювання або значення тих слів, які поєднуються часткою. </a:t>
            </a:r>
          </a:p>
          <a:p>
            <a:pPr algn="just"/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Я один, а їх  аж триста (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Українка); 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 неба місяць так і сяє (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Шевченко); 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 ж  ти,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маленький, пізній бо час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(Леся Українка).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Видільні</a:t>
            </a:r>
            <a:r>
              <a:rPr lang="ru-RU" b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Видільні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лишень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все,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б, уже (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тепера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можеш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дать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нараду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розказати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лихо сталось в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(Леся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Українка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None/>
            </a:pPr>
            <a:endParaRPr lang="ru-RU" b="1" i="1" dirty="0" smtClean="0"/>
          </a:p>
          <a:p>
            <a:endParaRPr lang="uk-UA" dirty="0"/>
          </a:p>
        </p:txBody>
      </p:sp>
      <p:pic>
        <p:nvPicPr>
          <p:cNvPr id="3082" name="Picture 10" descr="C:\Users\admin\AppData\Local\Microsoft\Windows\Temporary Internet Files\Content.IE5\FNQ7TQGR\pen_PNG742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861048"/>
            <a:ext cx="2612423" cy="2047317"/>
          </a:xfrm>
          <a:prstGeom prst="rect">
            <a:avLst/>
          </a:prstGeom>
          <a:noFill/>
        </p:spPr>
      </p:pic>
      <p:pic>
        <p:nvPicPr>
          <p:cNvPr id="3085" name="Picture 13" descr="C:\Users\admin\AppData\Local\Microsoft\Windows\Temporary Internet Files\Content.IE5\RH6C042Z\green-307835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4157234" cy="216522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99592" y="4428401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Видільні</a:t>
            </a:r>
            <a:r>
              <a:rPr lang="ru-RU" sz="3200" b="1" u="sng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частки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Спонукальні</a:t>
            </a:r>
            <a:r>
              <a:rPr lang="ru-RU" b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Спонукальні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бодай,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годі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ну, давай, на,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нумо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лишень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наказ,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заборону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Ну, як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сину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(М.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Коцюбинський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Слухай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лишень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скажу ... 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(О. Гончар)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admin\AppData\Local\Microsoft\Windows\Temporary Internet Files\Content.IE5\0AV200A3\feebbf6628c3898dfcf6b4dfc76584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221088"/>
            <a:ext cx="2145754" cy="24247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Вірогідні частки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Вірогідні частки: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буцім, мов, немов, немовби, мабуть, ледве чи. мовляв, начеб, нібито, наче, неначе, ніби, навряд чи </a:t>
            </a:r>
            <a:r>
              <a:rPr lang="uk-UA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под. </a:t>
            </a:r>
          </a:p>
          <a:p>
            <a:endParaRPr lang="uk-UA" b="1" u="sng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виражають значення припущення, сумніву, невпевненості щодо вірогідності висловлюваного змісту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Оце ж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нібито,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 в Італію </a:t>
            </a:r>
            <a:r>
              <a:rPr lang="uk-UA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їхать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(Леся Українка).</a:t>
            </a:r>
          </a:p>
          <a:p>
            <a:endParaRPr lang="uk-UA" b="1" u="sng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 мати на увазі, що ці лексеми можуть уживатись і в функції сполучників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блідий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 на ту пору з-за хмари де-де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виглядав,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неначе човен в синім морі то виринав, то потопав </a:t>
            </a:r>
            <a:r>
              <a:rPr lang="uk-UA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(Т. Шевченко).</a:t>
            </a:r>
          </a:p>
          <a:p>
            <a:pPr>
              <a:buNone/>
            </a:pPr>
            <a:endParaRPr lang="uk-UA" i="1" u="sng" dirty="0" smtClean="0"/>
          </a:p>
          <a:p>
            <a:endParaRPr lang="uk-UA" dirty="0"/>
          </a:p>
        </p:txBody>
      </p:sp>
    </p:spTree>
  </p:cSld>
  <p:clrMapOvr>
    <a:masterClrMapping/>
  </p:clrMapOvr>
  <p:transition spd="slow" advClick="0" advTm="10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Вказівні</a:t>
            </a:r>
            <a:r>
              <a:rPr lang="ru-RU" b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Вказівні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ось, от, то,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он,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ото. </a:t>
            </a:r>
          </a:p>
          <a:p>
            <a:pPr>
              <a:buNone/>
            </a:pPr>
            <a:endParaRPr lang="ru-RU" b="1" i="1" u="sng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завтра свято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нас 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(Леся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Українка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тином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опухла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(Т. Шевченко); 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мурована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церква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дзвіницею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(Марко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Вовчок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5122" name="Picture 2" descr="C:\Users\admin\AppData\Local\Microsoft\Windows\Temporary Internet Files\Content.IE5\FNQ7TQGR\Книга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607942"/>
            <a:ext cx="2696344" cy="32500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d8541d5eea5ad426835c03034e7bc6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341" cy="6858000"/>
          </a:xfrm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uk-UA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Часткою називається така група службових </a:t>
            </a:r>
            <a:r>
              <a:rPr lang="uk-UA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незмінюваних </a:t>
            </a:r>
            <a:r>
              <a:rPr lang="uk-UA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слів, які </a:t>
            </a:r>
            <a:r>
              <a:rPr lang="uk-UA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слугують </a:t>
            </a:r>
            <a:r>
              <a:rPr lang="uk-UA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семантичного поєднання в реченні різнорідних його членів, надання висловлюванням і </a:t>
            </a:r>
            <a:r>
              <a:rPr lang="uk-UA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 частинам </a:t>
            </a:r>
            <a:r>
              <a:rPr lang="uk-UA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 смислових, модальних </a:t>
            </a:r>
            <a:r>
              <a:rPr lang="uk-UA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3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-експресивних </a:t>
            </a:r>
            <a:r>
              <a:rPr lang="uk-UA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відтінків, необхідних </a:t>
            </a:r>
            <a:r>
              <a:rPr lang="uk-UA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комунікативному процесі.</a:t>
            </a:r>
            <a:r>
              <a:rPr lang="uk-UA" sz="3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cs630124.vk.me/v630124996/1435/Wmmcdqnc3q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00"/>
          <a:stretch>
            <a:fillRect/>
          </a:stretch>
        </p:blipFill>
        <p:spPr bwMode="auto">
          <a:xfrm>
            <a:off x="539552" y="2708920"/>
            <a:ext cx="1584176" cy="38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хема 1"/>
          <p:cNvPicPr>
            <a:picLocks noChangeArrowheads="1"/>
          </p:cNvPicPr>
          <p:nvPr/>
        </p:nvPicPr>
        <p:blipFill>
          <a:blip r:embed="rId3" cstate="print"/>
          <a:srcRect l="-12476" r="-12653"/>
          <a:stretch>
            <a:fillRect/>
          </a:stretch>
        </p:blipFill>
        <p:spPr bwMode="auto">
          <a:xfrm>
            <a:off x="3622191" y="3109317"/>
            <a:ext cx="5112568" cy="374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371226"/>
      </p:ext>
    </p:extLst>
  </p:cSld>
  <p:clrMapOvr>
    <a:masterClrMapping/>
  </p:clrMapOvr>
  <p:transition spd="slow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332657"/>
            <a:ext cx="8064896" cy="4176464"/>
          </a:xfrm>
        </p:spPr>
        <p:txBody>
          <a:bodyPr>
            <a:normAutofit/>
          </a:bodyPr>
          <a:lstStyle/>
          <a:p>
            <a:pPr algn="just"/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 зародилися ще в </a:t>
            </a:r>
            <a:r>
              <a:rPr lang="uk-UA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праіндоєвропейській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мові, в останній період її існування, але остаточно сформувалися в конкретних мовах, у тому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числі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й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праслов’янській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Найдавніші частки </a:t>
            </a:r>
            <a:r>
              <a:rPr lang="uk-UA" b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</a:t>
            </a:r>
            <a:r>
              <a:rPr lang="uk-UA" b="1" i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і, же, бо, лі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омонімічними зі сполучниками, бо вони виникали з одних і тих само займенників.</a:t>
            </a:r>
            <a:b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праіндоєвропейських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часток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темне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(К.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Бругман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Вони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основ без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закінчень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сонорні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протетичним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*а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консонанти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*е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*о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(А.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Мейє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Picture 2" descr="http://www.cr10338.tmweb.ru/upload/medialibrary/a76/atten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30" t="5116" r="18103"/>
          <a:stretch>
            <a:fillRect/>
          </a:stretch>
        </p:blipFill>
        <p:spPr bwMode="auto">
          <a:xfrm>
            <a:off x="6948264" y="3855591"/>
            <a:ext cx="1251319" cy="30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5989799"/>
      </p:ext>
    </p:extLst>
  </p:cSld>
  <p:clrMapOvr>
    <a:masterClrMapping/>
  </p:clrMapOvr>
  <p:transition spd="slow" advClick="0" advTm="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29421 L -0.00538 -0.564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українській мові продовжує вживатися значна частина </a:t>
            </a:r>
            <a:r>
              <a:rPr lang="uk-UA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праіндоєвропейських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праслов’янських і </a:t>
            </a:r>
            <a:r>
              <a:rPr lang="uk-UA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давньоруськоукраїнських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часток. Поряд з ними виникають і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 українські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них належать: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стверджувальні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прислівника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аякже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як же); </a:t>
            </a:r>
            <a:r>
              <a:rPr lang="ru-RU" b="1" i="1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атож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то ж ); </a:t>
            </a:r>
            <a:r>
              <a:rPr lang="ru-RU" b="1" i="1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авжеж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ж); </a:t>
            </a:r>
            <a:r>
              <a:rPr lang="ru-RU" b="1" i="1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гаразд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прислівника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b="1" i="1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айно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«так»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а+ино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питальні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застарілий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албо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хіба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 XVII ст.), </a:t>
            </a:r>
            <a:r>
              <a:rPr lang="ru-RU" b="1" i="1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 XV ст.);</a:t>
            </a:r>
          </a:p>
          <a:p>
            <a:pPr algn="just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332656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u="sng" baseline="-25000" dirty="0" smtClean="0"/>
              <a:t>Частки в українській мові</a:t>
            </a:r>
            <a:endParaRPr lang="uk-UA" dirty="0"/>
          </a:p>
        </p:txBody>
      </p:sp>
      <p:pic>
        <p:nvPicPr>
          <p:cNvPr id="5" name="Picture 2" descr="http://www.cr10338.tmweb.ru/upload/medialibrary/a76/atten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30" t="5116" r="18103"/>
          <a:stretch>
            <a:fillRect/>
          </a:stretch>
        </p:blipFill>
        <p:spPr bwMode="auto">
          <a:xfrm>
            <a:off x="1907704" y="0"/>
            <a:ext cx="554628" cy="133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cr10338.tmweb.ru/upload/medialibrary/a76/atten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30" t="5116" r="18103"/>
          <a:stretch>
            <a:fillRect/>
          </a:stretch>
        </p:blipFill>
        <p:spPr bwMode="auto">
          <a:xfrm>
            <a:off x="6732240" y="0"/>
            <a:ext cx="558039" cy="133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9046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модальні </a:t>
            </a:r>
            <a:r>
              <a:rPr lang="uk-UA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частки: 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неначе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(зі сполуки 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іначе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 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буцім/буцімто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 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се ми &gt; </a:t>
            </a:r>
            <a:r>
              <a:rPr lang="uk-UA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будьсем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uk-UA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будсем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uk-UA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буццем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uk-UA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буцем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буцім); мов (би), немов (би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із колишньої форми однини наказового способу дієслова 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мовити &gt; .мов; мабуть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(із дієслівної сполуки 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 бути &gt; майбуть &gt; мабуть); майже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(із 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майбуть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заміні 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буть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частку 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же); бодай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(із сполуки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бог дай); далебі/</a:t>
            </a:r>
            <a:r>
              <a:rPr lang="uk-UA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далебіг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стародавньої сполуки 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uk-UA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богь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«якщо 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дасть бог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b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обмежувальні (видільні) частки </a:t>
            </a:r>
            <a:r>
              <a:rPr lang="uk-UA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хоча/хоч 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дієслова</a:t>
            </a:r>
            <a: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хочеш); хіба;</a:t>
            </a:r>
            <a:br>
              <a:rPr lang="uk-UA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підсилювальні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вгьдь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+же), таки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XIVст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прислівникового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кількісні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ледве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заледве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ледь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мало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не, мало не,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немальже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же);</a:t>
            </a:r>
            <a:b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формотворчі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хай/нехай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походженням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2-ої особи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однини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наказового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праслов’янського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en-US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chati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пор. 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нехати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«не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чіпати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нехай &gt;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негай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нагай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r>
              <a:rPr lang="ru-RU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3AF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F3AF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3AFC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F3AFC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3AFC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F3AFC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3AFC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F3AFC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3AFC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F3AFC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 частки як службові слова формувалися на базі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частин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 – іменників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займенників, прикметників, прислівників, вигуків, сполучників і дієслів. За частиномовною співвіднесеністю частки української мови поділяються на </a:t>
            </a:r>
            <a:r>
              <a:rPr lang="uk-UA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відзайменникові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відприслівникові, відіменникові, віддієслівні, 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відприкметникові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відвигукові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відсполучникові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u="sng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Відзайменникові</a:t>
            </a:r>
            <a:r>
              <a:rPr lang="uk-UA" b="1" u="sng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частки</a:t>
            </a:r>
            <a:r>
              <a:rPr lang="uk-UA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воно, що, це, собі, ся, оце (</a:t>
            </a:r>
            <a:r>
              <a:rPr lang="uk-UA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ото, саме, он, чи, ти, мені, тобі. </a:t>
            </a:r>
            <a:r>
              <a:rPr lang="uk-UA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Сяде собі заспіває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uk-UA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Шевченко);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уже й світ бовваніє надворі </a:t>
            </a:r>
            <a:r>
              <a:rPr lang="uk-UA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(Панас Мирний);</a:t>
            </a:r>
          </a:p>
          <a:p>
            <a:endParaRPr lang="uk-UA" dirty="0"/>
          </a:p>
        </p:txBody>
      </p:sp>
      <p:pic>
        <p:nvPicPr>
          <p:cNvPr id="5" name="Picture 2" descr="http://xn--d1aakzhei1f.xn--p1ai/wp-content/uploads/2014/08/3409303-952befa97a854a3f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198" t="7310" r="27904" b="2390"/>
          <a:stretch>
            <a:fillRect/>
          </a:stretch>
        </p:blipFill>
        <p:spPr>
          <a:xfrm flipH="1">
            <a:off x="7308304" y="4221088"/>
            <a:ext cx="1100928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80920" cy="5904656"/>
          </a:xfrm>
        </p:spPr>
        <p:txBody>
          <a:bodyPr>
            <a:normAutofit/>
          </a:bodyPr>
          <a:lstStyle/>
          <a:p>
            <a:pPr algn="just"/>
            <a:r>
              <a:rPr lang="ru-RU" b="1" u="sng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Відприслівникові</a:t>
            </a:r>
            <a:r>
              <a:rPr lang="ru-RU" b="1" u="sng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як, там,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остаточно, прямо, точно, маю не,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паки (пак), так (таки),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гаразд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де, ось,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старій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 вас,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Панас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Мирний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u="sng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Віддієслівні частки</a:t>
            </a:r>
            <a:r>
              <a:rPr lang="uk-UA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авжеж, адже, би, буцім, знай (собі), дай, давай, мов, мовби, немовби, ніби, якби, хай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нехай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 </a:t>
            </a:r>
            <a:r>
              <a:rPr lang="uk-UA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 мовби трошечки легше </a:t>
            </a:r>
            <a:r>
              <a:rPr lang="uk-UA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(Леся Українка).</a:t>
            </a:r>
            <a:br>
              <a:rPr lang="uk-UA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u="sng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Відприкметникові</a:t>
            </a:r>
            <a:r>
              <a:rPr lang="ru-RU" b="1" u="sng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лихий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лишень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мойого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краю, та не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спинюсь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тім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лишень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М.Рильський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i="1" u="sng" dirty="0" smtClean="0"/>
          </a:p>
        </p:txBody>
      </p:sp>
      <p:pic>
        <p:nvPicPr>
          <p:cNvPr id="4" name="Picture 2" descr="http://cs630124.vk.me/v630124996/1435/Wmmcdqnc3q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00"/>
          <a:stretch>
            <a:fillRect/>
          </a:stretch>
        </p:blipFill>
        <p:spPr bwMode="auto">
          <a:xfrm>
            <a:off x="7943956" y="4293096"/>
            <a:ext cx="102053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b="1" u="sng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Відіменникові</a:t>
            </a:r>
            <a:r>
              <a:rPr lang="ru-RU" b="1" u="sng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бігма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бігме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Боже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побий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мене), бодай (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 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дай).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Бодай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тії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вороги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поконали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(І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Нечуй-Левицький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b="1" u="sng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Відсполучникові</a:t>
            </a:r>
            <a:r>
              <a:rPr lang="ru-RU" b="1" u="sng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та, а,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под.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скажи, у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чім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                                      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(Г. Хоткевич); </a:t>
            </a:r>
          </a:p>
          <a:p>
            <a:pPr algn="just"/>
            <a:endParaRPr lang="ru-RU" b="1" i="1" u="sng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Відвигукові</a:t>
            </a:r>
            <a:r>
              <a:rPr lang="ru-RU" b="1" u="sng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ну, га, гей, ага,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атож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аякже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Ну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йди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стоїш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Ви добре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знаєте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Карпа? – </a:t>
            </a:r>
            <a:r>
              <a:rPr lang="ru-RU" b="1" i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Атож</a:t>
            </a:r>
            <a:r>
              <a:rPr lang="ru-RU" b="1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(І. </a:t>
            </a:r>
            <a:r>
              <a:rPr lang="ru-RU" b="1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Нечуй-Левицький</a:t>
            </a:r>
            <a:r>
              <a:rPr lang="ru-RU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None/>
            </a:pPr>
            <a:endParaRPr lang="uk-UA" b="1" u="sng" dirty="0" smtClean="0"/>
          </a:p>
          <a:p>
            <a:endParaRPr lang="uk-UA" dirty="0"/>
          </a:p>
        </p:txBody>
      </p:sp>
      <p:pic>
        <p:nvPicPr>
          <p:cNvPr id="5" name="Рисунок 4" descr="mudryiy-fili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2493278" cy="1554632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1317</Words>
  <Application>Microsoft Office PowerPoint</Application>
  <PresentationFormat>Экран (4:3)</PresentationFormat>
  <Paragraphs>120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Тема Office</vt:lpstr>
      <vt:lpstr>Частки 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Формотворчі частки</vt:lpstr>
      <vt:lpstr>Заперечні частки</vt:lpstr>
      <vt:lpstr>Стверджувальні частки</vt:lpstr>
      <vt:lpstr>Питальні частки</vt:lpstr>
      <vt:lpstr>Оклично-підсилювальні частки</vt:lpstr>
      <vt:lpstr>Підсилювальні частки</vt:lpstr>
      <vt:lpstr>Видільні частки</vt:lpstr>
      <vt:lpstr>Спонукальні частки</vt:lpstr>
      <vt:lpstr>Вірогідні частки</vt:lpstr>
      <vt:lpstr>Вказівні частки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MIYA</cp:lastModifiedBy>
  <cp:revision>69</cp:revision>
  <dcterms:created xsi:type="dcterms:W3CDTF">2013-01-05T18:47:16Z</dcterms:created>
  <dcterms:modified xsi:type="dcterms:W3CDTF">2022-11-15T15:12:18Z</dcterms:modified>
</cp:coreProperties>
</file>