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4630400" cy="8229600"/>
  <p:notesSz cx="8229600" cy="14630400"/>
  <p:embeddedFontLst>
    <p:embeddedFont>
      <p:font typeface="Montserrat" panose="00000500000000000000" pitchFamily="2" charset="-52"/>
      <p:regular r:id="rId23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8" d="100"/>
          <a:sy n="68" d="100"/>
        </p:scale>
        <p:origin x="1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775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C8A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4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66204"/>
            <a:ext cx="75564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Бізнес-моделі в епоху цифрової трансформації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747379"/>
            <a:ext cx="75564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Дослідження ключових аспектів сучасних бізнес-моделей та технологій, що визначають цифрову трансформацію економіки</a:t>
            </a:r>
            <a:endParaRPr lang="en-US" sz="15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616" y="1202769"/>
            <a:ext cx="13021628" cy="686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1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П'ять типів бізнес-моделей сумісного споживання</a:t>
            </a:r>
            <a:endParaRPr lang="en-US" sz="4150" dirty="0"/>
          </a:p>
        </p:txBody>
      </p:sp>
      <p:sp>
        <p:nvSpPr>
          <p:cNvPr id="3" name="Shape 1"/>
          <p:cNvSpPr/>
          <p:nvPr/>
        </p:nvSpPr>
        <p:spPr>
          <a:xfrm>
            <a:off x="734616" y="2256473"/>
            <a:ext cx="13161169" cy="4770358"/>
          </a:xfrm>
          <a:prstGeom prst="roundRect">
            <a:avLst>
              <a:gd name="adj" fmla="val 161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42236" y="2264093"/>
            <a:ext cx="13145929" cy="47422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25949" y="2381845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№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2244328" y="2381845"/>
            <a:ext cx="356889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Назва бізнес-моделі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188035" y="2381845"/>
            <a:ext cx="4226243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Опис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10789087" y="2381845"/>
            <a:ext cx="2915483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Приклад</a:t>
            </a:r>
            <a:endParaRPr lang="en-US" sz="1400" dirty="0"/>
          </a:p>
        </p:txBody>
      </p:sp>
      <p:sp>
        <p:nvSpPr>
          <p:cNvPr id="9" name="Shape 7"/>
          <p:cNvSpPr/>
          <p:nvPr/>
        </p:nvSpPr>
        <p:spPr>
          <a:xfrm>
            <a:off x="742236" y="2738318"/>
            <a:ext cx="13145929" cy="9516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925949" y="2856071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244328" y="2856071"/>
            <a:ext cx="356889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Заснована на натовпі та технологіях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6188035" y="2856071"/>
            <a:ext cx="4226243" cy="716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Заснована на наборі критичної маси користувачів і використанні високих технологій, таких як аналіз Big Data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10789087" y="2856071"/>
            <a:ext cx="2915483" cy="716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Airbnb – сервіс для здачі приватної нерухомості в оренду</a:t>
            </a:r>
            <a:endParaRPr lang="en-US" sz="1400" dirty="0"/>
          </a:p>
        </p:txBody>
      </p:sp>
      <p:sp>
        <p:nvSpPr>
          <p:cNvPr id="14" name="Shape 12"/>
          <p:cNvSpPr/>
          <p:nvPr/>
        </p:nvSpPr>
        <p:spPr>
          <a:xfrm>
            <a:off x="742236" y="3689985"/>
            <a:ext cx="13145929" cy="951667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5" name="Text 13"/>
          <p:cNvSpPr/>
          <p:nvPr/>
        </p:nvSpPr>
        <p:spPr>
          <a:xfrm>
            <a:off x="925949" y="3807738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2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2244328" y="3807738"/>
            <a:ext cx="356889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Сумісного споживання</a:t>
            </a:r>
            <a:endParaRPr lang="en-US" sz="1400" dirty="0"/>
          </a:p>
        </p:txBody>
      </p:sp>
      <p:sp>
        <p:nvSpPr>
          <p:cNvPr id="17" name="Text 15"/>
          <p:cNvSpPr/>
          <p:nvPr/>
        </p:nvSpPr>
        <p:spPr>
          <a:xfrm>
            <a:off x="6188035" y="3807738"/>
            <a:ext cx="4226243" cy="716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основі лежать недовикористані ресурси, які користувачі використовують сумісно, здають в оренду, міняють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10789087" y="3807738"/>
            <a:ext cx="291548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BlaBlaCar – сервіс для пошуку попутників</a:t>
            </a:r>
            <a:endParaRPr lang="en-US" sz="1400" dirty="0"/>
          </a:p>
        </p:txBody>
      </p:sp>
      <p:sp>
        <p:nvSpPr>
          <p:cNvPr id="19" name="Shape 17"/>
          <p:cNvSpPr/>
          <p:nvPr/>
        </p:nvSpPr>
        <p:spPr>
          <a:xfrm>
            <a:off x="742236" y="4641652"/>
            <a:ext cx="13145929" cy="951667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925949" y="4759404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</a:t>
            </a:r>
            <a:endParaRPr lang="en-US" sz="1400" dirty="0"/>
          </a:p>
        </p:txBody>
      </p:sp>
      <p:sp>
        <p:nvSpPr>
          <p:cNvPr id="21" name="Text 19"/>
          <p:cNvSpPr/>
          <p:nvPr/>
        </p:nvSpPr>
        <p:spPr>
          <a:xfrm>
            <a:off x="2244328" y="4759404"/>
            <a:ext cx="3568898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Оптимізації бізнес-процесів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6188035" y="4759404"/>
            <a:ext cx="422624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Оптимізують взаємодію між бізнесом та суспільством</a:t>
            </a:r>
            <a:endParaRPr lang="en-US" sz="1400" dirty="0"/>
          </a:p>
        </p:txBody>
      </p:sp>
      <p:sp>
        <p:nvSpPr>
          <p:cNvPr id="23" name="Text 21"/>
          <p:cNvSpPr/>
          <p:nvPr/>
        </p:nvSpPr>
        <p:spPr>
          <a:xfrm>
            <a:off x="10789087" y="4759404"/>
            <a:ext cx="2915483" cy="7161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Cargomatic – сервіс агрегування попиту на вантажні перевезення</a:t>
            </a:r>
            <a:endParaRPr lang="en-US" sz="1400" dirty="0"/>
          </a:p>
        </p:txBody>
      </p:sp>
      <p:sp>
        <p:nvSpPr>
          <p:cNvPr id="24" name="Shape 22"/>
          <p:cNvSpPr/>
          <p:nvPr/>
        </p:nvSpPr>
        <p:spPr>
          <a:xfrm>
            <a:off x="742236" y="5593318"/>
            <a:ext cx="13145929" cy="712946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25949" y="5711071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</a:t>
            </a:r>
            <a:endParaRPr lang="en-US" sz="1400" dirty="0"/>
          </a:p>
        </p:txBody>
      </p:sp>
      <p:sp>
        <p:nvSpPr>
          <p:cNvPr id="26" name="Text 24"/>
          <p:cNvSpPr/>
          <p:nvPr/>
        </p:nvSpPr>
        <p:spPr>
          <a:xfrm>
            <a:off x="2244328" y="5711071"/>
            <a:ext cx="3568898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Сумісного використання простору і часу</a:t>
            </a:r>
            <a:endParaRPr lang="en-US" sz="1400" dirty="0"/>
          </a:p>
        </p:txBody>
      </p:sp>
      <p:sp>
        <p:nvSpPr>
          <p:cNvPr id="27" name="Text 25"/>
          <p:cNvSpPr/>
          <p:nvPr/>
        </p:nvSpPr>
        <p:spPr>
          <a:xfrm>
            <a:off x="6188035" y="5711071"/>
            <a:ext cx="422624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Сумісне використання інфраструктури для проведення часу</a:t>
            </a:r>
            <a:endParaRPr lang="en-US" sz="1400" dirty="0"/>
          </a:p>
        </p:txBody>
      </p:sp>
      <p:sp>
        <p:nvSpPr>
          <p:cNvPr id="28" name="Text 26"/>
          <p:cNvSpPr/>
          <p:nvPr/>
        </p:nvSpPr>
        <p:spPr>
          <a:xfrm>
            <a:off x="10789087" y="5711071"/>
            <a:ext cx="291548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TalantGarden – технологічна зона для сумісної творчості</a:t>
            </a:r>
            <a:endParaRPr lang="en-US" sz="1400" dirty="0"/>
          </a:p>
        </p:txBody>
      </p:sp>
      <p:sp>
        <p:nvSpPr>
          <p:cNvPr id="29" name="Shape 27"/>
          <p:cNvSpPr/>
          <p:nvPr/>
        </p:nvSpPr>
        <p:spPr>
          <a:xfrm>
            <a:off x="742236" y="6306264"/>
            <a:ext cx="13145929" cy="712946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925949" y="6424017"/>
            <a:ext cx="943570" cy="238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5</a:t>
            </a:r>
            <a:endParaRPr lang="en-US" sz="1400" dirty="0"/>
          </a:p>
        </p:txBody>
      </p:sp>
      <p:sp>
        <p:nvSpPr>
          <p:cNvPr id="31" name="Text 29"/>
          <p:cNvSpPr/>
          <p:nvPr/>
        </p:nvSpPr>
        <p:spPr>
          <a:xfrm>
            <a:off x="2244328" y="6424017"/>
            <a:ext cx="3568898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основі технологій і сумісного управління</a:t>
            </a:r>
            <a:endParaRPr lang="en-US" sz="1400" dirty="0"/>
          </a:p>
        </p:txBody>
      </p:sp>
      <p:sp>
        <p:nvSpPr>
          <p:cNvPr id="32" name="Text 30"/>
          <p:cNvSpPr/>
          <p:nvPr/>
        </p:nvSpPr>
        <p:spPr>
          <a:xfrm>
            <a:off x="6188035" y="6424017"/>
            <a:ext cx="422624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Технологічні посередники в управлінні активами користувачів</a:t>
            </a:r>
            <a:endParaRPr lang="en-US" sz="1400" dirty="0"/>
          </a:p>
        </p:txBody>
      </p:sp>
      <p:sp>
        <p:nvSpPr>
          <p:cNvPr id="33" name="Text 31"/>
          <p:cNvSpPr/>
          <p:nvPr/>
        </p:nvSpPr>
        <p:spPr>
          <a:xfrm>
            <a:off x="10789087" y="6424017"/>
            <a:ext cx="2915483" cy="4774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4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Kiva – сервіс для взаємного кредитування фізичних осіб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09650"/>
            <a:ext cx="75564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Бізнес-модель маркетплейс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89183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Принцип роботи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3558302"/>
            <a:ext cx="3536156" cy="206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Передбачає продаж товарів та послуг, що не належать володарю сайту. Власник маркетплейса забезпечує трафік і маркетингову підтримку для збільшення продажів компанії, розмістивши інформацію про свій товар у каталозі.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280190" y="5800963"/>
            <a:ext cx="3536156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 правило, маркетплейс спеціалізується на певній ніші будь то логістика, організація весіль або торгівля товарами.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10308074" y="2989183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Монетизація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0308074" y="3558302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Комісія у вигляді відсотків від угоди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0308074" y="4143732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Платне розміщення повідомлення в каталозі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0308074" y="4729163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Публікація пропозиції на першій сторінці сайту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10308074" y="5314593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Попадання товару в ТОП в каталозі</a:t>
            </a: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10308074" y="6009203"/>
            <a:ext cx="3536156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конкуренція на платформі велика, компанії готові платити більше, щоб опинитися на видному місці на сайті.</a:t>
            </a:r>
            <a:endParaRPr lang="en-US" sz="15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75373"/>
            <a:ext cx="9702165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Чотири стовпи третьої платформи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213967"/>
            <a:ext cx="6422231" cy="2499955"/>
          </a:xfrm>
          <a:prstGeom prst="roundRect">
            <a:avLst>
              <a:gd name="adj" fmla="val 3334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15008" y="243518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954F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719" y="2558653"/>
            <a:ext cx="267891" cy="34825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15008" y="3228856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Хмарні технології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15008" y="3718679"/>
            <a:ext cx="5979795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Можливість «дотягнутися» до нових швидко зростаючих ринків як географічно, так і з позицій більш повного охвату нових сегментів споживачів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7414379" y="2213967"/>
            <a:ext cx="6422231" cy="2499955"/>
          </a:xfrm>
          <a:prstGeom prst="roundRect">
            <a:avLst>
              <a:gd name="adj" fmla="val 3334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635597" y="2435185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954F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308" y="2558653"/>
            <a:ext cx="267891" cy="348258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635597" y="3228856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Мобільність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7635597" y="3718679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Сукупність технологій, додатків та рішень на базі портативних ПК, телефонів, смартфонів, планшетів</a:t>
            </a:r>
            <a:endParaRPr lang="en-US" sz="1550" dirty="0"/>
          </a:p>
        </p:txBody>
      </p:sp>
      <p:sp>
        <p:nvSpPr>
          <p:cNvPr id="13" name="Shape 9"/>
          <p:cNvSpPr/>
          <p:nvPr/>
        </p:nvSpPr>
        <p:spPr>
          <a:xfrm>
            <a:off x="793790" y="4912281"/>
            <a:ext cx="6422231" cy="2241947"/>
          </a:xfrm>
          <a:prstGeom prst="roundRect">
            <a:avLst>
              <a:gd name="adj" fmla="val 3718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1015008" y="513349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954F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719" y="5256967"/>
            <a:ext cx="267891" cy="348258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1015008" y="5927169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Соціальні мережі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1015008" y="6416993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Платформи для комунікації та взаємодії користувачів, що створюють нові можливості для бізнесу</a:t>
            </a:r>
            <a:endParaRPr lang="en-US" sz="1550" dirty="0"/>
          </a:p>
        </p:txBody>
      </p:sp>
      <p:sp>
        <p:nvSpPr>
          <p:cNvPr id="18" name="Shape 13"/>
          <p:cNvSpPr/>
          <p:nvPr/>
        </p:nvSpPr>
        <p:spPr>
          <a:xfrm>
            <a:off x="7414379" y="4912281"/>
            <a:ext cx="6422231" cy="2241947"/>
          </a:xfrm>
          <a:prstGeom prst="roundRect">
            <a:avLst>
              <a:gd name="adj" fmla="val 3718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635597" y="513349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FF954F"/>
          </a:solidFill>
          <a:ln/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308" y="5256967"/>
            <a:ext cx="267891" cy="348258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635597" y="5927169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Великі дані</a:t>
            </a:r>
            <a:endParaRPr lang="en-US" sz="2200" dirty="0"/>
          </a:p>
        </p:txBody>
      </p:sp>
      <p:sp>
        <p:nvSpPr>
          <p:cNvPr id="22" name="Text 16"/>
          <p:cNvSpPr/>
          <p:nvPr/>
        </p:nvSpPr>
        <p:spPr>
          <a:xfrm>
            <a:off x="7635597" y="6416993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Технології обробки та аналізу величезних обсягів інформації для прийняття бізнес-рішень</a:t>
            </a:r>
            <a:endParaRPr lang="en-US" sz="15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88419"/>
            <a:ext cx="8420695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Переваги хмарних технологій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827014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Хмарні технології з'явилися як відповідь на запити бізнесу в зменшенні термінів розгортки і масштабування ІТ і відкрили перед бізнесом цілий ряд можливостей:</a:t>
            </a:r>
            <a:endParaRPr lang="en-US" sz="15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66273"/>
            <a:ext cx="992267" cy="11907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84415" y="2764631"/>
            <a:ext cx="3584615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Географічне розширення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984415" y="3254454"/>
            <a:ext cx="11852196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Можливість надавати сервіси віддаленим клієнтам в тих частинах планети, де є на них попит</a:t>
            </a:r>
            <a:endParaRPr lang="en-US" sz="15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757017"/>
            <a:ext cx="992267" cy="1190744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84415" y="3955375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Нові сегменти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1984415" y="4445198"/>
            <a:ext cx="11852196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Більш повний охват нових сегментів споживачів, таких як малий/середній бізнес</a:t>
            </a:r>
            <a:endParaRPr lang="en-US" sz="15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947761"/>
            <a:ext cx="992267" cy="14025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984415" y="5146119"/>
            <a:ext cx="4956215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Скорочення ланцюга посередників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1984415" y="5635943"/>
            <a:ext cx="1185219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Замість спілкування з десятками постачальників обладнання, клієнту необхідно спілкуватися лише з провайдером хмарного сервісу</a:t>
            </a:r>
            <a:endParaRPr lang="en-US" sz="15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6350317"/>
            <a:ext cx="992267" cy="119074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984415" y="6548676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Нові бізнес-моделі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1984415" y="7038499"/>
            <a:ext cx="11852196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Створили основу для компаній з новими бізнес-моделями: Uber, Netflix, Airbnb</a:t>
            </a:r>
            <a:endParaRPr lang="en-US" sz="15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90550"/>
            <a:ext cx="7704653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Еволюція мобільних мереж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303770" y="1729145"/>
            <a:ext cx="22860" cy="5909905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4" name="Shape 2"/>
          <p:cNvSpPr/>
          <p:nvPr/>
        </p:nvSpPr>
        <p:spPr>
          <a:xfrm>
            <a:off x="6519505" y="1940957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5" name="Shape 3"/>
          <p:cNvSpPr/>
          <p:nvPr/>
        </p:nvSpPr>
        <p:spPr>
          <a:xfrm>
            <a:off x="7091958" y="172914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144048" y="1729859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3469958" y="1791057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1G (1970-80-ті)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790" y="2280880"/>
            <a:ext cx="5529143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Повністю аналогові мережі, дозволяли здійснювати лише передачу голосу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515582" y="3131582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10" name="Shape 8"/>
          <p:cNvSpPr/>
          <p:nvPr/>
        </p:nvSpPr>
        <p:spPr>
          <a:xfrm>
            <a:off x="7091958" y="2919770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44048" y="2920484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10"/>
          <p:cNvSpPr/>
          <p:nvPr/>
        </p:nvSpPr>
        <p:spPr>
          <a:xfrm>
            <a:off x="8307467" y="2981682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2G (1990-ті)</a:t>
            </a:r>
            <a:endParaRPr lang="en-US" sz="2200" dirty="0"/>
          </a:p>
        </p:txBody>
      </p:sp>
      <p:sp>
        <p:nvSpPr>
          <p:cNvPr id="13" name="Text 11"/>
          <p:cNvSpPr/>
          <p:nvPr/>
        </p:nvSpPr>
        <p:spPr>
          <a:xfrm>
            <a:off x="8307467" y="3471505"/>
            <a:ext cx="5529143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Перехід на цифрову передачу, більша захищеність та покращена якість звуку</a:t>
            </a:r>
            <a:endParaRPr lang="en-US" sz="1550" dirty="0"/>
          </a:p>
        </p:txBody>
      </p:sp>
      <p:sp>
        <p:nvSpPr>
          <p:cNvPr id="14" name="Shape 12"/>
          <p:cNvSpPr/>
          <p:nvPr/>
        </p:nvSpPr>
        <p:spPr>
          <a:xfrm>
            <a:off x="6519505" y="4154805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15" name="Shape 13"/>
          <p:cNvSpPr/>
          <p:nvPr/>
        </p:nvSpPr>
        <p:spPr>
          <a:xfrm>
            <a:off x="7091958" y="3942993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44048" y="3943707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3</a:t>
            </a:r>
            <a:endParaRPr lang="en-US" sz="2650" dirty="0"/>
          </a:p>
        </p:txBody>
      </p:sp>
      <p:sp>
        <p:nvSpPr>
          <p:cNvPr id="17" name="Text 15"/>
          <p:cNvSpPr/>
          <p:nvPr/>
        </p:nvSpPr>
        <p:spPr>
          <a:xfrm>
            <a:off x="3469958" y="4004905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3G (1998)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93790" y="4494728"/>
            <a:ext cx="5529143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Використання більш високих полос частот, можливість передачі даних</a:t>
            </a:r>
            <a:endParaRPr lang="en-US" sz="1550" dirty="0"/>
          </a:p>
        </p:txBody>
      </p:sp>
      <p:sp>
        <p:nvSpPr>
          <p:cNvPr id="19" name="Shape 17"/>
          <p:cNvSpPr/>
          <p:nvPr/>
        </p:nvSpPr>
        <p:spPr>
          <a:xfrm>
            <a:off x="7515582" y="5178028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20" name="Shape 18"/>
          <p:cNvSpPr/>
          <p:nvPr/>
        </p:nvSpPr>
        <p:spPr>
          <a:xfrm>
            <a:off x="7091958" y="4966216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44048" y="4966930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4</a:t>
            </a:r>
            <a:endParaRPr lang="en-US" sz="2650" dirty="0"/>
          </a:p>
        </p:txBody>
      </p:sp>
      <p:sp>
        <p:nvSpPr>
          <p:cNvPr id="22" name="Text 20"/>
          <p:cNvSpPr/>
          <p:nvPr/>
        </p:nvSpPr>
        <p:spPr>
          <a:xfrm>
            <a:off x="8307467" y="5028128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4G</a:t>
            </a:r>
            <a:endParaRPr lang="en-US" sz="2200" dirty="0"/>
          </a:p>
        </p:txBody>
      </p:sp>
      <p:sp>
        <p:nvSpPr>
          <p:cNvPr id="23" name="Text 21"/>
          <p:cNvSpPr/>
          <p:nvPr/>
        </p:nvSpPr>
        <p:spPr>
          <a:xfrm>
            <a:off x="8307467" y="5517952"/>
            <a:ext cx="5529143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Збільшення швидкості мобільної передачі даних, зниження часу затримки</a:t>
            </a:r>
            <a:endParaRPr lang="en-US" sz="1550" dirty="0"/>
          </a:p>
        </p:txBody>
      </p:sp>
      <p:sp>
        <p:nvSpPr>
          <p:cNvPr id="24" name="Shape 22"/>
          <p:cNvSpPr/>
          <p:nvPr/>
        </p:nvSpPr>
        <p:spPr>
          <a:xfrm>
            <a:off x="6519505" y="6201251"/>
            <a:ext cx="595313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25" name="Shape 23"/>
          <p:cNvSpPr/>
          <p:nvPr/>
        </p:nvSpPr>
        <p:spPr>
          <a:xfrm>
            <a:off x="7091958" y="5989439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44048" y="5990153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5</a:t>
            </a:r>
            <a:endParaRPr lang="en-US" sz="2650" dirty="0"/>
          </a:p>
        </p:txBody>
      </p:sp>
      <p:sp>
        <p:nvSpPr>
          <p:cNvPr id="27" name="Text 25"/>
          <p:cNvSpPr/>
          <p:nvPr/>
        </p:nvSpPr>
        <p:spPr>
          <a:xfrm>
            <a:off x="3469958" y="6051352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5G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793790" y="6541175"/>
            <a:ext cx="5529143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Вдосконалений широкополосний зв'язок, масивні міжмашинні комунікації, надійний зв'язок з низькою затримкою</a:t>
            </a:r>
            <a:endParaRPr lang="en-US" sz="15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857" y="389692"/>
            <a:ext cx="8612862" cy="5295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Швидкість завантаження відео 800 Мбайт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57" y="1202650"/>
            <a:ext cx="13496687" cy="755808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66857" y="8920163"/>
            <a:ext cx="13496687" cy="1841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450"/>
              </a:lnSpc>
              <a:buNone/>
            </a:pPr>
            <a:r>
              <a:rPr lang="en-US" sz="110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Еволюція передачі даних за останні два десятиріччя показує драматичне прискорення: від 36+ годин у мережі GPRS до однієї секунди у мережі 5G.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34904"/>
            <a:ext cx="10823734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Застосування Big Data в різних галузях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273498"/>
            <a:ext cx="4182189" cy="258472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056584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Транспорт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546408"/>
            <a:ext cx="4182189" cy="1548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 сучасних сервісах по замовленню таксі, таких як Uber, використовується рішення, яке обробляє величезну кількість замовлень, здійснює оптимізацію маршрутів, відстежує задоволеність клієнтів.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986" y="2273498"/>
            <a:ext cx="4182308" cy="25848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23986" y="5056703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Маркетинг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23986" y="5546527"/>
            <a:ext cx="4182308" cy="1548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Використання прогнозної аналітики на основі Big Data дозволяє оптимізувати бюджети і взаємовідносини з клієнтами, оцінювати успішність рекламних кампаній, визначати цільові групи.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302" y="2273498"/>
            <a:ext cx="4182308" cy="25848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54302" y="5056703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Страхування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54302" y="5546527"/>
            <a:ext cx="4182308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Обробка мільйонів транзакцій всіх клієнтів компанії дозволяє виявити риси поведінки шахраїв і уникнути пошкодження.</a:t>
            </a:r>
            <a:endParaRPr lang="en-US" sz="15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09562"/>
            <a:ext cx="75564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Структура ринку Big Data аналітики у 2019 році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90737"/>
            <a:ext cx="7556421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Компанії з різних індустрій стають більш орієнтованими на потужні системи аналізу даних. Вже сьогодні в деяких компаніях рівень володіння аналітичним інструментом перевищує рівень самих аналітичних компаній.</a:t>
            </a: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93790" y="5246013"/>
            <a:ext cx="755642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Ринок буде розвиватися в умовах переходу від технологій пошуку інформації до виявлення закономірностей в даних, фокус і крупні інвестиції будуть направлені на аналітику даних в реальному часі.</a:t>
            </a:r>
            <a:endParaRPr lang="en-US" sz="15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8295"/>
            <a:ext cx="130428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Інтернет речей (IoT): визначення та структура ринку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091446" y="2751892"/>
            <a:ext cx="12745164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Згідно визначенню аналітичної компанії Gartner, IoT, «Інтернет речей» – це мережа фізичних об'єктів, які містять вбудовану технологію для комунікацій і сенсори для сприйняття внутрішнього стану цих об'єктів або стану зовнішнього середовища.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2528649"/>
            <a:ext cx="22860" cy="1220510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5" name="Shape 3"/>
          <p:cNvSpPr/>
          <p:nvPr/>
        </p:nvSpPr>
        <p:spPr>
          <a:xfrm>
            <a:off x="793790" y="3972401"/>
            <a:ext cx="13042821" cy="3608784"/>
          </a:xfrm>
          <a:prstGeom prst="roundRect">
            <a:avLst>
              <a:gd name="adj" fmla="val 231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01410" y="3980021"/>
            <a:ext cx="13027581" cy="102739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1000006" y="4106704"/>
            <a:ext cx="4810482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Об'єкт IoT</a:t>
            </a:r>
            <a:endParaRPr lang="en-US" sz="1550" dirty="0"/>
          </a:p>
        </p:txBody>
      </p:sp>
      <p:sp>
        <p:nvSpPr>
          <p:cNvPr id="8" name="Text 6"/>
          <p:cNvSpPr/>
          <p:nvPr/>
        </p:nvSpPr>
        <p:spPr>
          <a:xfrm>
            <a:off x="6214824" y="4106704"/>
            <a:ext cx="3503890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Характеристика</a:t>
            </a:r>
            <a:endParaRPr lang="en-US" sz="1550" dirty="0"/>
          </a:p>
        </p:txBody>
      </p:sp>
      <p:sp>
        <p:nvSpPr>
          <p:cNvPr id="9" name="Text 7"/>
          <p:cNvSpPr/>
          <p:nvPr/>
        </p:nvSpPr>
        <p:spPr>
          <a:xfrm>
            <a:off x="10123051" y="4106704"/>
            <a:ext cx="1549717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Песимістична оцінка ($ млрд)</a:t>
            </a:r>
            <a:endParaRPr lang="en-US" sz="1550" dirty="0"/>
          </a:p>
        </p:txBody>
      </p:sp>
      <p:sp>
        <p:nvSpPr>
          <p:cNvPr id="10" name="Text 8"/>
          <p:cNvSpPr/>
          <p:nvPr/>
        </p:nvSpPr>
        <p:spPr>
          <a:xfrm>
            <a:off x="12077105" y="4106704"/>
            <a:ext cx="1553528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Оптимістична оцінка ($ млрд)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801410" y="5007412"/>
            <a:ext cx="13027581" cy="1027390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10"/>
          <p:cNvSpPr/>
          <p:nvPr/>
        </p:nvSpPr>
        <p:spPr>
          <a:xfrm>
            <a:off x="1000006" y="5134094"/>
            <a:ext cx="4810482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Фабрики/заводи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6214824" y="5134094"/>
            <a:ext cx="3503890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Автоматизація операційної діяльності, прогностичне обслуговування</a:t>
            </a:r>
            <a:endParaRPr lang="en-US" sz="1550" dirty="0"/>
          </a:p>
        </p:txBody>
      </p:sp>
      <p:sp>
        <p:nvSpPr>
          <p:cNvPr id="14" name="Text 12"/>
          <p:cNvSpPr/>
          <p:nvPr/>
        </p:nvSpPr>
        <p:spPr>
          <a:xfrm>
            <a:off x="10123051" y="5134094"/>
            <a:ext cx="1549717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1210</a:t>
            </a:r>
            <a:endParaRPr lang="en-US" sz="1550" dirty="0"/>
          </a:p>
        </p:txBody>
      </p:sp>
      <p:sp>
        <p:nvSpPr>
          <p:cNvPr id="15" name="Text 13"/>
          <p:cNvSpPr/>
          <p:nvPr/>
        </p:nvSpPr>
        <p:spPr>
          <a:xfrm>
            <a:off x="12077105" y="5134094"/>
            <a:ext cx="155352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3700</a:t>
            </a:r>
            <a:endParaRPr lang="en-US" sz="1550" dirty="0"/>
          </a:p>
        </p:txBody>
      </p:sp>
      <p:sp>
        <p:nvSpPr>
          <p:cNvPr id="16" name="Shape 14"/>
          <p:cNvSpPr/>
          <p:nvPr/>
        </p:nvSpPr>
        <p:spPr>
          <a:xfrm>
            <a:off x="801410" y="6034802"/>
            <a:ext cx="13027581" cy="76938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00006" y="6161484"/>
            <a:ext cx="4810482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Розумні міста</a:t>
            </a:r>
            <a:endParaRPr lang="en-US" sz="1550" dirty="0"/>
          </a:p>
        </p:txBody>
      </p:sp>
      <p:sp>
        <p:nvSpPr>
          <p:cNvPr id="18" name="Text 16"/>
          <p:cNvSpPr/>
          <p:nvPr/>
        </p:nvSpPr>
        <p:spPr>
          <a:xfrm>
            <a:off x="6214824" y="6161484"/>
            <a:ext cx="3503890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Суспільна безпека, контроль трафіку, управління ресурсами</a:t>
            </a:r>
            <a:endParaRPr lang="en-US" sz="1550" dirty="0"/>
          </a:p>
        </p:txBody>
      </p:sp>
      <p:sp>
        <p:nvSpPr>
          <p:cNvPr id="19" name="Text 17"/>
          <p:cNvSpPr/>
          <p:nvPr/>
        </p:nvSpPr>
        <p:spPr>
          <a:xfrm>
            <a:off x="10123051" y="6161484"/>
            <a:ext cx="1549717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930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12077105" y="6161484"/>
            <a:ext cx="155352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1660</a:t>
            </a:r>
            <a:endParaRPr lang="en-US" sz="1550" dirty="0"/>
          </a:p>
        </p:txBody>
      </p:sp>
      <p:sp>
        <p:nvSpPr>
          <p:cNvPr id="21" name="Shape 19"/>
          <p:cNvSpPr/>
          <p:nvPr/>
        </p:nvSpPr>
        <p:spPr>
          <a:xfrm>
            <a:off x="801410" y="6804184"/>
            <a:ext cx="13027581" cy="76938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2" name="Text 20"/>
          <p:cNvSpPr/>
          <p:nvPr/>
        </p:nvSpPr>
        <p:spPr>
          <a:xfrm>
            <a:off x="1000006" y="6930866"/>
            <a:ext cx="4810482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Роздрібна торгівля</a:t>
            </a:r>
            <a:endParaRPr lang="en-US" sz="1550" dirty="0"/>
          </a:p>
        </p:txBody>
      </p:sp>
      <p:sp>
        <p:nvSpPr>
          <p:cNvPr id="23" name="Text 21"/>
          <p:cNvSpPr/>
          <p:nvPr/>
        </p:nvSpPr>
        <p:spPr>
          <a:xfrm>
            <a:off x="6214824" y="6930866"/>
            <a:ext cx="3503890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Оптимізація компоновки, автоматизація контролю товарів</a:t>
            </a:r>
            <a:endParaRPr lang="en-US" sz="1550" dirty="0"/>
          </a:p>
        </p:txBody>
      </p:sp>
      <p:sp>
        <p:nvSpPr>
          <p:cNvPr id="24" name="Text 22"/>
          <p:cNvSpPr/>
          <p:nvPr/>
        </p:nvSpPr>
        <p:spPr>
          <a:xfrm>
            <a:off x="10123051" y="6930866"/>
            <a:ext cx="1549717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410</a:t>
            </a:r>
            <a:endParaRPr lang="en-US" sz="1550" dirty="0"/>
          </a:p>
        </p:txBody>
      </p:sp>
      <p:sp>
        <p:nvSpPr>
          <p:cNvPr id="25" name="Text 23"/>
          <p:cNvSpPr/>
          <p:nvPr/>
        </p:nvSpPr>
        <p:spPr>
          <a:xfrm>
            <a:off x="12077105" y="6930866"/>
            <a:ext cx="1553528" cy="2580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1160</a:t>
            </a:r>
            <a:endParaRPr lang="en-US" sz="15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62501"/>
            <a:ext cx="75564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3D-друк: революція у виробництві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2942034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Принцип роботи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280190" y="3511153"/>
            <a:ext cx="3536156" cy="258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 основі 3D-друку лежить принцип пошарового створення твердого об'єкту будь-якої форми, з використанням різних технологій і матеріалів. Оскільки виріб отримують шляхом додавання матеріалу, а не видаленням «зайвого», такі методи називають «адитивним» виробництвом.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10308074" y="2942034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Переваги технології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308074" y="3511153"/>
            <a:ext cx="353615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Економія на логістиці та оптимізації складських приміщень</a:t>
            </a:r>
            <a:endParaRPr lang="en-US" sz="1550" dirty="0"/>
          </a:p>
        </p:txBody>
      </p:sp>
      <p:sp>
        <p:nvSpPr>
          <p:cNvPr id="8" name="Text 5"/>
          <p:cNvSpPr/>
          <p:nvPr/>
        </p:nvSpPr>
        <p:spPr>
          <a:xfrm>
            <a:off x="10308074" y="4354592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Більш широкий асортимент товарів</a:t>
            </a:r>
            <a:endParaRPr lang="en-US" sz="1550" dirty="0"/>
          </a:p>
        </p:txBody>
      </p:sp>
      <p:sp>
        <p:nvSpPr>
          <p:cNvPr id="9" name="Text 6"/>
          <p:cNvSpPr/>
          <p:nvPr/>
        </p:nvSpPr>
        <p:spPr>
          <a:xfrm>
            <a:off x="10308074" y="4940022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Виготовлення виробів на замовлення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10308074" y="5525453"/>
            <a:ext cx="3536156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000"/>
              </a:lnSpc>
              <a:buSzPct val="100000"/>
              <a:buChar char="•"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Новий ринок медичних послуг по заміні органів</a:t>
            </a:r>
            <a:endParaRPr lang="en-US" sz="1550" dirty="0"/>
          </a:p>
        </p:txBody>
      </p:sp>
      <p:sp>
        <p:nvSpPr>
          <p:cNvPr id="11" name="Text 8"/>
          <p:cNvSpPr/>
          <p:nvPr/>
        </p:nvSpPr>
        <p:spPr>
          <a:xfrm>
            <a:off x="6280190" y="6493073"/>
            <a:ext cx="7556421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Якщо раніше виготовлення деталі складної форми потребувало цілого парку обробляючих станків, то нині для виготовлення такого виробу може бути достатньо 3D-принтеру.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680" y="0"/>
            <a:ext cx="576072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355646"/>
            <a:ext cx="6725960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Що таке бізнес-модель?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593419"/>
            <a:ext cx="285416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Визначення терміну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3162538"/>
            <a:ext cx="3536156" cy="206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Термін «бізнес-модель» є відносно новим, проте інтерес до нього зростає з кожним роком. Це сукупність двох окремих термінів: «бізнес» - ведення діяльності з метою отримання прибутку, та «модель» - опис об'єкту в абстрактній формі.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793790" y="5405199"/>
            <a:ext cx="3536156" cy="1290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Різні експерти і вчені по-своєму інтерпретують значення цих термінів і однозначного тлумачення у бізнес-моделі не існує.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4821674" y="2593419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Архітектура бізнесу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4821674" y="3162538"/>
            <a:ext cx="3536156" cy="206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Бізнес-модель представляє собою «архітектуру продуктових, сервісних та інформаційних потоків, що включає опис різних учасників бізнесу та їх ролі; опис потенційних вигод для різних учасників бізнесу; опис джерел отримання доходів».</a:t>
            </a:r>
            <a:endParaRPr lang="en-US" sz="15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60720" cy="82299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5059" y="480298"/>
            <a:ext cx="7746683" cy="1305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39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Цифрові двійники: майбутнє виробництва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6185059" y="2047875"/>
            <a:ext cx="7746683" cy="90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перетині декількох цифрових технологій з'являються нові рішення. Яскравим прикладом є концепція цифрових двійників (Digital Twins), яка суміщає технології автоматизованого проектування, моделювання фізичних процесів, хмарних обчислень, інтернету речей, штучного інтелекту.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6185059" y="3152537"/>
            <a:ext cx="174665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arcellus Light" pitchFamily="34" charset="0"/>
                <a:ea typeface="Marcellus Light" pitchFamily="34" charset="-122"/>
                <a:cs typeface="Marcellus Light" pitchFamily="34" charset="-120"/>
              </a:rPr>
              <a:t>01</a:t>
            </a:r>
            <a:endParaRPr lang="en-US" sz="1350" dirty="0"/>
          </a:p>
        </p:txBody>
      </p:sp>
      <p:sp>
        <p:nvSpPr>
          <p:cNvPr id="6" name="Shape 3"/>
          <p:cNvSpPr/>
          <p:nvPr/>
        </p:nvSpPr>
        <p:spPr>
          <a:xfrm>
            <a:off x="6185059" y="3435191"/>
            <a:ext cx="3785949" cy="22860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7" name="Text 4"/>
          <p:cNvSpPr/>
          <p:nvPr/>
        </p:nvSpPr>
        <p:spPr>
          <a:xfrm>
            <a:off x="6185059" y="3568184"/>
            <a:ext cx="3592116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Цифровий двійник-прототип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6185059" y="3999309"/>
            <a:ext cx="3785949" cy="90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Описує фізичний об'єкт, прототипом якого він є, і містить інформацію, необхідну для опису і створення фізичної версії об'єкту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10145673" y="3152537"/>
            <a:ext cx="174665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arcellus Light" pitchFamily="34" charset="0"/>
                <a:ea typeface="Marcellus Light" pitchFamily="34" charset="-122"/>
                <a:cs typeface="Marcellus Light" pitchFamily="34" charset="-120"/>
              </a:rPr>
              <a:t>02</a:t>
            </a:r>
            <a:endParaRPr lang="en-US" sz="1350" dirty="0"/>
          </a:p>
        </p:txBody>
      </p:sp>
      <p:sp>
        <p:nvSpPr>
          <p:cNvPr id="10" name="Shape 7"/>
          <p:cNvSpPr/>
          <p:nvPr/>
        </p:nvSpPr>
        <p:spPr>
          <a:xfrm>
            <a:off x="10145673" y="3435191"/>
            <a:ext cx="3786068" cy="22860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11" name="Text 8"/>
          <p:cNvSpPr/>
          <p:nvPr/>
        </p:nvSpPr>
        <p:spPr>
          <a:xfrm>
            <a:off x="10145673" y="3568184"/>
            <a:ext cx="2717602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Двійники-екземпляри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10145673" y="3999309"/>
            <a:ext cx="3786068" cy="681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Описують конкретний фізичний об'єкт, з яким двійник залишається пов'язаним протягом всього терміну служби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6185059" y="5213152"/>
            <a:ext cx="174665" cy="2270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arcellus Light" pitchFamily="34" charset="0"/>
                <a:ea typeface="Marcellus Light" pitchFamily="34" charset="-122"/>
                <a:cs typeface="Marcellus Light" pitchFamily="34" charset="-120"/>
              </a:rPr>
              <a:t>03</a:t>
            </a:r>
            <a:endParaRPr lang="en-US" sz="1350" dirty="0"/>
          </a:p>
        </p:txBody>
      </p:sp>
      <p:sp>
        <p:nvSpPr>
          <p:cNvPr id="14" name="Shape 11"/>
          <p:cNvSpPr/>
          <p:nvPr/>
        </p:nvSpPr>
        <p:spPr>
          <a:xfrm>
            <a:off x="6185059" y="5495806"/>
            <a:ext cx="7746683" cy="22860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15" name="Text 12"/>
          <p:cNvSpPr/>
          <p:nvPr/>
        </p:nvSpPr>
        <p:spPr>
          <a:xfrm>
            <a:off x="6185059" y="5628799"/>
            <a:ext cx="2520553" cy="3263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9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Агреговані двійники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6185059" y="6059924"/>
            <a:ext cx="7746683" cy="454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Об'єднують дані від множини двійників-екземплярів для аналізу та оптимізації на рівні системи</a:t>
            </a:r>
            <a:endParaRPr lang="en-US" sz="1350" dirty="0"/>
          </a:p>
        </p:txBody>
      </p:sp>
      <p:sp>
        <p:nvSpPr>
          <p:cNvPr id="17" name="Text 14"/>
          <p:cNvSpPr/>
          <p:nvPr/>
        </p:nvSpPr>
        <p:spPr>
          <a:xfrm>
            <a:off x="6185059" y="6841450"/>
            <a:ext cx="7746683" cy="908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3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Фізичний об'єкт використовує датчики, які збирають дані про стан об'єкту в реальному часі, ці дані відправляються цифровому двійнику; на базі отриманих даних уточняється цифрова модель, яка дає рекомендації по оптимізації режиму експлуатації.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7988"/>
            <a:ext cx="11377255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Чотири ключові елементи бізнес-моделі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136583"/>
            <a:ext cx="6422231" cy="1448276"/>
          </a:xfrm>
          <a:prstGeom prst="roundRect">
            <a:avLst>
              <a:gd name="adj" fmla="val 5756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15008" y="3357801"/>
            <a:ext cx="3418284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Запропонована цінність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015008" y="3847624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Цінність для зовнішніх клієнтів, яку пропонує компанія на основі своїх продуктів та послуг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7414379" y="3136583"/>
            <a:ext cx="6422231" cy="1448276"/>
          </a:xfrm>
          <a:prstGeom prst="roundRect">
            <a:avLst>
              <a:gd name="adj" fmla="val 5756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35597" y="3357801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Формула прибутку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35597" y="3847624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Фінансова модель підприємства, що визначає структуру витрат і способи отримання прибутку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93790" y="4783217"/>
            <a:ext cx="6422231" cy="1448276"/>
          </a:xfrm>
          <a:prstGeom prst="roundRect">
            <a:avLst>
              <a:gd name="adj" fmla="val 5756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1015008" y="5004435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Ключові ресурси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015008" y="5494258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Активи, які підприємство використовує для створення цінності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7414379" y="4783217"/>
            <a:ext cx="6422231" cy="1448276"/>
          </a:xfrm>
          <a:prstGeom prst="roundRect">
            <a:avLst>
              <a:gd name="adj" fmla="val 5756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35597" y="5004435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Ключові процеси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635597" y="5494258"/>
            <a:ext cx="5979795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Система створення цінності, яка включає постачальників та цільових клієнтів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4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035856"/>
            <a:ext cx="11896011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Еволюція підходів до бізнес-моделювання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874901"/>
            <a:ext cx="13042821" cy="22860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5" name="Shape 2"/>
          <p:cNvSpPr/>
          <p:nvPr/>
        </p:nvSpPr>
        <p:spPr>
          <a:xfrm>
            <a:off x="5088612" y="5279588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6" name="Shape 3"/>
          <p:cNvSpPr/>
          <p:nvPr/>
        </p:nvSpPr>
        <p:spPr>
          <a:xfrm>
            <a:off x="4876800" y="5651659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928890" y="5652373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3673554" y="4075271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Минуле сторіччя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92148" y="4565094"/>
            <a:ext cx="8215789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Акцент на виробництві, ефективності внутрішніх бізнес-процесів організації, ефективності персоналу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9518809" y="5874901"/>
            <a:ext cx="22860" cy="595313"/>
          </a:xfrm>
          <a:prstGeom prst="roundRect">
            <a:avLst>
              <a:gd name="adj" fmla="val 364651"/>
            </a:avLst>
          </a:prstGeom>
          <a:solidFill>
            <a:srgbClr val="FFE0CC"/>
          </a:solidFill>
          <a:ln/>
        </p:spPr>
      </p:sp>
      <p:sp>
        <p:nvSpPr>
          <p:cNvPr id="11" name="Shape 8"/>
          <p:cNvSpPr/>
          <p:nvPr/>
        </p:nvSpPr>
        <p:spPr>
          <a:xfrm>
            <a:off x="9306997" y="5651659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359086" y="5652373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8103751" y="6668691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Початок 2000-х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5422344" y="7158514"/>
            <a:ext cx="8215908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Орієнтиром стає клієнт, його цінності, переваги. Зміна орієнтирів прослідковується в підходах до визначення поняття бізнес-модель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57018"/>
            <a:ext cx="130428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Два основні підходи до визначення бізнес-моделі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36551"/>
            <a:ext cx="3423642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650" dirty="0">
                <a:solidFill>
                  <a:srgbClr val="FF95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Підхід 1</a:t>
            </a:r>
            <a:endParaRPr lang="en-US" sz="2650" dirty="0"/>
          </a:p>
        </p:txBody>
      </p:sp>
      <p:sp>
        <p:nvSpPr>
          <p:cNvPr id="4" name="Text 2"/>
          <p:cNvSpPr/>
          <p:nvPr/>
        </p:nvSpPr>
        <p:spPr>
          <a:xfrm>
            <a:off x="793790" y="4479965"/>
            <a:ext cx="5670352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Орієнтований на бізнес-процеси та ролі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049083"/>
            <a:ext cx="6279356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Направлений на внутрішні процеси підприємства. Фокусується на оптимізації операційної діяльності, управлінні ресурсами та внутрішній ефективності організації.</a:t>
            </a:r>
            <a:endParaRPr lang="en-US" sz="1550" dirty="0"/>
          </a:p>
        </p:txBody>
      </p:sp>
      <p:sp>
        <p:nvSpPr>
          <p:cNvPr id="6" name="Text 4"/>
          <p:cNvSpPr/>
          <p:nvPr/>
        </p:nvSpPr>
        <p:spPr>
          <a:xfrm>
            <a:off x="7564874" y="3836551"/>
            <a:ext cx="3423642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650" dirty="0">
                <a:solidFill>
                  <a:srgbClr val="FF95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Підхід 2</a:t>
            </a:r>
            <a:endParaRPr lang="en-US" sz="2650" dirty="0"/>
          </a:p>
        </p:txBody>
      </p:sp>
      <p:sp>
        <p:nvSpPr>
          <p:cNvPr id="7" name="Text 5"/>
          <p:cNvSpPr/>
          <p:nvPr/>
        </p:nvSpPr>
        <p:spPr>
          <a:xfrm>
            <a:off x="7564874" y="4479965"/>
            <a:ext cx="6279356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Орієнтований на клієнта та створювану цінність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64874" y="5419844"/>
            <a:ext cx="627935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Направлений на зовнішнє оточення підприємства. Зосереджується на потребах клієнтів, створенні цінності для споживачів та взаємодії з ринком.</a:t>
            </a:r>
            <a:endParaRPr lang="en-US" sz="15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11712"/>
            <a:ext cx="13042821" cy="1483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Шість рис успішних інноваційних бізнес-моделей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192066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Школа бізнесу Джаджа провела всебічний аналіз 40 компаній, що запускають нові моделі в різних галузях. Виявили шість загальних рис успішних компаній:</a:t>
            </a:r>
            <a:endParaRPr lang="en-US" sz="1550" dirty="0"/>
          </a:p>
        </p:txBody>
      </p:sp>
      <p:sp>
        <p:nvSpPr>
          <p:cNvPr id="4" name="Shape 2"/>
          <p:cNvSpPr/>
          <p:nvPr/>
        </p:nvSpPr>
        <p:spPr>
          <a:xfrm>
            <a:off x="793790" y="393132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45880" y="3932039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1438632" y="3993237"/>
            <a:ext cx="3537347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Персоналізація продуктів та послуг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438632" y="4853821"/>
            <a:ext cx="3537347" cy="1806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Нові моделі часто адаптують продукти або послуги до індивідуальних та конкретних вимог клієнтів краще, ніж домінуючі. Технології допомагають відповідати на ці процеси за вигідними цінами.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5223986" y="393132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276076" y="3932039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868829" y="3993237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Замкнутий цикл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868829" y="4483060"/>
            <a:ext cx="3537466" cy="1806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На зміну лінійному процесу (виготовлення, споживання та ліквідація продукції) приходить замкнутий цикл, що передбачає переробку використаних продуктів. Це скорочує загальні витрати на ресурси.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9654302" y="3931325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9706392" y="3932039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10299144" y="3993237"/>
            <a:ext cx="3537466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Сумісне використання активів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0299144" y="4853821"/>
            <a:ext cx="3537466" cy="206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Деякі інновації капіталізуються на тому, що допомагають використовувати активи сумісно: завдяки Airbnb домовласники здають приміщення туристам, а за допомогою Uber володарі авто заробляють на особистих машинах.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37542"/>
            <a:ext cx="11723608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Решта три риси успішних бізнес-моделей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376136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845880" y="3376851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1438632" y="3438049"/>
            <a:ext cx="2852976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Оплата по факту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438632" y="3927872"/>
            <a:ext cx="3537347" cy="2064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Ряд моделей передбачає, що клієнт оплачує лише фактично використанні продукти та послуги. Від цього виграє і споживач – оскільки платить лише за отриману цінність, і компанія – тому що така схема приваблює нових клієнтів.</a:t>
            </a:r>
            <a:endParaRPr lang="en-US" sz="1550" dirty="0"/>
          </a:p>
        </p:txBody>
      </p:sp>
      <p:sp>
        <p:nvSpPr>
          <p:cNvPr id="7" name="Shape 5"/>
          <p:cNvSpPr/>
          <p:nvPr/>
        </p:nvSpPr>
        <p:spPr>
          <a:xfrm>
            <a:off x="5223986" y="3376136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276076" y="3376851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2</a:t>
            </a:r>
            <a:endParaRPr lang="en-US" sz="2650" dirty="0"/>
          </a:p>
        </p:txBody>
      </p:sp>
      <p:sp>
        <p:nvSpPr>
          <p:cNvPr id="9" name="Text 7"/>
          <p:cNvSpPr/>
          <p:nvPr/>
        </p:nvSpPr>
        <p:spPr>
          <a:xfrm>
            <a:off x="5868829" y="3438049"/>
            <a:ext cx="2989898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Екосистема співпраці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868829" y="3927872"/>
            <a:ext cx="3537466" cy="1806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Багато інновацій стають успішними завдяки тому, що нові технології спрощують співпрацю з партнерами за ланцюгом поставок, дозволяючи більш точно управляти ризиками та знижувати витрати.</a:t>
            </a:r>
            <a:endParaRPr lang="en-US" sz="1550" dirty="0"/>
          </a:p>
        </p:txBody>
      </p:sp>
      <p:sp>
        <p:nvSpPr>
          <p:cNvPr id="11" name="Shape 9"/>
          <p:cNvSpPr/>
          <p:nvPr/>
        </p:nvSpPr>
        <p:spPr>
          <a:xfrm>
            <a:off x="9654302" y="3376136"/>
            <a:ext cx="446484" cy="446484"/>
          </a:xfrm>
          <a:prstGeom prst="roundRect">
            <a:avLst>
              <a:gd name="adj" fmla="val 18670"/>
            </a:avLst>
          </a:prstGeom>
          <a:solidFill>
            <a:srgbClr val="FFFFF4"/>
          </a:solidFill>
          <a:ln w="22860">
            <a:solidFill>
              <a:srgbClr val="FFE0CC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9706392" y="3376851"/>
            <a:ext cx="342305" cy="4450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3</a:t>
            </a:r>
            <a:endParaRPr lang="en-US" sz="2650" dirty="0"/>
          </a:p>
        </p:txBody>
      </p:sp>
      <p:sp>
        <p:nvSpPr>
          <p:cNvPr id="13" name="Text 11"/>
          <p:cNvSpPr/>
          <p:nvPr/>
        </p:nvSpPr>
        <p:spPr>
          <a:xfrm>
            <a:off x="10299144" y="3438049"/>
            <a:ext cx="3537466" cy="7415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Гнучка і адаптивна організація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0299144" y="4298633"/>
            <a:ext cx="3537466" cy="15480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Технології дозволяють перейти від традиційних ієрархічних моделей прийняття рішень до нових, які краще враховують специфіку ринку і легко адаптуються до змін.</a:t>
            </a:r>
            <a:endParaRPr lang="en-US" sz="15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484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55601"/>
            <a:ext cx="8649414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Основа успішної бізнес-моделі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091446" y="5118259"/>
            <a:ext cx="12745164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Успішною буде бізнес-модель, яка базуватиметься на інноваціях – починаючи від ідеї нової споживчої цінності, способу її відтворення і завершуючи новими підходами до роботи зі споживачами та партнерами для того, щоб генерування доходів від продажу споживчої цінності відбувалося протягом тривалого часу і забезпечило фірмі швидке зростання.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793790" y="4895017"/>
            <a:ext cx="22860" cy="1220510"/>
          </a:xfrm>
          <a:prstGeom prst="rect">
            <a:avLst/>
          </a:prstGeom>
          <a:solidFill>
            <a:srgbClr val="FF954F"/>
          </a:solidFill>
          <a:ln/>
        </p:spPr>
      </p:sp>
      <p:sp>
        <p:nvSpPr>
          <p:cNvPr id="6" name="Text 3"/>
          <p:cNvSpPr/>
          <p:nvPr/>
        </p:nvSpPr>
        <p:spPr>
          <a:xfrm>
            <a:off x="793790" y="6338768"/>
            <a:ext cx="13042821" cy="5160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Залежно від того, наскільки довго інновації можуть забезпечувати більшу споживчу цінність товару чи послуги фірми порівняно з конкурентами, залежать стійкість бізнес-моделі і темпи зростання підприємства.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12444"/>
            <a:ext cx="9158883" cy="741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800"/>
              </a:lnSpc>
              <a:buNone/>
            </a:pPr>
            <a:r>
              <a:rPr lang="en-US" sz="4450" dirty="0">
                <a:solidFill>
                  <a:srgbClr val="532418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Приклади нових бізнес-моделей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551039"/>
            <a:ext cx="496133" cy="49613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295180"/>
            <a:ext cx="4316611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Модель сумісного споживання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785003"/>
            <a:ext cx="6397347" cy="1032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Uber, Airbnb, будь-які краудфандингові платформи - економічна модель інтернет-посередника, заснована на сумісному використанні, обміні, продажі або здачі в оренду продукту або послуги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144" y="3551039"/>
            <a:ext cx="496133" cy="49613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39144" y="4295180"/>
            <a:ext cx="4717613" cy="3707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200" dirty="0">
                <a:solidFill>
                  <a:srgbClr val="67534F"/>
                </a:solidFill>
                <a:latin typeface="Marcellus" pitchFamily="34" charset="0"/>
                <a:ea typeface="Marcellus" pitchFamily="34" charset="-122"/>
                <a:cs typeface="Marcellus" pitchFamily="34" charset="-120"/>
              </a:rPr>
              <a:t>Моделі маркетплейс та агрегатор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7439144" y="4785003"/>
            <a:ext cx="6397466" cy="774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550" dirty="0">
                <a:solidFill>
                  <a:srgbClr val="67534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Amazon, Rozetka, Aviasales, Hotlines - платформи, що об'єднують продавців і покупців, надаючи інфраструктуру для торгівлі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1616</Words>
  <Application>Microsoft Office PowerPoint</Application>
  <PresentationFormat>Довільний</PresentationFormat>
  <Paragraphs>201</Paragraphs>
  <Slides>20</Slides>
  <Notes>20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5" baseType="lpstr">
      <vt:lpstr>Marcellus Light</vt:lpstr>
      <vt:lpstr>Arial</vt:lpstr>
      <vt:lpstr>Marcellus</vt:lpstr>
      <vt:lpstr>Montserrat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Микола Стороженко</dc:creator>
  <cp:lastModifiedBy>Микола Стороженко</cp:lastModifiedBy>
  <cp:revision>1</cp:revision>
  <dcterms:created xsi:type="dcterms:W3CDTF">2025-09-27T06:33:41Z</dcterms:created>
  <dcterms:modified xsi:type="dcterms:W3CDTF">2025-09-27T06:26:40Z</dcterms:modified>
</cp:coreProperties>
</file>