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265" r:id="rId3"/>
    <p:sldId id="268" r:id="rId4"/>
    <p:sldId id="257" r:id="rId5"/>
    <p:sldId id="267" r:id="rId6"/>
    <p:sldId id="271" r:id="rId7"/>
    <p:sldId id="272" r:id="rId8"/>
    <p:sldId id="269" r:id="rId9"/>
    <p:sldId id="273" r:id="rId10"/>
    <p:sldId id="274" r:id="rId11"/>
    <p:sldId id="270" r:id="rId12"/>
    <p:sldId id="261" r:id="rId13"/>
    <p:sldId id="275" r:id="rId14"/>
    <p:sldId id="277" r:id="rId15"/>
    <p:sldId id="278" r:id="rId16"/>
    <p:sldId id="276" r:id="rId17"/>
    <p:sldId id="329" r:id="rId18"/>
    <p:sldId id="341" r:id="rId19"/>
    <p:sldId id="337" r:id="rId20"/>
    <p:sldId id="339" r:id="rId21"/>
    <p:sldId id="340" r:id="rId2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3B22-C7F5-40B1-9596-4EFD62176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61C2E-E587-49BA-B1D4-48C3E53C9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43C602-D8DA-4CCB-9227-4065130A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917335-03CF-409B-84B9-0055794B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D91B39-E913-46D5-B3D9-4AE10D30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5016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299A9-AAC3-4BB4-9923-E699B536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C286D1-AEC4-4200-8DBE-CDB176D40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BAF4DD-945D-4226-B650-2F1385711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0D4A9F-77B0-45A9-B991-0000A2516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128081-41B6-4FD2-B33A-102FEB58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48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9B356-464F-4F96-AC3F-6AE5F1794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767441-1B34-405B-9C70-6E9ED0380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365D0D-7F3C-4D37-ACA0-9EA0E095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27B01D-7B8D-49D0-9164-F369FD98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0BBB7C-7068-4944-BCA6-69608F20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2850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722BE-5E8B-415B-9AAC-26E913B9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4A0043-1C35-4528-87A2-96F6F0D88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0F540-84A5-4F4E-B568-F3167463D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06AAD-E15B-4305-AA0F-F75DA315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B032A8-5267-4656-81D6-FC63508E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15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217CB-3176-4773-9D71-2C391428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91FE6-62BA-483E-9004-F7217A983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CE9F96-75DB-45D2-99FC-8D77AA546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7F97D3-F9BE-48F2-9AED-7C16EC13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D32CC-B5C0-4559-96C1-AB339D2C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77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15E17-CAFC-4209-8229-707A7762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9F33A-E839-4F24-BC5C-4DB33A842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BA4351-F7DE-4DC0-BAC3-C440CC4F8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A9745C-80BF-4186-B5C3-D5DAA11E3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0DD51E-5B57-4D23-BB4F-39174999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F805CA-EC37-4E57-902E-9205CD15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8865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C1D7-2C18-4898-BB8B-B5DBB935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CC1A5F-2F17-4BA4-BFB5-D76FD84A0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87801C-F50D-4D5F-B7F4-83785C825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A56FE5-33A4-4289-899F-657D9CAA1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DBAD66-4563-4CC9-9BEF-DD1CD5F76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D3CDA7-FAC8-41B8-B513-2738F63A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083568-9BDD-47B1-AB4A-175B6AA94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5A9C2C-4B9A-44CE-B264-407D7B87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33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85C17-1B35-4FB6-96AE-095B9F3F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623BD8-BAAD-44CE-97F8-62A38230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F98810-3770-4936-8893-2FCD7B568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7FBCC1-812E-4111-9B7D-B4A3AE94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988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291DE6-6D5F-43F3-A834-E84143BF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5D7266-C75D-41B8-8E4D-C19C5F2A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44B13C-0491-46D1-AB3A-B875E997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1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FED19-2CE0-4818-89AC-1C089074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3CE2C-F906-45BD-9215-4E5F8E1B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B35C96-CFAD-4FA8-9179-A210F687F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84969E-19B9-4EF6-9A4C-A3C9F5ADE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B3B9D6-3503-49C7-A9A9-5060224E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ECE4D6-C0A0-42FA-B945-31CB01C4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76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111CD-2F43-4BFB-88E2-03B1945F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DA17C8-8B5E-4D4B-BBEF-0FADE083E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DC4521-6D71-4901-A430-624997BB7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CD6E29-2B84-4129-9E40-1ACED9DCF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6BB2A4-28E5-4D48-A5BC-39530844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47763E-5E45-4190-90D8-5F915F49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181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AB237-8B27-42EF-8E9C-F035E3A8D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EDE0A5-2A07-45E1-AD74-01CE27012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C7730B-A232-416F-ADF1-8724CE1C3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30E01-5B1E-48B7-82D7-0994D6B9F7ED}" type="datetimeFigureOut">
              <a:rPr lang="ru-UA" smtClean="0"/>
              <a:t>02.09.2022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0063FD-B5FA-4A20-BD1E-74454755E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34330-E592-41A6-81D6-BB0DF4202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467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D563210-8A7E-4F98-9B5D-E9FAD0E4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Геном </a:t>
            </a:r>
            <a:b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прокаріотів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149755-7FA1-45A8-BED5-211AEC8BAEDB}"/>
              </a:ext>
            </a:extLst>
          </p:cNvPr>
          <p:cNvPicPr/>
          <p:nvPr/>
        </p:nvPicPr>
        <p:blipFill rotWithShape="1">
          <a:blip r:embed="rId2"/>
          <a:srcRect l="59061" t="46602" r="1133" b="970"/>
          <a:stretch/>
        </p:blipFill>
        <p:spPr>
          <a:xfrm>
            <a:off x="4276077" y="2379215"/>
            <a:ext cx="3639845" cy="3595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779AC9-ACA4-42ED-B1F6-FF9B0B975153}"/>
              </a:ext>
            </a:extLst>
          </p:cNvPr>
          <p:cNvSpPr txBox="1"/>
          <p:nvPr/>
        </p:nvSpPr>
        <p:spPr>
          <a:xfrm>
            <a:off x="1846555" y="1038686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3200" dirty="0"/>
              <a:t>Тема 1.       </a:t>
            </a:r>
            <a:r>
              <a:rPr lang="uk-UA" sz="3200" b="1" i="1" dirty="0">
                <a:solidFill>
                  <a:srgbClr val="FF0000"/>
                </a:solidFill>
              </a:rPr>
              <a:t>Що вивчає генетика мікроорганізмів ?</a:t>
            </a:r>
            <a:endParaRPr lang="ru-UA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93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0F656-CF32-45BD-9052-1F8930CAC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536" y="188662"/>
            <a:ext cx="10515600" cy="1325563"/>
          </a:xfrm>
        </p:spPr>
        <p:txBody>
          <a:bodyPr/>
          <a:lstStyle/>
          <a:p>
            <a:r>
              <a:rPr lang="uk-UA" b="1" i="1" dirty="0">
                <a:solidFill>
                  <a:srgbClr val="FF0000"/>
                </a:solidFill>
              </a:rPr>
              <a:t>Генетична система мікроорганізмів</a:t>
            </a:r>
            <a:endParaRPr lang="ru-UA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48F826-D092-4196-B5AB-32580C17032C}"/>
              </a:ext>
            </a:extLst>
          </p:cNvPr>
          <p:cNvPicPr/>
          <p:nvPr/>
        </p:nvPicPr>
        <p:blipFill rotWithShape="1">
          <a:blip r:embed="rId2"/>
          <a:srcRect l="8986" t="34910" r="52655" b="10355"/>
          <a:stretch/>
        </p:blipFill>
        <p:spPr bwMode="auto">
          <a:xfrm>
            <a:off x="517358" y="1514225"/>
            <a:ext cx="6096200" cy="44835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91E94CD-60C5-402F-95F9-6DAEBC580E8F}"/>
              </a:ext>
            </a:extLst>
          </p:cNvPr>
          <p:cNvSpPr txBox="1">
            <a:spLocks/>
          </p:cNvSpPr>
          <p:nvPr/>
        </p:nvSpPr>
        <p:spPr>
          <a:xfrm>
            <a:off x="6922583" y="1550947"/>
            <a:ext cx="5074129" cy="147002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dirty="0"/>
              <a:t>Ген       	Генотип       Геном</a:t>
            </a:r>
            <a:r>
              <a:rPr lang="uk-UA" dirty="0"/>
              <a:t>      </a:t>
            </a:r>
            <a:r>
              <a:rPr lang="uk-UA" sz="2000" dirty="0"/>
              <a:t>Генофонд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73B9FA-6EE6-4C50-86BE-23329154D7C2}"/>
              </a:ext>
            </a:extLst>
          </p:cNvPr>
          <p:cNvPicPr/>
          <p:nvPr/>
        </p:nvPicPr>
        <p:blipFill rotWithShape="1">
          <a:blip r:embed="rId3"/>
          <a:srcRect l="56177" t="25144" r="22760" b="27196"/>
          <a:stretch/>
        </p:blipFill>
        <p:spPr bwMode="auto">
          <a:xfrm>
            <a:off x="8301738" y="3289852"/>
            <a:ext cx="2315817" cy="286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140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C15A7D-2DD7-46CF-B2EB-9007B5C0C74F}"/>
              </a:ext>
            </a:extLst>
          </p:cNvPr>
          <p:cNvPicPr/>
          <p:nvPr/>
        </p:nvPicPr>
        <p:blipFill rotWithShape="1">
          <a:blip r:embed="rId2"/>
          <a:srcRect t="7854" r="1288" b="1"/>
          <a:stretch/>
        </p:blipFill>
        <p:spPr>
          <a:xfrm>
            <a:off x="1860574" y="514905"/>
            <a:ext cx="8845898" cy="60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15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3EB6B97-E71E-4346-BEF2-6597FDDAF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F40D68-341D-44B4-A474-E5F0264EA3A9}"/>
              </a:ext>
            </a:extLst>
          </p:cNvPr>
          <p:cNvPicPr/>
          <p:nvPr/>
        </p:nvPicPr>
        <p:blipFill rotWithShape="1">
          <a:blip r:embed="rId2"/>
          <a:srcRect t="9468" r="1412"/>
          <a:stretch/>
        </p:blipFill>
        <p:spPr>
          <a:xfrm>
            <a:off x="115409" y="127293"/>
            <a:ext cx="8673484" cy="6112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A0E721-3CD7-4E5C-9144-E83960FEB1C1}"/>
              </a:ext>
            </a:extLst>
          </p:cNvPr>
          <p:cNvPicPr/>
          <p:nvPr/>
        </p:nvPicPr>
        <p:blipFill rotWithShape="1">
          <a:blip r:embed="rId3"/>
          <a:srcRect l="27120" t="17612" r="49813" b="21143"/>
          <a:stretch/>
        </p:blipFill>
        <p:spPr bwMode="auto">
          <a:xfrm>
            <a:off x="9676660" y="3183431"/>
            <a:ext cx="2085586" cy="35014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611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EBDDF-1F22-4593-8F49-B95437519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252" y="136822"/>
            <a:ext cx="7189303" cy="1325563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+mn-lt"/>
              </a:rPr>
              <a:t>Генетична інформація повинна:</a:t>
            </a:r>
            <a:br>
              <a:rPr lang="uk-UA" sz="3200" b="1" dirty="0">
                <a:solidFill>
                  <a:srgbClr val="FF0000"/>
                </a:solidFill>
                <a:latin typeface="+mn-lt"/>
              </a:rPr>
            </a:br>
            <a:br>
              <a:rPr lang="uk-UA" sz="2400" b="1" dirty="0">
                <a:solidFill>
                  <a:srgbClr val="FF0000"/>
                </a:solidFill>
                <a:latin typeface="+mn-lt"/>
              </a:rPr>
            </a:br>
            <a:r>
              <a:rPr lang="uk-UA" sz="2400" dirty="0"/>
              <a:t>1) </a:t>
            </a:r>
            <a:r>
              <a:rPr lang="uk-UA" sz="2400" b="1" i="1" dirty="0">
                <a:solidFill>
                  <a:srgbClr val="FF0000"/>
                </a:solidFill>
              </a:rPr>
              <a:t>реалізовуватися 2) змінюватися 3) відтворюватися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141D55-8840-4B02-A6F0-FE644A5B6C95}"/>
              </a:ext>
            </a:extLst>
          </p:cNvPr>
          <p:cNvPicPr/>
          <p:nvPr/>
        </p:nvPicPr>
        <p:blipFill rotWithShape="1">
          <a:blip r:embed="rId2"/>
          <a:srcRect l="18305" t="17159" r="15959" b="8725"/>
          <a:stretch/>
        </p:blipFill>
        <p:spPr bwMode="auto">
          <a:xfrm>
            <a:off x="2879557" y="1690688"/>
            <a:ext cx="6870729" cy="4958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22AA5A-5BA7-49F4-8822-27FDA96249CA}"/>
              </a:ext>
            </a:extLst>
          </p:cNvPr>
          <p:cNvSpPr/>
          <p:nvPr/>
        </p:nvSpPr>
        <p:spPr>
          <a:xfrm>
            <a:off x="6223247" y="1589103"/>
            <a:ext cx="2911875" cy="1526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35AB6E3E-DD92-4B38-96A8-A027EA2A2FA0}"/>
              </a:ext>
            </a:extLst>
          </p:cNvPr>
          <p:cNvCxnSpPr/>
          <p:nvPr/>
        </p:nvCxnSpPr>
        <p:spPr>
          <a:xfrm flipH="1">
            <a:off x="3548270" y="1341783"/>
            <a:ext cx="1123121" cy="2087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7CBB74C-5195-451D-814D-F0E6424B7893}"/>
              </a:ext>
            </a:extLst>
          </p:cNvPr>
          <p:cNvCxnSpPr>
            <a:cxnSpLocks/>
          </p:cNvCxnSpPr>
          <p:nvPr/>
        </p:nvCxnSpPr>
        <p:spPr>
          <a:xfrm flipH="1">
            <a:off x="6838122" y="1341783"/>
            <a:ext cx="1033671" cy="2007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E7D5018-C58F-475D-9167-CDC94AF86E62}"/>
              </a:ext>
            </a:extLst>
          </p:cNvPr>
          <p:cNvCxnSpPr>
            <a:cxnSpLocks/>
          </p:cNvCxnSpPr>
          <p:nvPr/>
        </p:nvCxnSpPr>
        <p:spPr>
          <a:xfrm flipH="1">
            <a:off x="8768231" y="1341783"/>
            <a:ext cx="1160438" cy="2335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E1734-B4C0-45EB-8779-D44085AE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22072" cy="1325563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Як </a:t>
            </a:r>
            <a:r>
              <a:rPr lang="ru-RU" sz="2400" b="1" i="1" dirty="0" err="1">
                <a:solidFill>
                  <a:srgbClr val="FF0000"/>
                </a:solidFill>
              </a:rPr>
              <a:t>гени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стають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ознаками</a:t>
            </a:r>
            <a:r>
              <a:rPr lang="ru-RU" sz="2400" b="1" i="1" dirty="0">
                <a:solidFill>
                  <a:srgbClr val="FF0000"/>
                </a:solidFill>
              </a:rPr>
              <a:t>?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E3020B-2A31-44ED-8634-5B4DD90E9FB5}"/>
              </a:ext>
            </a:extLst>
          </p:cNvPr>
          <p:cNvPicPr/>
          <p:nvPr/>
        </p:nvPicPr>
        <p:blipFill rotWithShape="1">
          <a:blip r:embed="rId2"/>
          <a:srcRect l="49219" t="33265" r="24927" b="7659"/>
          <a:stretch/>
        </p:blipFill>
        <p:spPr bwMode="auto">
          <a:xfrm>
            <a:off x="7910003" y="1316767"/>
            <a:ext cx="3160450" cy="4416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649AA8-EEA5-4E40-A8FC-A3E1478DAF9C}"/>
              </a:ext>
            </a:extLst>
          </p:cNvPr>
          <p:cNvPicPr/>
          <p:nvPr/>
        </p:nvPicPr>
        <p:blipFill rotWithShape="1">
          <a:blip r:embed="rId2"/>
          <a:srcRect l="21802" t="51929" r="51741" b="16127"/>
          <a:stretch/>
        </p:blipFill>
        <p:spPr bwMode="auto">
          <a:xfrm>
            <a:off x="216133" y="4786458"/>
            <a:ext cx="3214086" cy="18939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B7EB103-1426-48D9-BCD9-128162976495}"/>
              </a:ext>
            </a:extLst>
          </p:cNvPr>
          <p:cNvSpPr txBox="1">
            <a:spLocks/>
          </p:cNvSpPr>
          <p:nvPr/>
        </p:nvSpPr>
        <p:spPr>
          <a:xfrm>
            <a:off x="216133" y="4051600"/>
            <a:ext cx="3214086" cy="734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Як </a:t>
            </a:r>
            <a:r>
              <a:rPr lang="ru-RU" sz="2400" b="1" i="1" dirty="0" err="1">
                <a:solidFill>
                  <a:srgbClr val="FF0000"/>
                </a:solidFill>
              </a:rPr>
              <a:t>гени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змінюються</a:t>
            </a:r>
            <a:r>
              <a:rPr lang="ru-RU" sz="2400" b="1" i="1" dirty="0">
                <a:solidFill>
                  <a:srgbClr val="FF0000"/>
                </a:solidFill>
              </a:rPr>
              <a:t>?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8750E74-A55F-44F3-8CBB-747819970519}"/>
              </a:ext>
            </a:extLst>
          </p:cNvPr>
          <p:cNvSpPr txBox="1">
            <a:spLocks/>
          </p:cNvSpPr>
          <p:nvPr/>
        </p:nvSpPr>
        <p:spPr>
          <a:xfrm>
            <a:off x="6388222" y="-121668"/>
            <a:ext cx="4682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Як </a:t>
            </a:r>
            <a:r>
              <a:rPr lang="ru-RU" sz="2400" b="1" i="1" dirty="0" err="1">
                <a:solidFill>
                  <a:srgbClr val="FF0000"/>
                </a:solidFill>
              </a:rPr>
              <a:t>гени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вмикаються</a:t>
            </a:r>
            <a:r>
              <a:rPr lang="ru-RU" sz="2400" b="1" i="1" dirty="0">
                <a:solidFill>
                  <a:srgbClr val="FF0000"/>
                </a:solidFill>
              </a:rPr>
              <a:t> та </a:t>
            </a:r>
            <a:r>
              <a:rPr lang="ru-RU" sz="2400" b="1" i="1" dirty="0" err="1">
                <a:solidFill>
                  <a:srgbClr val="FF0000"/>
                </a:solidFill>
              </a:rPr>
              <a:t>вимиються</a:t>
            </a:r>
            <a:r>
              <a:rPr lang="ru-RU" sz="2400" b="1" i="1" dirty="0">
                <a:solidFill>
                  <a:srgbClr val="FF0000"/>
                </a:solidFill>
              </a:rPr>
              <a:t>?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65E81B-EC4E-4032-9E7F-C48CAF757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4" t="33398" r="69053" b="30356"/>
          <a:stretch/>
        </p:blipFill>
        <p:spPr>
          <a:xfrm>
            <a:off x="324034" y="1461601"/>
            <a:ext cx="2121764" cy="24857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248014-E463-41F5-A134-E10D0FB18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72" t="32220" r="31044" b="40164"/>
          <a:stretch/>
        </p:blipFill>
        <p:spPr>
          <a:xfrm>
            <a:off x="2557781" y="1526959"/>
            <a:ext cx="4025647" cy="15757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84B1EF-7ABF-48C7-A1AE-92ABC744F8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77" t="45243" r="48754" b="34527"/>
          <a:stretch/>
        </p:blipFill>
        <p:spPr>
          <a:xfrm>
            <a:off x="4605135" y="3253665"/>
            <a:ext cx="2838704" cy="17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26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ECFC9-7F92-4F9C-9B7E-14B1EDBB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0"/>
            <a:ext cx="11096348" cy="132556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srgbClr val="FF0000"/>
                </a:solidFill>
              </a:rPr>
              <a:t>Як передається генетична інформація у мікроорганізмів?</a:t>
            </a:r>
            <a:br>
              <a:rPr lang="uk-UA" sz="2400" b="1" i="1" dirty="0">
                <a:solidFill>
                  <a:srgbClr val="FF0000"/>
                </a:solidFill>
              </a:rPr>
            </a:br>
            <a:r>
              <a:rPr lang="uk-UA" sz="2400" b="1" i="1" dirty="0">
                <a:solidFill>
                  <a:srgbClr val="FF0000"/>
                </a:solidFill>
              </a:rPr>
              <a:t>Вертикально ! та горизонтально !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A02BED-0977-4652-8636-5DF05776626C}"/>
              </a:ext>
            </a:extLst>
          </p:cNvPr>
          <p:cNvPicPr/>
          <p:nvPr/>
        </p:nvPicPr>
        <p:blipFill rotWithShape="1">
          <a:blip r:embed="rId2"/>
          <a:srcRect l="24878" t="35361" r="23031" b="17450"/>
          <a:stretch/>
        </p:blipFill>
        <p:spPr bwMode="auto">
          <a:xfrm>
            <a:off x="7954391" y="941932"/>
            <a:ext cx="4060055" cy="2342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695304-9342-4E1A-BCBD-A0792BC0322C}"/>
              </a:ext>
            </a:extLst>
          </p:cNvPr>
          <p:cNvPicPr/>
          <p:nvPr/>
        </p:nvPicPr>
        <p:blipFill rotWithShape="1">
          <a:blip r:embed="rId3"/>
          <a:srcRect l="50020" t="37573" r="22952" b="5460"/>
          <a:stretch/>
        </p:blipFill>
        <p:spPr bwMode="auto">
          <a:xfrm>
            <a:off x="4917859" y="2547891"/>
            <a:ext cx="2814591" cy="3870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3CB6B6-DDAE-4DA3-9F0C-DAE9F9C4C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30" t="22136" r="51359" b="14822"/>
          <a:stretch/>
        </p:blipFill>
        <p:spPr>
          <a:xfrm>
            <a:off x="926607" y="1290951"/>
            <a:ext cx="3597956" cy="535842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3D0CFAC-567E-49D6-8942-B2417DC38B61}"/>
              </a:ext>
            </a:extLst>
          </p:cNvPr>
          <p:cNvSpPr txBox="1">
            <a:spLocks/>
          </p:cNvSpPr>
          <p:nvPr/>
        </p:nvSpPr>
        <p:spPr>
          <a:xfrm>
            <a:off x="8463097" y="4599532"/>
            <a:ext cx="3214086" cy="734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Що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таке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плазміди</a:t>
            </a:r>
            <a:r>
              <a:rPr lang="ru-RU" sz="2400" b="1" i="1" dirty="0">
                <a:solidFill>
                  <a:srgbClr val="FF0000"/>
                </a:solidFill>
              </a:rPr>
              <a:t>, </a:t>
            </a:r>
            <a:r>
              <a:rPr lang="ru-RU" sz="2400" b="1" i="1" dirty="0" err="1">
                <a:solidFill>
                  <a:srgbClr val="FF0000"/>
                </a:solidFill>
              </a:rPr>
              <a:t>інтегрони</a:t>
            </a:r>
            <a:r>
              <a:rPr lang="ru-RU" sz="2400" b="1" i="1" dirty="0">
                <a:solidFill>
                  <a:srgbClr val="FF0000"/>
                </a:solidFill>
              </a:rPr>
              <a:t>, </a:t>
            </a:r>
            <a:r>
              <a:rPr lang="ru-RU" sz="2400" b="1" i="1" dirty="0" err="1">
                <a:solidFill>
                  <a:srgbClr val="FF0000"/>
                </a:solidFill>
              </a:rPr>
              <a:t>транспозони</a:t>
            </a:r>
            <a:r>
              <a:rPr lang="ru-RU" sz="2400" b="1" i="1" dirty="0">
                <a:solidFill>
                  <a:srgbClr val="FF0000"/>
                </a:solidFill>
              </a:rPr>
              <a:t>?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04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10E24-C7E8-4F49-B03F-D3DBC76F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77" y="185435"/>
            <a:ext cx="10515600" cy="1325563"/>
          </a:xfrm>
        </p:spPr>
        <p:txBody>
          <a:bodyPr>
            <a:normAutofit/>
          </a:bodyPr>
          <a:lstStyle/>
          <a:p>
            <a:r>
              <a:rPr lang="uk-UA" sz="2400" b="1" i="1" dirty="0">
                <a:solidFill>
                  <a:srgbClr val="FF0000"/>
                </a:solidFill>
              </a:rPr>
              <a:t>Бактерії живуть групами (</a:t>
            </a:r>
            <a:r>
              <a:rPr lang="uk-UA" sz="2400" b="1" i="1" dirty="0" err="1">
                <a:solidFill>
                  <a:srgbClr val="FF0000"/>
                </a:solidFill>
              </a:rPr>
              <a:t>біоплівки</a:t>
            </a:r>
            <a:r>
              <a:rPr lang="uk-UA" sz="2400" b="1" i="1" dirty="0">
                <a:solidFill>
                  <a:srgbClr val="FF0000"/>
                </a:solidFill>
              </a:rPr>
              <a:t>) і взаємодіють між собою </a:t>
            </a:r>
            <a:br>
              <a:rPr lang="en-US" sz="2400" b="1" i="1" dirty="0">
                <a:solidFill>
                  <a:srgbClr val="FF0000"/>
                </a:solidFill>
              </a:rPr>
            </a:br>
            <a:r>
              <a:rPr lang="uk-UA" sz="2400" b="1" i="1" dirty="0">
                <a:solidFill>
                  <a:srgbClr val="FF0000"/>
                </a:solidFill>
              </a:rPr>
              <a:t>(відчуття кворуму</a:t>
            </a:r>
            <a:r>
              <a:rPr lang="en-US" sz="2400" b="1" i="1" dirty="0">
                <a:solidFill>
                  <a:srgbClr val="FF0000"/>
                </a:solidFill>
              </a:rPr>
              <a:t>)                                                                          </a:t>
            </a:r>
            <a:r>
              <a:rPr lang="uk-UA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</a:rPr>
              <a:t>Quorum sensing</a:t>
            </a:r>
            <a:r>
              <a:rPr lang="uk-UA" sz="2400" b="1" i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endParaRPr lang="ru-UA" sz="2400" b="1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FE452F-DD68-47D1-95E3-FF52FDAF340E}"/>
              </a:ext>
            </a:extLst>
          </p:cNvPr>
          <p:cNvPicPr/>
          <p:nvPr/>
        </p:nvPicPr>
        <p:blipFill rotWithShape="1">
          <a:blip r:embed="rId2"/>
          <a:srcRect l="54004" t="32155" r="14313" b="22235"/>
          <a:stretch/>
        </p:blipFill>
        <p:spPr bwMode="auto">
          <a:xfrm>
            <a:off x="844877" y="1690688"/>
            <a:ext cx="3326204" cy="2224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E913A4-D341-4295-86B0-68DF43E90B92}"/>
              </a:ext>
            </a:extLst>
          </p:cNvPr>
          <p:cNvPicPr/>
          <p:nvPr/>
        </p:nvPicPr>
        <p:blipFill rotWithShape="1">
          <a:blip r:embed="rId3"/>
          <a:srcRect l="2525" t="20733" r="43009" b="23344"/>
          <a:stretch/>
        </p:blipFill>
        <p:spPr>
          <a:xfrm>
            <a:off x="6755905" y="1856855"/>
            <a:ext cx="4358937" cy="3144290"/>
          </a:xfrm>
          <a:prstGeom prst="rect">
            <a:avLst/>
          </a:prstGeom>
        </p:spPr>
      </p:pic>
      <p:pic>
        <p:nvPicPr>
          <p:cNvPr id="1026" name="Picture 2" descr="How Bacteria Communicate?Know about Bacterial Quorum Sensing - Food  Marketing Technology">
            <a:extLst>
              <a:ext uri="{FF2B5EF4-FFF2-40B4-BE49-F238E27FC236}">
                <a16:creationId xmlns:a16="http://schemas.microsoft.com/office/drawing/2014/main" id="{40C7687C-E121-4A43-8658-AE02760E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61" y="3707965"/>
            <a:ext cx="4702821" cy="270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40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у бактерий">
            <a:hlinkClick r:id="" action="ppaction://media"/>
            <a:extLst>
              <a:ext uri="{FF2B5EF4-FFF2-40B4-BE49-F238E27FC236}">
                <a16:creationId xmlns:a16="http://schemas.microsoft.com/office/drawing/2014/main" id="{B7116FF4-8A52-41F1-92AA-8632ACCBA2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245094"/>
            <a:ext cx="9753600" cy="54864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951E78-D072-4855-A732-09C12867D5F5}"/>
              </a:ext>
            </a:extLst>
          </p:cNvPr>
          <p:cNvSpPr/>
          <p:nvPr/>
        </p:nvSpPr>
        <p:spPr>
          <a:xfrm>
            <a:off x="1447060" y="261411"/>
            <a:ext cx="102803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>
                <a:solidFill>
                  <a:srgbClr val="FF0000"/>
                </a:solidFill>
              </a:rPr>
              <a:t>Імунна система бактерій</a:t>
            </a:r>
            <a:r>
              <a:rPr lang="uk-UA" sz="3200" b="1" dirty="0">
                <a:solidFill>
                  <a:srgbClr val="FF0000"/>
                </a:solidFill>
              </a:rPr>
              <a:t> - </a:t>
            </a:r>
            <a:r>
              <a:rPr lang="ru-UA" sz="3200" b="1" i="1" dirty="0">
                <a:solidFill>
                  <a:srgbClr val="FF0000"/>
                </a:solidFill>
              </a:rPr>
              <a:t>CRISPR/Cas9</a:t>
            </a:r>
            <a:r>
              <a:rPr lang="uk-UA" sz="3200" b="1" i="1" dirty="0">
                <a:solidFill>
                  <a:srgbClr val="FF0000"/>
                </a:solidFill>
              </a:rPr>
              <a:t>     (2012)</a:t>
            </a:r>
          </a:p>
          <a:p>
            <a:pPr algn="ctr"/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Clustered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Regulatory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Interspaced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Short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Palindromic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Repeats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805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чені вдосконалили систему редагування геному «спляча красуня» | Журнал  &quot;Фармацевт Практик&quot;">
            <a:extLst>
              <a:ext uri="{FF2B5EF4-FFF2-40B4-BE49-F238E27FC236}">
                <a16:creationId xmlns:a16="http://schemas.microsoft.com/office/drawing/2014/main" id="{BC47B442-B0E5-4BEE-85E5-12631A925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4" y="2311246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804D6-0FE8-4451-ABA3-93EE85BA6A4F}"/>
              </a:ext>
            </a:extLst>
          </p:cNvPr>
          <p:cNvSpPr/>
          <p:nvPr/>
        </p:nvSpPr>
        <p:spPr>
          <a:xfrm>
            <a:off x="1447060" y="261411"/>
            <a:ext cx="102803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UA" sz="3200" b="1" i="1" dirty="0">
                <a:solidFill>
                  <a:srgbClr val="FF0000"/>
                </a:solidFill>
              </a:rPr>
              <a:t>CRISPR/Cas9</a:t>
            </a:r>
            <a:r>
              <a:rPr lang="uk-UA" sz="3200" b="1" i="1" dirty="0">
                <a:solidFill>
                  <a:srgbClr val="FF0000"/>
                </a:solidFill>
              </a:rPr>
              <a:t> – система  - основа технології редагування геномів !</a:t>
            </a:r>
            <a:endParaRPr lang="ru-UA" dirty="0"/>
          </a:p>
        </p:txBody>
      </p:sp>
      <p:pic>
        <p:nvPicPr>
          <p:cNvPr id="4100" name="Picture 4" descr="Нобелівську премію з хімії вручили двом жінкам за технологію редагування  генома | Mind.ua">
            <a:extLst>
              <a:ext uri="{FF2B5EF4-FFF2-40B4-BE49-F238E27FC236}">
                <a16:creationId xmlns:a16="http://schemas.microsoft.com/office/drawing/2014/main" id="{902C1F68-F46E-46F8-8613-203C6EBC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52" y="1559187"/>
            <a:ext cx="714375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709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ГМОфобія">
            <a:extLst>
              <a:ext uri="{FF2B5EF4-FFF2-40B4-BE49-F238E27FC236}">
                <a16:creationId xmlns:a16="http://schemas.microsoft.com/office/drawing/2014/main" id="{0E332CB1-A2D5-44E5-A2E5-02731F5A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439" y="462626"/>
            <a:ext cx="3663973" cy="606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49D130A8-EB96-4021-9A04-5D4C1D0DDBA8}"/>
              </a:ext>
            </a:extLst>
          </p:cNvPr>
          <p:cNvSpPr txBox="1">
            <a:spLocks/>
          </p:cNvSpPr>
          <p:nvPr/>
        </p:nvSpPr>
        <p:spPr>
          <a:xfrm>
            <a:off x="371701" y="222930"/>
            <a:ext cx="7467899" cy="76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>
                <a:solidFill>
                  <a:srgbClr val="FF0000"/>
                </a:solidFill>
              </a:rPr>
              <a:t>Мікроорганізми  і Генетична інженерія</a:t>
            </a:r>
            <a:endParaRPr lang="ru-UA" b="1" i="1" dirty="0">
              <a:solidFill>
                <a:srgbClr val="FF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67D3FD-1E44-4C20-8F15-40923FA85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893" y="1120433"/>
            <a:ext cx="5515900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sz="2400" b="1" dirty="0"/>
              <a:t>Метод </a:t>
            </a:r>
            <a:r>
              <a:rPr lang="ru-RU" sz="2400" b="1" dirty="0" err="1"/>
              <a:t>створення</a:t>
            </a:r>
            <a:r>
              <a:rPr lang="ru-RU" sz="2400" b="1" dirty="0"/>
              <a:t> </a:t>
            </a:r>
            <a:r>
              <a:rPr lang="ru-RU" sz="2400" b="1" dirty="0" err="1"/>
              <a:t>нових</a:t>
            </a:r>
            <a:r>
              <a:rPr lang="ru-RU" sz="2400" b="1" dirty="0"/>
              <a:t> </a:t>
            </a:r>
            <a:r>
              <a:rPr lang="ru-RU" sz="2400" b="1" dirty="0" err="1"/>
              <a:t>генетичних</a:t>
            </a:r>
            <a:r>
              <a:rPr lang="ru-RU" sz="2400" b="1" dirty="0"/>
              <a:t> </a:t>
            </a:r>
            <a:r>
              <a:rPr lang="ru-RU" sz="2400" b="1" dirty="0" err="1"/>
              <a:t>програм</a:t>
            </a:r>
            <a:r>
              <a:rPr lang="ru-RU" sz="2400" b="1" dirty="0"/>
              <a:t> шляхом </a:t>
            </a:r>
            <a:r>
              <a:rPr lang="ru-RU" sz="2400" b="1" dirty="0" err="1"/>
              <a:t>конструювання</a:t>
            </a:r>
            <a:r>
              <a:rPr lang="ru-RU" sz="2400" b="1" dirty="0"/>
              <a:t> і </a:t>
            </a:r>
            <a:r>
              <a:rPr lang="ru-RU" sz="2400" b="1" dirty="0" err="1"/>
              <a:t>внесення</a:t>
            </a:r>
            <a:r>
              <a:rPr lang="ru-RU" sz="2400" b="1" dirty="0"/>
              <a:t> </a:t>
            </a:r>
            <a:r>
              <a:rPr lang="ru-RU" sz="2400" b="1" dirty="0" err="1"/>
              <a:t>нової</a:t>
            </a:r>
            <a:r>
              <a:rPr lang="ru-RU" sz="2400" b="1" dirty="0"/>
              <a:t> </a:t>
            </a:r>
            <a:r>
              <a:rPr lang="ru-RU" sz="2400" b="1" dirty="0" err="1"/>
              <a:t>генетичної</a:t>
            </a:r>
            <a:r>
              <a:rPr lang="ru-RU" sz="2400" b="1" dirty="0"/>
              <a:t> </a:t>
            </a:r>
            <a:r>
              <a:rPr lang="ru-RU" sz="2400" b="1" dirty="0" err="1"/>
              <a:t>інформації</a:t>
            </a:r>
            <a:r>
              <a:rPr lang="ru-RU" sz="2400" b="1" dirty="0"/>
              <a:t> в уже </a:t>
            </a:r>
            <a:r>
              <a:rPr lang="ru-RU" sz="2400" b="1" dirty="0" err="1"/>
              <a:t>існуючі</a:t>
            </a:r>
            <a:r>
              <a:rPr lang="ru-RU" sz="2400" b="1" dirty="0"/>
              <a:t> </a:t>
            </a:r>
            <a:r>
              <a:rPr lang="ru-RU" sz="2400" b="1" dirty="0" err="1"/>
              <a:t>живі</a:t>
            </a:r>
            <a:r>
              <a:rPr lang="ru-RU" sz="2400" b="1" dirty="0"/>
              <a:t> </a:t>
            </a:r>
            <a:r>
              <a:rPr lang="ru-RU" sz="2400" b="1" dirty="0" err="1"/>
              <a:t>організми</a:t>
            </a:r>
            <a:r>
              <a:rPr lang="ru-RU" sz="2400" b="1" dirty="0"/>
              <a:t>.</a:t>
            </a:r>
          </a:p>
        </p:txBody>
      </p:sp>
      <p:pic>
        <p:nvPicPr>
          <p:cNvPr id="2050" name="Picture 2" descr="Презентація на тему:&quot; Генетична і клітинна інженерія.&quot;">
            <a:extLst>
              <a:ext uri="{FF2B5EF4-FFF2-40B4-BE49-F238E27FC236}">
                <a16:creationId xmlns:a16="http://schemas.microsoft.com/office/drawing/2014/main" id="{8B247082-F169-41BE-9388-9AE64801A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88" y="3281644"/>
            <a:ext cx="3819063" cy="28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лонування ДНК - МЕТОДИ ГЕННОЇ ІНЖЕНЕРІЇ - Генетична інженерія і методи  молекулярної генетики - ГЕНЕТИКА - Підручник - А.В. Сиволоб - 2008">
            <a:extLst>
              <a:ext uri="{FF2B5EF4-FFF2-40B4-BE49-F238E27FC236}">
                <a16:creationId xmlns:a16="http://schemas.microsoft.com/office/drawing/2014/main" id="{406118F4-F7AB-41EA-BB3A-1CD5C7AE1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70" y="3720762"/>
            <a:ext cx="34290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90D9A-D611-4B2F-8669-4165670A67D9}"/>
              </a:ext>
            </a:extLst>
          </p:cNvPr>
          <p:cNvSpPr txBox="1"/>
          <p:nvPr/>
        </p:nvSpPr>
        <p:spPr>
          <a:xfrm>
            <a:off x="4256569" y="3346882"/>
            <a:ext cx="350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Клонування </a:t>
            </a:r>
            <a:r>
              <a:rPr lang="uk-UA" b="1" dirty="0" err="1">
                <a:solidFill>
                  <a:srgbClr val="FF0000"/>
                </a:solidFill>
              </a:rPr>
              <a:t>рекомбінантної</a:t>
            </a:r>
            <a:r>
              <a:rPr lang="uk-UA" b="1" dirty="0">
                <a:solidFill>
                  <a:srgbClr val="FF0000"/>
                </a:solidFill>
              </a:rPr>
              <a:t> ДНК</a:t>
            </a:r>
            <a:endParaRPr lang="ru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1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323C4-26F2-49F8-B5B4-274A0BFF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16" y="25283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Сучасна система живого світу</a:t>
            </a:r>
            <a:endParaRPr lang="ru-UA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56A272-D237-41D3-88F1-AA370CF768CD}"/>
              </a:ext>
            </a:extLst>
          </p:cNvPr>
          <p:cNvSpPr/>
          <p:nvPr/>
        </p:nvSpPr>
        <p:spPr>
          <a:xfrm>
            <a:off x="481264" y="1156305"/>
            <a:ext cx="45078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Клітинні</a:t>
            </a:r>
            <a:r>
              <a:rPr lang="ru-RU" sz="2400" dirty="0"/>
              <a:t>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поділили</a:t>
            </a:r>
            <a:r>
              <a:rPr lang="ru-RU" sz="2400" dirty="0"/>
              <a:t> на три </a:t>
            </a:r>
            <a:r>
              <a:rPr lang="ru-RU" sz="2400" dirty="0" err="1">
                <a:highlight>
                  <a:srgbClr val="FFFF00"/>
                </a:highlight>
              </a:rPr>
              <a:t>домени</a:t>
            </a:r>
            <a:r>
              <a:rPr lang="ru-RU" sz="2400" dirty="0"/>
              <a:t> — </a:t>
            </a:r>
            <a:r>
              <a:rPr lang="ru-RU" sz="2400" dirty="0" err="1"/>
              <a:t>Бактерії</a:t>
            </a:r>
            <a:r>
              <a:rPr lang="ru-RU" sz="2400" dirty="0"/>
              <a:t>, </a:t>
            </a:r>
            <a:r>
              <a:rPr lang="ru-RU" sz="2400" dirty="0" err="1"/>
              <a:t>Археї</a:t>
            </a:r>
            <a:r>
              <a:rPr lang="ru-RU" sz="2400" dirty="0"/>
              <a:t> та </a:t>
            </a:r>
            <a:r>
              <a:rPr lang="ru-RU" sz="2400" dirty="0" err="1"/>
              <a:t>Еукаріоти</a:t>
            </a:r>
            <a:r>
              <a:rPr lang="ru-RU" sz="2400" dirty="0"/>
              <a:t>. </a:t>
            </a:r>
            <a:endParaRPr lang="ru-UA" sz="2400" dirty="0"/>
          </a:p>
        </p:txBody>
      </p:sp>
      <p:pic>
        <p:nvPicPr>
          <p:cNvPr id="2050" name="Picture 2" descr="Домен (біологія) — Вікіпедія">
            <a:extLst>
              <a:ext uri="{FF2B5EF4-FFF2-40B4-BE49-F238E27FC236}">
                <a16:creationId xmlns:a16="http://schemas.microsoft.com/office/drawing/2014/main" id="{A898AEAB-A010-4BD4-980C-99667D0EF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390" y="844969"/>
            <a:ext cx="4425698" cy="240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771E60-A916-4494-90A5-016E9D43E03A}"/>
              </a:ext>
            </a:extLst>
          </p:cNvPr>
          <p:cNvSpPr txBox="1"/>
          <p:nvPr/>
        </p:nvSpPr>
        <p:spPr>
          <a:xfrm>
            <a:off x="6551064" y="3239071"/>
            <a:ext cx="564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LUCA</a:t>
            </a:r>
            <a:r>
              <a:rPr lang="uk-UA" dirty="0">
                <a:highlight>
                  <a:srgbClr val="00FFFF"/>
                </a:highlight>
              </a:rPr>
              <a:t> (останній спільний предок клітинних організмів)</a:t>
            </a:r>
            <a:endParaRPr lang="ru-UA" dirty="0">
              <a:highlight>
                <a:srgbClr val="00FFFF"/>
              </a:highlight>
            </a:endParaRPr>
          </a:p>
        </p:txBody>
      </p:sp>
      <p:pic>
        <p:nvPicPr>
          <p:cNvPr id="8" name="Объект 3" descr="Forterre 2015">
            <a:extLst>
              <a:ext uri="{FF2B5EF4-FFF2-40B4-BE49-F238E27FC236}">
                <a16:creationId xmlns:a16="http://schemas.microsoft.com/office/drawing/2014/main" id="{57BACE4F-79EB-4B88-B514-16147DD8BF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913" y="3429000"/>
            <a:ext cx="6028846" cy="307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68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AF9236-CB2F-4D26-9C0D-CF1567B9F949}"/>
              </a:ext>
            </a:extLst>
          </p:cNvPr>
          <p:cNvSpPr txBox="1"/>
          <p:nvPr/>
        </p:nvSpPr>
        <p:spPr>
          <a:xfrm>
            <a:off x="719091" y="887767"/>
            <a:ext cx="4598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rgbClr val="FF0000"/>
                </a:solidFill>
              </a:rPr>
              <a:t>Мікробіологічний синтез необхідних речовин та джерело ферментів _ основних інструментів для молекулярних технологій</a:t>
            </a:r>
            <a:endParaRPr lang="ru-UA" sz="2000" b="1" i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F76B7E-006C-4928-BC61-E22E08F97B9B}"/>
              </a:ext>
            </a:extLst>
          </p:cNvPr>
          <p:cNvSpPr txBox="1"/>
          <p:nvPr/>
        </p:nvSpPr>
        <p:spPr>
          <a:xfrm>
            <a:off x="6792897" y="887767"/>
            <a:ext cx="4598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000" b="1" i="1" dirty="0">
                <a:solidFill>
                  <a:srgbClr val="FF0000"/>
                </a:solidFill>
              </a:rPr>
              <a:t>Розробка молекулярно-генетичних технологій ( секвенування, </a:t>
            </a:r>
            <a:r>
              <a:rPr lang="uk-UA" sz="2000" b="1" i="1" dirty="0" err="1">
                <a:solidFill>
                  <a:srgbClr val="FF0000"/>
                </a:solidFill>
              </a:rPr>
              <a:t>аннотація</a:t>
            </a:r>
            <a:r>
              <a:rPr lang="uk-UA" sz="2000" b="1" i="1" dirty="0">
                <a:solidFill>
                  <a:srgbClr val="FF0000"/>
                </a:solidFill>
              </a:rPr>
              <a:t> </a:t>
            </a:r>
            <a:r>
              <a:rPr lang="uk-UA" sz="2000" b="1" i="1" dirty="0" err="1">
                <a:solidFill>
                  <a:srgbClr val="FF0000"/>
                </a:solidFill>
              </a:rPr>
              <a:t>геному</a:t>
            </a:r>
            <a:r>
              <a:rPr lang="uk-UA" sz="2000" b="1" i="1" dirty="0">
                <a:solidFill>
                  <a:srgbClr val="FF0000"/>
                </a:solidFill>
              </a:rPr>
              <a:t> та інші напрямки </a:t>
            </a:r>
            <a:r>
              <a:rPr lang="uk-UA" sz="2000" b="1" i="1" dirty="0" err="1">
                <a:solidFill>
                  <a:srgbClr val="FF0000"/>
                </a:solidFill>
              </a:rPr>
              <a:t>біоінформатики</a:t>
            </a:r>
            <a:r>
              <a:rPr lang="uk-UA" sz="2000" b="1" i="1" dirty="0">
                <a:solidFill>
                  <a:srgbClr val="FF0000"/>
                </a:solidFill>
              </a:rPr>
              <a:t>)</a:t>
            </a:r>
            <a:endParaRPr lang="ru-UA" sz="20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Биосинтез аминокислот в промышленности">
            <a:extLst>
              <a:ext uri="{FF2B5EF4-FFF2-40B4-BE49-F238E27FC236}">
                <a16:creationId xmlns:a16="http://schemas.microsoft.com/office/drawing/2014/main" id="{395EDE80-3529-4D37-A3CA-47B8B479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5" y="2313372"/>
            <a:ext cx="4602249" cy="149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анк микробиологический синтез , Артикул: 205717282 | Artzakaz.pro">
            <a:extLst>
              <a:ext uri="{FF2B5EF4-FFF2-40B4-BE49-F238E27FC236}">
                <a16:creationId xmlns:a16="http://schemas.microsoft.com/office/drawing/2014/main" id="{B03A33E7-D1F0-4F3C-8DD6-7E31D19F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33" y="4072579"/>
            <a:ext cx="3138492" cy="208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езультат пошуку зображень за запитом секвенированная генная последовательность&quot;">
            <a:extLst>
              <a:ext uri="{FF2B5EF4-FFF2-40B4-BE49-F238E27FC236}">
                <a16:creationId xmlns:a16="http://schemas.microsoft.com/office/drawing/2014/main" id="{9C519D5C-C8C7-4681-A1F7-0CF3260E5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43" y="2425699"/>
            <a:ext cx="3376339" cy="218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DCC64359-FD29-453A-818A-9D771E63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52" y="4926368"/>
            <a:ext cx="173739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National Center for Biotechnology Information — Amasa Therapeutics">
            <a:extLst>
              <a:ext uri="{FF2B5EF4-FFF2-40B4-BE49-F238E27FC236}">
                <a16:creationId xmlns:a16="http://schemas.microsoft.com/office/drawing/2014/main" id="{1C8E3AB8-C00D-4CC7-8F3E-1A743823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667" y="4977773"/>
            <a:ext cx="31242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85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F12E3-A779-4526-B824-855C5D378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>
                <a:solidFill>
                  <a:srgbClr val="FF0000"/>
                </a:solidFill>
              </a:rPr>
              <a:t>Чому саме  генетична система мікроорганізмів ?</a:t>
            </a:r>
            <a:endParaRPr lang="ru-UA" sz="3200" b="1" i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63F6D-831F-489C-ADE5-715BC905CE34}"/>
              </a:ext>
            </a:extLst>
          </p:cNvPr>
          <p:cNvSpPr txBox="1"/>
          <p:nvPr/>
        </p:nvSpPr>
        <p:spPr>
          <a:xfrm>
            <a:off x="2246050" y="3000652"/>
            <a:ext cx="79987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rgbClr val="7030A0"/>
                </a:solidFill>
              </a:rPr>
              <a:t>Тому що це</a:t>
            </a:r>
          </a:p>
          <a:p>
            <a:r>
              <a:rPr lang="uk-UA" sz="3200" i="1" dirty="0">
                <a:solidFill>
                  <a:srgbClr val="7030A0"/>
                </a:solidFill>
              </a:rPr>
              <a:t> 			1. просто</a:t>
            </a:r>
          </a:p>
          <a:p>
            <a:r>
              <a:rPr lang="uk-UA" sz="3200" i="1" dirty="0">
                <a:solidFill>
                  <a:srgbClr val="7030A0"/>
                </a:solidFill>
              </a:rPr>
              <a:t>				2. швидко</a:t>
            </a:r>
          </a:p>
          <a:p>
            <a:r>
              <a:rPr lang="uk-UA" sz="3200" i="1" dirty="0">
                <a:solidFill>
                  <a:srgbClr val="7030A0"/>
                </a:solidFill>
              </a:rPr>
              <a:t>					3. ефективно</a:t>
            </a:r>
            <a:endParaRPr lang="ru-UA" sz="32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8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12A03-07AE-4DEA-A0F5-27387D518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>
                <a:solidFill>
                  <a:srgbClr val="FF0000"/>
                </a:solidFill>
              </a:rPr>
              <a:t>Що</a:t>
            </a:r>
            <a:r>
              <a:rPr lang="ru-RU" sz="2800" b="1" i="1" dirty="0">
                <a:solidFill>
                  <a:srgbClr val="FF0000"/>
                </a:solidFill>
              </a:rPr>
              <a:t> є </a:t>
            </a:r>
            <a:r>
              <a:rPr lang="ru-RU" sz="2800" b="1" i="1" dirty="0" err="1">
                <a:solidFill>
                  <a:srgbClr val="FF0000"/>
                </a:solidFill>
              </a:rPr>
              <a:t>філогенетичним</a:t>
            </a:r>
            <a:r>
              <a:rPr lang="ru-RU" sz="2800" b="1" i="1" dirty="0">
                <a:solidFill>
                  <a:srgbClr val="FF0000"/>
                </a:solidFill>
              </a:rPr>
              <a:t> маркером для </a:t>
            </a:r>
            <a:r>
              <a:rPr lang="ru-RU" sz="2800" b="1" i="1" dirty="0" err="1">
                <a:solidFill>
                  <a:srgbClr val="FF0000"/>
                </a:solidFill>
              </a:rPr>
              <a:t>сучасної</a:t>
            </a:r>
            <a:r>
              <a:rPr lang="ru-RU" sz="2800" b="1" i="1" dirty="0">
                <a:solidFill>
                  <a:srgbClr val="FF0000"/>
                </a:solidFill>
              </a:rPr>
              <a:t> систематики?</a:t>
            </a:r>
            <a:endParaRPr lang="ru-UA" sz="28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4E7AD8-E803-4EF9-90BD-20EC7E4AA10C}"/>
              </a:ext>
            </a:extLst>
          </p:cNvPr>
          <p:cNvPicPr/>
          <p:nvPr/>
        </p:nvPicPr>
        <p:blipFill rotWithShape="1">
          <a:blip r:embed="rId2"/>
          <a:srcRect l="24798" t="15830" r="25614" b="18198"/>
          <a:stretch/>
        </p:blipFill>
        <p:spPr bwMode="auto">
          <a:xfrm>
            <a:off x="6985013" y="2455605"/>
            <a:ext cx="4680986" cy="3769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D7E298-AA94-4E52-822F-F4521F62C1CD}"/>
              </a:ext>
            </a:extLst>
          </p:cNvPr>
          <p:cNvPicPr/>
          <p:nvPr/>
        </p:nvPicPr>
        <p:blipFill rotWithShape="1">
          <a:blip r:embed="rId3"/>
          <a:srcRect l="18806" t="48967" r="19458" b="35801"/>
          <a:stretch/>
        </p:blipFill>
        <p:spPr bwMode="auto">
          <a:xfrm>
            <a:off x="177086" y="2384585"/>
            <a:ext cx="6481165" cy="1397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7926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6D22D-2232-4F70-A5D6-50DF880B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44DD59-0433-4116-9680-FA9AD65F1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16D7D5-88E8-432E-9B3D-4B238D693CEF}"/>
              </a:ext>
            </a:extLst>
          </p:cNvPr>
          <p:cNvPicPr/>
          <p:nvPr/>
        </p:nvPicPr>
        <p:blipFill rotWithShape="1">
          <a:blip r:embed="rId2"/>
          <a:srcRect l="24463" t="19824" r="26440" b="15240"/>
          <a:stretch/>
        </p:blipFill>
        <p:spPr bwMode="auto">
          <a:xfrm>
            <a:off x="2679032" y="466567"/>
            <a:ext cx="6144126" cy="5710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344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5FE35F-8276-41CD-9A6F-01F9CFF4A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2" t="47682" r="23487" b="9763"/>
          <a:stretch/>
        </p:blipFill>
        <p:spPr>
          <a:xfrm>
            <a:off x="344905" y="1612174"/>
            <a:ext cx="11502190" cy="4186044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139EF7-21EB-4C22-B1BF-AB3BDDBAB4C7}"/>
              </a:ext>
            </a:extLst>
          </p:cNvPr>
          <p:cNvSpPr/>
          <p:nvPr/>
        </p:nvSpPr>
        <p:spPr>
          <a:xfrm>
            <a:off x="8085221" y="1612174"/>
            <a:ext cx="3737811" cy="201334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22" name="Picture 2" descr="Бактеріальні захворювання людини. | Тест з біології – «На Урок»">
            <a:extLst>
              <a:ext uri="{FF2B5EF4-FFF2-40B4-BE49-F238E27FC236}">
                <a16:creationId xmlns:a16="http://schemas.microsoft.com/office/drawing/2014/main" id="{80A056FE-A1EB-4E52-A4F2-845D03E0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69" y="5798218"/>
            <a:ext cx="1059782" cy="105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учасна систематика еукаріотів - Підручник з Біології і екології  (профільний рівень). 10 клас. Задорожний - Нова програма">
            <a:extLst>
              <a:ext uri="{FF2B5EF4-FFF2-40B4-BE49-F238E27FC236}">
                <a16:creationId xmlns:a16="http://schemas.microsoft.com/office/drawing/2014/main" id="{D76FC630-CD07-44FF-9350-F0E7F964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4" y="967511"/>
            <a:ext cx="296227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3F299F-DBDB-49AC-92C7-9BAAC89860B7}"/>
              </a:ext>
            </a:extLst>
          </p:cNvPr>
          <p:cNvSpPr/>
          <p:nvPr/>
        </p:nvSpPr>
        <p:spPr>
          <a:xfrm>
            <a:off x="3165559" y="87511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UA" dirty="0"/>
              <a:t>2015</a:t>
            </a:r>
          </a:p>
        </p:txBody>
      </p:sp>
      <p:pic>
        <p:nvPicPr>
          <p:cNvPr id="8" name="Объект 3" descr="Дерево бактерий">
            <a:extLst>
              <a:ext uri="{FF2B5EF4-FFF2-40B4-BE49-F238E27FC236}">
                <a16:creationId xmlns:a16="http://schemas.microsoft.com/office/drawing/2014/main" id="{9F9E75A9-8575-410A-B605-59FEF1F91F4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5220" y="497208"/>
            <a:ext cx="3737811" cy="2937765"/>
          </a:xfrm>
          <a:prstGeom prst="rect">
            <a:avLst/>
          </a:prstGeom>
        </p:spPr>
      </p:pic>
      <p:pic>
        <p:nvPicPr>
          <p:cNvPr id="9" name="Picture 23" descr="Pyrococcus_furiosus">
            <a:extLst>
              <a:ext uri="{FF2B5EF4-FFF2-40B4-BE49-F238E27FC236}">
                <a16:creationId xmlns:a16="http://schemas.microsoft.com/office/drawing/2014/main" id="{86D2921A-A990-45D1-A3D5-F48903F9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9" y="4744398"/>
            <a:ext cx="1424203" cy="11460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halobacterium">
            <a:extLst>
              <a:ext uri="{FF2B5EF4-FFF2-40B4-BE49-F238E27FC236}">
                <a16:creationId xmlns:a16="http://schemas.microsoft.com/office/drawing/2014/main" id="{0D170568-C6D1-4408-A708-722BAF9C9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20" y="5656689"/>
            <a:ext cx="1219278" cy="105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3030505">
            <a:extLst>
              <a:ext uri="{FF2B5EF4-FFF2-40B4-BE49-F238E27FC236}">
                <a16:creationId xmlns:a16="http://schemas.microsoft.com/office/drawing/2014/main" id="{3046BB31-7420-461A-8BC9-8CB77A32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57" y="249013"/>
            <a:ext cx="943807" cy="1245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842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19C77-C831-4845-9533-1E9755073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04" y="-1625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>
                <a:solidFill>
                  <a:srgbClr val="FF0000"/>
                </a:solidFill>
              </a:rPr>
              <a:t>Схема будови </a:t>
            </a:r>
            <a:r>
              <a:rPr lang="uk-UA" sz="3200" b="1" i="1" dirty="0" err="1">
                <a:solidFill>
                  <a:srgbClr val="FF0000"/>
                </a:solidFill>
              </a:rPr>
              <a:t>прокаріотичної</a:t>
            </a:r>
            <a:r>
              <a:rPr lang="uk-UA" sz="3200" b="1" i="1" dirty="0">
                <a:solidFill>
                  <a:srgbClr val="FF0000"/>
                </a:solidFill>
              </a:rPr>
              <a:t> клітини</a:t>
            </a:r>
            <a:endParaRPr lang="ru-UA" sz="32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183480-B938-41C9-99FC-16A158187DF5}"/>
              </a:ext>
            </a:extLst>
          </p:cNvPr>
          <p:cNvPicPr/>
          <p:nvPr/>
        </p:nvPicPr>
        <p:blipFill rotWithShape="1">
          <a:blip r:embed="rId2"/>
          <a:srcRect l="18389" t="16719" r="20023" b="13015"/>
          <a:stretch/>
        </p:blipFill>
        <p:spPr bwMode="auto">
          <a:xfrm>
            <a:off x="224590" y="1732547"/>
            <a:ext cx="4828674" cy="41388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8BFE15-3638-498C-A923-8652A4030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68" y="1273256"/>
            <a:ext cx="6197959" cy="471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2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2329" y="121762"/>
            <a:ext cx="8482042" cy="64294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4400" b="1" dirty="0" err="1">
                <a:solidFill>
                  <a:srgbClr val="FF0000"/>
                </a:solidFill>
              </a:rPr>
              <a:t>Класифікація</a:t>
            </a:r>
            <a:r>
              <a:rPr lang="ru-RU" sz="14400" b="1" dirty="0">
                <a:solidFill>
                  <a:srgbClr val="FF0000"/>
                </a:solidFill>
              </a:rPr>
              <a:t> </a:t>
            </a:r>
            <a:r>
              <a:rPr lang="ru-RU" sz="14400" b="1" dirty="0" err="1">
                <a:solidFill>
                  <a:srgbClr val="FF0000"/>
                </a:solidFill>
              </a:rPr>
              <a:t>прокаріот</a:t>
            </a:r>
            <a:endParaRPr lang="ru-RU" sz="144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5800" dirty="0"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dirty="0"/>
              <a:t>                 </a:t>
            </a:r>
            <a:endParaRPr lang="uk-UA" dirty="0"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64704"/>
            <a:ext cx="4297830" cy="5949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729846"/>
            <a:ext cx="4301442" cy="596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26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734716-A67E-4E32-9C0F-685577E9F764}"/>
              </a:ext>
            </a:extLst>
          </p:cNvPr>
          <p:cNvPicPr/>
          <p:nvPr/>
        </p:nvPicPr>
        <p:blipFill rotWithShape="1">
          <a:blip r:embed="rId2"/>
          <a:srcRect l="21553" t="14501" r="23347" b="12116"/>
          <a:stretch/>
        </p:blipFill>
        <p:spPr bwMode="auto">
          <a:xfrm>
            <a:off x="241166" y="855912"/>
            <a:ext cx="6047339" cy="4117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4EEAF-0ED4-4593-817D-537AAB0274FF}"/>
              </a:ext>
            </a:extLst>
          </p:cNvPr>
          <p:cNvSpPr txBox="1"/>
          <p:nvPr/>
        </p:nvSpPr>
        <p:spPr>
          <a:xfrm>
            <a:off x="634643" y="16042"/>
            <a:ext cx="4498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FF0000"/>
                </a:solidFill>
              </a:rPr>
              <a:t>Клітинна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стінка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E0BE6A-3335-4AC6-87D6-C22A4156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74" y="3380874"/>
            <a:ext cx="5628860" cy="3377316"/>
          </a:xfrm>
          <a:prstGeom prst="rect">
            <a:avLst/>
          </a:prstGeom>
        </p:spPr>
      </p:pic>
      <p:pic>
        <p:nvPicPr>
          <p:cNvPr id="11" name="Рисунок 10" descr="загруженное (4).jpg">
            <a:extLst>
              <a:ext uri="{FF2B5EF4-FFF2-40B4-BE49-F238E27FC236}">
                <a16:creationId xmlns:a16="http://schemas.microsoft.com/office/drawing/2014/main" id="{3B7F5E23-749E-4248-A1DD-27A4975A548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31000" contrast="37000"/>
          </a:blip>
          <a:stretch>
            <a:fillRect/>
          </a:stretch>
        </p:blipFill>
        <p:spPr>
          <a:xfrm>
            <a:off x="7220636" y="775702"/>
            <a:ext cx="4730198" cy="18663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536371-50A3-42DD-A1D4-A9DC5D85536E}"/>
              </a:ext>
            </a:extLst>
          </p:cNvPr>
          <p:cNvSpPr txBox="1"/>
          <p:nvPr/>
        </p:nvSpPr>
        <p:spPr>
          <a:xfrm>
            <a:off x="6831252" y="2642085"/>
            <a:ext cx="5360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>
                <a:solidFill>
                  <a:prstClr val="black"/>
                </a:solidFill>
              </a:rPr>
              <a:t>Забарвлення</a:t>
            </a:r>
            <a:r>
              <a:rPr lang="ru-RU" sz="3200" b="1" i="1" dirty="0">
                <a:solidFill>
                  <a:prstClr val="black"/>
                </a:solidFill>
              </a:rPr>
              <a:t> за </a:t>
            </a:r>
            <a:r>
              <a:rPr lang="ru-RU" sz="3200" b="1" i="1" dirty="0" err="1">
                <a:solidFill>
                  <a:prstClr val="black"/>
                </a:solidFill>
              </a:rPr>
              <a:t>Грамом</a:t>
            </a:r>
            <a:endParaRPr lang="ru-RU" sz="32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0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агруженное (1).jpg">
            <a:extLst>
              <a:ext uri="{FF2B5EF4-FFF2-40B4-BE49-F238E27FC236}">
                <a16:creationId xmlns:a16="http://schemas.microsoft.com/office/drawing/2014/main" id="{DB43B0EB-B998-400E-9A08-94D91DA2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929" y="1984916"/>
            <a:ext cx="3545516" cy="1221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EBEEBD-0345-4C66-B274-2A47F6618C3E}"/>
              </a:ext>
            </a:extLst>
          </p:cNvPr>
          <p:cNvSpPr txBox="1"/>
          <p:nvPr/>
        </p:nvSpPr>
        <p:spPr>
          <a:xfrm>
            <a:off x="1869929" y="883696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FF0000"/>
                </a:solidFill>
              </a:rPr>
              <a:t>Капсули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F5900-B676-482B-9559-6F91D19D3B9B}"/>
              </a:ext>
            </a:extLst>
          </p:cNvPr>
          <p:cNvSpPr txBox="1"/>
          <p:nvPr/>
        </p:nvSpPr>
        <p:spPr>
          <a:xfrm>
            <a:off x="7786756" y="2622094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Спори</a:t>
            </a:r>
          </a:p>
        </p:txBody>
      </p:sp>
      <p:pic>
        <p:nvPicPr>
          <p:cNvPr id="7" name="Рисунок 6" descr="images (4).jpg">
            <a:extLst>
              <a:ext uri="{FF2B5EF4-FFF2-40B4-BE49-F238E27FC236}">
                <a16:creationId xmlns:a16="http://schemas.microsoft.com/office/drawing/2014/main" id="{053ACFFE-233C-4EDA-8CF1-6B5C3A5A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682" y="3449144"/>
            <a:ext cx="4357686" cy="2151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AA1C8E-F804-40DB-8229-69888644230D}"/>
              </a:ext>
            </a:extLst>
          </p:cNvPr>
          <p:cNvSpPr txBox="1"/>
          <p:nvPr/>
        </p:nvSpPr>
        <p:spPr>
          <a:xfrm>
            <a:off x="298293" y="5062142"/>
            <a:ext cx="3143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FF0000"/>
                </a:solidFill>
              </a:rPr>
              <a:t>Джгутики</a:t>
            </a:r>
            <a:r>
              <a:rPr lang="ru-RU" sz="3200" b="1" i="1" dirty="0">
                <a:solidFill>
                  <a:srgbClr val="FF0000"/>
                </a:solidFill>
              </a:rPr>
              <a:t> та </a:t>
            </a:r>
            <a:r>
              <a:rPr lang="ru-RU" sz="3200" b="1" i="1" dirty="0" err="1">
                <a:solidFill>
                  <a:srgbClr val="FF0000"/>
                </a:solidFill>
              </a:rPr>
              <a:t>пілі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2D3528-44EE-41F3-AF54-C6C045E22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78" y="5228148"/>
            <a:ext cx="1567445" cy="142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925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205</Words>
  <Application>Microsoft Office PowerPoint</Application>
  <PresentationFormat>Широкоэкранный</PresentationFormat>
  <Paragraphs>38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Wingdings</vt:lpstr>
      <vt:lpstr>Тема Office</vt:lpstr>
      <vt:lpstr>Геном  прокаріотів</vt:lpstr>
      <vt:lpstr>Сучасна система живого світу</vt:lpstr>
      <vt:lpstr>Що є філогенетичним маркером для сучасної систематики?</vt:lpstr>
      <vt:lpstr>Презентация PowerPoint</vt:lpstr>
      <vt:lpstr>Презентация PowerPoint</vt:lpstr>
      <vt:lpstr>Схема будови прокаріотичної клітини</vt:lpstr>
      <vt:lpstr>Презентация PowerPoint</vt:lpstr>
      <vt:lpstr>Презентация PowerPoint</vt:lpstr>
      <vt:lpstr>Презентация PowerPoint</vt:lpstr>
      <vt:lpstr>Генетична система мікроорганізмів</vt:lpstr>
      <vt:lpstr>Презентация PowerPoint</vt:lpstr>
      <vt:lpstr>Презентация PowerPoint</vt:lpstr>
      <vt:lpstr>Генетична інформація повинна:  1) реалізовуватися 2) змінюватися 3) відтворюватися</vt:lpstr>
      <vt:lpstr> Як гени стають ознаками?</vt:lpstr>
      <vt:lpstr>Як передається генетична інформація у мікроорганізмів? Вертикально ! та горизонтально !</vt:lpstr>
      <vt:lpstr>Бактерії живуть групами (біоплівки) і взаємодіють між собою  (відчуття кворуму)                                                                           Quorum sensing </vt:lpstr>
      <vt:lpstr>Презентация PowerPoint</vt:lpstr>
      <vt:lpstr>Презентация PowerPoint</vt:lpstr>
      <vt:lpstr>Презентация PowerPoint</vt:lpstr>
      <vt:lpstr>Презентация PowerPoint</vt:lpstr>
      <vt:lpstr>Чому саме  генетична система мікроорганізмів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helenVoit@gmail.com</dc:creator>
  <cp:lastModifiedBy>helenVoit@gmail.com</cp:lastModifiedBy>
  <cp:revision>16</cp:revision>
  <dcterms:created xsi:type="dcterms:W3CDTF">2022-09-02T06:32:08Z</dcterms:created>
  <dcterms:modified xsi:type="dcterms:W3CDTF">2022-09-02T08:59:48Z</dcterms:modified>
</cp:coreProperties>
</file>