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14" r:id="rId2"/>
    <p:sldId id="276" r:id="rId3"/>
    <p:sldId id="300" r:id="rId4"/>
    <p:sldId id="303" r:id="rId5"/>
    <p:sldId id="277" r:id="rId6"/>
    <p:sldId id="278" r:id="rId7"/>
    <p:sldId id="279" r:id="rId8"/>
    <p:sldId id="286" r:id="rId9"/>
    <p:sldId id="284" r:id="rId10"/>
    <p:sldId id="287" r:id="rId11"/>
    <p:sldId id="288" r:id="rId12"/>
    <p:sldId id="289" r:id="rId13"/>
    <p:sldId id="290" r:id="rId14"/>
    <p:sldId id="291" r:id="rId15"/>
    <p:sldId id="305" r:id="rId16"/>
    <p:sldId id="285" r:id="rId17"/>
    <p:sldId id="306" r:id="rId18"/>
    <p:sldId id="307" r:id="rId19"/>
    <p:sldId id="308" r:id="rId20"/>
    <p:sldId id="311" r:id="rId21"/>
    <p:sldId id="282" r:id="rId22"/>
    <p:sldId id="283" r:id="rId23"/>
  </p:sldIdLst>
  <p:sldSz cx="9144000" cy="6858000" type="screen4x3"/>
  <p:notesSz cx="6645275" cy="9775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09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038"/>
    <a:srgbClr val="3E3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3342" y="-96"/>
      </p:cViewPr>
      <p:guideLst>
        <p:guide orient="horz" pos="3079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97118-526E-45C7-8B92-C00EBFB6969B}" type="doc">
      <dgm:prSet loTypeId="urn:microsoft.com/office/officeart/2005/8/layout/radial4" loCatId="relationship" qsTypeId="urn:microsoft.com/office/officeart/2005/8/quickstyle/simple1#3" qsCatId="simple" csTypeId="urn:microsoft.com/office/officeart/2005/8/colors/colorful3" csCatId="colorful" phldr="1"/>
      <dgm:spPr/>
      <dgm:t>
        <a:bodyPr/>
        <a:lstStyle/>
        <a:p>
          <a:endParaRPr lang="en-CA"/>
        </a:p>
      </dgm:t>
    </dgm:pt>
    <dgm:pt modelId="{6AFACE4A-DD5A-427E-B91A-4740EF83FDC0}">
      <dgm:prSet phldrT="[Text]" custT="1"/>
      <dgm:spPr/>
      <dgm:t>
        <a:bodyPr/>
        <a:lstStyle/>
        <a:p>
          <a:r>
            <a:rPr lang="uk-UA" sz="2000" dirty="0"/>
            <a:t>Місцевий економічний розвиток</a:t>
          </a:r>
          <a:endParaRPr lang="en-CA" sz="2000" dirty="0"/>
        </a:p>
      </dgm:t>
    </dgm:pt>
    <dgm:pt modelId="{6C1EEBE0-7A70-42A6-8D21-B74842547730}" type="parTrans" cxnId="{D5DD8323-68E0-45CF-8C0E-9495A10B084F}">
      <dgm:prSet/>
      <dgm:spPr/>
      <dgm:t>
        <a:bodyPr/>
        <a:lstStyle/>
        <a:p>
          <a:endParaRPr lang="en-CA"/>
        </a:p>
      </dgm:t>
    </dgm:pt>
    <dgm:pt modelId="{285E2A11-BE3E-485A-8300-BB18E5F5241E}" type="sibTrans" cxnId="{D5DD8323-68E0-45CF-8C0E-9495A10B084F}">
      <dgm:prSet/>
      <dgm:spPr/>
      <dgm:t>
        <a:bodyPr/>
        <a:lstStyle/>
        <a:p>
          <a:endParaRPr lang="en-CA"/>
        </a:p>
      </dgm:t>
    </dgm:pt>
    <dgm:pt modelId="{B9B2F5D1-C9BF-40BC-B6A6-E827D1035591}">
      <dgm:prSet phldrT="[Text]" custT="1"/>
      <dgm:spPr/>
      <dgm:t>
        <a:bodyPr/>
        <a:lstStyle/>
        <a:p>
          <a:r>
            <a: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Залучення інвестицій</a:t>
          </a:r>
          <a:endParaRPr lang="en-CA" sz="1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8B65D3-3F5B-4303-80FF-7ED547CF99FD}" type="parTrans" cxnId="{6429C277-F4AC-4B53-8CEF-7E282D9D2871}">
      <dgm:prSet/>
      <dgm:spPr/>
      <dgm:t>
        <a:bodyPr/>
        <a:lstStyle/>
        <a:p>
          <a:endParaRPr lang="en-CA"/>
        </a:p>
      </dgm:t>
    </dgm:pt>
    <dgm:pt modelId="{777BB5EA-E4F0-4A22-ADEE-3065B881CA8F}" type="sibTrans" cxnId="{6429C277-F4AC-4B53-8CEF-7E282D9D2871}">
      <dgm:prSet/>
      <dgm:spPr/>
      <dgm:t>
        <a:bodyPr/>
        <a:lstStyle/>
        <a:p>
          <a:endParaRPr lang="en-CA"/>
        </a:p>
      </dgm:t>
    </dgm:pt>
    <dgm:pt modelId="{18E5E2AB-5FA4-4290-BFCA-9AAD5BB230A5}">
      <dgm:prSet phldrT="[Text]" custT="1"/>
      <dgm:spPr/>
      <dgm:t>
        <a:bodyPr/>
        <a:lstStyle/>
        <a:p>
          <a:r>
            <a: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Сприяння розвитку підприємництва</a:t>
          </a:r>
          <a:endParaRPr lang="en-CA" sz="1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7CB58C-E2EB-4BD7-8E0E-B43282E3EE5A}" type="parTrans" cxnId="{FE071016-909B-4650-9B8A-0D8771448382}">
      <dgm:prSet/>
      <dgm:spPr/>
      <dgm:t>
        <a:bodyPr/>
        <a:lstStyle/>
        <a:p>
          <a:endParaRPr lang="en-CA"/>
        </a:p>
      </dgm:t>
    </dgm:pt>
    <dgm:pt modelId="{3B2D9DD8-2052-400F-8154-14D369384DAF}" type="sibTrans" cxnId="{FE071016-909B-4650-9B8A-0D8771448382}">
      <dgm:prSet/>
      <dgm:spPr/>
      <dgm:t>
        <a:bodyPr/>
        <a:lstStyle/>
        <a:p>
          <a:endParaRPr lang="en-CA"/>
        </a:p>
      </dgm:t>
    </dgm:pt>
    <dgm:pt modelId="{FCA1D704-CF9A-4DCF-860C-A43FBE5DE1E4}">
      <dgm:prSet phldrT="[Text]" custT="1"/>
      <dgm:spPr/>
      <dgm:t>
        <a:bodyPr/>
        <a:lstStyle/>
        <a:p>
          <a:r>
            <a: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Збереження і розширення місцевого бізнесу</a:t>
          </a:r>
          <a:endParaRPr lang="en-CA" sz="1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4B3DFB-DA02-4627-9132-646DC8D2471A}" type="parTrans" cxnId="{FF95B61E-B7A8-48C0-8A12-487E34EFAF09}">
      <dgm:prSet/>
      <dgm:spPr/>
      <dgm:t>
        <a:bodyPr/>
        <a:lstStyle/>
        <a:p>
          <a:endParaRPr lang="en-CA"/>
        </a:p>
      </dgm:t>
    </dgm:pt>
    <dgm:pt modelId="{FD6AE3AA-8A9C-4CD3-88F3-BD35B8F23296}" type="sibTrans" cxnId="{FF95B61E-B7A8-48C0-8A12-487E34EFAF09}">
      <dgm:prSet/>
      <dgm:spPr/>
      <dgm:t>
        <a:bodyPr/>
        <a:lstStyle/>
        <a:p>
          <a:endParaRPr lang="en-CA"/>
        </a:p>
      </dgm:t>
    </dgm:pt>
    <dgm:pt modelId="{750FF0A0-940D-400F-9991-8D756C1B7726}">
      <dgm:prSet custT="1"/>
      <dgm:spPr/>
      <dgm:t>
        <a:bodyPr/>
        <a:lstStyle/>
        <a:p>
          <a:r>
            <a: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Можливості для створення робочих місць</a:t>
          </a:r>
          <a:endParaRPr lang="en-CA" sz="1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693F59-41DD-4BFC-A223-F8055033B336}" type="parTrans" cxnId="{C4C5DCBE-47C5-473E-AB60-B4D1983EB4C6}">
      <dgm:prSet/>
      <dgm:spPr/>
      <dgm:t>
        <a:bodyPr/>
        <a:lstStyle/>
        <a:p>
          <a:endParaRPr lang="en-CA"/>
        </a:p>
      </dgm:t>
    </dgm:pt>
    <dgm:pt modelId="{AADF9569-E843-4D86-B4BB-63E2D9B317B5}" type="sibTrans" cxnId="{C4C5DCBE-47C5-473E-AB60-B4D1983EB4C6}">
      <dgm:prSet/>
      <dgm:spPr/>
      <dgm:t>
        <a:bodyPr/>
        <a:lstStyle/>
        <a:p>
          <a:endParaRPr lang="en-CA"/>
        </a:p>
      </dgm:t>
    </dgm:pt>
    <dgm:pt modelId="{75301449-9BA7-4201-B960-A9A1E710E0EA}">
      <dgm:prSet custT="1"/>
      <dgm:spPr/>
      <dgm:t>
        <a:bodyPr/>
        <a:lstStyle/>
        <a:p>
          <a:r>
            <a: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Розвиток робочої сили</a:t>
          </a:r>
          <a:endParaRPr lang="en-CA" sz="1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F2B12B-05F0-4363-A234-0CE39D1A0FBE}" type="parTrans" cxnId="{4E4C3415-024A-407E-8A2B-92B717912485}">
      <dgm:prSet/>
      <dgm:spPr/>
      <dgm:t>
        <a:bodyPr/>
        <a:lstStyle/>
        <a:p>
          <a:endParaRPr lang="en-CA"/>
        </a:p>
      </dgm:t>
    </dgm:pt>
    <dgm:pt modelId="{FDDB6778-E10E-4B27-B4F5-188DE490B208}" type="sibTrans" cxnId="{4E4C3415-024A-407E-8A2B-92B717912485}">
      <dgm:prSet/>
      <dgm:spPr/>
      <dgm:t>
        <a:bodyPr/>
        <a:lstStyle/>
        <a:p>
          <a:endParaRPr lang="en-CA"/>
        </a:p>
      </dgm:t>
    </dgm:pt>
    <dgm:pt modelId="{42812EDD-0F04-4CC3-ABA9-B52088262A75}">
      <dgm:prSet custT="1"/>
      <dgm:spPr/>
      <dgm:t>
        <a:bodyPr/>
        <a:lstStyle/>
        <a:p>
          <a:r>
            <a: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Стратегічне планування</a:t>
          </a:r>
          <a:endParaRPr lang="en-CA" sz="1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FDE41D-46D5-4840-BE22-7A4CFB864478}" type="parTrans" cxnId="{ED1694E8-BF39-4C45-806C-830E282A28CE}">
      <dgm:prSet/>
      <dgm:spPr/>
      <dgm:t>
        <a:bodyPr/>
        <a:lstStyle/>
        <a:p>
          <a:endParaRPr lang="en-CA"/>
        </a:p>
      </dgm:t>
    </dgm:pt>
    <dgm:pt modelId="{BF728BD4-CC2D-4D91-8086-A4EE6A63E43E}" type="sibTrans" cxnId="{ED1694E8-BF39-4C45-806C-830E282A28CE}">
      <dgm:prSet/>
      <dgm:spPr/>
      <dgm:t>
        <a:bodyPr/>
        <a:lstStyle/>
        <a:p>
          <a:endParaRPr lang="en-CA"/>
        </a:p>
      </dgm:t>
    </dgm:pt>
    <dgm:pt modelId="{21E43A57-F5CE-4A18-B2AA-F47D1EB8B329}">
      <dgm:prSet custT="1"/>
      <dgm:spPr/>
      <dgm:t>
        <a:bodyPr/>
        <a:lstStyle/>
        <a:p>
          <a:r>
            <a:rPr lang="uk-UA" sz="1400" b="1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Комерціалі-зація</a:t>
          </a:r>
          <a:r>
            <a: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інновацій та технологій</a:t>
          </a:r>
          <a:endParaRPr lang="en-CA" sz="1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52600D-6E26-448B-9A46-D2271505AD24}" type="parTrans" cxnId="{1C113FFE-F6AE-4253-B18B-FD8075363E52}">
      <dgm:prSet/>
      <dgm:spPr/>
      <dgm:t>
        <a:bodyPr/>
        <a:lstStyle/>
        <a:p>
          <a:endParaRPr lang="en-CA"/>
        </a:p>
      </dgm:t>
    </dgm:pt>
    <dgm:pt modelId="{B1C42EE9-F257-4387-994A-25C9228209D1}" type="sibTrans" cxnId="{1C113FFE-F6AE-4253-B18B-FD8075363E52}">
      <dgm:prSet/>
      <dgm:spPr/>
      <dgm:t>
        <a:bodyPr/>
        <a:lstStyle/>
        <a:p>
          <a:endParaRPr lang="en-CA"/>
        </a:p>
      </dgm:t>
    </dgm:pt>
    <dgm:pt modelId="{C02B7344-D985-4528-92EF-D762909B7D5B}">
      <dgm:prSet custT="1"/>
      <dgm:spPr/>
      <dgm:t>
        <a:bodyPr/>
        <a:lstStyle/>
        <a:p>
          <a:r>
            <a: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Маркетинг та комунікації</a:t>
          </a:r>
          <a:endParaRPr lang="en-CA" sz="1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76401E-70EA-4F39-AA08-316674835CD1}" type="parTrans" cxnId="{1560DFD8-483A-4A52-A6E7-FBF9B6ABF3A7}">
      <dgm:prSet/>
      <dgm:spPr/>
      <dgm:t>
        <a:bodyPr/>
        <a:lstStyle/>
        <a:p>
          <a:endParaRPr lang="en-CA"/>
        </a:p>
      </dgm:t>
    </dgm:pt>
    <dgm:pt modelId="{B18D33F8-A285-4C11-AFA4-AC26542BB24F}" type="sibTrans" cxnId="{1560DFD8-483A-4A52-A6E7-FBF9B6ABF3A7}">
      <dgm:prSet/>
      <dgm:spPr/>
      <dgm:t>
        <a:bodyPr/>
        <a:lstStyle/>
        <a:p>
          <a:endParaRPr lang="en-CA"/>
        </a:p>
      </dgm:t>
    </dgm:pt>
    <dgm:pt modelId="{0259B136-1275-4205-9F2F-E2B23C7B9E71}" type="pres">
      <dgm:prSet presAssocID="{D4597118-526E-45C7-8B92-C00EBFB6969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F37B30-8A0B-4CD3-BFBC-80DB4E64C241}" type="pres">
      <dgm:prSet presAssocID="{6AFACE4A-DD5A-427E-B91A-4740EF83FDC0}" presName="centerShape" presStyleLbl="node0" presStyleIdx="0" presStyleCnt="1" custScaleX="115772"/>
      <dgm:spPr/>
      <dgm:t>
        <a:bodyPr/>
        <a:lstStyle/>
        <a:p>
          <a:endParaRPr lang="ru-RU"/>
        </a:p>
      </dgm:t>
    </dgm:pt>
    <dgm:pt modelId="{02DC3899-BE2E-4FFD-8F25-92F9DD3977B9}" type="pres">
      <dgm:prSet presAssocID="{F8FDE41D-46D5-4840-BE22-7A4CFB864478}" presName="parTrans" presStyleLbl="bgSibTrans2D1" presStyleIdx="0" presStyleCnt="8"/>
      <dgm:spPr/>
      <dgm:t>
        <a:bodyPr/>
        <a:lstStyle/>
        <a:p>
          <a:endParaRPr lang="ru-RU"/>
        </a:p>
      </dgm:t>
    </dgm:pt>
    <dgm:pt modelId="{02C04830-0C29-4BF9-B295-4CCE78665408}" type="pres">
      <dgm:prSet presAssocID="{42812EDD-0F04-4CC3-ABA9-B52088262A7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D018B-2BFF-4461-A134-B3640E8C1735}" type="pres">
      <dgm:prSet presAssocID="{9A8B65D3-3F5B-4303-80FF-7ED547CF99FD}" presName="parTrans" presStyleLbl="bgSibTrans2D1" presStyleIdx="1" presStyleCnt="8"/>
      <dgm:spPr/>
      <dgm:t>
        <a:bodyPr/>
        <a:lstStyle/>
        <a:p>
          <a:endParaRPr lang="ru-RU"/>
        </a:p>
      </dgm:t>
    </dgm:pt>
    <dgm:pt modelId="{62BEA7F5-4B56-4460-8FFE-5A97E4BED04D}" type="pres">
      <dgm:prSet presAssocID="{B9B2F5D1-C9BF-40BC-B6A6-E827D103559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957D9E-7484-4F87-8EFE-3442C2EB556C}" type="pres">
      <dgm:prSet presAssocID="{4E7CB58C-E2EB-4BD7-8E0E-B43282E3EE5A}" presName="parTrans" presStyleLbl="bgSibTrans2D1" presStyleIdx="2" presStyleCnt="8"/>
      <dgm:spPr/>
      <dgm:t>
        <a:bodyPr/>
        <a:lstStyle/>
        <a:p>
          <a:endParaRPr lang="ru-RU"/>
        </a:p>
      </dgm:t>
    </dgm:pt>
    <dgm:pt modelId="{AC8CB25B-E93C-4829-A005-6B6F2BBFFB64}" type="pres">
      <dgm:prSet presAssocID="{18E5E2AB-5FA4-4290-BFCA-9AAD5BB230A5}" presName="node" presStyleLbl="node1" presStyleIdx="2" presStyleCnt="8" custScaleX="1248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86D16-CAD0-476C-997D-95A20EBFEF60}" type="pres">
      <dgm:prSet presAssocID="{5B4B3DFB-DA02-4627-9132-646DC8D2471A}" presName="parTrans" presStyleLbl="bgSibTrans2D1" presStyleIdx="3" presStyleCnt="8"/>
      <dgm:spPr/>
      <dgm:t>
        <a:bodyPr/>
        <a:lstStyle/>
        <a:p>
          <a:endParaRPr lang="ru-RU"/>
        </a:p>
      </dgm:t>
    </dgm:pt>
    <dgm:pt modelId="{F5057FCC-E2B8-4775-84C9-9D4CB422ED2A}" type="pres">
      <dgm:prSet presAssocID="{FCA1D704-CF9A-4DCF-860C-A43FBE5DE1E4}" presName="node" presStyleLbl="node1" presStyleIdx="3" presStyleCnt="8" custRadScaleRad="101336" custRadScaleInc="18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88DB73-F099-4E54-8C2B-B33D8C51608E}" type="pres">
      <dgm:prSet presAssocID="{53693F59-41DD-4BFC-A223-F8055033B336}" presName="parTrans" presStyleLbl="bgSibTrans2D1" presStyleIdx="4" presStyleCnt="8"/>
      <dgm:spPr/>
      <dgm:t>
        <a:bodyPr/>
        <a:lstStyle/>
        <a:p>
          <a:endParaRPr lang="ru-RU"/>
        </a:p>
      </dgm:t>
    </dgm:pt>
    <dgm:pt modelId="{541506B8-3DF1-47CF-9763-6014315D1A02}" type="pres">
      <dgm:prSet presAssocID="{750FF0A0-940D-400F-9991-8D756C1B772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A3F0B4-29D8-44D0-99DA-29BACE11FE5D}" type="pres">
      <dgm:prSet presAssocID="{46F2B12B-05F0-4363-A234-0CE39D1A0FBE}" presName="parTrans" presStyleLbl="bgSibTrans2D1" presStyleIdx="5" presStyleCnt="8"/>
      <dgm:spPr/>
      <dgm:t>
        <a:bodyPr/>
        <a:lstStyle/>
        <a:p>
          <a:endParaRPr lang="ru-RU"/>
        </a:p>
      </dgm:t>
    </dgm:pt>
    <dgm:pt modelId="{6B402CF9-8D74-4DE2-8A80-E0B2C60835F2}" type="pres">
      <dgm:prSet presAssocID="{75301449-9BA7-4201-B960-A9A1E710E0EA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029DC2-CF08-4418-903D-58528974ADAA}" type="pres">
      <dgm:prSet presAssocID="{DD52600D-6E26-448B-9A46-D2271505AD24}" presName="parTrans" presStyleLbl="bgSibTrans2D1" presStyleIdx="6" presStyleCnt="8"/>
      <dgm:spPr/>
      <dgm:t>
        <a:bodyPr/>
        <a:lstStyle/>
        <a:p>
          <a:endParaRPr lang="ru-RU"/>
        </a:p>
      </dgm:t>
    </dgm:pt>
    <dgm:pt modelId="{03F07374-AAEA-461A-80EB-80E32317D04C}" type="pres">
      <dgm:prSet presAssocID="{21E43A57-F5CE-4A18-B2AA-F47D1EB8B329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B94F28-5AC5-4D17-B70B-DAED3B074C82}" type="pres">
      <dgm:prSet presAssocID="{7176401E-70EA-4F39-AA08-316674835CD1}" presName="parTrans" presStyleLbl="bgSibTrans2D1" presStyleIdx="7" presStyleCnt="8"/>
      <dgm:spPr/>
      <dgm:t>
        <a:bodyPr/>
        <a:lstStyle/>
        <a:p>
          <a:endParaRPr lang="ru-RU"/>
        </a:p>
      </dgm:t>
    </dgm:pt>
    <dgm:pt modelId="{FFFE7447-877F-45F4-AAC7-EFE08C094DFB}" type="pres">
      <dgm:prSet presAssocID="{C02B7344-D985-4528-92EF-D762909B7D5B}" presName="node" presStyleLbl="node1" presStyleIdx="7" presStyleCnt="8" custRadScaleRad="103705" custRadScaleInc="2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9B7BB8-5F00-4F4E-B7EB-05433D195F19}" type="presOf" srcId="{53693F59-41DD-4BFC-A223-F8055033B336}" destId="{E288DB73-F099-4E54-8C2B-B33D8C51608E}" srcOrd="0" destOrd="0" presId="urn:microsoft.com/office/officeart/2005/8/layout/radial4"/>
    <dgm:cxn modelId="{FFFFB9CC-223C-4154-BB26-5D0692A82D8B}" type="presOf" srcId="{7176401E-70EA-4F39-AA08-316674835CD1}" destId="{34B94F28-5AC5-4D17-B70B-DAED3B074C82}" srcOrd="0" destOrd="0" presId="urn:microsoft.com/office/officeart/2005/8/layout/radial4"/>
    <dgm:cxn modelId="{DFE1AB7F-83F0-4119-B4DB-B5236FF957EE}" type="presOf" srcId="{75301449-9BA7-4201-B960-A9A1E710E0EA}" destId="{6B402CF9-8D74-4DE2-8A80-E0B2C60835F2}" srcOrd="0" destOrd="0" presId="urn:microsoft.com/office/officeart/2005/8/layout/radial4"/>
    <dgm:cxn modelId="{658EFFDB-44E8-44CF-9604-51B44462EFEB}" type="presOf" srcId="{18E5E2AB-5FA4-4290-BFCA-9AAD5BB230A5}" destId="{AC8CB25B-E93C-4829-A005-6B6F2BBFFB64}" srcOrd="0" destOrd="0" presId="urn:microsoft.com/office/officeart/2005/8/layout/radial4"/>
    <dgm:cxn modelId="{E4CE4D26-B6C5-4188-BE33-12EE8CCBCCA9}" type="presOf" srcId="{FCA1D704-CF9A-4DCF-860C-A43FBE5DE1E4}" destId="{F5057FCC-E2B8-4775-84C9-9D4CB422ED2A}" srcOrd="0" destOrd="0" presId="urn:microsoft.com/office/officeart/2005/8/layout/radial4"/>
    <dgm:cxn modelId="{D5DD8323-68E0-45CF-8C0E-9495A10B084F}" srcId="{D4597118-526E-45C7-8B92-C00EBFB6969B}" destId="{6AFACE4A-DD5A-427E-B91A-4740EF83FDC0}" srcOrd="0" destOrd="0" parTransId="{6C1EEBE0-7A70-42A6-8D21-B74842547730}" sibTransId="{285E2A11-BE3E-485A-8300-BB18E5F5241E}"/>
    <dgm:cxn modelId="{D78ECA12-DD60-4FFB-A556-E3B9B0DE744E}" type="presOf" srcId="{DD52600D-6E26-448B-9A46-D2271505AD24}" destId="{54029DC2-CF08-4418-903D-58528974ADAA}" srcOrd="0" destOrd="0" presId="urn:microsoft.com/office/officeart/2005/8/layout/radial4"/>
    <dgm:cxn modelId="{F30C5E15-747A-45C5-8241-23F2E667CB32}" type="presOf" srcId="{5B4B3DFB-DA02-4627-9132-646DC8D2471A}" destId="{B4C86D16-CAD0-476C-997D-95A20EBFEF60}" srcOrd="0" destOrd="0" presId="urn:microsoft.com/office/officeart/2005/8/layout/radial4"/>
    <dgm:cxn modelId="{FF95B61E-B7A8-48C0-8A12-487E34EFAF09}" srcId="{6AFACE4A-DD5A-427E-B91A-4740EF83FDC0}" destId="{FCA1D704-CF9A-4DCF-860C-A43FBE5DE1E4}" srcOrd="3" destOrd="0" parTransId="{5B4B3DFB-DA02-4627-9132-646DC8D2471A}" sibTransId="{FD6AE3AA-8A9C-4CD3-88F3-BD35B8F23296}"/>
    <dgm:cxn modelId="{1560DFD8-483A-4A52-A6E7-FBF9B6ABF3A7}" srcId="{6AFACE4A-DD5A-427E-B91A-4740EF83FDC0}" destId="{C02B7344-D985-4528-92EF-D762909B7D5B}" srcOrd="7" destOrd="0" parTransId="{7176401E-70EA-4F39-AA08-316674835CD1}" sibTransId="{B18D33F8-A285-4C11-AFA4-AC26542BB24F}"/>
    <dgm:cxn modelId="{1F131B3C-5F64-4423-B8D6-1759C96DC04E}" type="presOf" srcId="{6AFACE4A-DD5A-427E-B91A-4740EF83FDC0}" destId="{0CF37B30-8A0B-4CD3-BFBC-80DB4E64C241}" srcOrd="0" destOrd="0" presId="urn:microsoft.com/office/officeart/2005/8/layout/radial4"/>
    <dgm:cxn modelId="{1C113FFE-F6AE-4253-B18B-FD8075363E52}" srcId="{6AFACE4A-DD5A-427E-B91A-4740EF83FDC0}" destId="{21E43A57-F5CE-4A18-B2AA-F47D1EB8B329}" srcOrd="6" destOrd="0" parTransId="{DD52600D-6E26-448B-9A46-D2271505AD24}" sibTransId="{B1C42EE9-F257-4387-994A-25C9228209D1}"/>
    <dgm:cxn modelId="{51110A63-D4E2-4AEC-8D60-1BF60C678B61}" type="presOf" srcId="{F8FDE41D-46D5-4840-BE22-7A4CFB864478}" destId="{02DC3899-BE2E-4FFD-8F25-92F9DD3977B9}" srcOrd="0" destOrd="0" presId="urn:microsoft.com/office/officeart/2005/8/layout/radial4"/>
    <dgm:cxn modelId="{C4C5DCBE-47C5-473E-AB60-B4D1983EB4C6}" srcId="{6AFACE4A-DD5A-427E-B91A-4740EF83FDC0}" destId="{750FF0A0-940D-400F-9991-8D756C1B7726}" srcOrd="4" destOrd="0" parTransId="{53693F59-41DD-4BFC-A223-F8055033B336}" sibTransId="{AADF9569-E843-4D86-B4BB-63E2D9B317B5}"/>
    <dgm:cxn modelId="{C1E83A7E-FFC6-4B9E-A30F-9CE11C07D381}" type="presOf" srcId="{D4597118-526E-45C7-8B92-C00EBFB6969B}" destId="{0259B136-1275-4205-9F2F-E2B23C7B9E71}" srcOrd="0" destOrd="0" presId="urn:microsoft.com/office/officeart/2005/8/layout/radial4"/>
    <dgm:cxn modelId="{ED1694E8-BF39-4C45-806C-830E282A28CE}" srcId="{6AFACE4A-DD5A-427E-B91A-4740EF83FDC0}" destId="{42812EDD-0F04-4CC3-ABA9-B52088262A75}" srcOrd="0" destOrd="0" parTransId="{F8FDE41D-46D5-4840-BE22-7A4CFB864478}" sibTransId="{BF728BD4-CC2D-4D91-8086-A4EE6A63E43E}"/>
    <dgm:cxn modelId="{FFDC2902-9A8F-4403-80A3-73151270C1B5}" type="presOf" srcId="{42812EDD-0F04-4CC3-ABA9-B52088262A75}" destId="{02C04830-0C29-4BF9-B295-4CCE78665408}" srcOrd="0" destOrd="0" presId="urn:microsoft.com/office/officeart/2005/8/layout/radial4"/>
    <dgm:cxn modelId="{27AEBCF4-DF17-42F5-9B7D-D941892F73E3}" type="presOf" srcId="{4E7CB58C-E2EB-4BD7-8E0E-B43282E3EE5A}" destId="{99957D9E-7484-4F87-8EFE-3442C2EB556C}" srcOrd="0" destOrd="0" presId="urn:microsoft.com/office/officeart/2005/8/layout/radial4"/>
    <dgm:cxn modelId="{278574C6-3B2F-4DE1-BD76-6BDCC049ABAD}" type="presOf" srcId="{46F2B12B-05F0-4363-A234-0CE39D1A0FBE}" destId="{C0A3F0B4-29D8-44D0-99DA-29BACE11FE5D}" srcOrd="0" destOrd="0" presId="urn:microsoft.com/office/officeart/2005/8/layout/radial4"/>
    <dgm:cxn modelId="{70F6D14D-5668-416B-95C8-FFE3A0EA44D6}" type="presOf" srcId="{750FF0A0-940D-400F-9991-8D756C1B7726}" destId="{541506B8-3DF1-47CF-9763-6014315D1A02}" srcOrd="0" destOrd="0" presId="urn:microsoft.com/office/officeart/2005/8/layout/radial4"/>
    <dgm:cxn modelId="{6429C277-F4AC-4B53-8CEF-7E282D9D2871}" srcId="{6AFACE4A-DD5A-427E-B91A-4740EF83FDC0}" destId="{B9B2F5D1-C9BF-40BC-B6A6-E827D1035591}" srcOrd="1" destOrd="0" parTransId="{9A8B65D3-3F5B-4303-80FF-7ED547CF99FD}" sibTransId="{777BB5EA-E4F0-4A22-ADEE-3065B881CA8F}"/>
    <dgm:cxn modelId="{93BF3ED0-1F2C-4BED-B636-63A5A80FE621}" type="presOf" srcId="{21E43A57-F5CE-4A18-B2AA-F47D1EB8B329}" destId="{03F07374-AAEA-461A-80EB-80E32317D04C}" srcOrd="0" destOrd="0" presId="urn:microsoft.com/office/officeart/2005/8/layout/radial4"/>
    <dgm:cxn modelId="{4E4C3415-024A-407E-8A2B-92B717912485}" srcId="{6AFACE4A-DD5A-427E-B91A-4740EF83FDC0}" destId="{75301449-9BA7-4201-B960-A9A1E710E0EA}" srcOrd="5" destOrd="0" parTransId="{46F2B12B-05F0-4363-A234-0CE39D1A0FBE}" sibTransId="{FDDB6778-E10E-4B27-B4F5-188DE490B208}"/>
    <dgm:cxn modelId="{DF4B6FE2-ECF7-40C1-B3CC-021D601DF6EB}" type="presOf" srcId="{C02B7344-D985-4528-92EF-D762909B7D5B}" destId="{FFFE7447-877F-45F4-AAC7-EFE08C094DFB}" srcOrd="0" destOrd="0" presId="urn:microsoft.com/office/officeart/2005/8/layout/radial4"/>
    <dgm:cxn modelId="{2D58D631-E30F-43BD-8AB5-2242936BA8DA}" type="presOf" srcId="{9A8B65D3-3F5B-4303-80FF-7ED547CF99FD}" destId="{CDED018B-2BFF-4461-A134-B3640E8C1735}" srcOrd="0" destOrd="0" presId="urn:microsoft.com/office/officeart/2005/8/layout/radial4"/>
    <dgm:cxn modelId="{FE071016-909B-4650-9B8A-0D8771448382}" srcId="{6AFACE4A-DD5A-427E-B91A-4740EF83FDC0}" destId="{18E5E2AB-5FA4-4290-BFCA-9AAD5BB230A5}" srcOrd="2" destOrd="0" parTransId="{4E7CB58C-E2EB-4BD7-8E0E-B43282E3EE5A}" sibTransId="{3B2D9DD8-2052-400F-8154-14D369384DAF}"/>
    <dgm:cxn modelId="{871DDA65-1063-4D6C-9A32-BAE2AF13BF65}" type="presOf" srcId="{B9B2F5D1-C9BF-40BC-B6A6-E827D1035591}" destId="{62BEA7F5-4B56-4460-8FFE-5A97E4BED04D}" srcOrd="0" destOrd="0" presId="urn:microsoft.com/office/officeart/2005/8/layout/radial4"/>
    <dgm:cxn modelId="{1B848362-1FA8-4F48-AC0B-5150F4AAC778}" type="presParOf" srcId="{0259B136-1275-4205-9F2F-E2B23C7B9E71}" destId="{0CF37B30-8A0B-4CD3-BFBC-80DB4E64C241}" srcOrd="0" destOrd="0" presId="urn:microsoft.com/office/officeart/2005/8/layout/radial4"/>
    <dgm:cxn modelId="{BC85EA6C-E49C-44E1-BFBB-F59978666783}" type="presParOf" srcId="{0259B136-1275-4205-9F2F-E2B23C7B9E71}" destId="{02DC3899-BE2E-4FFD-8F25-92F9DD3977B9}" srcOrd="1" destOrd="0" presId="urn:microsoft.com/office/officeart/2005/8/layout/radial4"/>
    <dgm:cxn modelId="{8EFE54F5-CB55-441C-A70B-A4F9F606AE52}" type="presParOf" srcId="{0259B136-1275-4205-9F2F-E2B23C7B9E71}" destId="{02C04830-0C29-4BF9-B295-4CCE78665408}" srcOrd="2" destOrd="0" presId="urn:microsoft.com/office/officeart/2005/8/layout/radial4"/>
    <dgm:cxn modelId="{6FA2469D-0108-4584-A1FE-E06FDA3450E4}" type="presParOf" srcId="{0259B136-1275-4205-9F2F-E2B23C7B9E71}" destId="{CDED018B-2BFF-4461-A134-B3640E8C1735}" srcOrd="3" destOrd="0" presId="urn:microsoft.com/office/officeart/2005/8/layout/radial4"/>
    <dgm:cxn modelId="{0957413A-C8EB-463F-87A7-F9BB0C2F00DA}" type="presParOf" srcId="{0259B136-1275-4205-9F2F-E2B23C7B9E71}" destId="{62BEA7F5-4B56-4460-8FFE-5A97E4BED04D}" srcOrd="4" destOrd="0" presId="urn:microsoft.com/office/officeart/2005/8/layout/radial4"/>
    <dgm:cxn modelId="{3AAD0F36-0FEE-4F90-BA79-30093A29D870}" type="presParOf" srcId="{0259B136-1275-4205-9F2F-E2B23C7B9E71}" destId="{99957D9E-7484-4F87-8EFE-3442C2EB556C}" srcOrd="5" destOrd="0" presId="urn:microsoft.com/office/officeart/2005/8/layout/radial4"/>
    <dgm:cxn modelId="{DDF73C4E-4506-4607-90ED-062FB109CC5F}" type="presParOf" srcId="{0259B136-1275-4205-9F2F-E2B23C7B9E71}" destId="{AC8CB25B-E93C-4829-A005-6B6F2BBFFB64}" srcOrd="6" destOrd="0" presId="urn:microsoft.com/office/officeart/2005/8/layout/radial4"/>
    <dgm:cxn modelId="{E7BC781A-9E9D-46E6-A6F4-ED754BC122C9}" type="presParOf" srcId="{0259B136-1275-4205-9F2F-E2B23C7B9E71}" destId="{B4C86D16-CAD0-476C-997D-95A20EBFEF60}" srcOrd="7" destOrd="0" presId="urn:microsoft.com/office/officeart/2005/8/layout/radial4"/>
    <dgm:cxn modelId="{F89D0FFE-33AF-4ACB-8F37-6518E65126D8}" type="presParOf" srcId="{0259B136-1275-4205-9F2F-E2B23C7B9E71}" destId="{F5057FCC-E2B8-4775-84C9-9D4CB422ED2A}" srcOrd="8" destOrd="0" presId="urn:microsoft.com/office/officeart/2005/8/layout/radial4"/>
    <dgm:cxn modelId="{9B0718B9-2E95-45E4-9561-7FD1F392AFE9}" type="presParOf" srcId="{0259B136-1275-4205-9F2F-E2B23C7B9E71}" destId="{E288DB73-F099-4E54-8C2B-B33D8C51608E}" srcOrd="9" destOrd="0" presId="urn:microsoft.com/office/officeart/2005/8/layout/radial4"/>
    <dgm:cxn modelId="{79B0A6CE-CF23-45C4-966A-71FC99665609}" type="presParOf" srcId="{0259B136-1275-4205-9F2F-E2B23C7B9E71}" destId="{541506B8-3DF1-47CF-9763-6014315D1A02}" srcOrd="10" destOrd="0" presId="urn:microsoft.com/office/officeart/2005/8/layout/radial4"/>
    <dgm:cxn modelId="{A0068ACC-2F0E-4C62-9F0B-DCFCCEC444BC}" type="presParOf" srcId="{0259B136-1275-4205-9F2F-E2B23C7B9E71}" destId="{C0A3F0B4-29D8-44D0-99DA-29BACE11FE5D}" srcOrd="11" destOrd="0" presId="urn:microsoft.com/office/officeart/2005/8/layout/radial4"/>
    <dgm:cxn modelId="{000C6981-9020-4383-8F60-A30A421835F4}" type="presParOf" srcId="{0259B136-1275-4205-9F2F-E2B23C7B9E71}" destId="{6B402CF9-8D74-4DE2-8A80-E0B2C60835F2}" srcOrd="12" destOrd="0" presId="urn:microsoft.com/office/officeart/2005/8/layout/radial4"/>
    <dgm:cxn modelId="{F58E794A-9878-4F68-B87B-EDA89B19AE70}" type="presParOf" srcId="{0259B136-1275-4205-9F2F-E2B23C7B9E71}" destId="{54029DC2-CF08-4418-903D-58528974ADAA}" srcOrd="13" destOrd="0" presId="urn:microsoft.com/office/officeart/2005/8/layout/radial4"/>
    <dgm:cxn modelId="{29823909-BDAB-405D-B125-C610FAF48CBC}" type="presParOf" srcId="{0259B136-1275-4205-9F2F-E2B23C7B9E71}" destId="{03F07374-AAEA-461A-80EB-80E32317D04C}" srcOrd="14" destOrd="0" presId="urn:microsoft.com/office/officeart/2005/8/layout/radial4"/>
    <dgm:cxn modelId="{0FDC7E1E-5BE7-4E61-A747-4BE38A0D5AA5}" type="presParOf" srcId="{0259B136-1275-4205-9F2F-E2B23C7B9E71}" destId="{34B94F28-5AC5-4D17-B70B-DAED3B074C82}" srcOrd="15" destOrd="0" presId="urn:microsoft.com/office/officeart/2005/8/layout/radial4"/>
    <dgm:cxn modelId="{05033C92-2346-4009-83E9-E9234600611E}" type="presParOf" srcId="{0259B136-1275-4205-9F2F-E2B23C7B9E71}" destId="{FFFE7447-877F-45F4-AAC7-EFE08C094DFB}" srcOrd="16" destOrd="0" presId="urn:microsoft.com/office/officeart/2005/8/layout/radial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37B30-8A0B-4CD3-BFBC-80DB4E64C241}">
      <dsp:nvSpPr>
        <dsp:cNvPr id="0" name=""/>
        <dsp:cNvSpPr/>
      </dsp:nvSpPr>
      <dsp:spPr>
        <a:xfrm>
          <a:off x="3207911" y="3165734"/>
          <a:ext cx="2212430" cy="191102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Місцевий економічний розвиток</a:t>
          </a:r>
          <a:endParaRPr lang="en-CA" sz="2000" kern="1200" dirty="0"/>
        </a:p>
      </dsp:txBody>
      <dsp:txXfrm>
        <a:off x="3531914" y="3445597"/>
        <a:ext cx="1564424" cy="1351297"/>
      </dsp:txXfrm>
    </dsp:sp>
    <dsp:sp modelId="{02DC3899-BE2E-4FFD-8F25-92F9DD3977B9}">
      <dsp:nvSpPr>
        <dsp:cNvPr id="0" name=""/>
        <dsp:cNvSpPr/>
      </dsp:nvSpPr>
      <dsp:spPr>
        <a:xfrm rot="10800000">
          <a:off x="672320" y="3848925"/>
          <a:ext cx="2396133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04830-0C29-4BF9-B295-4CCE78665408}">
      <dsp:nvSpPr>
        <dsp:cNvPr id="0" name=""/>
        <dsp:cNvSpPr/>
      </dsp:nvSpPr>
      <dsp:spPr>
        <a:xfrm>
          <a:off x="3462" y="3586160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Стратегічне планування</a:t>
          </a:r>
          <a:endParaRPr lang="en-CA" sz="14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806" y="3617504"/>
        <a:ext cx="1275028" cy="1007485"/>
      </dsp:txXfrm>
    </dsp:sp>
    <dsp:sp modelId="{CDED018B-2BFF-4461-A134-B3640E8C1735}">
      <dsp:nvSpPr>
        <dsp:cNvPr id="0" name=""/>
        <dsp:cNvSpPr/>
      </dsp:nvSpPr>
      <dsp:spPr>
        <a:xfrm rot="12342857">
          <a:off x="912744" y="2795560"/>
          <a:ext cx="2428092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BEA7F5-4B56-4460-8FFE-5A97E4BED04D}">
      <dsp:nvSpPr>
        <dsp:cNvPr id="0" name=""/>
        <dsp:cNvSpPr/>
      </dsp:nvSpPr>
      <dsp:spPr>
        <a:xfrm>
          <a:off x="364114" y="2006039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Залучення інвестицій</a:t>
          </a:r>
          <a:endParaRPr lang="en-CA" sz="14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5458" y="2037383"/>
        <a:ext cx="1275028" cy="1007485"/>
      </dsp:txXfrm>
    </dsp:sp>
    <dsp:sp modelId="{99957D9E-7484-4F87-8EFE-3442C2EB556C}">
      <dsp:nvSpPr>
        <dsp:cNvPr id="0" name=""/>
        <dsp:cNvSpPr/>
      </dsp:nvSpPr>
      <dsp:spPr>
        <a:xfrm rot="13885714">
          <a:off x="1574669" y="1975179"/>
          <a:ext cx="2490389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8CB25B-E93C-4829-A005-6B6F2BBFFB64}">
      <dsp:nvSpPr>
        <dsp:cNvPr id="0" name=""/>
        <dsp:cNvSpPr/>
      </dsp:nvSpPr>
      <dsp:spPr>
        <a:xfrm>
          <a:off x="1208100" y="738881"/>
          <a:ext cx="1670794" cy="1070173"/>
        </a:xfrm>
        <a:prstGeom prst="roundRect">
          <a:avLst>
            <a:gd name="adj" fmla="val 10000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Сприяння розвитку підприємництва</a:t>
          </a:r>
          <a:endParaRPr lang="en-CA" sz="14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39444" y="770225"/>
        <a:ext cx="1608106" cy="1007485"/>
      </dsp:txXfrm>
    </dsp:sp>
    <dsp:sp modelId="{B4C86D16-CAD0-476C-997D-95A20EBFEF60}">
      <dsp:nvSpPr>
        <dsp:cNvPr id="0" name=""/>
        <dsp:cNvSpPr/>
      </dsp:nvSpPr>
      <dsp:spPr>
        <a:xfrm rot="15450519">
          <a:off x="2515452" y="1513792"/>
          <a:ext cx="2562716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57FCC-E2B8-4775-84C9-9D4CB422ED2A}">
      <dsp:nvSpPr>
        <dsp:cNvPr id="0" name=""/>
        <dsp:cNvSpPr/>
      </dsp:nvSpPr>
      <dsp:spPr>
        <a:xfrm>
          <a:off x="2850804" y="0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Збереження і розширення місцевого бізнесу</a:t>
          </a:r>
          <a:endParaRPr lang="en-CA" sz="14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82148" y="31344"/>
        <a:ext cx="1275028" cy="1007485"/>
      </dsp:txXfrm>
    </dsp:sp>
    <dsp:sp modelId="{E288DB73-F099-4E54-8C2B-B33D8C51608E}">
      <dsp:nvSpPr>
        <dsp:cNvPr id="0" name=""/>
        <dsp:cNvSpPr/>
      </dsp:nvSpPr>
      <dsp:spPr>
        <a:xfrm rot="16971429">
          <a:off x="3576293" y="1533084"/>
          <a:ext cx="2532818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1506B8-3DF1-47CF-9763-6014315D1A02}">
      <dsp:nvSpPr>
        <dsp:cNvPr id="0" name=""/>
        <dsp:cNvSpPr/>
      </dsp:nvSpPr>
      <dsp:spPr>
        <a:xfrm>
          <a:off x="4455646" y="35661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Можливості для створення робочих місць</a:t>
          </a:r>
          <a:endParaRPr lang="en-CA" sz="14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86990" y="67005"/>
        <a:ext cx="1275028" cy="1007485"/>
      </dsp:txXfrm>
    </dsp:sp>
    <dsp:sp modelId="{C0A3F0B4-29D8-44D0-99DA-29BACE11FE5D}">
      <dsp:nvSpPr>
        <dsp:cNvPr id="0" name=""/>
        <dsp:cNvSpPr/>
      </dsp:nvSpPr>
      <dsp:spPr>
        <a:xfrm rot="18514286">
          <a:off x="4563194" y="1975179"/>
          <a:ext cx="2490389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02CF9-8D74-4DE2-8A80-E0B2C60835F2}">
      <dsp:nvSpPr>
        <dsp:cNvPr id="0" name=""/>
        <dsp:cNvSpPr/>
      </dsp:nvSpPr>
      <dsp:spPr>
        <a:xfrm>
          <a:off x="5915897" y="738881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Розвиток робочої сили</a:t>
          </a:r>
          <a:endParaRPr lang="en-CA" sz="14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47241" y="770225"/>
        <a:ext cx="1275028" cy="1007485"/>
      </dsp:txXfrm>
    </dsp:sp>
    <dsp:sp modelId="{54029DC2-CF08-4418-903D-58528974ADAA}">
      <dsp:nvSpPr>
        <dsp:cNvPr id="0" name=""/>
        <dsp:cNvSpPr/>
      </dsp:nvSpPr>
      <dsp:spPr>
        <a:xfrm rot="20057143">
          <a:off x="5287416" y="2795560"/>
          <a:ext cx="2428092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07374-AAEA-461A-80EB-80E32317D04C}">
      <dsp:nvSpPr>
        <dsp:cNvPr id="0" name=""/>
        <dsp:cNvSpPr/>
      </dsp:nvSpPr>
      <dsp:spPr>
        <a:xfrm>
          <a:off x="6926422" y="2006039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Комерціалі-зація</a:t>
          </a:r>
          <a:r>
            <a:rPr lang="uk-UA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інновацій та технологій</a:t>
          </a:r>
          <a:endParaRPr lang="en-CA" sz="14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57766" y="2037383"/>
        <a:ext cx="1275028" cy="1007485"/>
      </dsp:txXfrm>
    </dsp:sp>
    <dsp:sp modelId="{34B94F28-5AC5-4D17-B70B-DAED3B074C82}">
      <dsp:nvSpPr>
        <dsp:cNvPr id="0" name=""/>
        <dsp:cNvSpPr/>
      </dsp:nvSpPr>
      <dsp:spPr>
        <a:xfrm rot="36406">
          <a:off x="5559844" y="3874825"/>
          <a:ext cx="2399618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FE7447-877F-45F4-AAC7-EFE08C094DFB}">
      <dsp:nvSpPr>
        <dsp:cNvPr id="0" name=""/>
        <dsp:cNvSpPr/>
      </dsp:nvSpPr>
      <dsp:spPr>
        <a:xfrm>
          <a:off x="7290537" y="3624765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Маркетинг та комунікації</a:t>
          </a:r>
          <a:endParaRPr lang="en-CA" sz="14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21881" y="3656109"/>
        <a:ext cx="1275028" cy="1007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64119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0D3CA-B6EF-43BD-A90E-0A1DFD33CF5F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64119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8CB26-5E90-4DF9-BC6D-F136DC1B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45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4119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35450-81DB-4A95-818F-73E21C153881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77888" y="733425"/>
            <a:ext cx="4889500" cy="366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528" y="4643517"/>
            <a:ext cx="5316220" cy="439912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4119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31978-1008-4A99-9AC7-F054B591B4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104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799" y="1700808"/>
            <a:ext cx="7772400" cy="1470025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599" y="352010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6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54" r="220" b="2949"/>
          <a:stretch/>
        </p:blipFill>
        <p:spPr bwMode="auto">
          <a:xfrm flipH="1" flipV="1">
            <a:off x="0" y="5689156"/>
            <a:ext cx="9143999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21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2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23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 userDrawn="1"/>
        </p:nvSpPr>
        <p:spPr>
          <a:xfrm>
            <a:off x="107504" y="5118633"/>
            <a:ext cx="1907703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/>
            <a:r>
              <a:rPr lang="en-US" sz="1150" kern="1800" spc="0" baseline="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  <p:extLst>
      <p:ext uri="{BB962C8B-B14F-4D97-AF65-F5344CB8AC3E}">
        <p14:creationId xmlns:p14="http://schemas.microsoft.com/office/powerpoint/2010/main" val="328396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21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017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43000"/>
          </a:xfr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482453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dirty="0" smtClean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ru-RU" dirty="0" smtClean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ru-RU" dirty="0" smtClean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ru-RU" dirty="0" smtClean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ru-RU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678C94"/>
              </a:buClr>
              <a:buFont typeface="Wingdings" panose="05000000000000000000" pitchFamily="2" charset="2"/>
              <a:buChar char="§"/>
            </a:pPr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876256" y="6434232"/>
            <a:ext cx="2133600" cy="365125"/>
          </a:xfrm>
        </p:spPr>
        <p:txBody>
          <a:bodyPr/>
          <a:lstStyle>
            <a:lvl1pPr>
              <a:defRPr sz="1050">
                <a:solidFill>
                  <a:srgbClr val="678C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000FB6-CC0C-417B-B1AB-8E01C779148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/>
        </p:blipFill>
        <p:spPr bwMode="auto">
          <a:xfrm>
            <a:off x="470064" y="6237312"/>
            <a:ext cx="2505224" cy="49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 сполучна лінія 9"/>
          <p:cNvCxnSpPr/>
          <p:nvPr userDrawn="1"/>
        </p:nvCxnSpPr>
        <p:spPr>
          <a:xfrm>
            <a:off x="482600" y="1124744"/>
            <a:ext cx="8193856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55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ідзаголовок 2"/>
          <p:cNvSpPr txBox="1">
            <a:spLocks/>
          </p:cNvSpPr>
          <p:nvPr userDrawn="1"/>
        </p:nvSpPr>
        <p:spPr>
          <a:xfrm>
            <a:off x="0" y="3212976"/>
            <a:ext cx="9144000" cy="331484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01800" indent="0" algn="l"/>
            <a:endParaRPr lang="uk-UA" sz="1400" b="0" noProof="0" dirty="0">
              <a:solidFill>
                <a:schemeClr val="tx1">
                  <a:lumMod val="50000"/>
                  <a:lumOff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1400" b="0" noProof="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0" y="2060848"/>
            <a:ext cx="9144000" cy="1080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0700" indent="0" algn="l"/>
            <a:endParaRPr lang="uk-UA" sz="3200" b="1" cap="all" noProof="0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Рисунок 21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2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2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44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99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89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7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62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708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19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72C0E6AE-21FC-4AA9-9BB9-854D1175FFD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414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1</a:t>
            </a:fld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827584" y="1196752"/>
            <a:ext cx="8064896" cy="28083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uk-UA" sz="28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> </a:t>
            </a:r>
            <a:r>
              <a:rPr lang="uk-UA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>1.2. </a:t>
            </a:r>
            <a:r>
              <a:rPr lang="uk-UA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>Чинники місцевого економічного розвитку та готовність громади </a:t>
            </a:r>
          </a:p>
        </p:txBody>
      </p:sp>
    </p:spTree>
    <p:extLst>
      <p:ext uri="{BB962C8B-B14F-4D97-AF65-F5344CB8AC3E}">
        <p14:creationId xmlns:p14="http://schemas.microsoft.com/office/powerpoint/2010/main" val="3734566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455E63"/>
              </a:buClr>
            </a:pPr>
            <a:r>
              <a:rPr lang="uk-UA" sz="2400" dirty="0"/>
              <a:t>Дозволяє муніципалітету бути </a:t>
            </a:r>
            <a:r>
              <a:rPr lang="uk-UA" sz="2400" dirty="0" err="1"/>
              <a:t>проактивним</a:t>
            </a:r>
            <a:r>
              <a:rPr lang="uk-UA" sz="2400" dirty="0"/>
              <a:t>, готовим до зміни середовища, появи нових викликів</a:t>
            </a:r>
          </a:p>
          <a:p>
            <a:pPr>
              <a:buClr>
                <a:srgbClr val="455E63"/>
              </a:buClr>
            </a:pPr>
            <a:r>
              <a:rPr lang="uk-UA" sz="2400" dirty="0"/>
              <a:t>Створює умови, щоб кінцевий результат розвитку був дійсно бажаним для муніципалітету</a:t>
            </a:r>
          </a:p>
          <a:p>
            <a:pPr>
              <a:buClr>
                <a:srgbClr val="455E63"/>
              </a:buClr>
            </a:pPr>
            <a:r>
              <a:rPr lang="uk-UA" sz="2400" dirty="0"/>
              <a:t>Забезпечує результативне та ефективне використання наявних місцевих ресурсів</a:t>
            </a:r>
            <a:endParaRPr lang="en-US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важливість планування МЕР</a:t>
            </a:r>
            <a:endParaRPr lang="en-US" sz="28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Блок-схема: знак завершення 4"/>
          <p:cNvSpPr/>
          <p:nvPr/>
        </p:nvSpPr>
        <p:spPr>
          <a:xfrm>
            <a:off x="1331640" y="4437112"/>
            <a:ext cx="6624736" cy="1080120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БЕЗ НАЛЕЖНОГО ПЛАНУВАННЯ ЖОДНІ ЗУСИЛЛЯ МЕР НІКОЛИ НЕ БУДУТЬ УСПІШНИМИ!</a:t>
            </a:r>
          </a:p>
        </p:txBody>
      </p:sp>
    </p:spTree>
    <p:extLst>
      <p:ext uri="{BB962C8B-B14F-4D97-AF65-F5344CB8AC3E}">
        <p14:creationId xmlns:p14="http://schemas.microsoft.com/office/powerpoint/2010/main" val="4028357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увати 6"/>
          <p:cNvGrpSpPr/>
          <p:nvPr/>
        </p:nvGrpSpPr>
        <p:grpSpPr>
          <a:xfrm>
            <a:off x="755576" y="1600741"/>
            <a:ext cx="7920879" cy="4245480"/>
            <a:chOff x="1570705" y="1600741"/>
            <a:chExt cx="6002589" cy="4245480"/>
          </a:xfrm>
        </p:grpSpPr>
        <p:sp>
          <p:nvSpPr>
            <p:cNvPr id="8" name="Полілінія 7"/>
            <p:cNvSpPr/>
            <p:nvPr/>
          </p:nvSpPr>
          <p:spPr>
            <a:xfrm>
              <a:off x="3603133" y="3908488"/>
              <a:ext cx="1937733" cy="1937733"/>
            </a:xfrm>
            <a:custGeom>
              <a:avLst/>
              <a:gdLst>
                <a:gd name="connsiteX0" fmla="*/ 0 w 1937733"/>
                <a:gd name="connsiteY0" fmla="*/ 968867 h 1937733"/>
                <a:gd name="connsiteX1" fmla="*/ 968867 w 1937733"/>
                <a:gd name="connsiteY1" fmla="*/ 0 h 1937733"/>
                <a:gd name="connsiteX2" fmla="*/ 1937734 w 1937733"/>
                <a:gd name="connsiteY2" fmla="*/ 968867 h 1937733"/>
                <a:gd name="connsiteX3" fmla="*/ 968867 w 1937733"/>
                <a:gd name="connsiteY3" fmla="*/ 1937734 h 1937733"/>
                <a:gd name="connsiteX4" fmla="*/ 0 w 1937733"/>
                <a:gd name="connsiteY4" fmla="*/ 968867 h 1937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7733" h="1937733">
                  <a:moveTo>
                    <a:pt x="0" y="968867"/>
                  </a:moveTo>
                  <a:cubicBezTo>
                    <a:pt x="0" y="433777"/>
                    <a:pt x="433777" y="0"/>
                    <a:pt x="968867" y="0"/>
                  </a:cubicBezTo>
                  <a:cubicBezTo>
                    <a:pt x="1503957" y="0"/>
                    <a:pt x="1937734" y="433777"/>
                    <a:pt x="1937734" y="968867"/>
                  </a:cubicBezTo>
                  <a:cubicBezTo>
                    <a:pt x="1937734" y="1503957"/>
                    <a:pt x="1503957" y="1937734"/>
                    <a:pt x="968867" y="1937734"/>
                  </a:cubicBezTo>
                  <a:cubicBezTo>
                    <a:pt x="433777" y="1937734"/>
                    <a:pt x="0" y="1503957"/>
                    <a:pt x="0" y="968867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6474" tIns="296474" rIns="296474" bIns="296474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b="1" kern="1200">
                  <a:solidFill>
                    <a:schemeClr val="bg1"/>
                  </a:solidFill>
                </a:rPr>
                <a:t>Планування МЕР</a:t>
              </a:r>
              <a:endParaRPr lang="uk-UA" sz="28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Стрілка вліво 8"/>
            <p:cNvSpPr/>
            <p:nvPr/>
          </p:nvSpPr>
          <p:spPr>
            <a:xfrm rot="12900000">
              <a:off x="2356850" y="3570061"/>
              <a:ext cx="1484981" cy="552253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олілінія 9"/>
            <p:cNvSpPr/>
            <p:nvPr/>
          </p:nvSpPr>
          <p:spPr>
            <a:xfrm>
              <a:off x="1570705" y="2683974"/>
              <a:ext cx="1840846" cy="1472677"/>
            </a:xfrm>
            <a:custGeom>
              <a:avLst/>
              <a:gdLst>
                <a:gd name="connsiteX0" fmla="*/ 0 w 1840846"/>
                <a:gd name="connsiteY0" fmla="*/ 147268 h 1472677"/>
                <a:gd name="connsiteX1" fmla="*/ 147268 w 1840846"/>
                <a:gd name="connsiteY1" fmla="*/ 0 h 1472677"/>
                <a:gd name="connsiteX2" fmla="*/ 1693578 w 1840846"/>
                <a:gd name="connsiteY2" fmla="*/ 0 h 1472677"/>
                <a:gd name="connsiteX3" fmla="*/ 1840846 w 1840846"/>
                <a:gd name="connsiteY3" fmla="*/ 147268 h 1472677"/>
                <a:gd name="connsiteX4" fmla="*/ 1840846 w 1840846"/>
                <a:gd name="connsiteY4" fmla="*/ 1325409 h 1472677"/>
                <a:gd name="connsiteX5" fmla="*/ 1693578 w 1840846"/>
                <a:gd name="connsiteY5" fmla="*/ 1472677 h 1472677"/>
                <a:gd name="connsiteX6" fmla="*/ 147268 w 1840846"/>
                <a:gd name="connsiteY6" fmla="*/ 1472677 h 1472677"/>
                <a:gd name="connsiteX7" fmla="*/ 0 w 1840846"/>
                <a:gd name="connsiteY7" fmla="*/ 1325409 h 1472677"/>
                <a:gd name="connsiteX8" fmla="*/ 0 w 1840846"/>
                <a:gd name="connsiteY8" fmla="*/ 147268 h 1472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0846" h="1472677">
                  <a:moveTo>
                    <a:pt x="0" y="147268"/>
                  </a:moveTo>
                  <a:cubicBezTo>
                    <a:pt x="0" y="65934"/>
                    <a:pt x="65934" y="0"/>
                    <a:pt x="147268" y="0"/>
                  </a:cubicBezTo>
                  <a:lnTo>
                    <a:pt x="1693578" y="0"/>
                  </a:lnTo>
                  <a:cubicBezTo>
                    <a:pt x="1774912" y="0"/>
                    <a:pt x="1840846" y="65934"/>
                    <a:pt x="1840846" y="147268"/>
                  </a:cubicBezTo>
                  <a:lnTo>
                    <a:pt x="1840846" y="1325409"/>
                  </a:lnTo>
                  <a:cubicBezTo>
                    <a:pt x="1840846" y="1406743"/>
                    <a:pt x="1774912" y="1472677"/>
                    <a:pt x="1693578" y="1472677"/>
                  </a:cubicBezTo>
                  <a:lnTo>
                    <a:pt x="147268" y="1472677"/>
                  </a:lnTo>
                  <a:cubicBezTo>
                    <a:pt x="65934" y="1472677"/>
                    <a:pt x="0" y="1406743"/>
                    <a:pt x="0" y="1325409"/>
                  </a:cubicBezTo>
                  <a:lnTo>
                    <a:pt x="0" y="14726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613" tIns="73613" rIns="73613" bIns="73613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000" b="1" kern="1200">
                  <a:solidFill>
                    <a:schemeClr val="bg1"/>
                  </a:solidFill>
                </a:rPr>
                <a:t>Стратегія МЕР</a:t>
              </a:r>
              <a:endParaRPr lang="uk-UA" sz="20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Стрілка вліво 10"/>
            <p:cNvSpPr/>
            <p:nvPr/>
          </p:nvSpPr>
          <p:spPr>
            <a:xfrm rot="16200000">
              <a:off x="3829509" y="2803443"/>
              <a:ext cx="1484981" cy="552253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ілінія 11"/>
            <p:cNvSpPr/>
            <p:nvPr/>
          </p:nvSpPr>
          <p:spPr>
            <a:xfrm>
              <a:off x="3651576" y="1600741"/>
              <a:ext cx="1840846" cy="1472677"/>
            </a:xfrm>
            <a:custGeom>
              <a:avLst/>
              <a:gdLst>
                <a:gd name="connsiteX0" fmla="*/ 0 w 1840846"/>
                <a:gd name="connsiteY0" fmla="*/ 147268 h 1472677"/>
                <a:gd name="connsiteX1" fmla="*/ 147268 w 1840846"/>
                <a:gd name="connsiteY1" fmla="*/ 0 h 1472677"/>
                <a:gd name="connsiteX2" fmla="*/ 1693578 w 1840846"/>
                <a:gd name="connsiteY2" fmla="*/ 0 h 1472677"/>
                <a:gd name="connsiteX3" fmla="*/ 1840846 w 1840846"/>
                <a:gd name="connsiteY3" fmla="*/ 147268 h 1472677"/>
                <a:gd name="connsiteX4" fmla="*/ 1840846 w 1840846"/>
                <a:gd name="connsiteY4" fmla="*/ 1325409 h 1472677"/>
                <a:gd name="connsiteX5" fmla="*/ 1693578 w 1840846"/>
                <a:gd name="connsiteY5" fmla="*/ 1472677 h 1472677"/>
                <a:gd name="connsiteX6" fmla="*/ 147268 w 1840846"/>
                <a:gd name="connsiteY6" fmla="*/ 1472677 h 1472677"/>
                <a:gd name="connsiteX7" fmla="*/ 0 w 1840846"/>
                <a:gd name="connsiteY7" fmla="*/ 1325409 h 1472677"/>
                <a:gd name="connsiteX8" fmla="*/ 0 w 1840846"/>
                <a:gd name="connsiteY8" fmla="*/ 147268 h 1472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0846" h="1472677">
                  <a:moveTo>
                    <a:pt x="0" y="147268"/>
                  </a:moveTo>
                  <a:cubicBezTo>
                    <a:pt x="0" y="65934"/>
                    <a:pt x="65934" y="0"/>
                    <a:pt x="147268" y="0"/>
                  </a:cubicBezTo>
                  <a:lnTo>
                    <a:pt x="1693578" y="0"/>
                  </a:lnTo>
                  <a:cubicBezTo>
                    <a:pt x="1774912" y="0"/>
                    <a:pt x="1840846" y="65934"/>
                    <a:pt x="1840846" y="147268"/>
                  </a:cubicBezTo>
                  <a:lnTo>
                    <a:pt x="1840846" y="1325409"/>
                  </a:lnTo>
                  <a:cubicBezTo>
                    <a:pt x="1840846" y="1406743"/>
                    <a:pt x="1774912" y="1472677"/>
                    <a:pt x="1693578" y="1472677"/>
                  </a:cubicBezTo>
                  <a:lnTo>
                    <a:pt x="147268" y="1472677"/>
                  </a:lnTo>
                  <a:cubicBezTo>
                    <a:pt x="65934" y="1472677"/>
                    <a:pt x="0" y="1406743"/>
                    <a:pt x="0" y="1325409"/>
                  </a:cubicBezTo>
                  <a:lnTo>
                    <a:pt x="0" y="14726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613" tIns="73613" rIns="73613" bIns="73613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000" b="1" kern="1200" dirty="0">
                  <a:solidFill>
                    <a:schemeClr val="bg1"/>
                  </a:solidFill>
                </a:rPr>
                <a:t>Включення МЕР у галузеві стратегії/програми</a:t>
              </a:r>
            </a:p>
          </p:txBody>
        </p:sp>
        <p:sp>
          <p:nvSpPr>
            <p:cNvPr id="13" name="Стрілка вліво 12"/>
            <p:cNvSpPr/>
            <p:nvPr/>
          </p:nvSpPr>
          <p:spPr>
            <a:xfrm rot="19500000">
              <a:off x="5302168" y="3570061"/>
              <a:ext cx="1484981" cy="552253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ілінія 13"/>
            <p:cNvSpPr/>
            <p:nvPr/>
          </p:nvSpPr>
          <p:spPr>
            <a:xfrm>
              <a:off x="5732448" y="2683974"/>
              <a:ext cx="1840846" cy="1472677"/>
            </a:xfrm>
            <a:custGeom>
              <a:avLst/>
              <a:gdLst>
                <a:gd name="connsiteX0" fmla="*/ 0 w 1840846"/>
                <a:gd name="connsiteY0" fmla="*/ 147268 h 1472677"/>
                <a:gd name="connsiteX1" fmla="*/ 147268 w 1840846"/>
                <a:gd name="connsiteY1" fmla="*/ 0 h 1472677"/>
                <a:gd name="connsiteX2" fmla="*/ 1693578 w 1840846"/>
                <a:gd name="connsiteY2" fmla="*/ 0 h 1472677"/>
                <a:gd name="connsiteX3" fmla="*/ 1840846 w 1840846"/>
                <a:gd name="connsiteY3" fmla="*/ 147268 h 1472677"/>
                <a:gd name="connsiteX4" fmla="*/ 1840846 w 1840846"/>
                <a:gd name="connsiteY4" fmla="*/ 1325409 h 1472677"/>
                <a:gd name="connsiteX5" fmla="*/ 1693578 w 1840846"/>
                <a:gd name="connsiteY5" fmla="*/ 1472677 h 1472677"/>
                <a:gd name="connsiteX6" fmla="*/ 147268 w 1840846"/>
                <a:gd name="connsiteY6" fmla="*/ 1472677 h 1472677"/>
                <a:gd name="connsiteX7" fmla="*/ 0 w 1840846"/>
                <a:gd name="connsiteY7" fmla="*/ 1325409 h 1472677"/>
                <a:gd name="connsiteX8" fmla="*/ 0 w 1840846"/>
                <a:gd name="connsiteY8" fmla="*/ 147268 h 1472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0846" h="1472677">
                  <a:moveTo>
                    <a:pt x="0" y="147268"/>
                  </a:moveTo>
                  <a:cubicBezTo>
                    <a:pt x="0" y="65934"/>
                    <a:pt x="65934" y="0"/>
                    <a:pt x="147268" y="0"/>
                  </a:cubicBezTo>
                  <a:lnTo>
                    <a:pt x="1693578" y="0"/>
                  </a:lnTo>
                  <a:cubicBezTo>
                    <a:pt x="1774912" y="0"/>
                    <a:pt x="1840846" y="65934"/>
                    <a:pt x="1840846" y="147268"/>
                  </a:cubicBezTo>
                  <a:lnTo>
                    <a:pt x="1840846" y="1325409"/>
                  </a:lnTo>
                  <a:cubicBezTo>
                    <a:pt x="1840846" y="1406743"/>
                    <a:pt x="1774912" y="1472677"/>
                    <a:pt x="1693578" y="1472677"/>
                  </a:cubicBezTo>
                  <a:lnTo>
                    <a:pt x="147268" y="1472677"/>
                  </a:lnTo>
                  <a:cubicBezTo>
                    <a:pt x="65934" y="1472677"/>
                    <a:pt x="0" y="1406743"/>
                    <a:pt x="0" y="1325409"/>
                  </a:cubicBezTo>
                  <a:lnTo>
                    <a:pt x="0" y="14726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613" tIns="73613" rIns="73613" bIns="73613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000" b="1" kern="1200" dirty="0">
                  <a:solidFill>
                    <a:schemeClr val="bg1"/>
                  </a:solidFill>
                </a:rPr>
                <a:t>Стратегія розвитку муніципалітету</a:t>
              </a:r>
            </a:p>
          </p:txBody>
        </p:sp>
      </p:grp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форми планування МЕР</a:t>
            </a:r>
            <a:endParaRPr lang="en-US" sz="28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058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увати 6"/>
          <p:cNvGrpSpPr/>
          <p:nvPr/>
        </p:nvGrpSpPr>
        <p:grpSpPr>
          <a:xfrm>
            <a:off x="153365" y="1774145"/>
            <a:ext cx="8461891" cy="3968178"/>
            <a:chOff x="823982" y="1844824"/>
            <a:chExt cx="7310662" cy="3968178"/>
          </a:xfrm>
        </p:grpSpPr>
        <p:sp>
          <p:nvSpPr>
            <p:cNvPr id="8" name="Прямокутник 7"/>
            <p:cNvSpPr/>
            <p:nvPr/>
          </p:nvSpPr>
          <p:spPr>
            <a:xfrm>
              <a:off x="1135039" y="2330821"/>
              <a:ext cx="6999605" cy="348218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ілінія 8"/>
            <p:cNvSpPr/>
            <p:nvPr/>
          </p:nvSpPr>
          <p:spPr>
            <a:xfrm>
              <a:off x="1597965" y="2738066"/>
              <a:ext cx="3128932" cy="2978963"/>
            </a:xfrm>
            <a:custGeom>
              <a:avLst/>
              <a:gdLst>
                <a:gd name="connsiteX0" fmla="*/ 0 w 3128932"/>
                <a:gd name="connsiteY0" fmla="*/ 0 h 2978963"/>
                <a:gd name="connsiteX1" fmla="*/ 3128932 w 3128932"/>
                <a:gd name="connsiteY1" fmla="*/ 0 h 2978963"/>
                <a:gd name="connsiteX2" fmla="*/ 3128932 w 3128932"/>
                <a:gd name="connsiteY2" fmla="*/ 2978963 h 2978963"/>
                <a:gd name="connsiteX3" fmla="*/ 0 w 3128932"/>
                <a:gd name="connsiteY3" fmla="*/ 2978963 h 2978963"/>
                <a:gd name="connsiteX4" fmla="*/ 0 w 3128932"/>
                <a:gd name="connsiteY4" fmla="*/ 0 h 2978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28932" h="2978963">
                  <a:moveTo>
                    <a:pt x="0" y="0"/>
                  </a:moveTo>
                  <a:lnTo>
                    <a:pt x="3128932" y="0"/>
                  </a:lnTo>
                  <a:lnTo>
                    <a:pt x="3128932" y="2978963"/>
                  </a:lnTo>
                  <a:lnTo>
                    <a:pt x="0" y="29789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385" tIns="32385" rIns="32385" bIns="32385" numCol="1" spcCol="1270" anchor="t" anchorCtr="0">
              <a:noAutofit/>
            </a:bodyPr>
            <a:lstStyle/>
            <a:p>
              <a:pPr lvl="0">
                <a:spcAft>
                  <a:spcPts val="600"/>
                </a:spcAft>
              </a:pPr>
              <a:r>
                <a:rPr lang="uk-UA" sz="2000" dirty="0"/>
                <a:t>∎</a:t>
              </a:r>
              <a:r>
                <a:rPr lang="uk-UA" sz="2000" dirty="0">
                  <a:latin typeface="Cambria"/>
                </a:rPr>
                <a:t> </a:t>
              </a:r>
              <a:r>
                <a:rPr lang="uk-UA" sz="2000" dirty="0"/>
                <a:t>Узгоджене спрямування зусиль різних гравців</a:t>
              </a:r>
            </a:p>
            <a:p>
              <a:pPr>
                <a:spcAft>
                  <a:spcPts val="600"/>
                </a:spcAft>
              </a:pPr>
              <a:r>
                <a:rPr lang="uk-UA" sz="2000" dirty="0"/>
                <a:t>∎ Визначає зміст більш конкретних допоміжних планів, таких як щорічні плани структурних підрозділів</a:t>
              </a:r>
              <a:endParaRPr lang="uk-UA" sz="2000" kern="1200" dirty="0"/>
            </a:p>
          </p:txBody>
        </p:sp>
        <p:sp>
          <p:nvSpPr>
            <p:cNvPr id="10" name="Полілінія 9"/>
            <p:cNvSpPr/>
            <p:nvPr/>
          </p:nvSpPr>
          <p:spPr>
            <a:xfrm>
              <a:off x="4796601" y="2738066"/>
              <a:ext cx="3128932" cy="2978963"/>
            </a:xfrm>
            <a:custGeom>
              <a:avLst/>
              <a:gdLst>
                <a:gd name="connsiteX0" fmla="*/ 0 w 3128932"/>
                <a:gd name="connsiteY0" fmla="*/ 0 h 2978963"/>
                <a:gd name="connsiteX1" fmla="*/ 3128932 w 3128932"/>
                <a:gd name="connsiteY1" fmla="*/ 0 h 2978963"/>
                <a:gd name="connsiteX2" fmla="*/ 3128932 w 3128932"/>
                <a:gd name="connsiteY2" fmla="*/ 2978963 h 2978963"/>
                <a:gd name="connsiteX3" fmla="*/ 0 w 3128932"/>
                <a:gd name="connsiteY3" fmla="*/ 2978963 h 2978963"/>
                <a:gd name="connsiteX4" fmla="*/ 0 w 3128932"/>
                <a:gd name="connsiteY4" fmla="*/ 0 h 2978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28932" h="2978963">
                  <a:moveTo>
                    <a:pt x="0" y="0"/>
                  </a:moveTo>
                  <a:lnTo>
                    <a:pt x="3128932" y="0"/>
                  </a:lnTo>
                  <a:lnTo>
                    <a:pt x="3128932" y="2978963"/>
                  </a:lnTo>
                  <a:lnTo>
                    <a:pt x="0" y="29789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385" tIns="32385" rIns="32385" bIns="32385" numCol="1" spcCol="1270" anchor="t" anchorCtr="0">
              <a:noAutofit/>
            </a:bodyPr>
            <a:lstStyle/>
            <a:p>
              <a:pPr lvl="0">
                <a:spcAft>
                  <a:spcPts val="600"/>
                </a:spcAft>
              </a:pPr>
              <a:r>
                <a:rPr lang="uk-UA" sz="2000" dirty="0"/>
                <a:t>∎ Не містить детальних сценаріїв</a:t>
              </a:r>
            </a:p>
            <a:p>
              <a:pPr>
                <a:spcAft>
                  <a:spcPts val="600"/>
                </a:spcAft>
              </a:pPr>
              <a:r>
                <a:rPr lang="uk-UA" sz="2000" dirty="0"/>
                <a:t>∎ Ризик зменшення уваги до реалізації цілей економічного розвитку порівняно з іншими стратегічними цілями</a:t>
              </a:r>
              <a:endParaRPr lang="uk-UA" sz="2000" kern="1200" dirty="0"/>
            </a:p>
          </p:txBody>
        </p:sp>
        <p:sp>
          <p:nvSpPr>
            <p:cNvPr id="11" name="Хрест 10"/>
            <p:cNvSpPr/>
            <p:nvPr/>
          </p:nvSpPr>
          <p:spPr>
            <a:xfrm>
              <a:off x="823982" y="1844824"/>
              <a:ext cx="1005572" cy="1105765"/>
            </a:xfrm>
            <a:prstGeom prst="plus">
              <a:avLst>
                <a:gd name="adj" fmla="val 328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кутник 11"/>
            <p:cNvSpPr/>
            <p:nvPr/>
          </p:nvSpPr>
          <p:spPr>
            <a:xfrm>
              <a:off x="7205259" y="2107451"/>
              <a:ext cx="929384" cy="424656"/>
            </a:xfrm>
            <a:prstGeom prst="rect">
              <a:avLst/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Пряма сполучна лінія 12"/>
            <p:cNvSpPr/>
            <p:nvPr/>
          </p:nvSpPr>
          <p:spPr>
            <a:xfrm>
              <a:off x="4765622" y="2744436"/>
              <a:ext cx="774" cy="2845197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Стратегія розвитку муніципалітету</a:t>
            </a:r>
            <a:endParaRPr lang="en-US" sz="28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4" name="Блок-схема: знак завершення 13"/>
          <p:cNvSpPr/>
          <p:nvPr/>
        </p:nvSpPr>
        <p:spPr>
          <a:xfrm>
            <a:off x="2271414" y="1474853"/>
            <a:ext cx="4926158" cy="72866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ДРІБНІ МУНІЦИПАЛІТЕТИ</a:t>
            </a:r>
          </a:p>
        </p:txBody>
      </p:sp>
    </p:spTree>
    <p:extLst>
      <p:ext uri="{BB962C8B-B14F-4D97-AF65-F5344CB8AC3E}">
        <p14:creationId xmlns:p14="http://schemas.microsoft.com/office/powerpoint/2010/main" val="307227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увати 6"/>
          <p:cNvGrpSpPr/>
          <p:nvPr/>
        </p:nvGrpSpPr>
        <p:grpSpPr>
          <a:xfrm>
            <a:off x="153365" y="1774145"/>
            <a:ext cx="8461891" cy="3968178"/>
            <a:chOff x="823982" y="1844824"/>
            <a:chExt cx="7310662" cy="3968178"/>
          </a:xfrm>
        </p:grpSpPr>
        <p:sp>
          <p:nvSpPr>
            <p:cNvPr id="8" name="Прямокутник 7"/>
            <p:cNvSpPr/>
            <p:nvPr/>
          </p:nvSpPr>
          <p:spPr>
            <a:xfrm>
              <a:off x="1135039" y="2330821"/>
              <a:ext cx="6999605" cy="348218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ілінія 8"/>
            <p:cNvSpPr/>
            <p:nvPr/>
          </p:nvSpPr>
          <p:spPr>
            <a:xfrm>
              <a:off x="1597965" y="2738066"/>
              <a:ext cx="3128932" cy="2978963"/>
            </a:xfrm>
            <a:custGeom>
              <a:avLst/>
              <a:gdLst>
                <a:gd name="connsiteX0" fmla="*/ 0 w 3128932"/>
                <a:gd name="connsiteY0" fmla="*/ 0 h 2978963"/>
                <a:gd name="connsiteX1" fmla="*/ 3128932 w 3128932"/>
                <a:gd name="connsiteY1" fmla="*/ 0 h 2978963"/>
                <a:gd name="connsiteX2" fmla="*/ 3128932 w 3128932"/>
                <a:gd name="connsiteY2" fmla="*/ 2978963 h 2978963"/>
                <a:gd name="connsiteX3" fmla="*/ 0 w 3128932"/>
                <a:gd name="connsiteY3" fmla="*/ 2978963 h 2978963"/>
                <a:gd name="connsiteX4" fmla="*/ 0 w 3128932"/>
                <a:gd name="connsiteY4" fmla="*/ 0 h 2978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28932" h="2978963">
                  <a:moveTo>
                    <a:pt x="0" y="0"/>
                  </a:moveTo>
                  <a:lnTo>
                    <a:pt x="3128932" y="0"/>
                  </a:lnTo>
                  <a:lnTo>
                    <a:pt x="3128932" y="2978963"/>
                  </a:lnTo>
                  <a:lnTo>
                    <a:pt x="0" y="29789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385" tIns="32385" rIns="32385" bIns="32385" numCol="1" spcCol="1270" anchor="t" anchorCtr="0">
              <a:noAutofit/>
            </a:bodyPr>
            <a:lstStyle/>
            <a:p>
              <a:pPr defTabSz="755650">
                <a:lnSpc>
                  <a:spcPct val="90000"/>
                </a:lnSpc>
                <a:spcAft>
                  <a:spcPts val="600"/>
                </a:spcAft>
              </a:pPr>
              <a:r>
                <a:rPr lang="uk-UA" sz="2000" dirty="0"/>
                <a:t>∎</a:t>
              </a:r>
              <a:r>
                <a:rPr lang="uk-UA" sz="2000" dirty="0">
                  <a:latin typeface="Cambria"/>
                </a:rPr>
                <a:t> </a:t>
              </a:r>
              <a:r>
                <a:rPr lang="uk-UA" sz="2000" dirty="0"/>
                <a:t>Пришвидшує розвиток найбільш перспективних та конкурентоспроможних галузей місцевої економіки</a:t>
              </a:r>
            </a:p>
            <a:p>
              <a:pPr>
                <a:spcAft>
                  <a:spcPts val="600"/>
                </a:spcAft>
              </a:pPr>
              <a:r>
                <a:rPr lang="uk-UA" sz="2000" dirty="0"/>
                <a:t>∎ Дозволяє використовувати наявні природні, людські та інфраструктурні ресурси</a:t>
              </a:r>
              <a:endParaRPr lang="uk-UA" sz="2000" kern="1200" dirty="0"/>
            </a:p>
          </p:txBody>
        </p:sp>
        <p:sp>
          <p:nvSpPr>
            <p:cNvPr id="10" name="Полілінія 9"/>
            <p:cNvSpPr/>
            <p:nvPr/>
          </p:nvSpPr>
          <p:spPr>
            <a:xfrm>
              <a:off x="4796601" y="2738066"/>
              <a:ext cx="3128932" cy="2978963"/>
            </a:xfrm>
            <a:custGeom>
              <a:avLst/>
              <a:gdLst>
                <a:gd name="connsiteX0" fmla="*/ 0 w 3128932"/>
                <a:gd name="connsiteY0" fmla="*/ 0 h 2978963"/>
                <a:gd name="connsiteX1" fmla="*/ 3128932 w 3128932"/>
                <a:gd name="connsiteY1" fmla="*/ 0 h 2978963"/>
                <a:gd name="connsiteX2" fmla="*/ 3128932 w 3128932"/>
                <a:gd name="connsiteY2" fmla="*/ 2978963 h 2978963"/>
                <a:gd name="connsiteX3" fmla="*/ 0 w 3128932"/>
                <a:gd name="connsiteY3" fmla="*/ 2978963 h 2978963"/>
                <a:gd name="connsiteX4" fmla="*/ 0 w 3128932"/>
                <a:gd name="connsiteY4" fmla="*/ 0 h 2978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28932" h="2978963">
                  <a:moveTo>
                    <a:pt x="0" y="0"/>
                  </a:moveTo>
                  <a:lnTo>
                    <a:pt x="3128932" y="0"/>
                  </a:lnTo>
                  <a:lnTo>
                    <a:pt x="3128932" y="2978963"/>
                  </a:lnTo>
                  <a:lnTo>
                    <a:pt x="0" y="29789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385" tIns="32385" rIns="32385" bIns="32385" numCol="1" spcCol="1270" anchor="t" anchorCtr="0">
              <a:noAutofit/>
            </a:bodyPr>
            <a:lstStyle/>
            <a:p>
              <a:pPr lvl="0">
                <a:spcAft>
                  <a:spcPts val="600"/>
                </a:spcAft>
              </a:pPr>
              <a:r>
                <a:rPr lang="uk-UA" sz="2000" dirty="0"/>
                <a:t>∎ Ризик дублювання заходів або неузгодженість заходів</a:t>
              </a:r>
            </a:p>
            <a:p>
              <a:pPr lvl="0">
                <a:spcAft>
                  <a:spcPts val="600"/>
                </a:spcAft>
              </a:pPr>
              <a:r>
                <a:rPr lang="uk-UA" sz="2000" dirty="0"/>
                <a:t>∎ Недостатньо чіткі процедури планування можуть завадити інтеграції питань МЕР в інші документи</a:t>
              </a:r>
            </a:p>
            <a:p>
              <a:pPr>
                <a:spcAft>
                  <a:spcPts val="600"/>
                </a:spcAft>
              </a:pPr>
              <a:r>
                <a:rPr lang="uk-UA" sz="2000" dirty="0"/>
                <a:t>∎ Ризик посилення структурних диспропорцій, формування </a:t>
              </a:r>
              <a:r>
                <a:rPr lang="uk-UA" sz="2000" dirty="0" err="1"/>
                <a:t>моногалузевої</a:t>
              </a:r>
              <a:r>
                <a:rPr lang="uk-UA" sz="2000" dirty="0"/>
                <a:t> економіки</a:t>
              </a:r>
              <a:endParaRPr lang="uk-UA" sz="2000" kern="1200" dirty="0"/>
            </a:p>
          </p:txBody>
        </p:sp>
        <p:sp>
          <p:nvSpPr>
            <p:cNvPr id="11" name="Хрест 10"/>
            <p:cNvSpPr/>
            <p:nvPr/>
          </p:nvSpPr>
          <p:spPr>
            <a:xfrm>
              <a:off x="823982" y="1844824"/>
              <a:ext cx="1005572" cy="1105765"/>
            </a:xfrm>
            <a:prstGeom prst="plus">
              <a:avLst>
                <a:gd name="adj" fmla="val 328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кутник 11"/>
            <p:cNvSpPr/>
            <p:nvPr/>
          </p:nvSpPr>
          <p:spPr>
            <a:xfrm>
              <a:off x="7205259" y="2107451"/>
              <a:ext cx="929384" cy="424656"/>
            </a:xfrm>
            <a:prstGeom prst="rect">
              <a:avLst/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Пряма сполучна лінія 12"/>
            <p:cNvSpPr/>
            <p:nvPr/>
          </p:nvSpPr>
          <p:spPr>
            <a:xfrm>
              <a:off x="4765622" y="2744436"/>
              <a:ext cx="774" cy="2845197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Включення МЕР у галузеві стратегії/програми</a:t>
            </a:r>
            <a:endParaRPr lang="en-US" sz="28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4" name="Блок-схема: знак завершення 13"/>
          <p:cNvSpPr/>
          <p:nvPr/>
        </p:nvSpPr>
        <p:spPr>
          <a:xfrm>
            <a:off x="2271414" y="1474853"/>
            <a:ext cx="4926158" cy="72866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МІСТА СЕРЕДНЬОГО РОЗМІРУ</a:t>
            </a:r>
          </a:p>
        </p:txBody>
      </p:sp>
    </p:spTree>
    <p:extLst>
      <p:ext uri="{BB962C8B-B14F-4D97-AF65-F5344CB8AC3E}">
        <p14:creationId xmlns:p14="http://schemas.microsoft.com/office/powerpoint/2010/main" val="452466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увати 6"/>
          <p:cNvGrpSpPr/>
          <p:nvPr/>
        </p:nvGrpSpPr>
        <p:grpSpPr>
          <a:xfrm>
            <a:off x="153365" y="1774145"/>
            <a:ext cx="8461891" cy="3968178"/>
            <a:chOff x="823982" y="1844824"/>
            <a:chExt cx="7310662" cy="3968178"/>
          </a:xfrm>
        </p:grpSpPr>
        <p:sp>
          <p:nvSpPr>
            <p:cNvPr id="8" name="Прямокутник 7"/>
            <p:cNvSpPr/>
            <p:nvPr/>
          </p:nvSpPr>
          <p:spPr>
            <a:xfrm>
              <a:off x="1135039" y="2330821"/>
              <a:ext cx="6999605" cy="348218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ілінія 8"/>
            <p:cNvSpPr/>
            <p:nvPr/>
          </p:nvSpPr>
          <p:spPr>
            <a:xfrm>
              <a:off x="1597965" y="2738066"/>
              <a:ext cx="3128932" cy="2978963"/>
            </a:xfrm>
            <a:custGeom>
              <a:avLst/>
              <a:gdLst>
                <a:gd name="connsiteX0" fmla="*/ 0 w 3128932"/>
                <a:gd name="connsiteY0" fmla="*/ 0 h 2978963"/>
                <a:gd name="connsiteX1" fmla="*/ 3128932 w 3128932"/>
                <a:gd name="connsiteY1" fmla="*/ 0 h 2978963"/>
                <a:gd name="connsiteX2" fmla="*/ 3128932 w 3128932"/>
                <a:gd name="connsiteY2" fmla="*/ 2978963 h 2978963"/>
                <a:gd name="connsiteX3" fmla="*/ 0 w 3128932"/>
                <a:gd name="connsiteY3" fmla="*/ 2978963 h 2978963"/>
                <a:gd name="connsiteX4" fmla="*/ 0 w 3128932"/>
                <a:gd name="connsiteY4" fmla="*/ 0 h 2978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28932" h="2978963">
                  <a:moveTo>
                    <a:pt x="0" y="0"/>
                  </a:moveTo>
                  <a:lnTo>
                    <a:pt x="3128932" y="0"/>
                  </a:lnTo>
                  <a:lnTo>
                    <a:pt x="3128932" y="2978963"/>
                  </a:lnTo>
                  <a:lnTo>
                    <a:pt x="0" y="29789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385" tIns="32385" rIns="32385" bIns="32385" numCol="1" spcCol="1270" anchor="t" anchorCtr="0">
              <a:noAutofit/>
            </a:bodyPr>
            <a:lstStyle/>
            <a:p>
              <a:pPr lvl="0" defTabSz="755650">
                <a:spcBef>
                  <a:spcPct val="0"/>
                </a:spcBef>
                <a:spcAft>
                  <a:spcPts val="600"/>
                </a:spcAft>
              </a:pPr>
              <a:r>
                <a:rPr lang="uk-UA" sz="2000" dirty="0"/>
                <a:t>∎</a:t>
              </a:r>
              <a:r>
                <a:rPr lang="uk-UA" sz="2000" kern="1200" dirty="0">
                  <a:latin typeface="Cambria"/>
                </a:rPr>
                <a:t> </a:t>
              </a:r>
              <a:r>
                <a:rPr lang="uk-UA" sz="2000" kern="1200" dirty="0"/>
                <a:t>Збалансований розвиток місцевої економіки</a:t>
              </a:r>
            </a:p>
            <a:p>
              <a:pPr lvl="0" algn="l" defTabSz="755650">
                <a:spcBef>
                  <a:spcPct val="0"/>
                </a:spcBef>
                <a:spcAft>
                  <a:spcPts val="600"/>
                </a:spcAft>
              </a:pPr>
              <a:r>
                <a:rPr lang="uk-UA" sz="2000" kern="1200" dirty="0"/>
                <a:t>∎ Краще використання обмежених ресурсів</a:t>
              </a:r>
            </a:p>
            <a:p>
              <a:pPr lvl="0" algn="l" defTabSz="755650">
                <a:spcBef>
                  <a:spcPct val="0"/>
                </a:spcBef>
                <a:spcAft>
                  <a:spcPts val="600"/>
                </a:spcAft>
              </a:pPr>
              <a:r>
                <a:rPr lang="uk-UA" sz="2000" kern="1200" dirty="0"/>
                <a:t>∎ Уникнення дублювання зусиль </a:t>
              </a:r>
            </a:p>
            <a:p>
              <a:pPr lvl="0" algn="l" defTabSz="755650">
                <a:spcBef>
                  <a:spcPct val="0"/>
                </a:spcBef>
                <a:spcAft>
                  <a:spcPts val="600"/>
                </a:spcAft>
              </a:pPr>
              <a:r>
                <a:rPr lang="uk-UA" sz="2000" kern="1200" dirty="0"/>
                <a:t>∎ Посилення загального позитивного впливу на економічний розвиток</a:t>
              </a:r>
            </a:p>
          </p:txBody>
        </p:sp>
        <p:sp>
          <p:nvSpPr>
            <p:cNvPr id="10" name="Полілінія 9"/>
            <p:cNvSpPr/>
            <p:nvPr/>
          </p:nvSpPr>
          <p:spPr>
            <a:xfrm>
              <a:off x="4796601" y="2738066"/>
              <a:ext cx="3128932" cy="2978963"/>
            </a:xfrm>
            <a:custGeom>
              <a:avLst/>
              <a:gdLst>
                <a:gd name="connsiteX0" fmla="*/ 0 w 3128932"/>
                <a:gd name="connsiteY0" fmla="*/ 0 h 2978963"/>
                <a:gd name="connsiteX1" fmla="*/ 3128932 w 3128932"/>
                <a:gd name="connsiteY1" fmla="*/ 0 h 2978963"/>
                <a:gd name="connsiteX2" fmla="*/ 3128932 w 3128932"/>
                <a:gd name="connsiteY2" fmla="*/ 2978963 h 2978963"/>
                <a:gd name="connsiteX3" fmla="*/ 0 w 3128932"/>
                <a:gd name="connsiteY3" fmla="*/ 2978963 h 2978963"/>
                <a:gd name="connsiteX4" fmla="*/ 0 w 3128932"/>
                <a:gd name="connsiteY4" fmla="*/ 0 h 2978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28932" h="2978963">
                  <a:moveTo>
                    <a:pt x="0" y="0"/>
                  </a:moveTo>
                  <a:lnTo>
                    <a:pt x="3128932" y="0"/>
                  </a:lnTo>
                  <a:lnTo>
                    <a:pt x="3128932" y="2978963"/>
                  </a:lnTo>
                  <a:lnTo>
                    <a:pt x="0" y="29789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385" tIns="32385" rIns="32385" bIns="32385" numCol="1" spcCol="1270" anchor="t" anchorCtr="0">
              <a:noAutofit/>
            </a:bodyPr>
            <a:lstStyle/>
            <a:p>
              <a:pPr lvl="0" algn="l" defTabSz="755650">
                <a:spcBef>
                  <a:spcPct val="0"/>
                </a:spcBef>
                <a:spcAft>
                  <a:spcPts val="600"/>
                </a:spcAft>
              </a:pPr>
              <a:r>
                <a:rPr lang="uk-UA" sz="2000" kern="1200" dirty="0"/>
                <a:t>∎ Ризик прийняття нереалістичних стратегій МЕР</a:t>
              </a:r>
            </a:p>
            <a:p>
              <a:pPr lvl="0" algn="l" defTabSz="755650">
                <a:spcBef>
                  <a:spcPct val="0"/>
                </a:spcBef>
                <a:spcAft>
                  <a:spcPts val="600"/>
                </a:spcAft>
              </a:pPr>
              <a:r>
                <a:rPr lang="uk-UA" sz="2000" kern="1200" dirty="0"/>
                <a:t>∎ Обмеженість рамками стратегії МЕР і неврахування нових можливостей</a:t>
              </a:r>
            </a:p>
            <a:p>
              <a:pPr lvl="0" algn="l" defTabSz="755650">
                <a:spcBef>
                  <a:spcPct val="0"/>
                </a:spcBef>
                <a:spcAft>
                  <a:spcPts val="600"/>
                </a:spcAft>
              </a:pPr>
              <a:r>
                <a:rPr lang="uk-UA" sz="2000" kern="1200" dirty="0"/>
                <a:t>∎ Втрата гнучкості в політиці МЕР для реагування на змінювані умови</a:t>
              </a:r>
            </a:p>
          </p:txBody>
        </p:sp>
        <p:sp>
          <p:nvSpPr>
            <p:cNvPr id="11" name="Хрест 10"/>
            <p:cNvSpPr/>
            <p:nvPr/>
          </p:nvSpPr>
          <p:spPr>
            <a:xfrm>
              <a:off x="823982" y="1844824"/>
              <a:ext cx="1005572" cy="1105765"/>
            </a:xfrm>
            <a:prstGeom prst="plus">
              <a:avLst>
                <a:gd name="adj" fmla="val 328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кутник 11"/>
            <p:cNvSpPr/>
            <p:nvPr/>
          </p:nvSpPr>
          <p:spPr>
            <a:xfrm>
              <a:off x="7205259" y="2107451"/>
              <a:ext cx="929384" cy="424656"/>
            </a:xfrm>
            <a:prstGeom prst="rect">
              <a:avLst/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Пряма сполучна лінія 12"/>
            <p:cNvSpPr/>
            <p:nvPr/>
          </p:nvSpPr>
          <p:spPr>
            <a:xfrm>
              <a:off x="4765622" y="2744436"/>
              <a:ext cx="774" cy="2845197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стратегія МЕР</a:t>
            </a:r>
            <a:endParaRPr lang="en-US" sz="28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4" name="Блок-схема: знак завершення 13"/>
          <p:cNvSpPr/>
          <p:nvPr/>
        </p:nvSpPr>
        <p:spPr>
          <a:xfrm>
            <a:off x="2271414" y="1474853"/>
            <a:ext cx="4926158" cy="72866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ВЕЛИКІ МІСТА, МІСЬКІ АГЛОМЕРАЦІЇ</a:t>
            </a:r>
          </a:p>
        </p:txBody>
      </p:sp>
    </p:spTree>
    <p:extLst>
      <p:ext uri="{BB962C8B-B14F-4D97-AF65-F5344CB8AC3E}">
        <p14:creationId xmlns:p14="http://schemas.microsoft.com/office/powerpoint/2010/main" val="755785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Diagram 5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09" y="708026"/>
            <a:ext cx="8424512" cy="552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79872" y="258764"/>
            <a:ext cx="8784256" cy="83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ts val="3400"/>
              </a:lnSpc>
              <a:defRPr/>
            </a:pP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  <a:t>ІНСТРУМЕНТИ МЕР</a:t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+mj-ea"/>
                <a:cs typeface="Tahoma" pitchFamily="34" charset="0"/>
              </a:rPr>
            </a:br>
            <a:endParaRPr lang="uk-UA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+mj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687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uk-UA" altLang="en-US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ІНСТРУМЕНТИ МЕР</a:t>
            </a:r>
            <a:endParaRPr lang="ru-RU" altLang="en-US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6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altLang="en-US">
              <a:latin typeface="Arial" panose="020B0604020202020204" pitchFamily="34" charset="0"/>
            </a:endParaRPr>
          </a:p>
          <a:p>
            <a:endParaRPr lang="ru-RU" alt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4294967295"/>
          </p:nvPr>
        </p:nvGraphicFramePr>
        <p:xfrm>
          <a:off x="185588" y="1341300"/>
          <a:ext cx="8628254" cy="5112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1553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Прямоугольник 2"/>
          <p:cNvSpPr>
            <a:spLocks noChangeArrowheads="1"/>
          </p:cNvSpPr>
          <p:nvPr/>
        </p:nvSpPr>
        <p:spPr bwMode="auto">
          <a:xfrm>
            <a:off x="0" y="260648"/>
            <a:ext cx="9144000" cy="113877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uk-UA" sz="3200" dirty="0">
                <a:solidFill>
                  <a:srgbClr val="C00000"/>
                </a:solidFill>
              </a:rPr>
              <a:t>Приклади інструментів у сфері МЕР –</a:t>
            </a:r>
          </a:p>
          <a:p>
            <a:pPr>
              <a:defRPr/>
            </a:pPr>
            <a:r>
              <a:rPr lang="uk-UA" sz="3200" dirty="0">
                <a:solidFill>
                  <a:srgbClr val="C00000"/>
                </a:solidFill>
              </a:rPr>
              <a:t> </a:t>
            </a:r>
            <a:r>
              <a:rPr lang="uk-UA" sz="3600" b="1" dirty="0">
                <a:solidFill>
                  <a:srgbClr val="C00000"/>
                </a:solidFill>
              </a:rPr>
              <a:t>збереження та розширення бізнесу</a:t>
            </a:r>
          </a:p>
        </p:txBody>
      </p:sp>
      <p:sp>
        <p:nvSpPr>
          <p:cNvPr id="44036" name="Прямоугольник 3"/>
          <p:cNvSpPr>
            <a:spLocks noChangeArrowheads="1"/>
          </p:cNvSpPr>
          <p:nvPr/>
        </p:nvSpPr>
        <p:spPr bwMode="auto">
          <a:xfrm>
            <a:off x="539616" y="2090738"/>
            <a:ext cx="8064769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uk-UA" sz="2800" b="1" dirty="0"/>
              <a:t>Райони розвитку бізнесу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uk-UA" sz="2800" b="1" dirty="0"/>
              <a:t>Кластери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uk-UA" sz="2800" b="1" dirty="0"/>
              <a:t>Бізнес-асоціації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uk-UA" sz="2800" b="1" dirty="0"/>
              <a:t>Торгово-промислові палати</a:t>
            </a:r>
          </a:p>
          <a:p>
            <a:pPr>
              <a:defRPr/>
            </a:pPr>
            <a:endParaRPr lang="uk-UA" sz="2800" b="1" dirty="0"/>
          </a:p>
          <a:p>
            <a:pPr>
              <a:defRPr/>
            </a:pPr>
            <a:endParaRPr lang="uk-UA" sz="2800" b="1" dirty="0"/>
          </a:p>
          <a:p>
            <a:pPr>
              <a:defRPr/>
            </a:pPr>
            <a:endParaRPr lang="uk-UA" sz="2800" b="1" dirty="0"/>
          </a:p>
          <a:p>
            <a:pPr>
              <a:defRPr/>
            </a:pPr>
            <a:endParaRPr lang="uk-UA" sz="2800" b="1" dirty="0"/>
          </a:p>
          <a:p>
            <a:pPr>
              <a:defRPr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510276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0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rgbClr val="000000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rgbClr val="000000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rgbClr val="000000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charset="0"/>
              </a:defRPr>
            </a:lvl9pPr>
          </a:lstStyle>
          <a:p>
            <a:pPr eaLnBrk="1" hangingPunct="1"/>
            <a:fld id="{6EB884E4-0D06-4124-BA8F-55C8D6BFEAA4}" type="slidenum">
              <a:rPr lang="en-US" sz="1200" smtClean="0">
                <a:solidFill>
                  <a:srgbClr val="898989"/>
                </a:solidFill>
              </a:rPr>
              <a:pPr eaLnBrk="1" hangingPunct="1"/>
              <a:t>18</a:t>
            </a:fld>
            <a:endParaRPr lang="en-US" sz="1200">
              <a:solidFill>
                <a:srgbClr val="898989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15888"/>
          <a:ext cx="9144000" cy="66182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276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163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212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3200" dirty="0">
                          <a:effectLst/>
                        </a:rPr>
                        <a:t>Типові програми/послуги з розвитку робочої сили</a:t>
                      </a:r>
                      <a:endParaRPr lang="uk-UA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652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Проведення досліджень готовності робочої сили з метою визначення та усвідомлення поточних і майбутніх потреб промисловості в робочій силі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Робота з місцевими освітніми установами з метою оцінки обсягу та спроможності сектора післяшкільної та професійно-технічної освіти для кращого використання кваліфікації місцевих працівників (незалежно від статі) з урахуванням змін, продиктованих економікою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0326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Сприяння активнішій співпраці між освітнім сектором і діловими колами, в тому числі сприяння ініціативам з навчання на виробництві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Заохочення ініціатив у сфері освіти, навчання та професійного розвитку на національному, регіональному та муніципальному рівнях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163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Сприяння освітнім, навчальним ініціативам та ініціативам з професійного розвитку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uk-UA" sz="2000" dirty="0">
                          <a:effectLst/>
                        </a:rPr>
                        <a:t>Приваблення кваліфікованих працівників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130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Організація тристоронніх консультацій з проблем робочої сили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uk-UA" sz="2000" dirty="0">
                          <a:effectLst/>
                        </a:rPr>
                        <a:t>Участь у плануванні розвитку робочої сили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0616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Прямоугольник 3"/>
          <p:cNvSpPr>
            <a:spLocks noChangeArrowheads="1"/>
          </p:cNvSpPr>
          <p:nvPr/>
        </p:nvSpPr>
        <p:spPr bwMode="auto">
          <a:xfrm>
            <a:off x="142657" y="1412876"/>
            <a:ext cx="79221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uk-UA" sz="3600" b="1"/>
          </a:p>
          <a:p>
            <a:r>
              <a:rPr lang="uk-UA" sz="3600" b="1">
                <a:solidFill>
                  <a:srgbClr val="0070C0"/>
                </a:solidFill>
              </a:rPr>
              <a:t>Бізнес-інкубатори:</a:t>
            </a:r>
          </a:p>
        </p:txBody>
      </p:sp>
      <p:pic>
        <p:nvPicPr>
          <p:cNvPr id="75779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329" b="-3392"/>
          <a:stretch>
            <a:fillRect/>
          </a:stretch>
        </p:blipFill>
        <p:spPr bwMode="auto">
          <a:xfrm>
            <a:off x="150411" y="1772816"/>
            <a:ext cx="8993589" cy="482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Прямоугольник 3"/>
          <p:cNvSpPr>
            <a:spLocks noChangeArrowheads="1"/>
          </p:cNvSpPr>
          <p:nvPr/>
        </p:nvSpPr>
        <p:spPr bwMode="auto">
          <a:xfrm>
            <a:off x="39918" y="188640"/>
            <a:ext cx="9126943" cy="113877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uk-UA" sz="3200" dirty="0">
                <a:solidFill>
                  <a:srgbClr val="C00000"/>
                </a:solidFill>
              </a:rPr>
              <a:t>Приклади інструментів у сфері МЕР – </a:t>
            </a:r>
          </a:p>
          <a:p>
            <a:pPr>
              <a:defRPr/>
            </a:pPr>
            <a:r>
              <a:rPr lang="uk-UA" sz="3600" b="1" dirty="0">
                <a:solidFill>
                  <a:srgbClr val="C00000"/>
                </a:solidFill>
              </a:rPr>
              <a:t>розвиток бізнесу</a:t>
            </a:r>
          </a:p>
        </p:txBody>
      </p:sp>
    </p:spTree>
    <p:extLst>
      <p:ext uri="{BB962C8B-B14F-4D97-AF65-F5344CB8AC3E}">
        <p14:creationId xmlns:p14="http://schemas.microsoft.com/office/powerpoint/2010/main" val="3409548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928992" cy="648072"/>
          </a:xfrm>
        </p:spPr>
        <p:txBody>
          <a:bodyPr>
            <a:normAutofit/>
          </a:bodyPr>
          <a:lstStyle/>
          <a:p>
            <a:r>
              <a:rPr lang="uk-UA" sz="2800" dirty="0"/>
              <a:t>Чинники впливу</a:t>
            </a:r>
            <a:r>
              <a:rPr lang="ru-RU" sz="2800" dirty="0"/>
              <a:t> на МЕР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928992" cy="504056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uk-UA" sz="2400" dirty="0"/>
              <a:t>Чинне законодавство України (як і в усіх інших країнах)</a:t>
            </a:r>
            <a:r>
              <a:rPr lang="ru-RU" sz="2400" dirty="0"/>
              <a:t>.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uk-UA" sz="2400" dirty="0"/>
              <a:t>Інституційне забезпечення МЕР залежить від типу, категорії, статусу міста, що </a:t>
            </a:r>
            <a:r>
              <a:rPr lang="ru-RU" sz="2400" dirty="0"/>
              <a:t>є одним з </a:t>
            </a:r>
            <a:r>
              <a:rPr lang="uk-UA" sz="2400" dirty="0"/>
              <a:t>факторів вибору політики економічного розвитку.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uk-UA" sz="2400" dirty="0" err="1"/>
              <a:t>Містоутворюючий</a:t>
            </a:r>
            <a:r>
              <a:rPr lang="uk-UA" sz="2400" dirty="0"/>
              <a:t> чинник кожного міста, особливості функціональних складових господарського комплексу, бюджетоутворююча база.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uk-UA" sz="2400" dirty="0"/>
              <a:t>Зовнішні трансформаційні суспільно-політичні процеси.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uk-UA" sz="2400" dirty="0"/>
              <a:t>Зовнішні чинники загальноекономічної ситуації в державі</a:t>
            </a:r>
            <a:r>
              <a:rPr lang="ru-RU" sz="2400" dirty="0"/>
              <a:t>, </a:t>
            </a:r>
            <a:r>
              <a:rPr lang="uk-UA" sz="2400" dirty="0"/>
              <a:t>якими є неврівноваженість економічної та бюджетної політики, оподаткування, фінансово-економічні регулятори.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98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86" y="342107"/>
            <a:ext cx="9104714" cy="1143000"/>
          </a:xfrm>
        </p:spPr>
        <p:txBody>
          <a:bodyPr>
            <a:normAutofit/>
          </a:bodyPr>
          <a:lstStyle/>
          <a:p>
            <a:r>
              <a:rPr lang="ru-RU" sz="3600" b="1" dirty="0" err="1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sz="3600" b="1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err="1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впровадження</a:t>
            </a:r>
            <a:r>
              <a:rPr lang="ru-RU" sz="3600" b="1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b="1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результатів</a:t>
            </a:r>
            <a:endParaRPr lang="en-US" sz="3600" b="1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9286" y="2132856"/>
            <a:ext cx="4964762" cy="3304520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04048" y="1600200"/>
            <a:ext cx="3682752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Період</a:t>
            </a:r>
            <a:r>
              <a:rPr lang="ru-RU" dirty="0"/>
              <a:t>  </a:t>
            </a:r>
            <a:r>
              <a:rPr lang="ru-RU" dirty="0" err="1"/>
              <a:t>численних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 err="1"/>
              <a:t>викликів</a:t>
            </a:r>
            <a:r>
              <a:rPr lang="ru-RU" dirty="0"/>
              <a:t> та </a:t>
            </a:r>
            <a:r>
              <a:rPr lang="ru-RU" dirty="0" err="1"/>
              <a:t>наявних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 err="1"/>
              <a:t>можливостей</a:t>
            </a:r>
            <a:r>
              <a:rPr lang="ru-RU" dirty="0"/>
              <a:t> … </a:t>
            </a:r>
            <a:r>
              <a:rPr lang="ru-RU" dirty="0" err="1"/>
              <a:t>вимагає</a:t>
            </a:r>
            <a:r>
              <a:rPr lang="ru-RU" dirty="0"/>
              <a:t>, </a:t>
            </a:r>
          </a:p>
          <a:p>
            <a:pPr marL="0" indent="0">
              <a:buNone/>
            </a:pP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</a:p>
          <a:p>
            <a:r>
              <a:rPr lang="ru-RU" dirty="0" err="1"/>
              <a:t>обдуманою</a:t>
            </a:r>
            <a:r>
              <a:rPr lang="ru-RU" dirty="0"/>
              <a:t>, </a:t>
            </a:r>
            <a:r>
              <a:rPr lang="ru-RU" dirty="0" err="1"/>
              <a:t>професійною</a:t>
            </a:r>
            <a:r>
              <a:rPr lang="ru-RU" dirty="0"/>
              <a:t> </a:t>
            </a:r>
          </a:p>
          <a:p>
            <a:r>
              <a:rPr lang="ru-RU" dirty="0"/>
              <a:t>та </a:t>
            </a:r>
            <a:r>
              <a:rPr lang="ru-RU" dirty="0" err="1"/>
              <a:t>інноваційною</a:t>
            </a:r>
            <a:r>
              <a:rPr lang="ru-RU" dirty="0"/>
              <a:t> … </a:t>
            </a:r>
          </a:p>
          <a:p>
            <a:r>
              <a:rPr lang="ru-RU" dirty="0" err="1"/>
              <a:t>успіх</a:t>
            </a:r>
            <a:r>
              <a:rPr lang="ru-RU" dirty="0"/>
              <a:t> 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 err="1"/>
              <a:t>принципів</a:t>
            </a:r>
            <a:r>
              <a:rPr lang="ru-RU" dirty="0"/>
              <a:t> та </a:t>
            </a:r>
            <a:r>
              <a:rPr lang="ru-RU" dirty="0" err="1"/>
              <a:t>досвіду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 err="1"/>
              <a:t>розвитку</a:t>
            </a:r>
            <a:r>
              <a:rPr lang="ru-RU" dirty="0"/>
              <a:t> … </a:t>
            </a:r>
          </a:p>
          <a:p>
            <a:pPr marL="0" indent="0">
              <a:buNone/>
            </a:pPr>
            <a:r>
              <a:rPr lang="ru-RU" dirty="0"/>
              <a:t>та </a:t>
            </a:r>
            <a:r>
              <a:rPr lang="ru-RU" dirty="0" err="1"/>
              <a:t>знань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для </a:t>
            </a:r>
          </a:p>
          <a:p>
            <a:pPr marL="0" indent="0">
              <a:buNone/>
            </a:pPr>
            <a:r>
              <a:rPr lang="ru-RU" dirty="0" err="1"/>
              <a:t>впровадження</a:t>
            </a:r>
            <a:r>
              <a:rPr lang="ru-RU" dirty="0"/>
              <a:t> МЕР</a:t>
            </a:r>
          </a:p>
          <a:p>
            <a:r>
              <a:rPr lang="ru-RU" dirty="0"/>
              <a:t>…у </a:t>
            </a:r>
            <a:r>
              <a:rPr lang="ru-RU" dirty="0" err="1"/>
              <a:t>відповідному</a:t>
            </a:r>
            <a:r>
              <a:rPr lang="ru-RU" dirty="0"/>
              <a:t> та </a:t>
            </a:r>
          </a:p>
          <a:p>
            <a:pPr marL="0" indent="0">
              <a:buNone/>
            </a:pPr>
            <a:r>
              <a:rPr lang="ru-RU" dirty="0" err="1"/>
              <a:t>реалістичному</a:t>
            </a:r>
            <a:r>
              <a:rPr lang="ru-RU" dirty="0"/>
              <a:t> </a:t>
            </a:r>
            <a:r>
              <a:rPr lang="ru-RU" dirty="0" err="1"/>
              <a:t>контексті</a:t>
            </a:r>
            <a:r>
              <a:rPr lang="ru-RU" dirty="0"/>
              <a:t> ...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735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79388" y="980728"/>
            <a:ext cx="8785225" cy="4330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altLang="uk-U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r>
              <a:rPr lang="en-US" alt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altLang="uk-UA" b="1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Особливість місцевого  економічного розвитку</a:t>
            </a:r>
            <a:r>
              <a:rPr lang="uk-UA" altLang="uk-UA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полягає у раціональному використанні потенціалу державних і місцевих людських, інституційних, фінансових та матеріальних ресурсів.</a:t>
            </a:r>
          </a:p>
          <a:p>
            <a:pPr algn="ctr">
              <a:buFontTx/>
              <a:buNone/>
            </a:pPr>
            <a:endParaRPr lang="uk-UA" altLang="uk-UA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r>
              <a:rPr lang="uk-UA" altLang="uk-UA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чи готові Ваші громади до МЕР?</a:t>
            </a:r>
            <a:endParaRPr lang="ru-RU" altLang="uk-UA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805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058" y="24036"/>
            <a:ext cx="8928992" cy="864096"/>
          </a:xfrm>
        </p:spPr>
        <p:txBody>
          <a:bodyPr>
            <a:normAutofit fontScale="90000"/>
          </a:bodyPr>
          <a:lstStyle/>
          <a:p>
            <a:r>
              <a:rPr lang="uk-UA" dirty="0"/>
              <a:t>Традиційні відмовки не спрацьовують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22</a:t>
            </a:fld>
            <a:endParaRPr lang="en-US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950" y="764704"/>
            <a:ext cx="4470946" cy="2448272"/>
          </a:xfrm>
          <a:noFill/>
        </p:spPr>
      </p:pic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114846" y="3717032"/>
            <a:ext cx="4464050" cy="284023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k-UA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нас немає грошей</a:t>
            </a:r>
            <a:r>
              <a:rPr lang="en-US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uk-UA" altLang="uk-UA" sz="2400" dirty="0">
              <a:solidFill>
                <a:srgbClr val="3E3E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k-UA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Нічого з цього не вийде</a:t>
            </a:r>
            <a:r>
              <a:rPr lang="en-US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k-UA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нас так ніхто не робить</a:t>
            </a:r>
            <a:r>
              <a:rPr lang="en-US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k-UA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 не розумієте ситуації</a:t>
            </a:r>
            <a:r>
              <a:rPr lang="en-US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k-UA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 вже це проходили</a:t>
            </a:r>
            <a:r>
              <a:rPr lang="en-US" altLang="uk-UA" sz="24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en-US" altLang="uk-UA" sz="2400" dirty="0">
              <a:solidFill>
                <a:srgbClr val="3E3E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764704"/>
            <a:ext cx="3529012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1"/>
          <p:cNvSpPr>
            <a:spLocks noChangeArrowheads="1"/>
          </p:cNvSpPr>
          <p:nvPr/>
        </p:nvSpPr>
        <p:spPr bwMode="auto">
          <a:xfrm>
            <a:off x="4932363" y="3784972"/>
            <a:ext cx="410368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uk-UA" altLang="uk-UA" sz="2400" b="1" i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Оцінити готовність громад.  </a:t>
            </a:r>
          </a:p>
          <a:p>
            <a:pPr algn="ctr">
              <a:defRPr/>
            </a:pPr>
            <a:r>
              <a:rPr lang="uk-UA" altLang="uk-UA" sz="2400" b="1" i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Представити приклади успішного досвіду МЕР</a:t>
            </a:r>
            <a:endParaRPr lang="uk-UA" altLang="uk-UA" sz="2400" dirty="0">
              <a:solidFill>
                <a:srgbClr val="8700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uk-UA" altLang="uk-UA" sz="24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defRPr/>
            </a:pPr>
            <a:r>
              <a:rPr lang="uk-UA" alt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Робота в групах, 45 хв.</a:t>
            </a:r>
          </a:p>
        </p:txBody>
      </p:sp>
    </p:spTree>
    <p:extLst>
      <p:ext uri="{BB962C8B-B14F-4D97-AF65-F5344CB8AC3E}">
        <p14:creationId xmlns:p14="http://schemas.microsoft.com/office/powerpoint/2010/main" val="5184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 rot="16200000">
            <a:off x="-1998890" y="3223573"/>
            <a:ext cx="5120133" cy="61931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Чинники</a:t>
            </a:r>
            <a:r>
              <a:rPr lang="ru-RU" sz="2400" b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МЕР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15616" y="182675"/>
            <a:ext cx="1656184" cy="79805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i="1" dirty="0">
                <a:solidFill>
                  <a:srgbClr val="870038"/>
                </a:solidFill>
                <a:latin typeface="Arial" pitchFamily="34" charset="0"/>
                <a:cs typeface="Arial" pitchFamily="34" charset="0"/>
              </a:rPr>
              <a:t>Жорсткі</a:t>
            </a:r>
            <a:endParaRPr lang="ru-RU" sz="2400" dirty="0">
              <a:solidFill>
                <a:srgbClr val="8700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31493" y="44624"/>
            <a:ext cx="5400000" cy="10801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природний клімат; транспорт, зв'язок; дороги;</a:t>
            </a:r>
          </a:p>
          <a:p>
            <a:pPr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інженерні мережі; системи постачання тепла, газу, води, енергії; робоча сила; земельні ділянки і виробничі приміщення</a:t>
            </a:r>
            <a:endParaRPr lang="ru-RU" sz="1500" dirty="0">
              <a:solidFill>
                <a:srgbClr val="8700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15615" y="3789040"/>
            <a:ext cx="1512168" cy="48154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i="1" dirty="0">
                <a:solidFill>
                  <a:srgbClr val="870038"/>
                </a:solidFill>
                <a:latin typeface="Arial" pitchFamily="34" charset="0"/>
                <a:cs typeface="Arial" pitchFamily="34" charset="0"/>
              </a:rPr>
              <a:t>М'які</a:t>
            </a:r>
            <a:endParaRPr lang="ru-RU" sz="2400" b="1" i="1" dirty="0">
              <a:solidFill>
                <a:srgbClr val="87003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31493" y="1177898"/>
            <a:ext cx="5400000" cy="165618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just">
              <a:lnSpc>
                <a:spcPct val="80000"/>
              </a:lnSpc>
              <a:defRPr/>
            </a:pPr>
            <a:r>
              <a:rPr lang="uk-UA" sz="1500" u="sng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Діловий клімат:</a:t>
            </a:r>
          </a:p>
          <a:p>
            <a:pPr marL="180975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Платежі, які регулюються владою;</a:t>
            </a:r>
          </a:p>
          <a:p>
            <a:pPr marL="180975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Господарське, екологічне регулювання</a:t>
            </a:r>
          </a:p>
          <a:p>
            <a:pPr marL="180975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Експортні бар'єри Система послуг для бізнесу</a:t>
            </a:r>
          </a:p>
          <a:p>
            <a:pPr marL="180975">
              <a:lnSpc>
                <a:spcPct val="80000"/>
              </a:lnSpc>
              <a:defRPr/>
            </a:pPr>
            <a:endParaRPr lang="uk-UA" sz="1500" dirty="0">
              <a:solidFill>
                <a:srgbClr val="8700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Місцева влада як партнер</a:t>
            </a:r>
          </a:p>
          <a:p>
            <a:pPr marL="180975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Місцеве бізнес-товариство</a:t>
            </a:r>
          </a:p>
          <a:p>
            <a:pPr marL="180975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Криміногенний стан</a:t>
            </a:r>
          </a:p>
          <a:p>
            <a:pPr marL="180975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Політична ситуація </a:t>
            </a:r>
          </a:p>
          <a:p>
            <a:pPr marL="180975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Імідж території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31493" y="2896663"/>
            <a:ext cx="5400000" cy="43204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indent="-361950" algn="just">
              <a:lnSpc>
                <a:spcPct val="80000"/>
              </a:lnSpc>
              <a:spcBef>
                <a:spcPct val="50000"/>
              </a:spcBef>
              <a:defRPr/>
            </a:pPr>
            <a:r>
              <a:rPr lang="uk-UA" sz="1500" u="sng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Податковий кліма</a:t>
            </a: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т: податкова система, її гнучкість. </a:t>
            </a:r>
            <a:endParaRPr lang="ru-RU" sz="1500" dirty="0">
              <a:solidFill>
                <a:srgbClr val="8700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51299" y="3381865"/>
            <a:ext cx="5400000" cy="86409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80000"/>
              </a:lnSpc>
              <a:defRPr/>
            </a:pPr>
            <a:r>
              <a:rPr lang="uk-UA" sz="1500" u="sng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Інвестиційний клімат</a:t>
            </a: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61950" indent="-182563"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Інвестиційне регулювання</a:t>
            </a:r>
          </a:p>
          <a:p>
            <a:pPr marL="361950" indent="-182563"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Інвестиційний капітал і кредити </a:t>
            </a:r>
          </a:p>
          <a:p>
            <a:pPr marL="361950" indent="-182563"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Пільги підприємствам, які інвестують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49003" y="4297481"/>
            <a:ext cx="5400000" cy="77038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80000"/>
              </a:lnSpc>
              <a:defRPr/>
            </a:pPr>
            <a:r>
              <a:rPr lang="uk-UA" sz="1500" u="sng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Підприємницький клімат</a:t>
            </a: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61950" indent="-182563"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Інформування і навчання підприємців</a:t>
            </a:r>
          </a:p>
          <a:p>
            <a:pPr marL="361950" indent="-182563"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Програми підтримки підприємництва </a:t>
            </a:r>
            <a:endParaRPr lang="ru-RU" sz="1500" dirty="0">
              <a:solidFill>
                <a:srgbClr val="8700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41252" y="5128457"/>
            <a:ext cx="5400000" cy="3799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80000"/>
              </a:lnSpc>
              <a:defRPr/>
            </a:pPr>
            <a:r>
              <a:rPr lang="uk-UA" sz="1500" u="sng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Якість життя</a:t>
            </a: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культура; спорт, освіта, сервіс</a:t>
            </a:r>
            <a:r>
              <a:rPr lang="ru-RU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64488" y="5551532"/>
            <a:ext cx="5400000" cy="123485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80000"/>
              </a:lnSpc>
              <a:defRPr/>
            </a:pPr>
            <a:r>
              <a:rPr lang="uk-UA" sz="1500" u="sng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Інноваційний клімат</a:t>
            </a: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indent="179388"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навчання і перекваліфікації кадрів</a:t>
            </a:r>
          </a:p>
          <a:p>
            <a:pPr indent="179388"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Інноваційна інфраструктура</a:t>
            </a:r>
          </a:p>
          <a:p>
            <a:pPr indent="179388"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Консультування</a:t>
            </a:r>
          </a:p>
          <a:p>
            <a:pPr indent="179388" algn="just">
              <a:lnSpc>
                <a:spcPct val="80000"/>
              </a:lnSpc>
              <a:defRPr/>
            </a:pPr>
            <a:r>
              <a:rPr lang="uk-UA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Науковий потенціал</a:t>
            </a:r>
            <a:r>
              <a:rPr lang="ru-RU" sz="15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3</a:t>
            </a:fld>
            <a:endParaRPr lang="en-US" dirty="0"/>
          </a:p>
        </p:txBody>
      </p:sp>
      <p:cxnSp>
        <p:nvCxnSpPr>
          <p:cNvPr id="20" name="Прямая со стрелкой 19"/>
          <p:cNvCxnSpPr>
            <a:stCxn id="8" idx="3"/>
            <a:endCxn id="11" idx="1"/>
          </p:cNvCxnSpPr>
          <p:nvPr/>
        </p:nvCxnSpPr>
        <p:spPr>
          <a:xfrm flipV="1">
            <a:off x="2627783" y="3813913"/>
            <a:ext cx="923516" cy="215899"/>
          </a:xfrm>
          <a:prstGeom prst="straightConnector1">
            <a:avLst/>
          </a:prstGeom>
          <a:ln w="222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" idx="3"/>
            <a:endCxn id="12" idx="1"/>
          </p:cNvCxnSpPr>
          <p:nvPr/>
        </p:nvCxnSpPr>
        <p:spPr>
          <a:xfrm>
            <a:off x="2627783" y="4029812"/>
            <a:ext cx="921220" cy="652861"/>
          </a:xfrm>
          <a:prstGeom prst="straightConnector1">
            <a:avLst/>
          </a:prstGeom>
          <a:ln w="222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8" idx="3"/>
            <a:endCxn id="10" idx="1"/>
          </p:cNvCxnSpPr>
          <p:nvPr/>
        </p:nvCxnSpPr>
        <p:spPr>
          <a:xfrm flipV="1">
            <a:off x="2627783" y="3112687"/>
            <a:ext cx="903710" cy="917125"/>
          </a:xfrm>
          <a:prstGeom prst="straightConnector1">
            <a:avLst/>
          </a:prstGeom>
          <a:ln w="222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Соединительная линия уступом 25"/>
          <p:cNvCxnSpPr>
            <a:endCxn id="13" idx="1"/>
          </p:cNvCxnSpPr>
          <p:nvPr/>
        </p:nvCxnSpPr>
        <p:spPr>
          <a:xfrm rot="16200000" flipH="1">
            <a:off x="2489421" y="4266581"/>
            <a:ext cx="1055942" cy="1047720"/>
          </a:xfrm>
          <a:prstGeom prst="bentConnector2">
            <a:avLst/>
          </a:prstGeom>
          <a:ln w="222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>
            <a:stCxn id="8" idx="2"/>
            <a:endCxn id="14" idx="1"/>
          </p:cNvCxnSpPr>
          <p:nvPr/>
        </p:nvCxnSpPr>
        <p:spPr>
          <a:xfrm rot="16200000" flipH="1">
            <a:off x="1768906" y="4373376"/>
            <a:ext cx="1898374" cy="1692789"/>
          </a:xfrm>
          <a:prstGeom prst="bentConnector2">
            <a:avLst/>
          </a:prstGeom>
          <a:ln w="222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Соединительная линия уступом 34"/>
          <p:cNvCxnSpPr>
            <a:stCxn id="8" idx="0"/>
            <a:endCxn id="9" idx="1"/>
          </p:cNvCxnSpPr>
          <p:nvPr/>
        </p:nvCxnSpPr>
        <p:spPr>
          <a:xfrm rot="5400000" flipH="1" flipV="1">
            <a:off x="1810071" y="2067618"/>
            <a:ext cx="1783050" cy="1659794"/>
          </a:xfrm>
          <a:prstGeom prst="bentConnector2">
            <a:avLst/>
          </a:prstGeom>
          <a:ln w="222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6" idx="3"/>
            <a:endCxn id="7" idx="1"/>
          </p:cNvCxnSpPr>
          <p:nvPr/>
        </p:nvCxnSpPr>
        <p:spPr>
          <a:xfrm>
            <a:off x="2771800" y="581702"/>
            <a:ext cx="759693" cy="2982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00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06488"/>
          </a:xfrm>
          <a:noFill/>
        </p:spPr>
        <p:txBody>
          <a:bodyPr>
            <a:normAutofit/>
          </a:bodyPr>
          <a:lstStyle/>
          <a:p>
            <a:pPr>
              <a:defRPr/>
            </a:pPr>
            <a:r>
              <a:rPr lang="uk-UA" altLang="uk-UA" sz="2800" dirty="0"/>
              <a:t>Еволюція МЕР у Канаді і Україні</a:t>
            </a:r>
          </a:p>
        </p:txBody>
      </p:sp>
      <p:sp>
        <p:nvSpPr>
          <p:cNvPr id="3891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altLang="uk-UA"/>
          </a:p>
          <a:p>
            <a:endParaRPr lang="uk-UA" altLang="uk-UA"/>
          </a:p>
        </p:txBody>
      </p:sp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10" y="1124744"/>
            <a:ext cx="8889790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341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1143000"/>
          </a:xfrm>
        </p:spPr>
        <p:txBody>
          <a:bodyPr>
            <a:normAutofit/>
          </a:bodyPr>
          <a:lstStyle/>
          <a:p>
            <a:r>
              <a:rPr lang="uk-UA" sz="2800" dirty="0"/>
              <a:t>Нормативно-правове  забезпечення МЕР в Україні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468313" y="2327275"/>
            <a:ext cx="8351837" cy="3478213"/>
            <a:chOff x="2348" y="9328"/>
            <a:chExt cx="7056" cy="2304"/>
          </a:xfrm>
        </p:grpSpPr>
        <p:sp>
          <p:nvSpPr>
            <p:cNvPr id="6" name="AutoShape 24"/>
            <p:cNvSpPr>
              <a:spLocks noChangeAspect="1" noChangeArrowheads="1" noTextEdit="1"/>
            </p:cNvSpPr>
            <p:nvPr/>
          </p:nvSpPr>
          <p:spPr bwMode="auto">
            <a:xfrm>
              <a:off x="2348" y="9328"/>
              <a:ext cx="7056" cy="2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AutoShape 23"/>
            <p:cNvSpPr>
              <a:spLocks noChangeArrowheads="1"/>
            </p:cNvSpPr>
            <p:nvPr/>
          </p:nvSpPr>
          <p:spPr bwMode="auto">
            <a:xfrm>
              <a:off x="2636" y="9328"/>
              <a:ext cx="2016" cy="864"/>
            </a:xfrm>
            <a:prstGeom prst="foldedCorner">
              <a:avLst>
                <a:gd name="adj" fmla="val 125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 altLang="uk-U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" name="Group 20"/>
            <p:cNvGrpSpPr>
              <a:grpSpLocks/>
            </p:cNvGrpSpPr>
            <p:nvPr/>
          </p:nvGrpSpPr>
          <p:grpSpPr bwMode="auto">
            <a:xfrm>
              <a:off x="2492" y="9472"/>
              <a:ext cx="1920" cy="576"/>
              <a:chOff x="2348" y="9616"/>
              <a:chExt cx="2064" cy="720"/>
            </a:xfrm>
          </p:grpSpPr>
          <p:sp>
            <p:nvSpPr>
              <p:cNvPr id="27" name="desk1"/>
              <p:cNvSpPr>
                <a:spLocks noEditPoints="1" noChangeArrowheads="1"/>
              </p:cNvSpPr>
              <p:nvPr/>
            </p:nvSpPr>
            <p:spPr bwMode="auto">
              <a:xfrm>
                <a:off x="2348" y="9616"/>
                <a:ext cx="2064" cy="7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1005 w 21600"/>
                  <a:gd name="T25" fmla="*/ 990 h 21600"/>
                  <a:gd name="T26" fmla="*/ 20595 w 21600"/>
                  <a:gd name="T27" fmla="*/ 2061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ru-RU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 Box 21"/>
              <p:cNvSpPr txBox="1">
                <a:spLocks noChangeArrowheads="1"/>
              </p:cNvSpPr>
              <p:nvPr/>
            </p:nvSpPr>
            <p:spPr bwMode="auto">
              <a:xfrm>
                <a:off x="2492" y="9761"/>
                <a:ext cx="1890" cy="4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/>
                <a:r>
                  <a:rPr lang="uk-UA" sz="2400" b="1" dirty="0">
                    <a:solidFill>
                      <a:srgbClr val="21606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Місцевий</a:t>
                </a:r>
                <a:endParaRPr lang="en-US" sz="2400" dirty="0">
                  <a:solidFill>
                    <a:srgbClr val="216063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Group 17"/>
            <p:cNvGrpSpPr>
              <a:grpSpLocks/>
            </p:cNvGrpSpPr>
            <p:nvPr/>
          </p:nvGrpSpPr>
          <p:grpSpPr bwMode="auto">
            <a:xfrm>
              <a:off x="2636" y="10192"/>
              <a:ext cx="2160" cy="576"/>
              <a:chOff x="2780" y="10912"/>
              <a:chExt cx="2400" cy="720"/>
            </a:xfrm>
          </p:grpSpPr>
          <p:sp>
            <p:nvSpPr>
              <p:cNvPr id="25" name="desk1"/>
              <p:cNvSpPr>
                <a:spLocks noEditPoints="1" noChangeArrowheads="1"/>
              </p:cNvSpPr>
              <p:nvPr/>
            </p:nvSpPr>
            <p:spPr bwMode="auto">
              <a:xfrm>
                <a:off x="2924" y="10912"/>
                <a:ext cx="2160" cy="7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1000 w 21600"/>
                  <a:gd name="T25" fmla="*/ 990 h 21600"/>
                  <a:gd name="T26" fmla="*/ 20600 w 21600"/>
                  <a:gd name="T27" fmla="*/ 2061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ru-RU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 Box 18"/>
              <p:cNvSpPr txBox="1">
                <a:spLocks noChangeArrowheads="1"/>
              </p:cNvSpPr>
              <p:nvPr/>
            </p:nvSpPr>
            <p:spPr bwMode="auto">
              <a:xfrm>
                <a:off x="2780" y="11056"/>
                <a:ext cx="2398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 eaLnBrk="0" hangingPunct="0">
                  <a:defRPr/>
                </a:pPr>
                <a:r>
                  <a:rPr lang="uk-UA" sz="1200" b="1" dirty="0">
                    <a:latin typeface="Arial" panose="020B0604020202020204" pitchFamily="34" charset="0"/>
                    <a:ea typeface="Calibri" pitchFamily="34" charset="0"/>
                    <a:cs typeface="Arial" panose="020B0604020202020204" pitchFamily="34" charset="0"/>
                  </a:rPr>
                  <a:t> </a:t>
                </a:r>
                <a:r>
                  <a:rPr lang="uk-UA" sz="2400" b="1" dirty="0">
                    <a:solidFill>
                      <a:srgbClr val="21606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Економічний</a:t>
                </a:r>
              </a:p>
            </p:txBody>
          </p:sp>
        </p:grpSp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2780" y="10912"/>
              <a:ext cx="2304" cy="576"/>
              <a:chOff x="3068" y="12064"/>
              <a:chExt cx="2592" cy="720"/>
            </a:xfrm>
          </p:grpSpPr>
          <p:sp>
            <p:nvSpPr>
              <p:cNvPr id="23" name="desk1"/>
              <p:cNvSpPr>
                <a:spLocks noEditPoints="1" noChangeArrowheads="1"/>
              </p:cNvSpPr>
              <p:nvPr/>
            </p:nvSpPr>
            <p:spPr bwMode="auto">
              <a:xfrm>
                <a:off x="3356" y="12064"/>
                <a:ext cx="2304" cy="7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1003 w 21600"/>
                  <a:gd name="T25" fmla="*/ 990 h 21600"/>
                  <a:gd name="T26" fmla="*/ 20597 w 21600"/>
                  <a:gd name="T27" fmla="*/ 2061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ru-RU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Text Box 15"/>
              <p:cNvSpPr txBox="1">
                <a:spLocks noChangeArrowheads="1"/>
              </p:cNvSpPr>
              <p:nvPr/>
            </p:nvSpPr>
            <p:spPr bwMode="auto">
              <a:xfrm>
                <a:off x="3068" y="12208"/>
                <a:ext cx="2592" cy="4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>
                  <a:defRPr/>
                </a:pPr>
                <a:r>
                  <a:rPr lang="uk-UA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k-UA" sz="2400" b="1" dirty="0">
                    <a:solidFill>
                      <a:srgbClr val="21606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Розвиток</a:t>
                </a:r>
              </a:p>
            </p:txBody>
          </p:sp>
        </p:grpSp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 rot="10800000">
              <a:off x="4508" y="9760"/>
              <a:ext cx="158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82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" name="Group 10"/>
            <p:cNvGrpSpPr>
              <a:grpSpLocks/>
            </p:cNvGrpSpPr>
            <p:nvPr/>
          </p:nvGrpSpPr>
          <p:grpSpPr bwMode="auto">
            <a:xfrm>
              <a:off x="6093" y="9616"/>
              <a:ext cx="2887" cy="576"/>
              <a:chOff x="6092" y="9616"/>
              <a:chExt cx="2279" cy="1008"/>
            </a:xfrm>
          </p:grpSpPr>
          <p:sp>
            <p:nvSpPr>
              <p:cNvPr id="21" name="AutoShape 12"/>
              <p:cNvSpPr>
                <a:spLocks noChangeArrowheads="1"/>
              </p:cNvSpPr>
              <p:nvPr/>
            </p:nvSpPr>
            <p:spPr bwMode="auto">
              <a:xfrm>
                <a:off x="6092" y="9616"/>
                <a:ext cx="2160" cy="864"/>
              </a:xfrm>
              <a:prstGeom prst="foldedCorner">
                <a:avLst>
                  <a:gd name="adj" fmla="val 12500"/>
                </a:avLst>
              </a:prstGeom>
              <a:solidFill>
                <a:srgbClr val="CCFFCC"/>
              </a:solidFill>
              <a:ln w="9525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altLang="uk-UA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Text Box 11"/>
              <p:cNvSpPr txBox="1">
                <a:spLocks noChangeArrowheads="1"/>
              </p:cNvSpPr>
              <p:nvPr/>
            </p:nvSpPr>
            <p:spPr bwMode="auto">
              <a:xfrm>
                <a:off x="6092" y="9616"/>
                <a:ext cx="2279" cy="10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/>
                <a:r>
                  <a:rPr lang="uk-UA" sz="2000">
                    <a:solidFill>
                      <a:srgbClr val="21606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тер. устрій, повноваження рівнів влади</a:t>
                </a:r>
                <a:endParaRPr lang="en-US" sz="2000">
                  <a:solidFill>
                    <a:srgbClr val="216063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3" name="Group 7"/>
            <p:cNvGrpSpPr>
              <a:grpSpLocks/>
            </p:cNvGrpSpPr>
            <p:nvPr/>
          </p:nvGrpSpPr>
          <p:grpSpPr bwMode="auto">
            <a:xfrm>
              <a:off x="6524" y="10336"/>
              <a:ext cx="2736" cy="576"/>
              <a:chOff x="6092" y="9616"/>
              <a:chExt cx="2160" cy="1008"/>
            </a:xfrm>
          </p:grpSpPr>
          <p:sp>
            <p:nvSpPr>
              <p:cNvPr id="19" name="AutoShape 9"/>
              <p:cNvSpPr>
                <a:spLocks noChangeArrowheads="1"/>
              </p:cNvSpPr>
              <p:nvPr/>
            </p:nvSpPr>
            <p:spPr bwMode="auto">
              <a:xfrm>
                <a:off x="6092" y="9616"/>
                <a:ext cx="2160" cy="864"/>
              </a:xfrm>
              <a:prstGeom prst="foldedCorner">
                <a:avLst>
                  <a:gd name="adj" fmla="val 12500"/>
                </a:avLst>
              </a:prstGeom>
              <a:solidFill>
                <a:srgbClr val="CCFFCC"/>
              </a:solidFill>
              <a:ln w="9525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altLang="uk-UA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Text Box 8"/>
              <p:cNvSpPr txBox="1">
                <a:spLocks noChangeArrowheads="1"/>
              </p:cNvSpPr>
              <p:nvPr/>
            </p:nvSpPr>
            <p:spPr bwMode="auto">
              <a:xfrm>
                <a:off x="6210" y="9620"/>
                <a:ext cx="2046" cy="10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/>
                <a:r>
                  <a:rPr lang="uk-UA" sz="2000">
                    <a:solidFill>
                      <a:srgbClr val="21606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сфера економічних компетенцій</a:t>
                </a:r>
                <a:endParaRPr lang="en-US" sz="2000">
                  <a:solidFill>
                    <a:srgbClr val="216063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Group 4"/>
            <p:cNvGrpSpPr>
              <a:grpSpLocks/>
            </p:cNvGrpSpPr>
            <p:nvPr/>
          </p:nvGrpSpPr>
          <p:grpSpPr bwMode="auto">
            <a:xfrm>
              <a:off x="6812" y="11056"/>
              <a:ext cx="2592" cy="576"/>
              <a:chOff x="6092" y="9616"/>
              <a:chExt cx="2160" cy="1008"/>
            </a:xfrm>
          </p:grpSpPr>
          <p:sp>
            <p:nvSpPr>
              <p:cNvPr id="17" name="AutoShape 6"/>
              <p:cNvSpPr>
                <a:spLocks noChangeArrowheads="1"/>
              </p:cNvSpPr>
              <p:nvPr/>
            </p:nvSpPr>
            <p:spPr bwMode="auto">
              <a:xfrm>
                <a:off x="6092" y="9616"/>
                <a:ext cx="2160" cy="864"/>
              </a:xfrm>
              <a:prstGeom prst="foldedCorner">
                <a:avLst>
                  <a:gd name="adj" fmla="val 12500"/>
                </a:avLst>
              </a:prstGeom>
              <a:solidFill>
                <a:srgbClr val="CCFFCC"/>
              </a:solidFill>
              <a:ln w="9525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altLang="uk-UA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 Box 5"/>
              <p:cNvSpPr txBox="1">
                <a:spLocks noChangeArrowheads="1"/>
              </p:cNvSpPr>
              <p:nvPr/>
            </p:nvSpPr>
            <p:spPr bwMode="auto">
              <a:xfrm>
                <a:off x="6206" y="9616"/>
                <a:ext cx="2046" cy="10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/>
                <a:r>
                  <a:rPr lang="uk-UA" sz="2000">
                    <a:solidFill>
                      <a:srgbClr val="21606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засади планування розвитку </a:t>
                </a:r>
                <a:endParaRPr lang="en-US" sz="2000">
                  <a:solidFill>
                    <a:srgbClr val="216063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2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k-UA" sz="9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" name="AutoShape 3"/>
            <p:cNvSpPr>
              <a:spLocks noChangeArrowheads="1"/>
            </p:cNvSpPr>
            <p:nvPr/>
          </p:nvSpPr>
          <p:spPr bwMode="auto">
            <a:xfrm rot="10800000">
              <a:off x="4940" y="10480"/>
              <a:ext cx="158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82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AutoShape 2"/>
            <p:cNvSpPr>
              <a:spLocks noChangeArrowheads="1"/>
            </p:cNvSpPr>
            <p:nvPr/>
          </p:nvSpPr>
          <p:spPr bwMode="auto">
            <a:xfrm rot="10800000">
              <a:off x="5228" y="11200"/>
              <a:ext cx="158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82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Прямоугольник 26"/>
          <p:cNvSpPr>
            <a:spLocks noChangeArrowheads="1"/>
          </p:cNvSpPr>
          <p:nvPr/>
        </p:nvSpPr>
        <p:spPr bwMode="auto">
          <a:xfrm>
            <a:off x="808038" y="1403350"/>
            <a:ext cx="73326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49263" algn="ctr"/>
            <a:r>
              <a:rPr lang="uk-UA" altLang="uk-UA" sz="2200" b="1" i="1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Термін «місцевий економічний розвиток» </a:t>
            </a:r>
            <a:r>
              <a:rPr lang="uk-UA" altLang="uk-UA" sz="2200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чинному законодавстві України </a:t>
            </a:r>
            <a:r>
              <a:rPr lang="uk-UA" altLang="uk-UA" sz="2200" b="1" i="1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визначається</a:t>
            </a:r>
          </a:p>
        </p:txBody>
      </p:sp>
    </p:spTree>
    <p:extLst>
      <p:ext uri="{BB962C8B-B14F-4D97-AF65-F5344CB8AC3E}">
        <p14:creationId xmlns:p14="http://schemas.microsoft.com/office/powerpoint/2010/main" val="3017051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1143000"/>
          </a:xfrm>
        </p:spPr>
        <p:txBody>
          <a:bodyPr>
            <a:normAutofit/>
          </a:bodyPr>
          <a:lstStyle/>
          <a:p>
            <a:r>
              <a:rPr lang="uk-UA" sz="2800" dirty="0"/>
              <a:t>Нормативно-правове  забезпечення МЕР В Україні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4824536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altLang="uk-UA" dirty="0"/>
              <a:t>Законодавство України як система, що включає </a:t>
            </a:r>
            <a:r>
              <a:rPr lang="uk-UA" altLang="uk-UA" b="1" i="1" dirty="0"/>
              <a:t>блоки актів законодавства за сферами</a:t>
            </a:r>
            <a:r>
              <a:rPr lang="uk-UA" altLang="uk-UA" dirty="0"/>
              <a:t>, які важливі для реалізації МЕР:</a:t>
            </a:r>
          </a:p>
          <a:p>
            <a:pPr marL="0" indent="0" algn="ctr">
              <a:lnSpc>
                <a:spcPct val="120000"/>
              </a:lnSpc>
              <a:buNone/>
            </a:pPr>
            <a:endParaRPr lang="uk-UA" altLang="uk-UA" sz="1600" dirty="0"/>
          </a:p>
          <a:p>
            <a:pPr marL="800100" indent="-457200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uk-UA" altLang="uk-UA" dirty="0"/>
              <a:t>Територіальний устрій: регіон та населені пункти – як основа для діяльності органів влади;</a:t>
            </a:r>
          </a:p>
          <a:p>
            <a:pPr marL="800100" indent="-457200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uk-UA" altLang="uk-UA" dirty="0"/>
              <a:t>Засади землеустрою, державного земельного кадастру та містобудівної діяльності – як основа для планування розвитку територій та населених пунктів;</a:t>
            </a:r>
          </a:p>
          <a:p>
            <a:pPr marL="800100" indent="-457200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uk-UA" altLang="uk-UA" dirty="0"/>
              <a:t>Система планування розвитку територій та населених пунктів – як основа системного та прогнозованого розвитку територій ;</a:t>
            </a:r>
          </a:p>
          <a:p>
            <a:pPr marL="800100" indent="-457200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uk-UA" altLang="uk-UA" dirty="0"/>
              <a:t>Повноваження органів влади національного, регіонального та місцевого рівнів щодо розвитку територій – як основа ресурсного забезпечення та головна рушійна сила МЕР. 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782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dirty="0"/>
              <a:t>НЕДОЛІКИ ПРАВОВОГО ПОЛЯ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482453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uk-UA" altLang="uk-UA" b="1" dirty="0"/>
              <a:t>Адміністративно-територіальний устрій та територіальна організація влади: </a:t>
            </a:r>
            <a:r>
              <a:rPr lang="uk-UA" altLang="uk-UA" dirty="0"/>
              <a:t>перманентна незавершеність адміністративно-територіальної реформи. 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uk-UA" altLang="uk-UA" b="1" dirty="0"/>
              <a:t>Землеустрій та державний земельний кадастр: </a:t>
            </a:r>
            <a:r>
              <a:rPr lang="uk-UA" altLang="uk-UA" dirty="0"/>
              <a:t>окремі населені пункти не мають встановлених меж (визначення територій, на які розповсюджуються повноваження органів виконавчої влади та органів місцевого самоврядування). 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uk-UA" altLang="uk-UA" b="1" dirty="0"/>
              <a:t>Містобудування та планування розвитку територій населених пунктів: </a:t>
            </a:r>
            <a:r>
              <a:rPr lang="uk-UA" altLang="uk-UA" dirty="0"/>
              <a:t>відсутність стрункої системи.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uk-UA" altLang="uk-UA" b="1" dirty="0"/>
              <a:t>Фінансові повноваження органів влади </a:t>
            </a:r>
            <a:r>
              <a:rPr lang="uk-UA" altLang="uk-UA" dirty="0"/>
              <a:t>(у сфері фінансово-економічної самодостатності та організаційної спроможності громади): невідповідність доходів місцевих бюджетів видаткам на виконання органами місцевого самоврядування наданих повноважень та функцій. </a:t>
            </a:r>
          </a:p>
          <a:p>
            <a:pPr marL="0" indent="0">
              <a:spcBef>
                <a:spcPts val="1200"/>
              </a:spcBef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362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Перешкоди у сфері МЕР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720725" indent="-4524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uk-UA" dirty="0"/>
              <a:t>Відсутність «реальної здатності» територіальної громади до самостійного вирішення місцевих проблем.</a:t>
            </a:r>
          </a:p>
          <a:p>
            <a:pPr marL="720725" indent="-4524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uk-UA" dirty="0"/>
              <a:t>Наслідки «радянського» ставлення до міста.</a:t>
            </a:r>
          </a:p>
          <a:p>
            <a:pPr marL="720725" indent="-4524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uk-UA" dirty="0"/>
              <a:t>Незначний досвід у сфері економічного «самовизначення» територіальних громад.</a:t>
            </a:r>
          </a:p>
          <a:p>
            <a:pPr marL="720725" indent="-4524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uk-UA" dirty="0"/>
              <a:t>Політичні чинники та бар’єри нормативно-правового характеру.</a:t>
            </a:r>
          </a:p>
          <a:p>
            <a:pPr marL="720725" indent="-4524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uk-UA" dirty="0"/>
              <a:t>Відсутність економічної самодостатності територіальних громад.</a:t>
            </a:r>
          </a:p>
          <a:p>
            <a:pPr marL="720725" indent="-4524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uk-UA" dirty="0"/>
              <a:t>Недостатня співпраця трьох основних гравців МЕР (місцева влада, бізнес, громада).</a:t>
            </a:r>
          </a:p>
          <a:p>
            <a:pPr marL="720725" indent="-4524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uk-UA" dirty="0"/>
              <a:t>Інфраструктурні проблеми.</a:t>
            </a:r>
          </a:p>
          <a:p>
            <a:pPr marL="720725" indent="-4524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uk-UA" dirty="0"/>
              <a:t>Недостатній рівень розвитку фахового супроводження МЕР.</a:t>
            </a:r>
          </a:p>
          <a:p>
            <a:pPr marL="720725" indent="-4524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uk-UA" dirty="0"/>
              <a:t>Відсутність широкої обізнаності як з теорією, так і з досвідом практичної апробації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інструментів МЕР</a:t>
            </a:r>
            <a:r>
              <a:rPr lang="uk-UA" dirty="0"/>
              <a:t>……….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183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43000"/>
          </a:xfrm>
        </p:spPr>
        <p:txBody>
          <a:bodyPr>
            <a:normAutofit/>
          </a:bodyPr>
          <a:lstStyle/>
          <a:p>
            <a:r>
              <a:rPr lang="uk-UA" sz="2800" dirty="0"/>
              <a:t>Алгоритм впровадження МЕР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9</a:t>
            </a:fld>
            <a:endParaRPr lang="en-US" dirty="0"/>
          </a:p>
        </p:txBody>
      </p:sp>
      <p:grpSp>
        <p:nvGrpSpPr>
          <p:cNvPr id="5" name="Полотно 530"/>
          <p:cNvGrpSpPr>
            <a:grpSpLocks/>
          </p:cNvGrpSpPr>
          <p:nvPr/>
        </p:nvGrpSpPr>
        <p:grpSpPr bwMode="auto">
          <a:xfrm>
            <a:off x="257175" y="2165350"/>
            <a:ext cx="8713788" cy="3240088"/>
            <a:chOff x="0" y="0"/>
            <a:chExt cx="6149975" cy="718185"/>
          </a:xfrm>
        </p:grpSpPr>
        <p:sp>
          <p:nvSpPr>
            <p:cNvPr id="6" name="Прямоугольник 2"/>
            <p:cNvSpPr>
              <a:spLocks noChangeArrowheads="1"/>
            </p:cNvSpPr>
            <p:nvPr/>
          </p:nvSpPr>
          <p:spPr bwMode="auto">
            <a:xfrm>
              <a:off x="0" y="0"/>
              <a:ext cx="6149975" cy="718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AutoShape 86"/>
            <p:cNvSpPr>
              <a:spLocks noChangeArrowheads="1"/>
            </p:cNvSpPr>
            <p:nvPr/>
          </p:nvSpPr>
          <p:spPr bwMode="auto">
            <a:xfrm>
              <a:off x="2289137" y="114009"/>
              <a:ext cx="1620124" cy="467999"/>
            </a:xfrm>
            <a:prstGeom prst="roundRect">
              <a:avLst>
                <a:gd name="adj" fmla="val 16667"/>
              </a:avLst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hangingPunct="0"/>
              <a:endParaRPr lang="uk-UA" sz="2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hangingPunct="0"/>
              <a:r>
                <a:rPr lang="uk-UA" sz="22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Визначення доступних ресурсів</a:t>
              </a:r>
            </a:p>
          </p:txBody>
        </p:sp>
        <p:sp>
          <p:nvSpPr>
            <p:cNvPr id="8" name="AutoShape 88"/>
            <p:cNvSpPr>
              <a:spLocks noChangeArrowheads="1"/>
            </p:cNvSpPr>
            <p:nvPr/>
          </p:nvSpPr>
          <p:spPr bwMode="auto">
            <a:xfrm>
              <a:off x="4380835" y="122454"/>
              <a:ext cx="1662927" cy="467999"/>
            </a:xfrm>
            <a:prstGeom prst="roundRect">
              <a:avLst>
                <a:gd name="adj" fmla="val 23764"/>
              </a:avLst>
            </a:prstGeom>
            <a:solidFill>
              <a:srgbClr val="ED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uk-UA" sz="20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Застосування прийнятних  інструментів МЕР</a:t>
              </a:r>
              <a:endParaRPr lang="uk-UA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AutoShape 89"/>
            <p:cNvSpPr>
              <a:spLocks noChangeArrowheads="1"/>
            </p:cNvSpPr>
            <p:nvPr/>
          </p:nvSpPr>
          <p:spPr bwMode="auto">
            <a:xfrm>
              <a:off x="97652" y="114009"/>
              <a:ext cx="1689415" cy="467999"/>
            </a:xfrm>
            <a:prstGeom prst="roundRect">
              <a:avLst>
                <a:gd name="adj" fmla="val 16667"/>
              </a:avLst>
            </a:prstGeom>
            <a:solidFill>
              <a:srgbClr val="93C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hangingPunct="0"/>
              <a:r>
                <a:rPr lang="uk-UA" sz="22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Розробка концепції вирішення стратегічних завдань</a:t>
              </a:r>
              <a:endParaRPr lang="uk-UA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hangingPunct="0"/>
              <a:r>
                <a:rPr lang="en-US" sz="22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  <a:endParaRPr lang="uk-UA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Down Arrow 44"/>
            <p:cNvSpPr>
              <a:spLocks noChangeArrowheads="1"/>
            </p:cNvSpPr>
            <p:nvPr/>
          </p:nvSpPr>
          <p:spPr bwMode="auto">
            <a:xfrm>
              <a:off x="1834728" y="287133"/>
              <a:ext cx="391411" cy="152573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4F81BD">
                <a:lumMod val="75000"/>
                <a:lumOff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>
                <a:rot lat="0" lon="21299999" rev="5400000"/>
              </a:camera>
              <a:lightRig rig="threePt" dir="t"/>
            </a:scene3d>
          </p:spPr>
          <p:txBody>
            <a:bodyPr vert="eaVert" upright="1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kern="0">
                  <a:solidFill>
                    <a:sysClr val="windowText" lastClr="000000"/>
                  </a:solidFill>
                  <a:latin typeface="Calibri"/>
                  <a:ea typeface="Times New Roman"/>
                  <a:cs typeface="Times New Roman"/>
                </a:rPr>
                <a:t> </a:t>
              </a:r>
              <a:endParaRPr lang="uk-UA" sz="1100" kern="0">
                <a:solidFill>
                  <a:sysClr val="windowText" lastClr="000000"/>
                </a:solidFill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1" name="Down Arrow 44"/>
            <p:cNvSpPr>
              <a:spLocks noChangeArrowheads="1"/>
            </p:cNvSpPr>
            <p:nvPr/>
          </p:nvSpPr>
          <p:spPr bwMode="auto">
            <a:xfrm>
              <a:off x="3960082" y="271172"/>
              <a:ext cx="391160" cy="152573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4F81BD">
                <a:lumMod val="75000"/>
                <a:lumOff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>
                <a:rot lat="0" lon="21299999" rev="5400000"/>
              </a:camera>
              <a:lightRig rig="threePt" dir="t"/>
            </a:scene3d>
          </p:spPr>
          <p:txBody>
            <a:bodyPr vert="eaVert" upright="1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kern="0">
                  <a:solidFill>
                    <a:sysClr val="windowText" lastClr="000000"/>
                  </a:solidFill>
                  <a:latin typeface="Calibri"/>
                  <a:ea typeface="Times New Roman"/>
                  <a:cs typeface="Times New Roman"/>
                </a:rPr>
                <a:t> </a:t>
              </a:r>
              <a:endParaRPr lang="uk-UA" sz="1200" kern="0">
                <a:solidFill>
                  <a:sysClr val="windowText" lastClr="000000"/>
                </a:solidFill>
                <a:latin typeface="Times New Roman"/>
                <a:ea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0206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</TotalTime>
  <Words>1052</Words>
  <Application>Microsoft Office PowerPoint</Application>
  <PresentationFormat>Экран (4:3)</PresentationFormat>
  <Paragraphs>188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Презентация PowerPoint</vt:lpstr>
      <vt:lpstr>Чинники впливу на МЕР</vt:lpstr>
      <vt:lpstr>Презентация PowerPoint</vt:lpstr>
      <vt:lpstr>Еволюція МЕР у Канаді і Україні</vt:lpstr>
      <vt:lpstr>Нормативно-правове  забезпечення МЕР в Україні</vt:lpstr>
      <vt:lpstr>Нормативно-правове  забезпечення МЕР В Україні</vt:lpstr>
      <vt:lpstr>НЕДОЛІКИ ПРАВОВОГО ПОЛЯ</vt:lpstr>
      <vt:lpstr>Перешкоди у сфері МЕР</vt:lpstr>
      <vt:lpstr>Алгоритм впровадження МЕР</vt:lpstr>
      <vt:lpstr>важливість планування МЕР</vt:lpstr>
      <vt:lpstr>форми планування МЕР</vt:lpstr>
      <vt:lpstr>Стратегія розвитку муніципалітету</vt:lpstr>
      <vt:lpstr>Включення МЕР у галузеві стратегії/програми</vt:lpstr>
      <vt:lpstr>стратегія МЕР</vt:lpstr>
      <vt:lpstr>Презентация PowerPoint</vt:lpstr>
      <vt:lpstr>ІНСТРУМЕНТИ МЕР</vt:lpstr>
      <vt:lpstr>Презентация PowerPoint</vt:lpstr>
      <vt:lpstr>Презентация PowerPoint</vt:lpstr>
      <vt:lpstr>Презентация PowerPoint</vt:lpstr>
      <vt:lpstr>Від впровадження до результатів</vt:lpstr>
      <vt:lpstr>Презентация PowerPoint</vt:lpstr>
      <vt:lpstr>Традиційні відмовки не спрацьовують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М.С. Багінський</dc:creator>
  <cp:lastModifiedBy>Владелец</cp:lastModifiedBy>
  <cp:revision>82</cp:revision>
  <cp:lastPrinted>2015-11-30T15:29:39Z</cp:lastPrinted>
  <dcterms:created xsi:type="dcterms:W3CDTF">2015-11-16T08:42:05Z</dcterms:created>
  <dcterms:modified xsi:type="dcterms:W3CDTF">2022-01-25T16:03:56Z</dcterms:modified>
</cp:coreProperties>
</file>