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522"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UA"/>
          </a:p>
        </p:txBody>
      </p:sp>
      <p:sp>
        <p:nvSpPr>
          <p:cNvPr id="4" name="Дата 3"/>
          <p:cNvSpPr>
            <a:spLocks noGrp="1"/>
          </p:cNvSpPr>
          <p:nvPr>
            <p:ph type="dt" sz="half" idx="10"/>
          </p:nvPr>
        </p:nvSpPr>
        <p:spPr/>
        <p:txBody>
          <a:bodyPr/>
          <a:lstStyle/>
          <a:p>
            <a:fld id="{1B2A8125-4B75-4419-BC2E-2BFE745D8313}" type="datetimeFigureOut">
              <a:rPr lang="ru-UA" smtClean="0"/>
              <a:t>22.11.2023</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85858113-68E6-4B86-AE13-60D9CADFD28C}" type="slidenum">
              <a:rPr lang="ru-UA" smtClean="0"/>
              <a:t>‹#›</a:t>
            </a:fld>
            <a:endParaRPr lang="ru-UA"/>
          </a:p>
        </p:txBody>
      </p:sp>
    </p:spTree>
    <p:extLst>
      <p:ext uri="{BB962C8B-B14F-4D97-AF65-F5344CB8AC3E}">
        <p14:creationId xmlns:p14="http://schemas.microsoft.com/office/powerpoint/2010/main" val="1836015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1B2A8125-4B75-4419-BC2E-2BFE745D8313}" type="datetimeFigureOut">
              <a:rPr lang="ru-UA" smtClean="0"/>
              <a:t>22.11.2023</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85858113-68E6-4B86-AE13-60D9CADFD28C}" type="slidenum">
              <a:rPr lang="ru-UA" smtClean="0"/>
              <a:t>‹#›</a:t>
            </a:fld>
            <a:endParaRPr lang="ru-UA"/>
          </a:p>
        </p:txBody>
      </p:sp>
    </p:spTree>
    <p:extLst>
      <p:ext uri="{BB962C8B-B14F-4D97-AF65-F5344CB8AC3E}">
        <p14:creationId xmlns:p14="http://schemas.microsoft.com/office/powerpoint/2010/main" val="2638127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1B2A8125-4B75-4419-BC2E-2BFE745D8313}" type="datetimeFigureOut">
              <a:rPr lang="ru-UA" smtClean="0"/>
              <a:t>22.11.2023</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85858113-68E6-4B86-AE13-60D9CADFD28C}" type="slidenum">
              <a:rPr lang="ru-UA" smtClean="0"/>
              <a:t>‹#›</a:t>
            </a:fld>
            <a:endParaRPr lang="ru-UA"/>
          </a:p>
        </p:txBody>
      </p:sp>
    </p:spTree>
    <p:extLst>
      <p:ext uri="{BB962C8B-B14F-4D97-AF65-F5344CB8AC3E}">
        <p14:creationId xmlns:p14="http://schemas.microsoft.com/office/powerpoint/2010/main" val="2443120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1B2A8125-4B75-4419-BC2E-2BFE745D8313}" type="datetimeFigureOut">
              <a:rPr lang="ru-UA" smtClean="0"/>
              <a:t>22.11.2023</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85858113-68E6-4B86-AE13-60D9CADFD28C}" type="slidenum">
              <a:rPr lang="ru-UA" smtClean="0"/>
              <a:t>‹#›</a:t>
            </a:fld>
            <a:endParaRPr lang="ru-UA"/>
          </a:p>
        </p:txBody>
      </p:sp>
    </p:spTree>
    <p:extLst>
      <p:ext uri="{BB962C8B-B14F-4D97-AF65-F5344CB8AC3E}">
        <p14:creationId xmlns:p14="http://schemas.microsoft.com/office/powerpoint/2010/main" val="378454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B2A8125-4B75-4419-BC2E-2BFE745D8313}" type="datetimeFigureOut">
              <a:rPr lang="ru-UA" smtClean="0"/>
              <a:t>22.11.2023</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85858113-68E6-4B86-AE13-60D9CADFD28C}" type="slidenum">
              <a:rPr lang="ru-UA" smtClean="0"/>
              <a:t>‹#›</a:t>
            </a:fld>
            <a:endParaRPr lang="ru-UA"/>
          </a:p>
        </p:txBody>
      </p:sp>
    </p:spTree>
    <p:extLst>
      <p:ext uri="{BB962C8B-B14F-4D97-AF65-F5344CB8AC3E}">
        <p14:creationId xmlns:p14="http://schemas.microsoft.com/office/powerpoint/2010/main" val="2779040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5" name="Дата 4"/>
          <p:cNvSpPr>
            <a:spLocks noGrp="1"/>
          </p:cNvSpPr>
          <p:nvPr>
            <p:ph type="dt" sz="half" idx="10"/>
          </p:nvPr>
        </p:nvSpPr>
        <p:spPr/>
        <p:txBody>
          <a:bodyPr/>
          <a:lstStyle/>
          <a:p>
            <a:fld id="{1B2A8125-4B75-4419-BC2E-2BFE745D8313}" type="datetimeFigureOut">
              <a:rPr lang="ru-UA" smtClean="0"/>
              <a:t>22.11.2023</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85858113-68E6-4B86-AE13-60D9CADFD28C}" type="slidenum">
              <a:rPr lang="ru-UA" smtClean="0"/>
              <a:t>‹#›</a:t>
            </a:fld>
            <a:endParaRPr lang="ru-UA"/>
          </a:p>
        </p:txBody>
      </p:sp>
    </p:spTree>
    <p:extLst>
      <p:ext uri="{BB962C8B-B14F-4D97-AF65-F5344CB8AC3E}">
        <p14:creationId xmlns:p14="http://schemas.microsoft.com/office/powerpoint/2010/main" val="3354425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7" name="Дата 6"/>
          <p:cNvSpPr>
            <a:spLocks noGrp="1"/>
          </p:cNvSpPr>
          <p:nvPr>
            <p:ph type="dt" sz="half" idx="10"/>
          </p:nvPr>
        </p:nvSpPr>
        <p:spPr/>
        <p:txBody>
          <a:bodyPr/>
          <a:lstStyle/>
          <a:p>
            <a:fld id="{1B2A8125-4B75-4419-BC2E-2BFE745D8313}" type="datetimeFigureOut">
              <a:rPr lang="ru-UA" smtClean="0"/>
              <a:t>22.11.2023</a:t>
            </a:fld>
            <a:endParaRPr lang="ru-UA"/>
          </a:p>
        </p:txBody>
      </p:sp>
      <p:sp>
        <p:nvSpPr>
          <p:cNvPr id="8" name="Нижний колонтитул 7"/>
          <p:cNvSpPr>
            <a:spLocks noGrp="1"/>
          </p:cNvSpPr>
          <p:nvPr>
            <p:ph type="ftr" sz="quarter" idx="11"/>
          </p:nvPr>
        </p:nvSpPr>
        <p:spPr/>
        <p:txBody>
          <a:bodyPr/>
          <a:lstStyle/>
          <a:p>
            <a:endParaRPr lang="ru-UA"/>
          </a:p>
        </p:txBody>
      </p:sp>
      <p:sp>
        <p:nvSpPr>
          <p:cNvPr id="9" name="Номер слайда 8"/>
          <p:cNvSpPr>
            <a:spLocks noGrp="1"/>
          </p:cNvSpPr>
          <p:nvPr>
            <p:ph type="sldNum" sz="quarter" idx="12"/>
          </p:nvPr>
        </p:nvSpPr>
        <p:spPr/>
        <p:txBody>
          <a:bodyPr/>
          <a:lstStyle/>
          <a:p>
            <a:fld id="{85858113-68E6-4B86-AE13-60D9CADFD28C}" type="slidenum">
              <a:rPr lang="ru-UA" smtClean="0"/>
              <a:t>‹#›</a:t>
            </a:fld>
            <a:endParaRPr lang="ru-UA"/>
          </a:p>
        </p:txBody>
      </p:sp>
    </p:spTree>
    <p:extLst>
      <p:ext uri="{BB962C8B-B14F-4D97-AF65-F5344CB8AC3E}">
        <p14:creationId xmlns:p14="http://schemas.microsoft.com/office/powerpoint/2010/main" val="3270254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Дата 2"/>
          <p:cNvSpPr>
            <a:spLocks noGrp="1"/>
          </p:cNvSpPr>
          <p:nvPr>
            <p:ph type="dt" sz="half" idx="10"/>
          </p:nvPr>
        </p:nvSpPr>
        <p:spPr/>
        <p:txBody>
          <a:bodyPr/>
          <a:lstStyle/>
          <a:p>
            <a:fld id="{1B2A8125-4B75-4419-BC2E-2BFE745D8313}" type="datetimeFigureOut">
              <a:rPr lang="ru-UA" smtClean="0"/>
              <a:t>22.11.2023</a:t>
            </a:fld>
            <a:endParaRPr lang="ru-UA"/>
          </a:p>
        </p:txBody>
      </p:sp>
      <p:sp>
        <p:nvSpPr>
          <p:cNvPr id="4" name="Нижний колонтитул 3"/>
          <p:cNvSpPr>
            <a:spLocks noGrp="1"/>
          </p:cNvSpPr>
          <p:nvPr>
            <p:ph type="ftr" sz="quarter" idx="11"/>
          </p:nvPr>
        </p:nvSpPr>
        <p:spPr/>
        <p:txBody>
          <a:bodyPr/>
          <a:lstStyle/>
          <a:p>
            <a:endParaRPr lang="ru-UA"/>
          </a:p>
        </p:txBody>
      </p:sp>
      <p:sp>
        <p:nvSpPr>
          <p:cNvPr id="5" name="Номер слайда 4"/>
          <p:cNvSpPr>
            <a:spLocks noGrp="1"/>
          </p:cNvSpPr>
          <p:nvPr>
            <p:ph type="sldNum" sz="quarter" idx="12"/>
          </p:nvPr>
        </p:nvSpPr>
        <p:spPr/>
        <p:txBody>
          <a:bodyPr/>
          <a:lstStyle/>
          <a:p>
            <a:fld id="{85858113-68E6-4B86-AE13-60D9CADFD28C}" type="slidenum">
              <a:rPr lang="ru-UA" smtClean="0"/>
              <a:t>‹#›</a:t>
            </a:fld>
            <a:endParaRPr lang="ru-UA"/>
          </a:p>
        </p:txBody>
      </p:sp>
    </p:spTree>
    <p:extLst>
      <p:ext uri="{BB962C8B-B14F-4D97-AF65-F5344CB8AC3E}">
        <p14:creationId xmlns:p14="http://schemas.microsoft.com/office/powerpoint/2010/main" val="1862973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B2A8125-4B75-4419-BC2E-2BFE745D8313}" type="datetimeFigureOut">
              <a:rPr lang="ru-UA" smtClean="0"/>
              <a:t>22.11.2023</a:t>
            </a:fld>
            <a:endParaRPr lang="ru-UA"/>
          </a:p>
        </p:txBody>
      </p:sp>
      <p:sp>
        <p:nvSpPr>
          <p:cNvPr id="3" name="Нижний колонтитул 2"/>
          <p:cNvSpPr>
            <a:spLocks noGrp="1"/>
          </p:cNvSpPr>
          <p:nvPr>
            <p:ph type="ftr" sz="quarter" idx="11"/>
          </p:nvPr>
        </p:nvSpPr>
        <p:spPr/>
        <p:txBody>
          <a:bodyPr/>
          <a:lstStyle/>
          <a:p>
            <a:endParaRPr lang="ru-UA"/>
          </a:p>
        </p:txBody>
      </p:sp>
      <p:sp>
        <p:nvSpPr>
          <p:cNvPr id="4" name="Номер слайда 3"/>
          <p:cNvSpPr>
            <a:spLocks noGrp="1"/>
          </p:cNvSpPr>
          <p:nvPr>
            <p:ph type="sldNum" sz="quarter" idx="12"/>
          </p:nvPr>
        </p:nvSpPr>
        <p:spPr/>
        <p:txBody>
          <a:bodyPr/>
          <a:lstStyle/>
          <a:p>
            <a:fld id="{85858113-68E6-4B86-AE13-60D9CADFD28C}" type="slidenum">
              <a:rPr lang="ru-UA" smtClean="0"/>
              <a:t>‹#›</a:t>
            </a:fld>
            <a:endParaRPr lang="ru-UA"/>
          </a:p>
        </p:txBody>
      </p:sp>
    </p:spTree>
    <p:extLst>
      <p:ext uri="{BB962C8B-B14F-4D97-AF65-F5344CB8AC3E}">
        <p14:creationId xmlns:p14="http://schemas.microsoft.com/office/powerpoint/2010/main" val="4185563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B2A8125-4B75-4419-BC2E-2BFE745D8313}" type="datetimeFigureOut">
              <a:rPr lang="ru-UA" smtClean="0"/>
              <a:t>22.11.2023</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85858113-68E6-4B86-AE13-60D9CADFD28C}" type="slidenum">
              <a:rPr lang="ru-UA" smtClean="0"/>
              <a:t>‹#›</a:t>
            </a:fld>
            <a:endParaRPr lang="ru-UA"/>
          </a:p>
        </p:txBody>
      </p:sp>
    </p:spTree>
    <p:extLst>
      <p:ext uri="{BB962C8B-B14F-4D97-AF65-F5344CB8AC3E}">
        <p14:creationId xmlns:p14="http://schemas.microsoft.com/office/powerpoint/2010/main" val="3760001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B2A8125-4B75-4419-BC2E-2BFE745D8313}" type="datetimeFigureOut">
              <a:rPr lang="ru-UA" smtClean="0"/>
              <a:t>22.11.2023</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85858113-68E6-4B86-AE13-60D9CADFD28C}" type="slidenum">
              <a:rPr lang="ru-UA" smtClean="0"/>
              <a:t>‹#›</a:t>
            </a:fld>
            <a:endParaRPr lang="ru-UA"/>
          </a:p>
        </p:txBody>
      </p:sp>
    </p:spTree>
    <p:extLst>
      <p:ext uri="{BB962C8B-B14F-4D97-AF65-F5344CB8AC3E}">
        <p14:creationId xmlns:p14="http://schemas.microsoft.com/office/powerpoint/2010/main" val="19903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A8125-4B75-4419-BC2E-2BFE745D8313}" type="datetimeFigureOut">
              <a:rPr lang="ru-UA" smtClean="0"/>
              <a:t>22.11.2023</a:t>
            </a:fld>
            <a:endParaRPr lang="ru-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858113-68E6-4B86-AE13-60D9CADFD28C}" type="slidenum">
              <a:rPr lang="ru-UA" smtClean="0"/>
              <a:t>‹#›</a:t>
            </a:fld>
            <a:endParaRPr lang="ru-UA"/>
          </a:p>
        </p:txBody>
      </p:sp>
    </p:spTree>
    <p:extLst>
      <p:ext uri="{BB962C8B-B14F-4D97-AF65-F5344CB8AC3E}">
        <p14:creationId xmlns:p14="http://schemas.microsoft.com/office/powerpoint/2010/main" val="2561256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332656"/>
            <a:ext cx="7772400" cy="1470025"/>
          </a:xfrm>
        </p:spPr>
        <p:txBody>
          <a:bodyPr/>
          <a:lstStyle/>
          <a:p>
            <a:r>
              <a:rPr lang="ru-RU" dirty="0" err="1" smtClean="0"/>
              <a:t>Управління</a:t>
            </a:r>
            <a:r>
              <a:rPr lang="ru-RU" dirty="0" smtClean="0"/>
              <a:t> </a:t>
            </a:r>
            <a:r>
              <a:rPr lang="ru-RU" dirty="0" err="1" smtClean="0"/>
              <a:t>комунікаціями</a:t>
            </a:r>
            <a:r>
              <a:rPr lang="ru-RU" dirty="0" smtClean="0"/>
              <a:t> та </a:t>
            </a:r>
            <a:r>
              <a:rPr lang="ru-RU" dirty="0" err="1" smtClean="0"/>
              <a:t>конфліктами</a:t>
            </a:r>
            <a:r>
              <a:rPr lang="ru-RU" dirty="0" smtClean="0"/>
              <a:t> в </a:t>
            </a:r>
            <a:r>
              <a:rPr lang="ru-RU" dirty="0" err="1" smtClean="0"/>
              <a:t>організації</a:t>
            </a:r>
            <a:endParaRPr lang="ru-UA" dirty="0"/>
          </a:p>
        </p:txBody>
      </p:sp>
      <p:sp>
        <p:nvSpPr>
          <p:cNvPr id="3" name="Подзаголовок 2"/>
          <p:cNvSpPr>
            <a:spLocks noGrp="1"/>
          </p:cNvSpPr>
          <p:nvPr>
            <p:ph type="subTitle" idx="1"/>
          </p:nvPr>
        </p:nvSpPr>
        <p:spPr>
          <a:xfrm>
            <a:off x="1371600" y="2060848"/>
            <a:ext cx="6400800" cy="3577952"/>
          </a:xfrm>
        </p:spPr>
        <p:txBody>
          <a:bodyPr/>
          <a:lstStyle/>
          <a:p>
            <a:r>
              <a:rPr lang="uk-UA" dirty="0" smtClean="0"/>
              <a:t>5.1.	Комунікації в управлінні.</a:t>
            </a:r>
          </a:p>
          <a:p>
            <a:r>
              <a:rPr lang="uk-UA" dirty="0" smtClean="0"/>
              <a:t>5.2.	Конфлікти в організаціях.</a:t>
            </a:r>
          </a:p>
          <a:p>
            <a:r>
              <a:rPr lang="uk-UA" dirty="0" smtClean="0"/>
              <a:t>5.3.	Комунікаційні стилі та стилі поведінки працівників у конфліктних ситуаціях.</a:t>
            </a:r>
          </a:p>
          <a:p>
            <a:endParaRPr lang="ru-UA" dirty="0"/>
          </a:p>
        </p:txBody>
      </p:sp>
    </p:spTree>
    <p:extLst>
      <p:ext uri="{BB962C8B-B14F-4D97-AF65-F5344CB8AC3E}">
        <p14:creationId xmlns:p14="http://schemas.microsoft.com/office/powerpoint/2010/main" val="39033144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7920880" cy="2062103"/>
          </a:xfrm>
          <a:prstGeom prst="rect">
            <a:avLst/>
          </a:prstGeom>
        </p:spPr>
        <p:txBody>
          <a:bodyPr wrap="square">
            <a:spAutoFit/>
          </a:bodyPr>
          <a:lstStyle/>
          <a:p>
            <a:pPr algn="just"/>
            <a:r>
              <a:rPr lang="uk-UA" sz="3200" dirty="0" smtClean="0"/>
              <a:t>Комунікації	–	це	складний	процес,	який	складається	із  взаємопов’язаних дій, обмін інформацією між людьми</a:t>
            </a:r>
            <a:endParaRPr lang="ru-UA" sz="3200" dirty="0"/>
          </a:p>
        </p:txBody>
      </p:sp>
    </p:spTree>
    <p:extLst>
      <p:ext uri="{BB962C8B-B14F-4D97-AF65-F5344CB8AC3E}">
        <p14:creationId xmlns:p14="http://schemas.microsoft.com/office/powerpoint/2010/main" val="3464491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Обсяг інформації на різних ієрархічних рівнях</a:t>
            </a:r>
            <a:endParaRPr lang="ru-UA"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2060848"/>
            <a:ext cx="8280920"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04744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основні етапи комунікативного процесу</a:t>
            </a:r>
            <a:endParaRPr lang="ru-UA" dirty="0"/>
          </a:p>
        </p:txBody>
      </p:sp>
      <p:sp>
        <p:nvSpPr>
          <p:cNvPr id="3" name="Объект 2"/>
          <p:cNvSpPr>
            <a:spLocks noGrp="1"/>
          </p:cNvSpPr>
          <p:nvPr>
            <p:ph idx="1"/>
          </p:nvPr>
        </p:nvSpPr>
        <p:spPr/>
        <p:txBody>
          <a:bodyPr>
            <a:normAutofit fontScale="70000" lnSpcReduction="20000"/>
          </a:bodyPr>
          <a:lstStyle/>
          <a:p>
            <a:r>
              <a:rPr lang="uk-UA" dirty="0" smtClean="0"/>
              <a:t>1.	Зародження ідеї – формування розумових образів на основі</a:t>
            </a:r>
          </a:p>
          <a:p>
            <a:r>
              <a:rPr lang="uk-UA" dirty="0" smtClean="0"/>
              <a:t>зібраних даних.</a:t>
            </a:r>
          </a:p>
          <a:p>
            <a:r>
              <a:rPr lang="uk-UA" dirty="0" smtClean="0"/>
              <a:t>2.	Кодування – передбачає, що відправник за допомогою символів повинен закодувати ідею, застосовуючи слова, інтонацію, жести. Таке кодування перетворює ідею у повідомлення.</a:t>
            </a:r>
          </a:p>
          <a:p>
            <a:r>
              <a:rPr lang="uk-UA" dirty="0" smtClean="0"/>
              <a:t>3.	Вибір каналу – здійснюється відповідно до способу кодування інформації.</a:t>
            </a:r>
          </a:p>
          <a:p>
            <a:r>
              <a:rPr lang="uk-UA" dirty="0" smtClean="0"/>
              <a:t>4.	Передача – це фізичне переміщення інформації.</a:t>
            </a:r>
          </a:p>
          <a:p>
            <a:r>
              <a:rPr lang="uk-UA" dirty="0" smtClean="0"/>
              <a:t>5.	Декодування – переклад символів відправника та їх транс- формація у думки одержувача.</a:t>
            </a:r>
          </a:p>
          <a:p>
            <a:r>
              <a:rPr lang="uk-UA" dirty="0" smtClean="0"/>
              <a:t>6.	Зворотний зв’язок, за допомогою якого керівник може оцінити, наскільки ефективно він здійснює комунікацію, а також підвищити точність сигналів у майбутніх комунікаціях.</a:t>
            </a:r>
          </a:p>
          <a:p>
            <a:endParaRPr lang="ru-UA" dirty="0"/>
          </a:p>
        </p:txBody>
      </p:sp>
    </p:spTree>
    <p:extLst>
      <p:ext uri="{BB962C8B-B14F-4D97-AF65-F5344CB8AC3E}">
        <p14:creationId xmlns:p14="http://schemas.microsoft.com/office/powerpoint/2010/main" val="2387406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a:bodyPr>
          <a:lstStyle/>
          <a:p>
            <a:r>
              <a:rPr lang="uk-UA" sz="1800" b="1" dirty="0" smtClean="0"/>
              <a:t>види комунікацій </a:t>
            </a:r>
            <a:endParaRPr lang="ru-UA" sz="1800" b="1" dirty="0"/>
          </a:p>
        </p:txBody>
      </p:sp>
      <p:sp>
        <p:nvSpPr>
          <p:cNvPr id="3" name="Объект 2"/>
          <p:cNvSpPr>
            <a:spLocks noGrp="1"/>
          </p:cNvSpPr>
          <p:nvPr>
            <p:ph idx="1"/>
          </p:nvPr>
        </p:nvSpPr>
        <p:spPr>
          <a:xfrm>
            <a:off x="457200" y="692696"/>
            <a:ext cx="8229600" cy="6120680"/>
          </a:xfrm>
        </p:spPr>
        <p:txBody>
          <a:bodyPr>
            <a:normAutofit fontScale="47500" lnSpcReduction="20000"/>
          </a:bodyPr>
          <a:lstStyle/>
          <a:p>
            <a:r>
              <a:rPr lang="uk-UA" dirty="0" smtClean="0"/>
              <a:t>1.	</a:t>
            </a:r>
            <a:r>
              <a:rPr lang="uk-UA" b="1" dirty="0" smtClean="0"/>
              <a:t>Комунікації між організацією та її зовнішнім середовищем</a:t>
            </a:r>
            <a:r>
              <a:rPr lang="uk-UA" dirty="0" smtClean="0"/>
              <a:t>: постачальниками, споживачами, конкурентами, державними установами, фінансовими установами тощо. Для здійснення такого виду комунікацій організації використовують такі засоби: обговорення, збори, ділові наради, телефонні переговори, службові записки, відеоматеріали, звіти тощо.</a:t>
            </a:r>
          </a:p>
          <a:p>
            <a:r>
              <a:rPr lang="uk-UA" dirty="0" smtClean="0"/>
              <a:t>2.	</a:t>
            </a:r>
            <a:r>
              <a:rPr lang="uk-UA" b="1" dirty="0" err="1" smtClean="0"/>
              <a:t>Міжрівневі</a:t>
            </a:r>
            <a:r>
              <a:rPr lang="uk-UA" b="1" dirty="0" smtClean="0"/>
              <a:t> комунікації в організаціях </a:t>
            </a:r>
            <a:r>
              <a:rPr lang="uk-UA" dirty="0" smtClean="0"/>
              <a:t>– так звані вертикальні комунікації, які можуть </a:t>
            </a:r>
            <a:r>
              <a:rPr lang="uk-UA" dirty="0" err="1" smtClean="0"/>
              <a:t>здійснюватись</a:t>
            </a:r>
            <a:r>
              <a:rPr lang="uk-UA" dirty="0" smtClean="0"/>
              <a:t> як зверху вниз, так і знизу догори.</a:t>
            </a:r>
          </a:p>
          <a:p>
            <a:r>
              <a:rPr lang="uk-UA" dirty="0" smtClean="0"/>
              <a:t>3.	</a:t>
            </a:r>
            <a:r>
              <a:rPr lang="uk-UA" b="1" dirty="0" smtClean="0"/>
              <a:t>Комунікації між різними підрозділами організації </a:t>
            </a:r>
            <a:r>
              <a:rPr lang="uk-UA" dirty="0" smtClean="0"/>
              <a:t>– так звані горизонтальні комунікації, необхідні для координації завдань і дій між різними підрозділами.</a:t>
            </a:r>
          </a:p>
          <a:p>
            <a:r>
              <a:rPr lang="uk-UA" dirty="0" smtClean="0"/>
              <a:t>4.	</a:t>
            </a:r>
            <a:r>
              <a:rPr lang="uk-UA" b="1" dirty="0" smtClean="0"/>
              <a:t>Комунікації між керівником і підлеглим колективом</a:t>
            </a:r>
            <a:r>
              <a:rPr lang="uk-UA" dirty="0" smtClean="0"/>
              <a:t>. У даному випадку мається на увазі організація ефективного обміну інформацією між керівником та всією групою (організацією) в цілому.</a:t>
            </a:r>
          </a:p>
          <a:p>
            <a:r>
              <a:rPr lang="uk-UA" dirty="0" smtClean="0"/>
              <a:t> 5.	</a:t>
            </a:r>
            <a:r>
              <a:rPr lang="uk-UA" b="1" dirty="0" smtClean="0"/>
              <a:t>Неформальні комунікації </a:t>
            </a:r>
            <a:r>
              <a:rPr lang="uk-UA" dirty="0" smtClean="0"/>
              <a:t>– засновані на неформальних відносинах, Основною інформацією тут є чутки.</a:t>
            </a:r>
          </a:p>
          <a:p>
            <a:r>
              <a:rPr lang="uk-UA" dirty="0" smtClean="0"/>
              <a:t>6.	</a:t>
            </a:r>
            <a:r>
              <a:rPr lang="uk-UA" b="1" dirty="0" err="1" smtClean="0"/>
              <a:t>Міжособисті</a:t>
            </a:r>
            <a:r>
              <a:rPr lang="uk-UA" b="1" dirty="0" smtClean="0"/>
              <a:t> комунікації </a:t>
            </a:r>
            <a:r>
              <a:rPr lang="uk-UA" dirty="0" smtClean="0"/>
              <a:t>– це обмін діловою інформацією, зазвичай між двома людьми. Вони бувають такі:</a:t>
            </a:r>
          </a:p>
          <a:p>
            <a:r>
              <a:rPr lang="uk-UA" dirty="0" smtClean="0"/>
              <a:t>пізнавальна комунікація – передача змісту інформації (лектор, викладач, диктор);</a:t>
            </a:r>
          </a:p>
          <a:p>
            <a:endParaRPr lang="uk-UA" dirty="0" smtClean="0"/>
          </a:p>
          <a:p>
            <a:r>
              <a:rPr lang="uk-UA" dirty="0" smtClean="0"/>
              <a:t>експресивна комунікація – інформація, яка спрямована на передачу почуттів, оцінок, поглядів;</a:t>
            </a:r>
          </a:p>
          <a:p>
            <a:endParaRPr lang="uk-UA" dirty="0" smtClean="0"/>
          </a:p>
          <a:p>
            <a:r>
              <a:rPr lang="uk-UA" dirty="0" smtClean="0"/>
              <a:t>комунікація, що переконує, – інформація, яку використовують для впливу на інших шляхом закликів, прохань (політики, юристи, торгівці);</a:t>
            </a:r>
          </a:p>
          <a:p>
            <a:endParaRPr lang="uk-UA" dirty="0" smtClean="0"/>
          </a:p>
          <a:p>
            <a:r>
              <a:rPr lang="uk-UA" dirty="0" smtClean="0"/>
              <a:t>соціально-ритуальна комунікація – інформація для підтримання норм та звичаїв соціально-культурної поведінки (процедура знайомства, звичаї гостинності, вітання);</a:t>
            </a:r>
          </a:p>
          <a:p>
            <a:endParaRPr lang="uk-UA" dirty="0" smtClean="0"/>
          </a:p>
          <a:p>
            <a:r>
              <a:rPr lang="uk-UA" dirty="0" smtClean="0"/>
              <a:t>вербальна комунікація.</a:t>
            </a:r>
            <a:endParaRPr lang="uk-UA" dirty="0"/>
          </a:p>
        </p:txBody>
      </p:sp>
    </p:spTree>
    <p:extLst>
      <p:ext uri="{BB962C8B-B14F-4D97-AF65-F5344CB8AC3E}">
        <p14:creationId xmlns:p14="http://schemas.microsoft.com/office/powerpoint/2010/main" val="41465783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Поняття конфлікту</a:t>
            </a:r>
            <a:endParaRPr lang="ru-UA" dirty="0"/>
          </a:p>
        </p:txBody>
      </p:sp>
      <p:sp>
        <p:nvSpPr>
          <p:cNvPr id="3" name="Объект 2"/>
          <p:cNvSpPr>
            <a:spLocks noGrp="1"/>
          </p:cNvSpPr>
          <p:nvPr>
            <p:ph idx="1"/>
          </p:nvPr>
        </p:nvSpPr>
        <p:spPr/>
        <p:txBody>
          <a:bodyPr>
            <a:normAutofit fontScale="92500" lnSpcReduction="20000"/>
          </a:bodyPr>
          <a:lstStyle/>
          <a:p>
            <a:r>
              <a:rPr lang="uk-UA" dirty="0" smtClean="0"/>
              <a:t>Конфлікт – це протиріччя, що виникає між людьми у зв’язку з рішенням тих чи інших питань соціально-виробничого та особистого життя</a:t>
            </a:r>
          </a:p>
          <a:p>
            <a:pPr marL="0" indent="0">
              <a:buNone/>
            </a:pPr>
            <a:r>
              <a:rPr lang="uk-UA" dirty="0" smtClean="0"/>
              <a:t> </a:t>
            </a:r>
          </a:p>
          <a:p>
            <a:endParaRPr lang="uk-UA" dirty="0" smtClean="0"/>
          </a:p>
          <a:p>
            <a:r>
              <a:rPr lang="uk-UA" dirty="0" smtClean="0"/>
              <a:t>	Конфлікт – це боротьба за цінності, владу, ресурси, в якій цілями	є	нейтралізація,	нанесення	збитку	або	знищення суперника</a:t>
            </a:r>
          </a:p>
          <a:p>
            <a:pPr marL="0" indent="0">
              <a:buNone/>
            </a:pPr>
            <a:r>
              <a:rPr lang="uk-UA" dirty="0" smtClean="0"/>
              <a:t> </a:t>
            </a:r>
          </a:p>
          <a:p>
            <a:endParaRPr lang="ru-UA" dirty="0"/>
          </a:p>
        </p:txBody>
      </p:sp>
    </p:spTree>
    <p:extLst>
      <p:ext uri="{BB962C8B-B14F-4D97-AF65-F5344CB8AC3E}">
        <p14:creationId xmlns:p14="http://schemas.microsoft.com/office/powerpoint/2010/main" val="32001877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30026"/>
          </a:xfrm>
        </p:spPr>
        <p:txBody>
          <a:bodyPr>
            <a:normAutofit fontScale="90000"/>
          </a:bodyPr>
          <a:lstStyle/>
          <a:p>
            <a:endParaRPr lang="ru-UA" sz="800" dirty="0"/>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692696"/>
            <a:ext cx="8280920" cy="54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02749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331"/>
            <a:ext cx="8229600" cy="490066"/>
          </a:xfrm>
        </p:spPr>
        <p:txBody>
          <a:bodyPr>
            <a:normAutofit/>
          </a:bodyPr>
          <a:lstStyle/>
          <a:p>
            <a:r>
              <a:rPr lang="uk-UA" sz="2400" b="1" dirty="0" smtClean="0"/>
              <a:t>причини виникнення конфліктів </a:t>
            </a:r>
            <a:endParaRPr lang="ru-UA" sz="2400" b="1" dirty="0"/>
          </a:p>
        </p:txBody>
      </p:sp>
      <p:sp>
        <p:nvSpPr>
          <p:cNvPr id="3" name="Объект 2"/>
          <p:cNvSpPr>
            <a:spLocks noGrp="1"/>
          </p:cNvSpPr>
          <p:nvPr>
            <p:ph idx="1"/>
          </p:nvPr>
        </p:nvSpPr>
        <p:spPr>
          <a:xfrm>
            <a:off x="457200" y="548680"/>
            <a:ext cx="8229600" cy="6120680"/>
          </a:xfrm>
        </p:spPr>
        <p:txBody>
          <a:bodyPr/>
          <a:lstStyle/>
          <a:p>
            <a:r>
              <a:rPr lang="uk-UA" dirty="0" smtClean="0"/>
              <a:t>Причини, породжені процесом діяльності</a:t>
            </a:r>
          </a:p>
          <a:p>
            <a:r>
              <a:rPr lang="ru-RU" dirty="0" smtClean="0"/>
              <a:t>Причини, </a:t>
            </a:r>
            <a:r>
              <a:rPr lang="ru-RU" dirty="0" err="1" smtClean="0"/>
              <a:t>породжені</a:t>
            </a:r>
            <a:r>
              <a:rPr lang="ru-RU" dirty="0" smtClean="0"/>
              <a:t> </a:t>
            </a:r>
            <a:r>
              <a:rPr lang="ru-RU" dirty="0" err="1" smtClean="0"/>
              <a:t>психологічними</a:t>
            </a:r>
            <a:r>
              <a:rPr lang="ru-RU" dirty="0" smtClean="0"/>
              <a:t> </a:t>
            </a:r>
            <a:r>
              <a:rPr lang="ru-RU" dirty="0" err="1" smtClean="0"/>
              <a:t>особливостями</a:t>
            </a:r>
            <a:r>
              <a:rPr lang="ru-RU" dirty="0" smtClean="0"/>
              <a:t> </a:t>
            </a:r>
            <a:r>
              <a:rPr lang="ru-RU" dirty="0" err="1" smtClean="0"/>
              <a:t>людських</a:t>
            </a:r>
            <a:r>
              <a:rPr lang="ru-RU" dirty="0" smtClean="0"/>
              <a:t> </a:t>
            </a:r>
            <a:r>
              <a:rPr lang="ru-RU" dirty="0" err="1" smtClean="0"/>
              <a:t>відносин</a:t>
            </a:r>
            <a:endParaRPr lang="ru-RU" dirty="0" smtClean="0"/>
          </a:p>
          <a:p>
            <a:r>
              <a:rPr lang="ru-RU" dirty="0" smtClean="0"/>
              <a:t>Причини, </a:t>
            </a:r>
            <a:r>
              <a:rPr lang="ru-RU" dirty="0" err="1" smtClean="0"/>
              <a:t>породжені</a:t>
            </a:r>
            <a:r>
              <a:rPr lang="ru-RU" dirty="0" smtClean="0"/>
              <a:t> </a:t>
            </a:r>
            <a:r>
              <a:rPr lang="ru-RU" dirty="0" err="1" smtClean="0"/>
              <a:t>особистісною</a:t>
            </a:r>
            <a:r>
              <a:rPr lang="ru-RU" dirty="0" smtClean="0"/>
              <a:t> </a:t>
            </a:r>
            <a:r>
              <a:rPr lang="ru-RU" dirty="0" err="1" smtClean="0"/>
              <a:t>своєрідністю</a:t>
            </a:r>
            <a:r>
              <a:rPr lang="ru-RU" dirty="0" smtClean="0"/>
              <a:t> </a:t>
            </a:r>
            <a:r>
              <a:rPr lang="ru-RU" dirty="0" err="1" smtClean="0"/>
              <a:t>членів</a:t>
            </a:r>
            <a:r>
              <a:rPr lang="ru-RU" dirty="0" smtClean="0"/>
              <a:t> </a:t>
            </a:r>
            <a:r>
              <a:rPr lang="ru-RU" dirty="0" err="1" smtClean="0"/>
              <a:t>колективу</a:t>
            </a:r>
            <a:r>
              <a:rPr lang="ru-RU" dirty="0" smtClean="0"/>
              <a:t> </a:t>
            </a:r>
            <a:endParaRPr lang="ru-UA" dirty="0"/>
          </a:p>
        </p:txBody>
      </p:sp>
    </p:spTree>
    <p:extLst>
      <p:ext uri="{BB962C8B-B14F-4D97-AF65-F5344CB8AC3E}">
        <p14:creationId xmlns:p14="http://schemas.microsoft.com/office/powerpoint/2010/main" val="23238089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346050"/>
          </a:xfrm>
        </p:spPr>
        <p:txBody>
          <a:bodyPr>
            <a:normAutofit/>
          </a:bodyPr>
          <a:lstStyle/>
          <a:p>
            <a:r>
              <a:rPr lang="uk-UA" sz="1600" b="1" dirty="0" smtClean="0"/>
              <a:t>види конфліктів</a:t>
            </a:r>
            <a:endParaRPr lang="ru-UA" sz="1600" b="1" dirty="0"/>
          </a:p>
        </p:txBody>
      </p:sp>
      <p:sp>
        <p:nvSpPr>
          <p:cNvPr id="3" name="Объект 2"/>
          <p:cNvSpPr>
            <a:spLocks noGrp="1"/>
          </p:cNvSpPr>
          <p:nvPr>
            <p:ph idx="1"/>
          </p:nvPr>
        </p:nvSpPr>
        <p:spPr>
          <a:xfrm>
            <a:off x="457200" y="620688"/>
            <a:ext cx="8229600" cy="6048672"/>
          </a:xfrm>
        </p:spPr>
        <p:txBody>
          <a:bodyPr>
            <a:normAutofit fontScale="47500" lnSpcReduction="20000"/>
          </a:bodyPr>
          <a:lstStyle/>
          <a:p>
            <a:r>
              <a:rPr lang="uk-UA" dirty="0" smtClean="0"/>
              <a:t>1.	</a:t>
            </a:r>
            <a:r>
              <a:rPr lang="uk-UA" b="1" dirty="0" smtClean="0"/>
              <a:t>Залежно від способу вирішення:</a:t>
            </a:r>
          </a:p>
          <a:p>
            <a:r>
              <a:rPr lang="uk-UA" dirty="0" smtClean="0"/>
              <a:t>антагоністичні конфлікти – передбачають боротьбу до повної поразки супротивника;</a:t>
            </a:r>
          </a:p>
          <a:p>
            <a:r>
              <a:rPr lang="uk-UA" dirty="0" smtClean="0"/>
              <a:t>компромісні конфлікти – допускають декілька варіантів їх вирішення за рахунок взаємних поступок сторін.</a:t>
            </a:r>
          </a:p>
          <a:p>
            <a:r>
              <a:rPr lang="uk-UA" dirty="0" smtClean="0"/>
              <a:t>2.	</a:t>
            </a:r>
            <a:r>
              <a:rPr lang="uk-UA" b="1" dirty="0" smtClean="0"/>
              <a:t>Залежно від природи виникнення:</a:t>
            </a:r>
          </a:p>
          <a:p>
            <a:r>
              <a:rPr lang="uk-UA" dirty="0" smtClean="0"/>
              <a:t>організаційні конфлікти – наслідок нечіткої організаційної структури, неузгодженості цілей членів організації, боротьби старого з новим, порушення справедливості в оплаті праці;</a:t>
            </a:r>
          </a:p>
          <a:p>
            <a:r>
              <a:rPr lang="uk-UA" dirty="0" smtClean="0"/>
              <a:t>емоційні (особистісні) конфлікти – зумовлюються почуттями заздрощів, ворожості, антипатії та є швидкою реакцією людини на утискання її інтересів.</a:t>
            </a:r>
          </a:p>
          <a:p>
            <a:r>
              <a:rPr lang="uk-UA" dirty="0" smtClean="0"/>
              <a:t>3.	</a:t>
            </a:r>
            <a:r>
              <a:rPr lang="uk-UA" b="1" dirty="0" smtClean="0"/>
              <a:t>Залежно від спрямованості впливу</a:t>
            </a:r>
            <a:r>
              <a:rPr lang="uk-UA" dirty="0" smtClean="0"/>
              <a:t>:</a:t>
            </a:r>
          </a:p>
          <a:p>
            <a:r>
              <a:rPr lang="uk-UA" dirty="0" smtClean="0"/>
              <a:t>горизонтальні конфлікти; вертикальні конфлікти.</a:t>
            </a:r>
          </a:p>
          <a:p>
            <a:r>
              <a:rPr lang="uk-UA" dirty="0" smtClean="0"/>
              <a:t>4.	</a:t>
            </a:r>
            <a:r>
              <a:rPr lang="uk-UA" b="1" dirty="0" smtClean="0"/>
              <a:t>Залежно від ступеня </a:t>
            </a:r>
            <a:r>
              <a:rPr lang="uk-UA" b="1" dirty="0" err="1" smtClean="0"/>
              <a:t>вираженості</a:t>
            </a:r>
            <a:r>
              <a:rPr lang="uk-UA" dirty="0" smtClean="0"/>
              <a:t>:</a:t>
            </a:r>
          </a:p>
          <a:p>
            <a:r>
              <a:rPr lang="uk-UA" dirty="0" smtClean="0"/>
              <a:t>відкриті конфлікти – характеризуються чітко вираженим стиканням опонентів – сварки, суперечки;</a:t>
            </a:r>
          </a:p>
          <a:p>
            <a:r>
              <a:rPr lang="uk-UA" dirty="0" smtClean="0"/>
              <a:t>приховані (латентні) конфлікти – відсутність відкритих агресивних дій, але використання непрямих способів впливу.</a:t>
            </a:r>
          </a:p>
          <a:p>
            <a:r>
              <a:rPr lang="uk-UA" dirty="0" smtClean="0"/>
              <a:t>5.	</a:t>
            </a:r>
            <a:r>
              <a:rPr lang="uk-UA" b="1" dirty="0" smtClean="0"/>
              <a:t>Залежно від складу учасників</a:t>
            </a:r>
            <a:r>
              <a:rPr lang="uk-UA" dirty="0" smtClean="0"/>
              <a:t>:</a:t>
            </a:r>
          </a:p>
          <a:p>
            <a:r>
              <a:rPr lang="uk-UA" dirty="0" err="1" smtClean="0"/>
              <a:t>внутрішньоособистісні</a:t>
            </a:r>
            <a:r>
              <a:rPr lang="uk-UA" dirty="0" smtClean="0"/>
              <a:t> конфлікти – виникають, коли до людини висуваються суперечливі вимоги з приводу результатів її роботи або коли виробничі цілі не узгоджуються з особистісними цінностями;</a:t>
            </a:r>
          </a:p>
          <a:p>
            <a:r>
              <a:rPr lang="uk-UA" dirty="0" smtClean="0"/>
              <a:t>міжособистісні конфлікти – стикання двох або більше особистостей з різними поглядами та цінностями;</a:t>
            </a:r>
          </a:p>
          <a:p>
            <a:r>
              <a:rPr lang="uk-UA" dirty="0" smtClean="0"/>
              <a:t>конфлікти між особистістю та групою – виникають, коли людина займає позицію, яка відрізняється від позицій групи;</a:t>
            </a:r>
          </a:p>
          <a:p>
            <a:r>
              <a:rPr lang="uk-UA" dirty="0" err="1" smtClean="0"/>
              <a:t>міжгрупові</a:t>
            </a:r>
            <a:r>
              <a:rPr lang="uk-UA" dirty="0" smtClean="0"/>
              <a:t> конфлікти – протиріччя між лінійним і штабним персоналом, а також між функціональними групами в організації</a:t>
            </a:r>
          </a:p>
          <a:p>
            <a:endParaRPr lang="ru-UA" dirty="0"/>
          </a:p>
        </p:txBody>
      </p:sp>
    </p:spTree>
    <p:extLst>
      <p:ext uri="{BB962C8B-B14F-4D97-AF65-F5344CB8AC3E}">
        <p14:creationId xmlns:p14="http://schemas.microsoft.com/office/powerpoint/2010/main" val="35848407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Стадії конфлікту</a:t>
            </a:r>
            <a:endParaRPr lang="ru-UA" dirty="0"/>
          </a:p>
        </p:txBody>
      </p:sp>
      <p:sp>
        <p:nvSpPr>
          <p:cNvPr id="3" name="Объект 2"/>
          <p:cNvSpPr>
            <a:spLocks noGrp="1"/>
          </p:cNvSpPr>
          <p:nvPr>
            <p:ph idx="1"/>
          </p:nvPr>
        </p:nvSpPr>
        <p:spPr/>
        <p:txBody>
          <a:bodyPr>
            <a:normAutofit fontScale="92500" lnSpcReduction="10000"/>
          </a:bodyPr>
          <a:lstStyle/>
          <a:p>
            <a:r>
              <a:rPr lang="uk-UA" dirty="0" smtClean="0"/>
              <a:t>1.	Виникнення об’єктивної конфліктної ситуації.</a:t>
            </a:r>
          </a:p>
          <a:p>
            <a:r>
              <a:rPr lang="uk-UA" dirty="0" smtClean="0"/>
              <a:t>2.	Усвідомлення ситуації як конфліктної хоча б одним із учасників.</a:t>
            </a:r>
          </a:p>
          <a:p>
            <a:r>
              <a:rPr lang="uk-UA" dirty="0" smtClean="0"/>
              <a:t>3.	Безпосередній перехід до конфліктної поведінки.</a:t>
            </a:r>
          </a:p>
          <a:p>
            <a:r>
              <a:rPr lang="uk-UA" dirty="0" smtClean="0"/>
              <a:t>4.	Розвиток конфлікту.</a:t>
            </a:r>
          </a:p>
          <a:p>
            <a:r>
              <a:rPr lang="uk-UA" dirty="0" smtClean="0"/>
              <a:t>5.	Вирішення конфлікту.</a:t>
            </a:r>
          </a:p>
          <a:p>
            <a:r>
              <a:rPr lang="uk-UA" dirty="0" smtClean="0"/>
              <a:t> </a:t>
            </a:r>
          </a:p>
          <a:p>
            <a:endParaRPr lang="ru-UA" dirty="0"/>
          </a:p>
        </p:txBody>
      </p:sp>
    </p:spTree>
    <p:extLst>
      <p:ext uri="{BB962C8B-B14F-4D97-AF65-F5344CB8AC3E}">
        <p14:creationId xmlns:p14="http://schemas.microsoft.com/office/powerpoint/2010/main" val="13951390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260648"/>
            <a:ext cx="8928992" cy="6740307"/>
          </a:xfrm>
          <a:prstGeom prst="rect">
            <a:avLst/>
          </a:prstGeom>
        </p:spPr>
        <p:txBody>
          <a:bodyPr wrap="square">
            <a:spAutoFit/>
          </a:bodyPr>
          <a:lstStyle/>
          <a:p>
            <a:r>
              <a:rPr lang="uk-UA" b="1" dirty="0" smtClean="0"/>
              <a:t>Комунікаційний стиль</a:t>
            </a:r>
            <a:r>
              <a:rPr lang="uk-UA" dirty="0" smtClean="0"/>
              <a:t> – це спосіб, за допомогою якого індивід будує комунікаційні взаємодії з іншими.</a:t>
            </a:r>
          </a:p>
          <a:p>
            <a:r>
              <a:rPr lang="uk-UA" dirty="0" smtClean="0"/>
              <a:t>1.	</a:t>
            </a:r>
            <a:r>
              <a:rPr lang="uk-UA" b="1" dirty="0" smtClean="0"/>
              <a:t>Стиль обвинувачення</a:t>
            </a:r>
            <a:r>
              <a:rPr lang="uk-UA" dirty="0" smtClean="0"/>
              <a:t>. Людина, яка застосовує цей стиль, намагається знайти і помилку, і того, кого можна за неї звинуватити. Тон спілкування – негативний, обвинувачуваний. Звичайно цього стилю треба уникати, але він може бути використаний, коли жоден з інших стилів недієвий або коли всі факти – наявні.</a:t>
            </a:r>
          </a:p>
          <a:p>
            <a:r>
              <a:rPr lang="uk-UA" dirty="0" smtClean="0"/>
              <a:t>2.	</a:t>
            </a:r>
            <a:r>
              <a:rPr lang="uk-UA" b="1" dirty="0" smtClean="0"/>
              <a:t>Директивний стиль. </a:t>
            </a:r>
            <a:r>
              <a:rPr lang="uk-UA" dirty="0" smtClean="0"/>
              <a:t>Керівник вказує іншим, зокрема підлеглим, як їм виконувати свою роботу або вирішувати певні завдання. Обговорення зведені до нуля; комунікація, як правило, – одностороння. Не слід плутати цей стиль із позитивним тоном інструктажу, що припускає наявність зворотного зв'язку. Директивний стиль – односпрямований.</a:t>
            </a:r>
          </a:p>
          <a:p>
            <a:r>
              <a:rPr lang="uk-UA" dirty="0" smtClean="0"/>
              <a:t>3.	</a:t>
            </a:r>
            <a:r>
              <a:rPr lang="uk-UA" b="1" dirty="0" smtClean="0"/>
              <a:t>Стиль переконання </a:t>
            </a:r>
            <a:r>
              <a:rPr lang="uk-UA" dirty="0" smtClean="0"/>
              <a:t>використовує техніку розгляду та схвалення інформації. Замість того, щоб наказувати слухачам щось робити, відправник подає їм повідомлення для оцінки й активного прийняття. Повідомлення може бути спрямоване на те, щоб слухачі захотіли зробити те, що ви пропонуєте, тому, що вони самі це вибрали. Коли співрозмовник сам робить вибір, підвищується ймовірність більш сприятливого ставлення до завдання, більшого зацікавлення у виконанні, ніж при обвинувачуваному підході або директивному стилі. Часто відправник повідомлення здатний сформувати у слухача потребу представити план дії, що відповідав би його бажанням. Головна мета – дія.</a:t>
            </a:r>
          </a:p>
          <a:p>
            <a:r>
              <a:rPr lang="uk-UA" dirty="0" smtClean="0"/>
              <a:t>4.	</a:t>
            </a:r>
            <a:r>
              <a:rPr lang="uk-UA" b="1" dirty="0" smtClean="0"/>
              <a:t>Стиль вирішення проблеми </a:t>
            </a:r>
            <a:r>
              <a:rPr lang="uk-UA" dirty="0" smtClean="0"/>
              <a:t>заснований на </a:t>
            </a:r>
            <a:r>
              <a:rPr lang="uk-UA" dirty="0" err="1" smtClean="0"/>
              <a:t>пошуці</a:t>
            </a:r>
            <a:r>
              <a:rPr lang="uk-UA" dirty="0" smtClean="0"/>
              <a:t> взаємної</a:t>
            </a:r>
          </a:p>
          <a:p>
            <a:r>
              <a:rPr lang="uk-UA" dirty="0" smtClean="0"/>
              <a:t>згоди сторін спілкування з приводу результативної дії, при цьому часто досягається компроміс</a:t>
            </a:r>
          </a:p>
          <a:p>
            <a:endParaRPr lang="ru-UA" dirty="0"/>
          </a:p>
        </p:txBody>
      </p:sp>
    </p:spTree>
    <p:extLst>
      <p:ext uri="{BB962C8B-B14F-4D97-AF65-F5344CB8AC3E}">
        <p14:creationId xmlns:p14="http://schemas.microsoft.com/office/powerpoint/2010/main" val="39299940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Складові елементи категорії спілкування </a:t>
            </a:r>
            <a:endParaRPr lang="ru-UA"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47664" y="1988840"/>
            <a:ext cx="6192688" cy="3528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817494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418058"/>
          </a:xfrm>
        </p:spPr>
        <p:txBody>
          <a:bodyPr>
            <a:normAutofit fontScale="90000"/>
          </a:bodyPr>
          <a:lstStyle/>
          <a:p>
            <a:r>
              <a:rPr lang="ru-RU" sz="2000" b="1" dirty="0" smtClean="0"/>
              <a:t>6 установок </a:t>
            </a:r>
            <a:r>
              <a:rPr lang="ru-RU" sz="2000" b="1" dirty="0" err="1" smtClean="0"/>
              <a:t>особистості</a:t>
            </a:r>
            <a:r>
              <a:rPr lang="ru-RU" sz="2000" b="1" dirty="0" smtClean="0"/>
              <a:t> на </a:t>
            </a:r>
            <a:r>
              <a:rPr lang="ru-RU" sz="2000" b="1" dirty="0" err="1" smtClean="0"/>
              <a:t>спілкування</a:t>
            </a:r>
            <a:r>
              <a:rPr lang="ru-RU" dirty="0" smtClean="0"/>
              <a:t>:</a:t>
            </a:r>
            <a:endParaRPr lang="ru-UA" dirty="0"/>
          </a:p>
        </p:txBody>
      </p:sp>
      <p:sp>
        <p:nvSpPr>
          <p:cNvPr id="3" name="Объект 2"/>
          <p:cNvSpPr>
            <a:spLocks noGrp="1"/>
          </p:cNvSpPr>
          <p:nvPr>
            <p:ph idx="1"/>
          </p:nvPr>
        </p:nvSpPr>
        <p:spPr>
          <a:xfrm>
            <a:off x="0" y="476672"/>
            <a:ext cx="9252520" cy="6192688"/>
          </a:xfrm>
        </p:spPr>
        <p:txBody>
          <a:bodyPr>
            <a:normAutofit fontScale="70000" lnSpcReduction="20000"/>
          </a:bodyPr>
          <a:lstStyle/>
          <a:p>
            <a:r>
              <a:rPr lang="uk-UA" b="1" dirty="0" smtClean="0"/>
              <a:t>діалогічна спрямованість </a:t>
            </a:r>
            <a:r>
              <a:rPr lang="uk-UA" dirty="0" smtClean="0"/>
              <a:t>– орієнтація на рівноправне спілкування, на співробітництво, на спільну творчість, взаєморозуміння та </a:t>
            </a:r>
            <a:r>
              <a:rPr lang="uk-UA" dirty="0" err="1" smtClean="0"/>
              <a:t>взаємопідтримку</a:t>
            </a:r>
            <a:r>
              <a:rPr lang="uk-UA" dirty="0" smtClean="0"/>
              <a:t>;</a:t>
            </a:r>
          </a:p>
          <a:p>
            <a:r>
              <a:rPr lang="uk-UA" b="1" dirty="0" smtClean="0"/>
              <a:t>авторитарна спрямованість </a:t>
            </a:r>
            <a:r>
              <a:rPr lang="uk-UA" dirty="0" smtClean="0"/>
              <a:t>– прояв егоцентризму в спілкуванні, прагнення бути зрозумілим іншим при повному ігноруванні проблем іншого, наявність ригідних авторитарних установок;</a:t>
            </a:r>
          </a:p>
          <a:p>
            <a:r>
              <a:rPr lang="uk-UA" b="1" dirty="0" smtClean="0"/>
              <a:t>маніпулятивна спрямованість </a:t>
            </a:r>
            <a:r>
              <a:rPr lang="uk-UA" dirty="0" smtClean="0"/>
              <a:t>– витончена форма егоцентризму з орієнтацією на саморозвиток, власну вигоду за рахунок інтересів партнера, прагнення зрозуміти партнера по спілкуванню для того, щоб використовувати його в особистих цілях, небажання бути зрозумілим і розкритим;</a:t>
            </a:r>
          </a:p>
          <a:p>
            <a:r>
              <a:rPr lang="uk-UA" b="1" dirty="0" err="1" smtClean="0"/>
              <a:t>альтерцентристська</a:t>
            </a:r>
            <a:r>
              <a:rPr lang="uk-UA" b="1" dirty="0" smtClean="0"/>
              <a:t> спрямованість </a:t>
            </a:r>
            <a:r>
              <a:rPr lang="uk-UA" dirty="0" smtClean="0"/>
              <a:t>– орієнтація на добровільну відмову від рівноправності на користь партнера, прагнення зрозуміти іншого при відсутності бажання бути зрозумілим цим іншим;</a:t>
            </a:r>
          </a:p>
          <a:p>
            <a:r>
              <a:rPr lang="uk-UA" b="1" dirty="0" smtClean="0"/>
              <a:t>конформістська спрямованість </a:t>
            </a:r>
            <a:r>
              <a:rPr lang="uk-UA" dirty="0" smtClean="0"/>
              <a:t>– орієнтація на сильнішого партнера, на формальне без дійсного його прийняття й розуміння, відсутність прагнення та установок до творчості і розвитку;</a:t>
            </a:r>
          </a:p>
          <a:p>
            <a:r>
              <a:rPr lang="uk-UA" b="1" dirty="0" smtClean="0"/>
              <a:t>індиферентна спрямованість </a:t>
            </a:r>
            <a:r>
              <a:rPr lang="uk-UA" dirty="0" smtClean="0"/>
              <a:t>– відсутність вираженої орієнтації особистості у сфері спілкування, байдужність до проблем іншого і до свого спілкування, установка на сугубо ділові відносини з партнером.</a:t>
            </a:r>
          </a:p>
          <a:p>
            <a:endParaRPr lang="ru-UA" dirty="0"/>
          </a:p>
        </p:txBody>
      </p:sp>
    </p:spTree>
    <p:extLst>
      <p:ext uri="{BB962C8B-B14F-4D97-AF65-F5344CB8AC3E}">
        <p14:creationId xmlns:p14="http://schemas.microsoft.com/office/powerpoint/2010/main" val="12762261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4624"/>
            <a:ext cx="8229600" cy="418058"/>
          </a:xfrm>
        </p:spPr>
        <p:txBody>
          <a:bodyPr>
            <a:normAutofit/>
          </a:bodyPr>
          <a:lstStyle/>
          <a:p>
            <a:r>
              <a:rPr lang="uk-UA" sz="1800" b="1" dirty="0" smtClean="0"/>
              <a:t>Методи управління конфліктами</a:t>
            </a:r>
            <a:endParaRPr lang="ru-UA" sz="1800" b="1" dirty="0"/>
          </a:p>
        </p:txBody>
      </p:sp>
      <p:sp>
        <p:nvSpPr>
          <p:cNvPr id="3" name="Объект 2"/>
          <p:cNvSpPr>
            <a:spLocks noGrp="1"/>
          </p:cNvSpPr>
          <p:nvPr>
            <p:ph idx="1"/>
          </p:nvPr>
        </p:nvSpPr>
        <p:spPr>
          <a:xfrm>
            <a:off x="107504" y="548680"/>
            <a:ext cx="8928992" cy="6048672"/>
          </a:xfrm>
        </p:spPr>
        <p:txBody>
          <a:bodyPr>
            <a:normAutofit fontScale="92500" lnSpcReduction="10000"/>
          </a:bodyPr>
          <a:lstStyle/>
          <a:p>
            <a:r>
              <a:rPr lang="uk-UA" dirty="0" smtClean="0"/>
              <a:t>1.	Організаційні (структурні):</a:t>
            </a:r>
          </a:p>
          <a:p>
            <a:r>
              <a:rPr lang="uk-UA" dirty="0" smtClean="0"/>
              <a:t>чітке визначення політики, процедур і правил організації; встановлення чіткої ієрархії повноважень у рамках організаційної структури;</a:t>
            </a:r>
          </a:p>
          <a:p>
            <a:r>
              <a:rPr lang="uk-UA" dirty="0" smtClean="0"/>
              <a:t>узгодження цілей працівників, підрозділів і організації в цілому; розробка справедливої системи оплати праці та стимулювання праці;</a:t>
            </a:r>
          </a:p>
          <a:p>
            <a:r>
              <a:rPr lang="uk-UA" dirty="0" smtClean="0"/>
              <a:t>оптимізація шляхів руху інформації та налагодження міжособистісних комунікацій;</a:t>
            </a:r>
          </a:p>
          <a:p>
            <a:r>
              <a:rPr lang="uk-UA" dirty="0" smtClean="0"/>
              <a:t>організаційна та психологічна підготовка до впровадження інновацій.</a:t>
            </a:r>
          </a:p>
          <a:p>
            <a:r>
              <a:rPr lang="uk-UA" dirty="0" smtClean="0"/>
              <a:t>2.	Міжособистісні – стилі поведінки в умовах міжособистісних методів вирішення конфліктів. </a:t>
            </a:r>
            <a:endParaRPr lang="ru-UA" dirty="0"/>
          </a:p>
        </p:txBody>
      </p:sp>
    </p:spTree>
    <p:extLst>
      <p:ext uri="{BB962C8B-B14F-4D97-AF65-F5344CB8AC3E}">
        <p14:creationId xmlns:p14="http://schemas.microsoft.com/office/powerpoint/2010/main" val="15330014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Сітка</a:t>
            </a:r>
            <a:r>
              <a:rPr lang="ru-RU" dirty="0" smtClean="0"/>
              <a:t> </a:t>
            </a:r>
            <a:r>
              <a:rPr lang="ru-RU" dirty="0" err="1" smtClean="0"/>
              <a:t>виходу</a:t>
            </a:r>
            <a:r>
              <a:rPr lang="ru-RU" dirty="0" smtClean="0"/>
              <a:t> з </a:t>
            </a:r>
            <a:r>
              <a:rPr lang="ru-RU" dirty="0" err="1" smtClean="0"/>
              <a:t>конфлікту</a:t>
            </a:r>
            <a:r>
              <a:rPr lang="ru-RU" dirty="0" smtClean="0"/>
              <a:t> Томаса – </a:t>
            </a:r>
            <a:r>
              <a:rPr lang="ru-RU" dirty="0" err="1" smtClean="0"/>
              <a:t>Кіллмена</a:t>
            </a:r>
            <a:endParaRPr lang="ru-UA"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03648" y="1628800"/>
            <a:ext cx="6408712" cy="44644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501924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шляхи вирішення конфліктів </a:t>
            </a:r>
            <a:endParaRPr lang="ru-UA" dirty="0"/>
          </a:p>
        </p:txBody>
      </p:sp>
      <p:sp>
        <p:nvSpPr>
          <p:cNvPr id="3" name="Объект 2"/>
          <p:cNvSpPr>
            <a:spLocks noGrp="1"/>
          </p:cNvSpPr>
          <p:nvPr>
            <p:ph idx="1"/>
          </p:nvPr>
        </p:nvSpPr>
        <p:spPr/>
        <p:txBody>
          <a:bodyPr/>
          <a:lstStyle/>
          <a:p>
            <a:r>
              <a:rPr lang="uk-UA" dirty="0" smtClean="0"/>
              <a:t>1.	Взаємне примирення сторін – припинення конфлікту.</a:t>
            </a:r>
          </a:p>
          <a:p>
            <a:r>
              <a:rPr lang="uk-UA" dirty="0" smtClean="0"/>
              <a:t>2.	Шлях компромісу – часткове задоволення вимог обох сторін конфлікту, при якому здійснюються взаємні поступки.</a:t>
            </a:r>
          </a:p>
          <a:p>
            <a:r>
              <a:rPr lang="uk-UA" dirty="0" smtClean="0"/>
              <a:t>3.	</a:t>
            </a:r>
            <a:r>
              <a:rPr lang="uk-UA" smtClean="0"/>
              <a:t>Вирішення	конфліктів	–	застосування	ділових	методів управління</a:t>
            </a:r>
          </a:p>
          <a:p>
            <a:endParaRPr lang="ru-UA"/>
          </a:p>
        </p:txBody>
      </p:sp>
    </p:spTree>
    <p:extLst>
      <p:ext uri="{BB962C8B-B14F-4D97-AF65-F5344CB8AC3E}">
        <p14:creationId xmlns:p14="http://schemas.microsoft.com/office/powerpoint/2010/main" val="12136594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основні функції  людської мови</a:t>
            </a:r>
            <a:endParaRPr lang="ru-UA" dirty="0"/>
          </a:p>
        </p:txBody>
      </p:sp>
      <p:sp>
        <p:nvSpPr>
          <p:cNvPr id="3" name="Объект 2"/>
          <p:cNvSpPr>
            <a:spLocks noGrp="1"/>
          </p:cNvSpPr>
          <p:nvPr>
            <p:ph idx="1"/>
          </p:nvPr>
        </p:nvSpPr>
        <p:spPr/>
        <p:txBody>
          <a:bodyPr/>
          <a:lstStyle/>
          <a:p>
            <a:r>
              <a:rPr lang="uk-UA" dirty="0" smtClean="0"/>
              <a:t>1.	</a:t>
            </a:r>
            <a:r>
              <a:rPr lang="uk-UA" dirty="0" err="1" smtClean="0"/>
              <a:t>Сигніфікативну</a:t>
            </a:r>
            <a:r>
              <a:rPr lang="uk-UA" dirty="0" smtClean="0"/>
              <a:t> – мова людини може мимовіль викликати образи предметів, сприймати смисловий зміст мови.</a:t>
            </a:r>
          </a:p>
          <a:p>
            <a:r>
              <a:rPr lang="uk-UA" dirty="0" smtClean="0"/>
              <a:t>2.	Комунікативну – мова стає засобом спілкування, передачі інформації. Ця функція виражається в засобах виразу та засобах впливу. </a:t>
            </a:r>
            <a:endParaRPr lang="uk-UA" dirty="0"/>
          </a:p>
        </p:txBody>
      </p:sp>
    </p:spTree>
    <p:extLst>
      <p:ext uri="{BB962C8B-B14F-4D97-AF65-F5344CB8AC3E}">
        <p14:creationId xmlns:p14="http://schemas.microsoft.com/office/powerpoint/2010/main" val="32148134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Типи усної мови</a:t>
            </a:r>
            <a:endParaRPr lang="ru-UA" dirty="0"/>
          </a:p>
        </p:txBody>
      </p:sp>
      <p:sp>
        <p:nvSpPr>
          <p:cNvPr id="3" name="Объект 2"/>
          <p:cNvSpPr>
            <a:spLocks noGrp="1"/>
          </p:cNvSpPr>
          <p:nvPr>
            <p:ph idx="1"/>
          </p:nvPr>
        </p:nvSpPr>
        <p:spPr/>
        <p:txBody>
          <a:bodyPr/>
          <a:lstStyle/>
          <a:p>
            <a:r>
              <a:rPr lang="uk-UA" dirty="0" smtClean="0"/>
              <a:t>діалогічна мова – послідовна зміна комунікативних ролей людей, що спілкуються, в ході якої виявляється смисл </a:t>
            </a:r>
            <a:r>
              <a:rPr lang="uk-UA" dirty="0" err="1" smtClean="0"/>
              <a:t>мовного</a:t>
            </a:r>
            <a:r>
              <a:rPr lang="uk-UA" dirty="0" smtClean="0"/>
              <a:t> повідомлення;</a:t>
            </a:r>
          </a:p>
          <a:p>
            <a:r>
              <a:rPr lang="uk-UA" dirty="0" smtClean="0"/>
              <a:t>монологічна мова – мова, яка не переривається репліками інших людей.</a:t>
            </a:r>
          </a:p>
          <a:p>
            <a:endParaRPr lang="ru-UA" dirty="0"/>
          </a:p>
        </p:txBody>
      </p:sp>
    </p:spTree>
    <p:extLst>
      <p:ext uri="{BB962C8B-B14F-4D97-AF65-F5344CB8AC3E}">
        <p14:creationId xmlns:p14="http://schemas.microsoft.com/office/powerpoint/2010/main" val="20878469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типи слухання</a:t>
            </a:r>
            <a:endParaRPr lang="ru-UA" dirty="0"/>
          </a:p>
        </p:txBody>
      </p:sp>
      <p:sp>
        <p:nvSpPr>
          <p:cNvPr id="3" name="Объект 2"/>
          <p:cNvSpPr>
            <a:spLocks noGrp="1"/>
          </p:cNvSpPr>
          <p:nvPr>
            <p:ph idx="1"/>
          </p:nvPr>
        </p:nvSpPr>
        <p:spPr>
          <a:xfrm>
            <a:off x="457200" y="1268760"/>
            <a:ext cx="8229600" cy="5400600"/>
          </a:xfrm>
        </p:spPr>
        <p:txBody>
          <a:bodyPr>
            <a:normAutofit fontScale="92500" lnSpcReduction="20000"/>
          </a:bodyPr>
          <a:lstStyle/>
          <a:p>
            <a:r>
              <a:rPr lang="uk-UA" dirty="0" smtClean="0"/>
              <a:t>рефлексивне слухання, під час якого встановлюється активний зворотний зв'язок із людиною, яка говорить, усуваються перепони, викривлення інформації. Прийомами рефлексивного слухання є з’ясування, відображення почуттів, резюмування висловлювань, перефразування;</a:t>
            </a:r>
          </a:p>
          <a:p>
            <a:r>
              <a:rPr lang="uk-UA" dirty="0" smtClean="0"/>
              <a:t>нерефлексивне слухання – мінімальне втручання в мову співрозмовника при максимальній зосередженості на ній, тобто вміння «уважно мовчати», демонструючи при цьому розуміння, доброзичливість та підтримку.</a:t>
            </a:r>
          </a:p>
          <a:p>
            <a:endParaRPr lang="ru-UA" dirty="0"/>
          </a:p>
        </p:txBody>
      </p:sp>
    </p:spTree>
    <p:extLst>
      <p:ext uri="{BB962C8B-B14F-4D97-AF65-F5344CB8AC3E}">
        <p14:creationId xmlns:p14="http://schemas.microsoft.com/office/powerpoint/2010/main" val="16139721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a:bodyPr>
          <a:lstStyle/>
          <a:p>
            <a:r>
              <a:rPr lang="uk-UA" sz="2400" b="1" dirty="0" smtClean="0"/>
              <a:t>Види невербальної інформації</a:t>
            </a:r>
            <a:endParaRPr lang="ru-UA" sz="2400" b="1" dirty="0"/>
          </a:p>
        </p:txBody>
      </p:sp>
      <p:sp>
        <p:nvSpPr>
          <p:cNvPr id="3" name="Объект 2"/>
          <p:cNvSpPr>
            <a:spLocks noGrp="1"/>
          </p:cNvSpPr>
          <p:nvPr>
            <p:ph idx="1"/>
          </p:nvPr>
        </p:nvSpPr>
        <p:spPr>
          <a:xfrm>
            <a:off x="457200" y="836712"/>
            <a:ext cx="8229600" cy="5760640"/>
          </a:xfrm>
        </p:spPr>
        <p:txBody>
          <a:bodyPr>
            <a:normAutofit fontScale="92500" lnSpcReduction="20000"/>
          </a:bodyPr>
          <a:lstStyle/>
          <a:p>
            <a:r>
              <a:rPr lang="uk-UA" dirty="0" err="1" smtClean="0"/>
              <a:t>кінестетика</a:t>
            </a:r>
            <a:r>
              <a:rPr lang="uk-UA" dirty="0" smtClean="0"/>
              <a:t> – вид невербальної комунікації, заснований на сприйнятті загальної моторики людського тіла: рук (жестикуляція, мова жестів), мускулів обличчя (міміка), виразних рухів усього тіла (пантоміміка);</a:t>
            </a:r>
          </a:p>
          <a:p>
            <a:r>
              <a:rPr lang="uk-UA" dirty="0" err="1" smtClean="0"/>
              <a:t>паралінгвістика</a:t>
            </a:r>
            <a:r>
              <a:rPr lang="uk-UA" dirty="0" smtClean="0"/>
              <a:t> – система вокалізації (тембр голосу, його діапазон, тональність тощо);</a:t>
            </a:r>
          </a:p>
          <a:p>
            <a:r>
              <a:rPr lang="uk-UA" dirty="0" err="1" smtClean="0"/>
              <a:t>екстралінгвістика</a:t>
            </a:r>
            <a:r>
              <a:rPr lang="uk-UA" dirty="0" smtClean="0"/>
              <a:t> – система, яка включає темп мови та «добавки» до вербальної інформації (паузи, покашлювання, плач, сміх);</a:t>
            </a:r>
          </a:p>
          <a:p>
            <a:r>
              <a:rPr lang="uk-UA" dirty="0" err="1" smtClean="0"/>
              <a:t>проксеміка</a:t>
            </a:r>
            <a:r>
              <a:rPr lang="uk-UA" dirty="0" smtClean="0"/>
              <a:t> – галузь просторової та часової організації спілкування; візуальне спілкування («контакт очей») – система невербальної інформації на основі руху очей.</a:t>
            </a:r>
          </a:p>
          <a:p>
            <a:endParaRPr lang="ru-UA" dirty="0"/>
          </a:p>
        </p:txBody>
      </p:sp>
    </p:spTree>
    <p:extLst>
      <p:ext uri="{BB962C8B-B14F-4D97-AF65-F5344CB8AC3E}">
        <p14:creationId xmlns:p14="http://schemas.microsoft.com/office/powerpoint/2010/main" val="3711633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2048"/>
            <a:ext cx="8229600" cy="58018"/>
          </a:xfrm>
        </p:spPr>
        <p:txBody>
          <a:bodyPr>
            <a:normAutofit fontScale="90000"/>
          </a:bodyPr>
          <a:lstStyle/>
          <a:p>
            <a:endParaRPr lang="ru-UA" sz="800" dirty="0"/>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188640"/>
            <a:ext cx="7488832" cy="6408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8352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UA"/>
          </a:p>
        </p:txBody>
      </p:sp>
      <p:sp>
        <p:nvSpPr>
          <p:cNvPr id="3" name="Объект 2"/>
          <p:cNvSpPr>
            <a:spLocks noGrp="1"/>
          </p:cNvSpPr>
          <p:nvPr>
            <p:ph idx="1"/>
          </p:nvPr>
        </p:nvSpPr>
        <p:spPr/>
        <p:txBody>
          <a:bodyPr/>
          <a:lstStyle/>
          <a:p>
            <a:r>
              <a:rPr lang="uk-UA" dirty="0" smtClean="0"/>
              <a:t>кооперація – тип взаємодії, спрямований на спільну діяльність, взаємодопомогу людей, співробітництво;</a:t>
            </a:r>
          </a:p>
          <a:p>
            <a:r>
              <a:rPr lang="uk-UA" dirty="0" smtClean="0"/>
              <a:t>конкуренція – тип взаємодії, що негативно впливає на спільну діяльність, розхитує її.</a:t>
            </a:r>
          </a:p>
          <a:p>
            <a:endParaRPr lang="ru-UA" dirty="0"/>
          </a:p>
        </p:txBody>
      </p:sp>
    </p:spTree>
    <p:extLst>
      <p:ext uri="{BB962C8B-B14F-4D97-AF65-F5344CB8AC3E}">
        <p14:creationId xmlns:p14="http://schemas.microsoft.com/office/powerpoint/2010/main" val="24043178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розподіл</a:t>
            </a:r>
            <a:r>
              <a:rPr lang="ru-RU" dirty="0" smtClean="0"/>
              <a:t> </a:t>
            </a:r>
            <a:r>
              <a:rPr lang="ru-RU" dirty="0" err="1" smtClean="0"/>
              <a:t>інформаційного</a:t>
            </a:r>
            <a:r>
              <a:rPr lang="ru-RU" dirty="0" smtClean="0"/>
              <a:t> </a:t>
            </a:r>
            <a:r>
              <a:rPr lang="ru-RU" dirty="0" err="1" smtClean="0"/>
              <a:t>навантаження</a:t>
            </a:r>
            <a:r>
              <a:rPr lang="ru-RU" dirty="0" smtClean="0"/>
              <a:t> в </a:t>
            </a:r>
            <a:r>
              <a:rPr lang="ru-RU" dirty="0" err="1" smtClean="0"/>
              <a:t>комунікації</a:t>
            </a:r>
            <a:endParaRPr lang="ru-UA" dirty="0"/>
          </a:p>
        </p:txBody>
      </p:sp>
      <p:sp>
        <p:nvSpPr>
          <p:cNvPr id="3" name="Объект 2"/>
          <p:cNvSpPr>
            <a:spLocks noGrp="1"/>
          </p:cNvSpPr>
          <p:nvPr>
            <p:ph idx="1"/>
          </p:nvPr>
        </p:nvSpPr>
        <p:spPr/>
        <p:txBody>
          <a:bodyPr/>
          <a:lstStyle/>
          <a:p>
            <a:r>
              <a:rPr lang="ru-RU" dirty="0" err="1" smtClean="0"/>
              <a:t>мова</a:t>
            </a:r>
            <a:r>
              <a:rPr lang="ru-RU" dirty="0" smtClean="0"/>
              <a:t> </a:t>
            </a:r>
            <a:r>
              <a:rPr lang="ru-RU" dirty="0" err="1" smtClean="0"/>
              <a:t>тіла</a:t>
            </a:r>
            <a:r>
              <a:rPr lang="ru-RU" dirty="0" smtClean="0"/>
              <a:t> – 1/2;</a:t>
            </a:r>
          </a:p>
          <a:p>
            <a:r>
              <a:rPr lang="ru-RU" dirty="0" smtClean="0"/>
              <a:t>те, як </a:t>
            </a:r>
            <a:r>
              <a:rPr lang="ru-RU" dirty="0" err="1" smtClean="0"/>
              <a:t>людина</a:t>
            </a:r>
            <a:r>
              <a:rPr lang="ru-RU" dirty="0" smtClean="0"/>
              <a:t> говорить, – 1/3; </a:t>
            </a:r>
          </a:p>
          <a:p>
            <a:r>
              <a:rPr lang="ru-RU" dirty="0" err="1" smtClean="0"/>
              <a:t>зміст</a:t>
            </a:r>
            <a:r>
              <a:rPr lang="ru-RU" dirty="0" smtClean="0"/>
              <a:t> </a:t>
            </a:r>
            <a:r>
              <a:rPr lang="ru-RU" dirty="0" err="1" smtClean="0"/>
              <a:t>мови</a:t>
            </a:r>
            <a:r>
              <a:rPr lang="ru-RU" dirty="0" smtClean="0"/>
              <a:t> – 1/6.</a:t>
            </a:r>
          </a:p>
          <a:p>
            <a:r>
              <a:rPr lang="ru-RU" dirty="0" smtClean="0"/>
              <a:t>Таким чином, </a:t>
            </a:r>
            <a:r>
              <a:rPr lang="ru-RU" dirty="0" err="1" smtClean="0"/>
              <a:t>можна</a:t>
            </a:r>
            <a:r>
              <a:rPr lang="ru-RU" dirty="0" smtClean="0"/>
              <a:t> </a:t>
            </a:r>
            <a:r>
              <a:rPr lang="ru-RU" dirty="0" err="1" smtClean="0"/>
              <a:t>зауважити</a:t>
            </a:r>
            <a:r>
              <a:rPr lang="ru-RU" dirty="0" smtClean="0"/>
              <a:t>, </a:t>
            </a:r>
            <a:r>
              <a:rPr lang="ru-RU" dirty="0" err="1" smtClean="0"/>
              <a:t>що</a:t>
            </a:r>
            <a:r>
              <a:rPr lang="ru-RU" dirty="0" smtClean="0"/>
              <a:t> </a:t>
            </a:r>
            <a:r>
              <a:rPr lang="ru-RU" dirty="0" err="1" smtClean="0"/>
              <a:t>вербальна</a:t>
            </a:r>
            <a:r>
              <a:rPr lang="ru-RU" dirty="0" smtClean="0"/>
              <a:t> </a:t>
            </a:r>
            <a:r>
              <a:rPr lang="ru-RU" dirty="0" err="1" smtClean="0"/>
              <a:t>частина</a:t>
            </a:r>
            <a:r>
              <a:rPr lang="ru-RU" dirty="0" smtClean="0"/>
              <a:t> </a:t>
            </a:r>
            <a:r>
              <a:rPr lang="ru-RU" dirty="0" err="1" smtClean="0"/>
              <a:t>спілкування</a:t>
            </a:r>
            <a:r>
              <a:rPr lang="ru-RU" dirty="0" smtClean="0"/>
              <a:t> </a:t>
            </a:r>
            <a:r>
              <a:rPr lang="ru-RU" dirty="0" err="1" smtClean="0"/>
              <a:t>займає</a:t>
            </a:r>
            <a:r>
              <a:rPr lang="ru-RU" dirty="0" smtClean="0"/>
              <a:t> </a:t>
            </a:r>
            <a:r>
              <a:rPr lang="ru-RU" dirty="0" err="1" smtClean="0"/>
              <a:t>приблизно</a:t>
            </a:r>
            <a:r>
              <a:rPr lang="ru-RU" dirty="0" smtClean="0"/>
              <a:t> </a:t>
            </a:r>
            <a:r>
              <a:rPr lang="ru-RU" dirty="0" err="1" smtClean="0"/>
              <a:t>від</a:t>
            </a:r>
            <a:r>
              <a:rPr lang="ru-RU" dirty="0" smtClean="0"/>
              <a:t> 5 до 20 % </a:t>
            </a:r>
            <a:r>
              <a:rPr lang="ru-RU" dirty="0" err="1" smtClean="0"/>
              <a:t>повідомлення</a:t>
            </a:r>
            <a:r>
              <a:rPr lang="ru-RU" dirty="0" smtClean="0"/>
              <a:t>.</a:t>
            </a:r>
          </a:p>
          <a:p>
            <a:endParaRPr lang="ru-UA" dirty="0"/>
          </a:p>
        </p:txBody>
      </p:sp>
    </p:spTree>
    <p:extLst>
      <p:ext uri="{BB962C8B-B14F-4D97-AF65-F5344CB8AC3E}">
        <p14:creationId xmlns:p14="http://schemas.microsoft.com/office/powerpoint/2010/main" val="76150197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563</Words>
  <Application>Microsoft Office PowerPoint</Application>
  <PresentationFormat>Экран (4:3)</PresentationFormat>
  <Paragraphs>111</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Управління комунікаціями та конфліктами в організації</vt:lpstr>
      <vt:lpstr>Складові елементи категорії спілкування </vt:lpstr>
      <vt:lpstr>основні функції  людської мови</vt:lpstr>
      <vt:lpstr>Типи усної мови</vt:lpstr>
      <vt:lpstr>типи слухання</vt:lpstr>
      <vt:lpstr>Види невербальної інформації</vt:lpstr>
      <vt:lpstr>Презентация PowerPoint</vt:lpstr>
      <vt:lpstr>Презентация PowerPoint</vt:lpstr>
      <vt:lpstr>розподіл інформаційного навантаження в комунікації</vt:lpstr>
      <vt:lpstr>Презентация PowerPoint</vt:lpstr>
      <vt:lpstr>Обсяг інформації на різних ієрархічних рівнях</vt:lpstr>
      <vt:lpstr>основні етапи комунікативного процесу</vt:lpstr>
      <vt:lpstr>види комунікацій </vt:lpstr>
      <vt:lpstr>Поняття конфлікту</vt:lpstr>
      <vt:lpstr>Презентация PowerPoint</vt:lpstr>
      <vt:lpstr>причини виникнення конфліктів </vt:lpstr>
      <vt:lpstr>види конфліктів</vt:lpstr>
      <vt:lpstr>Стадії конфлікту</vt:lpstr>
      <vt:lpstr>Презентация PowerPoint</vt:lpstr>
      <vt:lpstr>6 установок особистості на спілкування:</vt:lpstr>
      <vt:lpstr>Методи управління конфліктами</vt:lpstr>
      <vt:lpstr>Сітка виходу з конфлікту Томаса – Кіллмена</vt:lpstr>
      <vt:lpstr>шляхи вирішення конфліктів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Управління комунікаціями та конфліктами в організації</dc:title>
  <dc:creator>uzver</dc:creator>
  <cp:lastModifiedBy>uzver</cp:lastModifiedBy>
  <cp:revision>5</cp:revision>
  <dcterms:created xsi:type="dcterms:W3CDTF">2023-11-22T07:21:46Z</dcterms:created>
  <dcterms:modified xsi:type="dcterms:W3CDTF">2023-11-22T08:13:09Z</dcterms:modified>
</cp:coreProperties>
</file>