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54"/>
  </p:notesMasterIdLst>
  <p:handoutMasterIdLst>
    <p:handoutMasterId r:id="rId5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69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6" r:id="rId29"/>
    <p:sldId id="287" r:id="rId30"/>
    <p:sldId id="288" r:id="rId31"/>
    <p:sldId id="289" r:id="rId32"/>
    <p:sldId id="290" r:id="rId33"/>
    <p:sldId id="284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77CD979-6CB4-4771-863A-F3CEC5F72509}" type="datetime1">
              <a:rPr lang="ru-RU" smtClean="0"/>
              <a:t>09.11.2020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1-09T14:50:42.1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15925 11559 0,'0'0'0,"-25"0"16,0-25-16,0 25 15,0 0-15,-49 0 16,0-25 0,-26 25-16,26-24 0,-50 24 15,25 0 1,-50 0-16,-50 0 15,26 0-15,-26 0 16,26 0-16,-51 0 16,76 74-16,-26-24 15,25-1-15,25 1 16,50-1-16,24-24 16,1 25-16,-51 24 15,76 1-15,-26 24 16,-25-25-16,26 75 15,-50 25-15,49-1 16,0 1-16,1-25 16,24 24-16,-49 1 15,74-99-15,0 24 16,0 25-16,0 25 16,24-50-16,26 0 15,-25-74-15,0 24 16,49 75-16,-24-49 15,49 74-15,0 24 16,-24-24-16,49 25 16,-25-100-1,25 25-15,0 1 16,0-51-16,-25-24 16,0 25-16,50 24 15,-75-49-15,75 49 16,-99-74-16,49 50 15,25 24-15,-49-49 16,24 25-16,-50-25 16,26 24-16,-1 1 15,25-25-15,-24 49 16,-26-74-16,26 25 16,-1-25-16,-24 25 15,49-25-15,-24 0 16,24 0-16,25 0 15,-25 0-15,25 0 16,-50 0-16,1 0 16,24 0-16,-49 0 15,-1 0-15,26-25 16,-50 0-16,-1 25 16,26-25-16,-25 25 15,49-49-15,-24 24 16,74-50-16,-50 26 15,50-26 1,-49 1-16,24 0 16,-25-51-16,-49 125 15,25-124-15,-1 75 16,-24 24-16,-25-25 16,0 26-16,0-26 15,0 25-15,0-49 16,0-1-16,0 1 15,0-25-15,0 0 16,0-25-16,0-1 16,0 1-16,0-99 15,-74 50-15,-26-26 16,26-24-16,-50 24 16,0-24-16,25 50 15,24-1-15,-24 50 16,25-25-16,24 75 15,-24-1-15,-1 1 16,26 24-16,24 50 16,0-25-16,25 1 15,-25 24 1</inkml:trace>
  <inkml:trace contextRef="#ctx0" brushRef="#br0" timeOffset="2551.44">11435 8657 0,'74'-50'32,"-49"50"-17,25 0-15,24 0 16,-24 0-16,-25-25 16,24 25-1,-24 0-15,0 0 16,24 0-16,26 0 15,-26 0-15,26 0 16,24 0 0,0 0-16,-24 0 0,-1 0 15,25 25 1,25 25-16,-49-50 16,24 49-16,-74-24 15,49 0-15,-24-25 16,-1 50-16,1-26 15,49 51-15,-49-26 16,74 26-16,-50 24 16,-24-99-16,49 50 15,-49-1-15,-25-49 16,99 100-16,-75-76 16,1 26-1,-1-25 1,1 0-16,49 49 15,-49-24-15,24 49 16,1-25-16,24 50 16,-49-49-16,-26 49 15,1-50-15,25-24 16,-50-1-16,49 51 16,-49-76-16,0 51 15,25-1-15,-25 1 16,25-26-16,-25 26 15,0-26 1,0 26-16,25 24 16,0-25-16,-25 25 15,24-24-15,-24-1 16,0-24-16,0 24 16,0 1-16,0-50 15,0 49-15,0-24 16,0 49-16,0-50 15,0 26-15,-24-1 16,-1 1 0,0-26-16,-49 100 15,74-99-15,-25 24 16,-50 50-16,51-49 16,-1-1-16,-50 0 15,50 1-15,-24-26 16,-1 26-16,25-1 15,-24-49-15,-26 74 16,26-24-16,-26-51 16,26 26-1,-1 0-15,-49 49 16,25-49-16,-26 24 0,-98 50 31,148-74-31,-74-1 16,50 26-16,-50-26 15,99-24-15,-49 0 16,-1 0-16,50-25 16,-49 74-16,24-49 15,-98 49-15,73-24 16,1-25-16,-75 49 16,25-24-16,74-1 15,-24-49-15,-1 50 16,1 0-16,24-50 15,1 0 1,-1 49-16,1-49 16,24 25-1,-50 0-15,1 24 16,49-49-16,-24 25 16,-51 25-16,51-25 15,-1-25-15,25 0 16,-24 24-1,-1-24-15,0 0 16,1 50 0,24-50-16,0 0 15,-24 0-15,24 0 16,0 0-16,0 0 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1-09T14:55:37.9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24929 6028 0,'0'0'0,"0"24"47,-25 26 16,0-50-48,0 25 1,0 0-1,25 24-15,-49-24 16,24 25-16,-25-26 16,1 26-16,24 0 15,-25-26-15,50 26 16,-24 0-16,-26-26 16,25 26-1,0-50-15,1 50 16,-1-1-16,-25 1 15,25-25 1,-24 24 0,24 1-16,0-50 15,25 74-15,-49 1 16,-1 49-16,50-50 16,-25 25-16,-24-24 15,49-1-15,-25 1 16,25-26-16,-25 50 15,0-74-15,25 25 16,0 24-16,0-49 16,0 49-16,0-49 15,0 50-15,25-26 16,-25 1-16,50 24 16,-26-24-16,-24 0 15,25-26-15,0 26 16,25 0-16,-26-1 15,51 26 1,-26-26-16,75 50 16,-74-24-16,24-26 15,1 26-15,-26-50 16,26 24-16,-26-24 16,-24-25-1,75 50-15,-51-25 16,1-25-16,49 74 15,-25-49-15,-24-25 16,0 25-16,49 49 16,25-49-16,-75 24 15,51 1-15,24 0 16,-25-1-16,25-24 16,25 74-16,-50-74 15,25 49-15,-25-24 16,50 0-16,-75-26 15,50 1-15,-49 25 16,24-25-16,25-25 16,-74 24-16,49 26 15,-25-25-15,50 0 16,-49-25-16,49 49 16,0-24-16,-25 25 15,50-50 1,-50 49-16,50-24 0,-75-25 15,1 0-15,-1 25 16,1-25 0,-51 0-16,26 50 15,0-50-15,-1 0 16,1 0-16,24 0 16,1 0-16,-51 0 15,51 0-15,-1 0 16,1 0-16,-26 0 15,26 0-15,-50 0 16,24 0-16,-24 0 16,25 0-16,-1 0 15,1 0-15,49-25 16,-25-25-16,100 25 16,-25-24-16,0-1 15,-50 25-15,-25-24 16,1 49-16,-26-25 15,1-50-15,49 26 16,-74-1-16,0 1 16,24-1-16,1 0 15,-25-24 1,24 24-16,-49 1 0,50-1 16,-50 1-1,25-26-15,-25 50 16,25-24-16,24-26 15,-49 26-15,0-50 16,0 24-16,0 1 16,0 24-16,0 0 15,0-49-15,0 25 16,0 24-16,0-24 16,0-1-16,0-24 15,0 74-15,0-49 16,0-25-16,-25 24 15,1 26-15,24-26 16,-25 1-16,0-1 16,0 51-16,0-51 15,1 1-15,-1 49 16,0-74-16,-25 24 16,26 51-16,-1-1 15,0 0-15,-25-25 16,26-24-16,-26 24 15,-24-24-15,24 24 16,-24-24-16,-50 0 16,-25-1-16,0 1 15,50 24 1,-25 0-16,49 26 16,1-1-16,-75-25 15,75 25-15,-26 25 16,1-24-16,-50-26 15,25 25-15,-25 0 16,25 1-16,25 24 16,0-50-16,-50 50 15,50-25-15,-50 0 16,25 25-16,-50 0 16,1-24-16,-26-26 15,1 25-15,49 25 16,25 0-16,-25 0 15,50 0-15,0 0 16,0 0-16,-25 0 16,24 0-16,26 0 15,-50 0-15,25 0 16,-1 0-16,1 25 16,25-25-16,-1 25 15,26-25-15,-26 0 16,26 0-16,-50 49 15,49-49-15,-24 50 16,24-50 0,-24 0-16,24 74 15,25-74-15,-24 25 16,-26 25-16,25-25 16,26-1-1,-51-24 1,26 25-16,-1 0 15,0-25-15,26 0 16,-26 25-16,25 0 31,0-25-15</inkml:trace>
  <inkml:trace contextRef="#ctx0" brushRef="#br0" timeOffset="2350.67">24854 7714 0,'0'-25'125,"25"25"-109,25 0-16,24 0 16,1 0-16,-26 0 15,50 0-15,1 0 16,-26 0-16,0 0 16,1 0-16,-26 0 15,1 0-15,-25 0 16,24 0 31,-24 0 0,25 0-32,-25 0 1,24 0-1,1 0-15,0 0 16,-1 0 0,1 0-16,-1 0 15,-24 0 1,25 0-16,-25 0 16,-1 0-16,1 0 15,0 0 1,25 0 31,-26 0-32,26 0 17,-25 0 14,0 0-30,-1 0 0,1 0-16,25 0 15,-25 0 1,-1 0 125,1 0-126,0 0-15</inkml:trace>
  <inkml:trace contextRef="#ctx0" brushRef="#br0" timeOffset="4008.82">27087 8855 0,'49'0'141,"-24"0"-125,50 0-16,-1 0 15,-24 0-15,24 0 16,-24 0-16,-1 0 15,-24 0-15,25 0 16,-1-25 0,-24 25-1,25 0 1,-26 0 0,26 0-16,-25 0 15,24 0 1,-24 0-1,25 0 1,-25 0 0,24 0-1,-24 0 1,0 0 0,0 0-16,0 0 15,-1 0 32,1 0-47,0 0 16,0 0-1,0 0 1,-1 0 46,1 0-62,0 0 47,0 0 125,0 0-141</inkml:trace>
  <inkml:trace contextRef="#ctx0" brushRef="#br0" timeOffset="32887.03">13643 7193 0,'24'0'125,"51"0"-125,-50-24 16,24 24-16,1-50 16,-1 25-1,-24 0-15,0 1 16,0-1 0,0 74 93,-25 1-109,0 0 16,-25 49-16,0-50 15,25 26-15,0-50 16,-50 24-16,50-24 15,0 0-15,0 24 16,0-24 0</inkml:trace>
  <inkml:trace contextRef="#ctx0" brushRef="#br0" timeOffset="34219.05">17289 7268 0,'0'-25'47,"0"-25"-32,0 26 1,49 24 47,-24 24-48,25 51-15,-25-26 16,-1-49-16,-24 25 15,25 0-15,-25 25 63,0-26-47,0 1-1,0 25-15,0-25 31,0-1-15,0 1 0,0 0-1,0 0 1,0 0-16,0-1 31,0 1-31,0 0 31,0 0 1,0 24-32,25-49 15,-25 25-15,75-25 16,49 50 0,0-25-16,49-25 15,-74 0-15,25 0 0,-49 0 16,24 0-1,25 0-15,-25 0 16,-74 0-16,25 0 16,-25 0-16</inkml:trace>
  <inkml:trace contextRef="#ctx0" brushRef="#br0" timeOffset="36025.03">17214 7441 0,'0'25'94,"25"-50"-47,25 1-47,-50-1 15,25 0 17,-1 25-1,1 0-16,0 0-15,0 0 16,0 0-16,24 0 16,1 0-16,0 0 15,24 25 1,-49-25 0,0 25 30,-25-1-30,0 26 0,0-25-16,0 0 15,0 24 1,0-24-16,0 25 16,0-26-1,0 1-15,0 0 16,0 0-16,-25 24 31,-25 1-15,50-25-1,-49 0-15,49-1 16,-50 1-16,0 0 16,50 0-16,-25-25 15,1 25-15,-1 0 16,25-1 31,-25 1-32,25 0 1,0 0 0,0 24-16,0-24 15,0 0 1,25 25-1,0-26-15,-1-24 16,26 25-16,25-25 16,24 0-16,25 0 15,-25 0-15,-49 0 16,24 0-16,0 0 16,1 0-16,-26 0 15,-24 0-15,0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44FEA7-A6A1-4C1B-A1CF-B68B41EC1A8E}" type="datetime1">
              <a:rPr lang="ru-RU" smtClean="0"/>
              <a:t>09.11.2020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5367D5C-F95A-42A3-88EC-882E2435144E}" type="datetime1">
              <a:rPr lang="ru-RU" smtClean="0"/>
              <a:t>09.11.2020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20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E775-1C9E-48DD-93B9-3187A540B86B}" type="datetime1">
              <a:rPr lang="ru-RU" smtClean="0"/>
              <a:t>09.11.2020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12616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E775-1C9E-48DD-93B9-3187A540B86B}" type="datetime1">
              <a:rPr lang="ru-RU" smtClean="0"/>
              <a:t>09.11.2020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685788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E775-1C9E-48DD-93B9-3187A540B86B}" type="datetime1">
              <a:rPr lang="ru-RU" smtClean="0"/>
              <a:t>09.11.2020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271480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E775-1C9E-48DD-93B9-3187A540B86B}" type="datetime1">
              <a:rPr lang="ru-RU" smtClean="0"/>
              <a:t>09.11.2020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77980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E775-1C9E-48DD-93B9-3187A540B86B}" type="datetime1">
              <a:rPr lang="ru-RU" smtClean="0"/>
              <a:t>09.11.2020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974742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E775-1C9E-48DD-93B9-3187A540B86B}" type="datetime1">
              <a:rPr lang="ru-RU" smtClean="0"/>
              <a:t>09.11.2020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520486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06637FB-2A93-4CBD-BFA2-D7CF6538021B}" type="datetime1">
              <a:rPr lang="ru-RU" smtClean="0"/>
              <a:t>09.11.2020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616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524C86-1CBF-4FDC-97D7-01157E908D38}" type="datetime1">
              <a:rPr lang="ru-RU" smtClean="0"/>
              <a:t>09.11.2020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42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1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3CEE-22B0-4537-8D57-A0FA5AADADF2}" type="datetime1">
              <a:rPr lang="ru-RU" smtClean="0"/>
              <a:t>09.11.2020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90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4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84B974-3E30-46C0-8835-EBE9AF88C154}" type="datetime1">
              <a:rPr lang="ru-RU" smtClean="0"/>
              <a:t>09.11.2020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721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A373D8-060E-42D4-83B5-67EE9C99EB76}" type="datetime1">
              <a:rPr lang="ru-RU" smtClean="0"/>
              <a:t>09.11.2020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98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09.11.2020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7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09.11.2020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11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25BED9-9D02-4AA4-868D-12B5B80D13D4}" type="datetime1">
              <a:rPr lang="ru-RU" smtClean="0"/>
              <a:t>09.11.2020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0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16BE775-1C9E-48DD-93B9-3187A540B86B}" type="datetime1">
              <a:rPr lang="ru-RU" smtClean="0"/>
              <a:t>09.11.2020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3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irbis-nbuv.gov.ua/E_LIB/PDF/00001528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%D0%9A%D0%B8%D1%97%D0%B2%D1%81%D1%8C%D0%BA%D0%B8%D0%B9_%D0%BD%D0%B0%D1%86%D1%96%D0%BE%D0%BD%D0%B0%D0%BB%D1%8C%D0%BD%D0%B8%D0%B9_%D0%BB%D1%96%D0%BD%D0%B3%D0%B2%D1%96%D1%81%D1%82%D0%B8%D1%87%D0%BD%D0%B8%D0%B9_%D1%83%D0%BD%D1%96%D0%B2%D0%B5%D1%80%D1%81%D0%B8%D1%82%D0%B5%D1%82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emf"/><Relationship Id="rId5" Type="http://schemas.openxmlformats.org/officeDocument/2006/relationships/customXml" Target="../ink/ink1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emf"/><Relationship Id="rId5" Type="http://schemas.openxmlformats.org/officeDocument/2006/relationships/customXml" Target="../ink/ink2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ткани, стола, красного цвета, покрытия&#10;&#10;Автоматически созданное описание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517437"/>
          </a:xfrm>
        </p:spPr>
        <p:txBody>
          <a:bodyPr rtlCol="0">
            <a:norm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874643"/>
            <a:ext cx="9639890" cy="5102087"/>
          </a:xfrm>
        </p:spPr>
        <p:txBody>
          <a:bodyPr rtlCol="0">
            <a:normAutofit fontScale="92500"/>
          </a:bodyPr>
          <a:lstStyle/>
          <a:p>
            <a:r>
              <a:rPr lang="uk-UA" sz="8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Становлення функцій </a:t>
            </a:r>
          </a:p>
          <a:p>
            <a:r>
              <a:rPr lang="uk-UA" sz="8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публіцистичного стилю</a:t>
            </a:r>
            <a:br>
              <a:rPr lang="ru-UA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F6D90-FD10-49DC-9F83-A4D04CED5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уживаються риторичні питання, </a:t>
            </a:r>
            <a:r>
              <a:rPr lang="uk-UA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окличність</a:t>
            </a:r>
            <a:br>
              <a:rPr lang="ru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sz="4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E0ED41-50C1-4133-9EA6-B773AAC97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475" y="2587625"/>
            <a:ext cx="6877050" cy="325755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2584F1C2-89DF-4708-97B2-970F5C262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60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9C77C-CB9F-4F5D-A959-F068703F5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впливає з метою створення громадської думки</a:t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5D6DB9-F1E1-42F2-9553-2557C59DC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23" y="2557463"/>
            <a:ext cx="6356153" cy="3317875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427614B0-EB41-403C-A571-CE60A233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49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51FEA-724A-450D-8462-E25632CD6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uk-UA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Ознаки публіцистичності у творах староукраїнської доби</a:t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A1D20B-3707-404A-9917-11C18A305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Публіцистичний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стиль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давньорусько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періоду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майже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середини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XVI ст.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знайшов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вияв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переважно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жанрі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слів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повчань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виразним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полемічним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струменем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з XVI ст. – з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виразним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живомовним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компонентом.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Близьким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нього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жанр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учительних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Євангелій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(XVI-XVII ст.).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0C4467-336D-4D64-82D9-55FE67010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74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F7569-1FB5-45A2-8E7A-E7742C2D8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9" y="982132"/>
            <a:ext cx="9929189" cy="343085"/>
          </a:xfrm>
        </p:spPr>
        <p:txBody>
          <a:bodyPr>
            <a:normAutofit fontScale="90000"/>
          </a:bodyPr>
          <a:lstStyle/>
          <a:p>
            <a:r>
              <a:rPr lang="uk-UA" dirty="0"/>
              <a:t>Повчання </a:t>
            </a:r>
            <a:r>
              <a:rPr lang="uk-UA" dirty="0" err="1"/>
              <a:t>Молодимира</a:t>
            </a:r>
            <a:r>
              <a:rPr lang="uk-UA" dirty="0"/>
              <a:t> Мономаха </a:t>
            </a:r>
            <a:r>
              <a:rPr lang="uk-UA" dirty="0" err="1"/>
              <a:t>поч.ХІІ</a:t>
            </a:r>
            <a:r>
              <a:rPr lang="uk-UA" dirty="0"/>
              <a:t> ст.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80720C-0375-4700-91A9-D47DE9F85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1742396"/>
            <a:ext cx="4718304" cy="4128052"/>
          </a:xfrm>
        </p:spPr>
        <p:txBody>
          <a:bodyPr>
            <a:noAutofit/>
          </a:bodyPr>
          <a:lstStyle/>
          <a:p>
            <a:r>
              <a:rPr lang="uk-U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Я, недостойний, дідом своїм Ярославом, благословенним, славним, наречений у хрещенні Василієм, [а] руським іменем Володимир, отцем улюбленим і матір’ю своєю [з] Мономахів  </a:t>
            </a:r>
            <a:r>
              <a:rPr lang="uk-UA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благочесті наставлений, дітям моїм у доброчесності домогтись успіхів бажаючи, се пишу поучення вам, улюблені </a:t>
            </a:r>
            <a:r>
              <a:rPr lang="uk-U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і задля християнських людей, бо скільки оберіг  [їх] я по милості божій  і отчою молитвою од усяких бід!</a:t>
            </a:r>
            <a:endParaRPr lang="ru-UA" sz="18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0C8B1D-E2EF-4E28-BBA7-BC1B073C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1603513"/>
            <a:ext cx="4718304" cy="4644887"/>
          </a:xfrm>
        </p:spPr>
        <p:txBody>
          <a:bodyPr>
            <a:normAutofit fontScale="25000" lnSpcReduction="20000"/>
          </a:bodyPr>
          <a:lstStyle/>
          <a:p>
            <a:pPr indent="254000" algn="just">
              <a:lnSpc>
                <a:spcPts val="1800"/>
              </a:lnSpc>
            </a:pPr>
            <a:r>
              <a:rPr lang="uk-UA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«Чого печальна єси, душе моя? Чого непокоїш мене? Уповай на бога, тому що я буду славити його!» </a:t>
            </a:r>
          </a:p>
          <a:p>
            <a:pPr indent="254000" algn="just">
              <a:lnSpc>
                <a:spcPts val="1800"/>
              </a:lnSpc>
            </a:pPr>
            <a:r>
              <a:rPr lang="uk-UA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«Не наслідуй лиходіїв, не завидуй тим, що творять беззаконня, бо лиходії винищені будуть, а ті, що надіються на господа, заволодіють землею. Бо іще трохи — і не стане нечестивого, шукатиме він місця свого — і не знайде [його]. А </a:t>
            </a:r>
            <a:r>
              <a:rPr lang="uk-UA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кроткії</a:t>
            </a:r>
            <a:r>
              <a:rPr lang="uk-UA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унаслідують землю [і] радуватимуться у тривалому мирі. Підстерігає грішний праведного і скрегоче на нього зубами своїми. Господь же посміюється над ним, бо бачить, що прийде день його. Оружжя видобули нечестиві, натягли лука свого, [щоби] постріляти </a:t>
            </a:r>
            <a:r>
              <a:rPr lang="uk-UA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нищого</a:t>
            </a:r>
            <a:r>
              <a:rPr lang="uk-UA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вбогого, заколоти праведних серцем. Оружжя їх увійде в серця їх, і луки їх </a:t>
            </a:r>
            <a:r>
              <a:rPr lang="uk-UA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сокрушаться</a:t>
            </a:r>
            <a:r>
              <a:rPr lang="uk-UA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uk-UA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Лучче</a:t>
            </a:r>
            <a:r>
              <a:rPr lang="uk-UA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uk-UA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єсть</a:t>
            </a:r>
            <a:r>
              <a:rPr lang="uk-UA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 праведника мале, аніж багатство беззаконників велике. Бо рамена грішників </a:t>
            </a:r>
            <a:r>
              <a:rPr lang="uk-UA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сокрушаться</a:t>
            </a:r>
            <a:r>
              <a:rPr lang="uk-UA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а праведників укріплює </a:t>
            </a:r>
            <a:r>
              <a:rPr lang="uk-UA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господь</a:t>
            </a:r>
            <a:r>
              <a:rPr lang="uk-UA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Так що нечестиві погибнуть, а праведним він чинить милосердя і дає. Бо ті, що їх благословляє він, унаслідують землю, а  прокляті ним — вигинуть .</a:t>
            </a:r>
          </a:p>
          <a:p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15806E-D76B-4A0B-A12B-0B9C70341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65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6A014-4866-49FD-BCD9-6E46C1E4D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369590"/>
          </a:xfrm>
        </p:spPr>
        <p:txBody>
          <a:bodyPr>
            <a:normAutofit fontScale="90000"/>
          </a:bodyPr>
          <a:lstStyle/>
          <a:p>
            <a:r>
              <a:rPr lang="uk-UA" dirty="0"/>
              <a:t>Повчання </a:t>
            </a:r>
            <a:r>
              <a:rPr lang="uk-UA" dirty="0" err="1"/>
              <a:t>Молодимира</a:t>
            </a:r>
            <a:r>
              <a:rPr lang="uk-UA" dirty="0"/>
              <a:t> Мономаха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BF1094-32EE-4903-8793-A34DE3B43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1696278"/>
            <a:ext cx="4718304" cy="4174170"/>
          </a:xfrm>
        </p:spPr>
        <p:txBody>
          <a:bodyPr>
            <a:normAutofit fontScale="70000" lnSpcReduction="20000"/>
          </a:bodyPr>
          <a:lstStyle/>
          <a:p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так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Василій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учив,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зібравши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при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цім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юнаків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[треба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]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душі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чисті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непорочні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тіла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худі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лагідну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бесіду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міру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слово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господнє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 при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їді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питті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без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галасу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великого бути, при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старих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—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мовчати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премудрих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—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слухати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старшим —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покорятися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рівними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меншими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— приязнь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 без лукавства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розмовляти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багато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розуміти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 не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лютувати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словом, не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хулити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розмовою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не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надміру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сміятися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соромитися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старших; до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жінок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недостойних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говорити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 долу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очі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а душу —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вгору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уникати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не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старатися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повчати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легковажних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 власть же —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як [і] од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усіх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честь.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Якщо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ж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хто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[з] вас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може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іншим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помогти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— од бога нагороди нехай той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сподівається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вічними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благами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він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пораює</a:t>
            </a:r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699F64-FCFE-4E37-8AD7-05F61642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1484243"/>
            <a:ext cx="4718304" cy="4386205"/>
          </a:xfrm>
        </p:spPr>
        <p:txBody>
          <a:bodyPr>
            <a:normAutofit fontScale="70000" lnSpcReduction="20000"/>
          </a:bodyPr>
          <a:lstStyle/>
          <a:p>
            <a:pPr indent="254000" algn="just">
              <a:lnSpc>
                <a:spcPts val="1800"/>
              </a:lnSpc>
            </a:pP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нікчемному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сьому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житті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научися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віруючий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чоловіче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діяти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благочестиво,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научися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за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євангельським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словом, «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очима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управляти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»,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язик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здержувати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ум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смиряти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тіло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упокорювати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гнів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подавляти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помисел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чистий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мати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спонукаючи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себе на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добрі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діла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господа ради; тебе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позбавляють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— не мсти,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ненавидять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— люби, гонять — терпи,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хулять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—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благай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умертви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гріх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.</a:t>
            </a:r>
          </a:p>
          <a:p>
            <a:pPr indent="254000" algn="just">
              <a:lnSpc>
                <a:spcPts val="1800"/>
              </a:lnSpc>
            </a:pP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«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Визволіть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зобидженого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захистіть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сироту,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вступітесь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за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вдовицю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Прийдіте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розсудимо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,— говорить господь.-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Якщо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будуть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гріхи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ваші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як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обагрені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,— як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сніг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я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обілю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їх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 .</a:t>
            </a:r>
          </a:p>
          <a:p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36112B-BC1B-4D67-A79B-09A2349E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35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ED5C8-6EDE-4919-9587-A578D2430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Учительне </a:t>
            </a:r>
            <a:r>
              <a:rPr lang="uk-UA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Євангеліє</a:t>
            </a:r>
            <a:r>
              <a:rPr lang="uk-UA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800" i="1" u="sng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невідомого</a:t>
            </a:r>
            <a:r>
              <a:rPr lang="ru-RU" sz="1800" i="1" u="sng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автора</a:t>
            </a:r>
            <a:r>
              <a:rPr lang="uk-UA" sz="1800" i="1" u="sng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ru-RU" sz="1800" i="1" u="sng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1569 </a:t>
            </a:r>
            <a:r>
              <a:rPr lang="uk-UA" sz="1800" i="1" u="sng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р.</a:t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B34ECD-9701-4A19-A387-92CC0AEEF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62A3A0-F7CC-4A65-A098-475B310FC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22F18C-7E54-4F36-AABF-37730CFC4CF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7A00BE-E383-49B0-AC2F-DED1EE514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84B974-3E30-46C0-8835-EBE9AF88C154}" type="datetime1">
              <a:rPr lang="ru-RU" smtClean="0"/>
              <a:t>09.11.2020</a:t>
            </a:fld>
            <a:endParaRPr lang="en-US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0BC5784B-C89F-4223-BDA6-19B9B9F59E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0410" y="1415931"/>
            <a:ext cx="4617834" cy="51754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FD5C4A-37D1-4EE4-AF35-5B8F14FCB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40" y="1419818"/>
            <a:ext cx="4718303" cy="517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8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49F302-2D06-4EE5-B710-A0EC9E9B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211" y="809382"/>
            <a:ext cx="9601196" cy="701365"/>
          </a:xfrm>
        </p:spPr>
        <p:txBody>
          <a:bodyPr>
            <a:noAutofit/>
          </a:bodyPr>
          <a:lstStyle/>
          <a:p>
            <a:r>
              <a:rPr lang="uk-UA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І.Вишенський</a:t>
            </a:r>
            <a:r>
              <a:rPr lang="uk-UA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Книжка. 1599-1600 рр.</a:t>
            </a:r>
            <a:br>
              <a:rPr lang="ru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37A4BF-5132-47D5-998E-2AEC1B153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1510748"/>
            <a:ext cx="4718304" cy="4359700"/>
          </a:xfrm>
        </p:spPr>
        <p:txBody>
          <a:bodyPr>
            <a:normAutofit fontScale="55000" lnSpcReduction="20000"/>
          </a:bodyPr>
          <a:lstStyle/>
          <a:p>
            <a:pPr indent="254000" algn="just">
              <a:lnSpc>
                <a:spcPts val="1400"/>
              </a:lnSpc>
            </a:pP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Ознаймую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вам, як земля, по которой ногами вашими ходите и в ней же в жизнь сию рождением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произведени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есте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нынЂ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обитаете, на вас перед господом богом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плцчет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стогнет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вопиет,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просячи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сотворителя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яко да пошлет серп смертный, серп казни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погибелное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яко же древле 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содомляны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 всемирного потопу,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которий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бы вас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выгубити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искоренити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(яко да не скверните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болшей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оную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антихристовым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безбожным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невЂрием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поганским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нечистым 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несправедливим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житием вашим)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могл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—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изволяючи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лЂпше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пуста в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чистотЂ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стояти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нежели вашим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безбожством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запустошона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от хвали всесильного бога, создателя и творца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небеси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демли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ts val="1400"/>
              </a:lnSpc>
            </a:pP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Где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нынЂ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в Лядской земли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вЂра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где надежда, где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любов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где правда 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справедливост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суда, где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покора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где евангельские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заповЂди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где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апостолская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проповЂдь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где святых законы, где хранения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заповЂдей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где непорочное священство, где крестоносное житие иноческое, где простое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благоговЂйное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благочестивое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християнство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Не все ли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превратися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паче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всЂх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язык нечистых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нечистЂйшее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житие и без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Ђрие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И почто и именем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християнским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себе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гласити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безстуднЂ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дерзаете, егда силы того имени не храните,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ниж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дЂлным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постижением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сохранити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того имени свойство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учитися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хощете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О окаянная утроба, которая таковых сынов 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погибел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вЂчную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породила и 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соблазнь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прелестного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свЂта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сего выпустила!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8651A8-A6B2-4F43-8330-0305809C3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1510748"/>
            <a:ext cx="4718304" cy="43597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</a:pP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Днес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во Лядской земли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священики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всЂ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яко ж древле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нЂкогда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Елзавелины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(а не небесного бога) жрецы — черевом, а не духом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офЂруют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Панове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над бога богами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вышшими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над своими поручными поддаными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ся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починили и над творца, ровным зданием образа своего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всЂх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почтившаго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судом беззаконным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вознеслися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безсловесных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естество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вышшею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ценою (в своих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антихристового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закона правах над люд божий, им до часу под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власт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злецоный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оценили.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ВмЂсто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евангельское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проповЂди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апостолское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науки, и святых закона, и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ограниченя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цноты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 учтивости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сумненя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християнского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нынЂ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поганские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учители, Аристотели, Платоны и другие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тым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подобные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машкарники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комедийники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дворах Христа бога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владЂют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ВмЂсто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смирения, простоты и нищеты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гордост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хитрост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матлярство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лихоимство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владЂет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ВмЂсто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суду и правды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несправедливост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лож,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крывда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прехитреня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препрене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потвар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лицемЂрие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лест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кгвалт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антихристов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владЂет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ВмЂсто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вЂры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надежди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 любви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безвЂрство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отчаяние,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ненавист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зазист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мерзост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владЂет.ВмЂсто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цЂломудреного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жития конечное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вшетеченство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плюгавство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нечистота скверная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владЂет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8CFD80-6AB0-4AD5-8ABF-51D2016B3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04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5EBF30-234C-497B-BD00-6660BF2A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09.11.2020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A2222B-5A46-467A-BB55-3B2929EDCB53}"/>
              </a:ext>
            </a:extLst>
          </p:cNvPr>
          <p:cNvSpPr txBox="1"/>
          <p:nvPr/>
        </p:nvSpPr>
        <p:spPr>
          <a:xfrm>
            <a:off x="1245704" y="887896"/>
            <a:ext cx="10071653" cy="5185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мовною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функцією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наближалися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публіцистики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твори 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полемічного та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ораторсько-проповідного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жанру, особливо в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другій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половині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XVI -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першій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половині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XVIII ст.: </a:t>
            </a:r>
            <a:r>
              <a:rPr lang="ru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Кирила</a:t>
            </a:r>
            <a:r>
              <a:rPr lang="ru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Транквіліона-Ставровецького</a:t>
            </a:r>
            <a:r>
              <a:rPr lang="ru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Лазаря Барановича, </a:t>
            </a:r>
            <a:r>
              <a:rPr lang="ru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Йоаникія</a:t>
            </a:r>
            <a:r>
              <a:rPr lang="ru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Галятовського</a:t>
            </a:r>
            <a:r>
              <a:rPr lang="ru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Антонія</a:t>
            </a:r>
            <a:r>
              <a:rPr lang="ru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Радивиловського</a:t>
            </a:r>
            <a:r>
              <a:rPr lang="ru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Варлама </a:t>
            </a:r>
            <a:r>
              <a:rPr lang="ru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Ясинського</a:t>
            </a:r>
            <a:r>
              <a:rPr lang="ru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Стефана </a:t>
            </a:r>
            <a:r>
              <a:rPr lang="ru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Яворського</a:t>
            </a:r>
            <a:r>
              <a:rPr lang="ru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Данила </a:t>
            </a:r>
            <a:r>
              <a:rPr lang="ru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Туптала</a:t>
            </a:r>
            <a:r>
              <a:rPr lang="ru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Дмитрія</a:t>
            </a:r>
            <a:r>
              <a:rPr lang="ru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Ростовського</a:t>
            </a:r>
            <a:r>
              <a:rPr lang="ru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Феофана Прокоповича, </a:t>
            </a:r>
            <a:r>
              <a:rPr lang="ru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Георгія</a:t>
            </a:r>
            <a:r>
              <a:rPr lang="ru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Кониського</a:t>
            </a:r>
            <a:r>
              <a:rPr lang="ru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43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12033-00E6-40C7-825B-A0A29D65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555120"/>
          </a:xfrm>
        </p:spPr>
        <p:txBody>
          <a:bodyPr>
            <a:normAutofit/>
          </a:bodyPr>
          <a:lstStyle/>
          <a:p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Мелетій Смотрицький</a:t>
            </a:r>
            <a:endParaRPr lang="ru-UA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C70865-BC8F-4D3F-9AC9-9D80A378E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1537253"/>
            <a:ext cx="4718304" cy="4333195"/>
          </a:xfrm>
        </p:spPr>
        <p:txBody>
          <a:bodyPr>
            <a:normAutofit fontScale="62500" lnSpcReduction="20000"/>
          </a:bodyPr>
          <a:lstStyle/>
          <a:p>
            <a:pPr indent="254000" algn="just">
              <a:lnSpc>
                <a:spcPct val="220000"/>
              </a:lnSpc>
            </a:pPr>
            <a:r>
              <a:rPr lang="ru-UA" sz="1800" b="1" i="1" dirty="0" err="1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Недбальство</a:t>
            </a:r>
            <a:r>
              <a:rPr lang="ru-UA" sz="1800" b="1" i="1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 є причиною зла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ct val="220000"/>
              </a:lnSpc>
            </a:pP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Мушу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ствердити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самих у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дотриманні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вказаної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вітцем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дороги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нікчемне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недбальство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розпусний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непослух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подаваному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материнській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науці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повелінню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не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інше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спричинили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душевну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разом з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тілесною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згнилість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-за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якої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душа до послуху не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здатна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виконання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обов'язків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вільне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чуючи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є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згниття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душевне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чуючи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сповняти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тілесне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-за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недбальства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послусі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виникла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апатія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з того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розбухла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непокора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з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розлилося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ледарство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Те причиною стало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мерзенного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недбальства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З того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коріння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виросла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неприязнь. Вона ж стала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джерелом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переслідування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тепер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постійно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вдень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вночі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терплю.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2B499F-A565-4148-91B7-3061351D9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5250" y="1773935"/>
            <a:ext cx="4718304" cy="4333195"/>
          </a:xfrm>
        </p:spPr>
        <p:txBody>
          <a:bodyPr>
            <a:normAutofit fontScale="62500" lnSpcReduction="20000"/>
          </a:bodyPr>
          <a:lstStyle/>
          <a:p>
            <a:pPr indent="254000" algn="just">
              <a:lnSpc>
                <a:spcPct val="170000"/>
              </a:lnSpc>
            </a:pP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переслідування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од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тієї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великої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їхньої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злості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приводом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котра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більшу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гору брала,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глибше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впасти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мала, то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іншої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воістину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над ту причини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шукати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 треба,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недбальство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непокора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є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матір'ю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непослуху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ледарства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байдужості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всілякого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грубого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невігластва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з того, як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студні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всіляке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зло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випливає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ct val="170000"/>
              </a:lnSpc>
            </a:pP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загниле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стоячої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води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джерело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ядовитою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трутизною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наповнені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води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студні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осягнувши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слушно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воістину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одразу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пізнати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до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котрого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найперше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синів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моїх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неминучий той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гість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завітав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котрого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 послуху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найперше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притягнув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котрому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житло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заснував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духа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божого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духа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сього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перетворив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разом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опанував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поодинці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свою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владу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підбивав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05A6AE-AB25-4A74-953B-A33737990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0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CE485-310C-402C-883F-8744EF82E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47885"/>
          </a:xfrm>
        </p:spPr>
        <p:txBody>
          <a:bodyPr>
            <a:normAutofit/>
          </a:bodyPr>
          <a:lstStyle/>
          <a:p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Захарія Копистенський</a:t>
            </a:r>
            <a:endParaRPr lang="ru-UA" sz="20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66BC94-E6D0-4964-AAA1-E0C98C51B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1630017"/>
            <a:ext cx="4718304" cy="4240431"/>
          </a:xfrm>
        </p:spPr>
        <p:txBody>
          <a:bodyPr>
            <a:normAutofit/>
          </a:bodyPr>
          <a:lstStyle/>
          <a:p>
            <a:pPr indent="254000" algn="just">
              <a:lnSpc>
                <a:spcPts val="1400"/>
              </a:lnSpc>
            </a:pP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Пришли,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приходять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виповняються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любомудрий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чительнику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онії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дні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которих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господь бог наш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Іїсус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Христос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оповидів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мовячи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«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Повстануть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лжехристи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лжепророці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вірте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 то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впрод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рекл-єм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вам».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ts val="1400"/>
              </a:lnSpc>
            </a:pP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святий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Павел, апостол,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тими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оповідаєт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слови: «Дух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теди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явне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мовить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іж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посліднії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отступять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нікоторії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од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віри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внемлюще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духовом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лестним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сожженні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своїм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сумнінієм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Єще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той же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тоє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«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Теди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відай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іж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посліднія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дні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настануть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лютия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будуть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бовім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чловікове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самолюбці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сребролюбці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надуті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горді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блюзнірці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нижей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«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маючі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образ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благочестія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сили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одметучіся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тих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отвертайся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»,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нижей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«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завше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учачіїся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ніколи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розум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правдивий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прийти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могучії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94AC7-D03A-4D8A-82AA-22681A987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1630017"/>
            <a:ext cx="4718304" cy="4240431"/>
          </a:xfrm>
        </p:spPr>
        <p:txBody>
          <a:bodyPr>
            <a:normAutofit/>
          </a:bodyPr>
          <a:lstStyle/>
          <a:p>
            <a:pPr indent="254000" algn="just">
              <a:lnSpc>
                <a:spcPts val="1400"/>
              </a:lnSpc>
            </a:pP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Апостол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Петр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оповідаєт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тими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слови: «Були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лживії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пророці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людєх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яко і в вас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будуть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лживі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которії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внесуть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єретицтва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затрачення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нижей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«І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многії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пойдуть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вслід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нечистот,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которих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дорога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істинная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блюзнитися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будет, і в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преумноженію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лестних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 вас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уловять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которих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суд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спочатку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омішкиваєт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затраченнє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 дремлет».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ts val="1400"/>
              </a:lnSpc>
            </a:pP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Іоанн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Богослов в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Апокаліпсисі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написав: «А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гди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скончиться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1000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розвязаний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будет сатана од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темниці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своєї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вийдет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прельстити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народи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будучих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чотирьох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углах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FA5509-0B00-4959-AAC2-C082E6F79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81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9F06BE-84D1-41D7-8FC2-81AED7B58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09.11.2020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B312E-EF28-4382-BD56-FF2F7B951CF5}"/>
              </a:ext>
            </a:extLst>
          </p:cNvPr>
          <p:cNvSpPr txBox="1"/>
          <p:nvPr/>
        </p:nvSpPr>
        <p:spPr>
          <a:xfrm>
            <a:off x="1113183" y="1126435"/>
            <a:ext cx="10071652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Ознаки публіцистичності у творах староукраїнської доби.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 публіцистичного стилю в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новоукраїнський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період.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риси сучасного публіцистичного стилю  та сфера його застосування,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підстилі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публіцистичного  стилю.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92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A5CDC-ADDE-4EE1-A139-4922BE36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Питання 2. Розвиток публіцистичного стилю </a:t>
            </a:r>
            <a:br>
              <a:rPr lang="uk-UA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uk-UA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новоукраїнський</a:t>
            </a:r>
            <a:r>
              <a:rPr lang="uk-UA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період</a:t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6B48C1-580E-4DC7-BA39-9CE0FE39C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2724" y="3015192"/>
            <a:ext cx="4406552" cy="3317875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7FA0E80D-519A-4B37-9E8A-735AE2F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31A0C9-59B0-4532-9021-63CC65D3D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349" y="1711325"/>
            <a:ext cx="847725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92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580E55-4DEC-48FD-A435-40BCDFBB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09.11.2020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7DF1A-6638-4B25-8A81-A0EE67374055}"/>
              </a:ext>
            </a:extLst>
          </p:cNvPr>
          <p:cNvSpPr txBox="1"/>
          <p:nvPr/>
        </p:nvSpPr>
        <p:spPr>
          <a:xfrm>
            <a:off x="1166191" y="834887"/>
            <a:ext cx="10177670" cy="5028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Формування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мовних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рис </a:t>
            </a:r>
            <a:r>
              <a:rPr lang="ru-RU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публіцистичного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стилю до 30-х р. ХХ ст.</a:t>
            </a:r>
            <a:endParaRPr lang="ru-UA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28600" algn="just">
              <a:lnSpc>
                <a:spcPct val="150000"/>
              </a:lnSpc>
            </a:pP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Публіцистичний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стиль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новоукраїнського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періоду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безпосередньо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повʼязаний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із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розвитком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українськомовної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періодики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шпальтах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якої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обговорювалися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апробувалися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у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такий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спосіб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вироблялися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різнорівневі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конкретне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лексико-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фразеологічне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стилістичне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наповнення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публіцистичного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стилою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Першу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спробу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осмислення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становлення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публіцистики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здійснив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О.Маковей</a:t>
            </a:r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статті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Пятьдесятьлітній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ювілей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публіцистики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(1896р.), де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зазначив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причини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невироблення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повноцінного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публіцистичного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стилю –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перші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років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нашої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публіцистики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можна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сміливо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назвати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літами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пошесті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народну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  <a:endParaRPr lang="ru-UA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255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AD5B2-66F5-45C7-BD0E-74FBCB08D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979190"/>
          </a:xfrm>
        </p:spPr>
        <p:txBody>
          <a:bodyPr/>
          <a:lstStyle/>
          <a:p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Публіцистичний стиль у 20-х роках ХХ століття утвердився настільки, що можна повноцінно виокремити його </a:t>
            </a:r>
            <a:r>
              <a:rPr lang="uk-UA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мовні</a:t>
            </a:r>
            <a:r>
              <a:rPr lang="uk-UA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риси й специфіку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56AC65-F030-47C8-8CC3-7DAB41A2F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Уживання на сторінках тогочасної преси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лексики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різних тематичних груп і походження та  стилістично маркованих слів сприяло диференціації таких рис публіцистичного стилю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к.ХІХ-поч.ХХст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.: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точність і стислість(лапідарність) викладу інформаційних матеріалів за допомогою нейтральної суспільно-політичної лексики (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парлямент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політика, демократія, лібералізм, патріотизм, опортунізм, національне відродження, ревізіонізм, космополітизм)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54FF46-452A-417A-A5F9-011332414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47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4A281-D45D-4FCB-B0FD-D5EF38EA4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67" y="889367"/>
            <a:ext cx="9601196" cy="1303867"/>
          </a:xfrm>
        </p:spPr>
        <p:txBody>
          <a:bodyPr>
            <a:normAutofit/>
          </a:bodyPr>
          <a:lstStyle/>
          <a:p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Публіцистичний стиль у 20-х роках ХХ століття утвердився настільки, що можна повноцінно виокремити його </a:t>
            </a:r>
            <a:r>
              <a:rPr lang="uk-UA" sz="20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мовні</a:t>
            </a:r>
            <a:r>
              <a:rPr lang="uk-UA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риси й специфіку</a:t>
            </a:r>
            <a:endParaRPr lang="ru-UA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69C837-3E8F-449B-94FC-539F13A5C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статті в періодичних виданнях писалися «на злобу дня», тобто презентували найважливіші теми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тогочасся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перша світова війна й національно-визвольний рух. Саме тому лексичний склад публіцистичних текстів означеного періоду часто стосувався військової сфери: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жовнір,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летун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поручник, січовик,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четарі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рекру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білополяк,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директорівець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есерівець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батарея,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гідроплян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саперський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розоруженє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шпиталь, ескадрон;</a:t>
            </a:r>
            <a:endParaRPr lang="ru-UA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публіцистика І пол.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ХХст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була присвячена різним темам політики, міжнародного життя, економіки, науки, тому  потроху наповнювалася термінологічною, соціально-економічною, спеціальною лексикою, але головне те, що на сторінках української періодики вона якраз апробувалася(як запозичення, так і новотвори(ковані слова)):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криця, емалевий, пічний,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гамарня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рудня, фабрикація(виготовлення); мистець, гуртківець, стародрук,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тетральогія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часопис, секція; книгозбірня, освіта, бурса, дописувач;</a:t>
            </a:r>
            <a:endParaRPr lang="ru-UA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3E975B-251F-4E75-B93B-23BC7922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42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5594D-43C9-49F3-9ADA-40D749E24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Публіцистичний стиль у 20-х роках ХХ століття утвердився настільки, що можна повноцінно виокремити його </a:t>
            </a:r>
            <a:r>
              <a:rPr lang="uk-UA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мовні</a:t>
            </a:r>
            <a:r>
              <a:rPr lang="uk-UA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риси й специфіку</a:t>
            </a:r>
            <a:endParaRPr lang="ru-UA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7952A5-1FD0-4222-A645-9170C5C21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газетах і журналах 20-30 років ХХ століття відбувалася диференціація публіцистичних жанрів: статті політичного характеру, міжнародні огляди, культурна, наукова й освітня сфера, постанови й розпорядження уряду, відкриті листи з відповідним лексико-стилістичним наповненням;</a:t>
            </a:r>
            <a:endParaRPr lang="ru-UA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входження значної кількості запозичень із європейських мов через пресу, у якій вони апробувалися й закріплювалися у загальному словнику української мови: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амбасадор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«посол»,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апострофувати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«звертатися»,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гльоси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«переклад»,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енунціація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«офіційна заява»,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здецидований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«рішучий, переконливий», 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інвазія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«вторгнення»,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інсерат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«оголошення»,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AE0892-9A77-4C56-9DD7-7349B600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05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39BB8-6DE7-44DF-9B87-EC257D72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Публіцистичний стиль у 20-х роках ХХ століття утвердився настільки, що можна повноцінно виокремити його </a:t>
            </a:r>
            <a:r>
              <a:rPr lang="uk-UA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мовні</a:t>
            </a:r>
            <a:r>
              <a:rPr lang="uk-UA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риси й специфіку</a:t>
            </a:r>
            <a:endParaRPr lang="ru-UA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839E92-ABAA-432F-927C-E56325B9A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особливо в періодиці західної України часто вживалися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діалектизми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задля максимального наближення тогочасного літературного стандарту до народної мови: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животність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«життя»,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бесідник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«промовець»,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вандрівний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«мандрівний»,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вислід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«результат»,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становище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«ставлення»,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уродини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«народження»,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курателя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«опіка»,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помешканє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«житло».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Одна з характерних рис мови публіцистичного стилю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Іпол.ХХст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– мінімальна кількість заперечних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синтаксичних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конструкцій: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настане мир, окуплений кров’ю. І стане нове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житє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на руїнах української землі. І буде пам'ять про нас в наших дітей і внуків, і правнуків (Буковина, 1916); І підемо дальше походом,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завдамо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свіжі удари ворогам, доки не спам’ятаються (Маяк, 1916)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2F805-C673-4CFC-AFD7-B58CD79D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12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D767D-1C9F-4055-BE76-8AE21A18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Публіцистичний стиль у 20-х роках ХХ століття утвердився настільки, що можна повноцінно виокремити його </a:t>
            </a:r>
            <a:r>
              <a:rPr lang="uk-UA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мовні</a:t>
            </a:r>
            <a:r>
              <a:rPr lang="uk-UA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риси й специфіку</a:t>
            </a:r>
            <a:endParaRPr lang="ru-UA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D01579-004D-4FE6-B6D4-6D98580BE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Виразна </a:t>
            </a:r>
            <a:r>
              <a:rPr lang="uk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оцінність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(здебільшого позитивна!)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публіцистичних текстів 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пол.ХХ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ст. виявлялася в структурі та семантиці лексики, парадигматики, тропіки, стилістичній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маркованості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синтаксичних конструкцій. Саме в окличних, спонукальних реченнях фіксувалася публіцистична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оцінність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таких слів: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Українці! Говоріть все і всюди тільки українською мовою!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(Нове слово, 1918);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 ти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єсть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українець свідомий і культурний, чи може живеш і ходиш з заплющеними очима, як сліпець невидющий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(Маяк, 1912). </a:t>
            </a:r>
          </a:p>
          <a:p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Мовні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одиниці з оцінним значенням «схвалення» часто ґрунтувалися на історичних символах: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 пригадуєте той день, в котрім з найдальших окраїн української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части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Галичини і Буковини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зїздився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Львова весь наш цвіт і сила наша? Чи пригадуєте ті довжезні  поїзди, квітчані вінками і синьо-жовтими хоругвами, як мчались до славного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города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Львова, сина короля Данила? (Свобода, 1916).</a:t>
            </a:r>
            <a:endParaRPr lang="ru-UA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3B0AEE-9893-4B9A-A13F-7C0925F1B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31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87969E-135F-483D-AE42-12CA9E1BB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09.11.2020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D3756-D60E-415D-BE13-CC8C5BC224E8}"/>
              </a:ext>
            </a:extLst>
          </p:cNvPr>
          <p:cNvSpPr txBox="1"/>
          <p:nvPr/>
        </p:nvSpPr>
        <p:spPr>
          <a:xfrm>
            <a:off x="503582" y="290961"/>
            <a:ext cx="11184835" cy="6276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" algn="ctr"/>
            <a:r>
              <a:rPr lang="uk-UA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СОЦІАЛІЗМ І СОЦІАЛЬДЕМОКРАТИЗМ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785" indent="240665" algn="just"/>
            <a:r>
              <a:rPr lang="uk-UA" i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Соціалізм -  велике  культурне </a:t>
            </a:r>
            <a:r>
              <a:rPr lang="uk-UA" i="1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придбанє</a:t>
            </a:r>
            <a:r>
              <a:rPr lang="uk-UA" i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новійших</a:t>
            </a:r>
            <a:r>
              <a:rPr lang="uk-UA" i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часів.   Хоча </a:t>
            </a:r>
            <a:r>
              <a:rPr lang="uk-UA" i="1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єго</a:t>
            </a:r>
            <a:r>
              <a:rPr lang="uk-UA" i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провідні   думки,   можна   сказати,   </a:t>
            </a:r>
            <a:r>
              <a:rPr lang="uk-UA" i="1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такіж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давні,   як   людське   </a:t>
            </a:r>
            <a:r>
              <a:rPr lang="uk-UA" i="1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думанє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над </a:t>
            </a:r>
            <a:r>
              <a:rPr lang="uk-UA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суспільним устроєм в загалі, то </a:t>
            </a:r>
            <a:r>
              <a:rPr lang="uk-UA" i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тілько</a:t>
            </a:r>
            <a:r>
              <a:rPr lang="uk-UA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найновіших часах засоби інтелігенції </a:t>
            </a:r>
            <a:r>
              <a:rPr lang="uk-UA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людськоі</a:t>
            </a:r>
            <a:r>
              <a:rPr lang="uk-UA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розмір </a:t>
            </a:r>
            <a:r>
              <a:rPr lang="uk-UA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опанованя</a:t>
            </a:r>
            <a:r>
              <a:rPr lang="uk-UA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сил природи змогли ся   до того ступеня, що 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люде могли поважно подумати про те, щоби самим узяти ся за </a:t>
            </a:r>
            <a:r>
              <a:rPr lang="uk-UA" i="1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впорядкованє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свого суспільного стану і щоби  той суспільний стан відповідав </a:t>
            </a:r>
            <a:r>
              <a:rPr lang="uk-UA" i="1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найвисшим</a:t>
            </a:r>
            <a:r>
              <a:rPr lang="uk-UA" i="1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ідеалам  </a:t>
            </a:r>
            <a:r>
              <a:rPr lang="uk-UA" i="1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справедливости</a:t>
            </a:r>
            <a:r>
              <a:rPr lang="uk-UA" i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і   братерства.   </a:t>
            </a:r>
            <a:r>
              <a:rPr lang="uk-UA" i="1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Кричуча</a:t>
            </a:r>
            <a:r>
              <a:rPr lang="uk-UA" i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нерівність  між  людьми, </a:t>
            </a:r>
            <a:r>
              <a:rPr lang="uk-UA" i="1" spc="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визискуванє</a:t>
            </a:r>
            <a:r>
              <a:rPr lang="uk-UA" i="1" spc="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uk-UA" i="1" spc="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неволенє</a:t>
            </a:r>
            <a:r>
              <a:rPr lang="uk-UA" i="1" spc="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одних другими, все те чим раз більше обурює і </a:t>
            </a:r>
            <a:r>
              <a:rPr lang="uk-UA" i="1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ворушить уже не рідкі одиниці [...], але цілі маси </a:t>
            </a:r>
            <a:r>
              <a:rPr lang="uk-UA" i="1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інтелігенціі</a:t>
            </a:r>
            <a:r>
              <a:rPr lang="uk-UA" i="1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явних і </a:t>
            </a:r>
            <a:r>
              <a:rPr lang="uk-UA" i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цінічних</a:t>
            </a:r>
            <a:r>
              <a:rPr lang="uk-UA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оборонців </a:t>
            </a:r>
            <a:r>
              <a:rPr lang="uk-UA" i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нерівности</a:t>
            </a:r>
            <a:r>
              <a:rPr lang="uk-UA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визискування робить ся чим раз менше [...]. </a:t>
            </a:r>
            <a:r>
              <a:rPr lang="uk-UA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Пристрасне, безоглядне </a:t>
            </a:r>
            <a:r>
              <a:rPr lang="uk-UA" i="1" spc="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шуканє</a:t>
            </a:r>
            <a:r>
              <a:rPr lang="uk-UA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правди зробило ся окликом науки замість </a:t>
            </a:r>
            <a:r>
              <a:rPr lang="uk-UA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строєня</a:t>
            </a:r>
            <a:r>
              <a:rPr lang="uk-UA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заокруглених та пустих </a:t>
            </a:r>
            <a:r>
              <a:rPr lang="uk-UA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сістемів</a:t>
            </a:r>
            <a:r>
              <a:rPr lang="uk-UA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uk-UA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шуканє</a:t>
            </a:r>
            <a:r>
              <a:rPr lang="uk-UA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правди, </a:t>
            </a:r>
            <a:r>
              <a:rPr lang="uk-UA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безпосередности</a:t>
            </a:r>
            <a:r>
              <a:rPr lang="uk-UA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виразу зробило ся окликом </a:t>
            </a:r>
            <a:r>
              <a:rPr lang="uk-UA" i="1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новочасноі</a:t>
            </a:r>
            <a:r>
              <a:rPr lang="uk-UA" i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штуки. [...]. Чоловік перестав шукати </a:t>
            </a:r>
            <a:r>
              <a:rPr lang="uk-UA" i="1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знаня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по   за   обсягом   </a:t>
            </a:r>
            <a:r>
              <a:rPr lang="uk-UA" i="1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своіх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uk-UA" i="1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змислів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uk-UA" i="1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заострених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критикою   та   всякими </a:t>
            </a:r>
            <a:r>
              <a:rPr lang="uk-UA" i="1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корректівами</a:t>
            </a:r>
            <a:r>
              <a:rPr lang="uk-UA" i="1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опертими на </a:t>
            </a:r>
            <a:r>
              <a:rPr lang="uk-UA" i="1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многовіковім</a:t>
            </a:r>
            <a:r>
              <a:rPr lang="uk-UA" i="1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досвіді, перестав шукати собі мети </a:t>
            </a:r>
            <a:r>
              <a:rPr lang="uk-UA" i="1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за  границями  свого  земного </a:t>
            </a:r>
            <a:r>
              <a:rPr lang="uk-UA" i="1" spc="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житя</a:t>
            </a:r>
            <a:r>
              <a:rPr lang="uk-UA" i="1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зробив  ся  </a:t>
            </a:r>
            <a:r>
              <a:rPr lang="uk-UA" i="1" spc="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скромнійший</a:t>
            </a:r>
            <a:r>
              <a:rPr lang="uk-UA" i="1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у  всіх </a:t>
            </a:r>
            <a:r>
              <a:rPr lang="uk-UA" i="1" spc="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претенсіях</a:t>
            </a:r>
            <a:r>
              <a:rPr lang="uk-UA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то за то в них ніби то затіснених границях свого </a:t>
            </a:r>
            <a:r>
              <a:rPr lang="uk-UA" i="1" spc="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бутя</a:t>
            </a:r>
            <a:r>
              <a:rPr lang="uk-UA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знайшов </a:t>
            </a:r>
            <a:r>
              <a:rPr lang="uk-UA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безмірно широке поле для </a:t>
            </a:r>
            <a:r>
              <a:rPr lang="uk-UA" i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взаімноі</a:t>
            </a:r>
            <a:r>
              <a:rPr lang="uk-UA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любови</a:t>
            </a:r>
            <a:r>
              <a:rPr lang="uk-UA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праці для добра загалу, </a:t>
            </a:r>
            <a:r>
              <a:rPr lang="uk-UA" i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дбаня</a:t>
            </a:r>
            <a:r>
              <a:rPr lang="uk-UA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 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поступ і </a:t>
            </a:r>
            <a:r>
              <a:rPr lang="uk-UA" i="1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досконаленє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нових поколінь. Із </a:t>
            </a:r>
            <a:r>
              <a:rPr lang="uk-UA" i="1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отсего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новочасного змагання виплив </a:t>
            </a:r>
            <a:r>
              <a:rPr lang="uk-UA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соціалізм, </a:t>
            </a:r>
            <a:r>
              <a:rPr lang="uk-UA" i="1" spc="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т.є</a:t>
            </a:r>
            <a:r>
              <a:rPr lang="uk-UA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думка про таку зміну   суспільних порядків, яка б зносячи всякі </a:t>
            </a:r>
            <a:r>
              <a:rPr lang="uk-UA" i="1" spc="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прівілеі</a:t>
            </a:r>
            <a:r>
              <a:rPr lang="uk-UA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всяке </a:t>
            </a:r>
            <a:r>
              <a:rPr lang="uk-UA" i="1" spc="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неволене</a:t>
            </a:r>
            <a:r>
              <a:rPr lang="uk-UA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всякий визиск позволяла одиницям і цілим 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народам як найкраще розвивати ся. Ся думка знайшла собі в початку нашого </a:t>
            </a:r>
            <a:r>
              <a:rPr lang="uk-UA" i="1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віку блискучих представників у особах Роберта Оуена, Сен Сімома, </a:t>
            </a:r>
            <a:r>
              <a:rPr lang="uk-UA" i="1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Фуріе</a:t>
            </a:r>
            <a:r>
              <a:rPr lang="uk-UA" i="1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багато інших діячів та </a:t>
            </a:r>
            <a:r>
              <a:rPr lang="uk-UA" i="1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писателів</a:t>
            </a:r>
            <a:r>
              <a:rPr lang="uk-UA" i="1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Вона породила великі і дуже важні в </a:t>
            </a:r>
            <a:r>
              <a:rPr lang="uk-UA" i="1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своіх</a:t>
            </a:r>
            <a:r>
              <a:rPr lang="uk-UA" i="1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наслідках спілкові рухи в </a:t>
            </a:r>
            <a:r>
              <a:rPr lang="uk-UA" i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Англіі</a:t>
            </a:r>
            <a:r>
              <a:rPr lang="uk-UA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i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Франціі</a:t>
            </a:r>
            <a:r>
              <a:rPr lang="uk-UA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Америці і інших краях [...].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2545" marR="79375" indent="100330" algn="just">
              <a:spcBef>
                <a:spcPts val="190"/>
              </a:spcBef>
              <a:spcAft>
                <a:spcPts val="0"/>
              </a:spcAft>
            </a:pPr>
            <a:r>
              <a:rPr lang="uk-UA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[...] Німці відкрили динаміку </a:t>
            </a:r>
            <a:r>
              <a:rPr lang="uk-UA" i="1" spc="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розвою</a:t>
            </a:r>
            <a:r>
              <a:rPr lang="uk-UA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spc="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сучасноі</a:t>
            </a:r>
            <a:r>
              <a:rPr lang="uk-UA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spc="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суспільности</a:t>
            </a:r>
            <a:r>
              <a:rPr lang="uk-UA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поклали 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наукові основи для соціалізму. Поміж німцями перше місце належить ся </a:t>
            </a:r>
            <a:r>
              <a:rPr lang="uk-UA" i="1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Марксови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uk-UA" i="1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Енгельсови</a:t>
            </a:r>
            <a:r>
              <a:rPr lang="uk-UA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[...].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505"/>
              </a:spcBef>
            </a:pPr>
            <a:r>
              <a:rPr lang="uk-UA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Житє</a:t>
            </a:r>
            <a:r>
              <a:rPr lang="uk-UA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слово. Львів, 1897. Т.6).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141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C45E6-87CD-47B6-A27B-29F32B17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47885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Формування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мовних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рис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публіцистичного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стилю до 30-х р. ХХ ст.</a:t>
            </a:r>
            <a:b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UA" sz="1800" dirty="0">
              <a:solidFill>
                <a:srgbClr val="FF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44B886E-9927-4AFF-AFF2-DA852223C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861" y="1404731"/>
            <a:ext cx="4745689" cy="5060119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8916CE6E-8F25-4452-89FF-31385DD09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DE9C44-B9C4-4A73-A565-73FFA25E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319" y="1404731"/>
            <a:ext cx="5828281" cy="50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9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6B5D95-D523-4FD0-8F5F-58702E1E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09.11.2020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AC0596-A091-4A0F-B922-D0A13BD0E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7" y="0"/>
            <a:ext cx="484632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1B8A77-1A21-409E-8EA8-2552DBE06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88" y="1431235"/>
            <a:ext cx="6864626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7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91DC5-C75D-4C9E-845C-5B5756D8C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ЛІТЕРАТУРА</a:t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04F7DD-4484-4704-B121-33B6D4935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285999"/>
            <a:ext cx="4718304" cy="192158"/>
          </a:xfrm>
        </p:spPr>
        <p:txBody>
          <a:bodyPr/>
          <a:lstStyle/>
          <a:p>
            <a:r>
              <a:rPr lang="uk-UA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4B72E6-CE82-4297-A559-37CF218115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Жанри  і   стилі  в  історії  української  літературної мови. Київ : Наукова думка, 1989. 284с.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Русанівський В.М. Історія  української  літературної  мови. Київ :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АРтеК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2000. 387с.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Огієнко І. Історія української  літературної  мови. Київ : Либідь,1995. 283с.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E39744-9B44-495B-B447-9E1B2BE3C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670" y="1722783"/>
            <a:ext cx="4718304" cy="563216"/>
          </a:xfrm>
        </p:spPr>
        <p:txBody>
          <a:bodyPr/>
          <a:lstStyle/>
          <a:p>
            <a:r>
              <a:rPr lang="uk-UA" i="1" dirty="0">
                <a:solidFill>
                  <a:schemeClr val="tx1"/>
                </a:solidFill>
              </a:rPr>
              <a:t>Додаткова</a:t>
            </a:r>
            <a:endParaRPr lang="ru-UA" i="1" dirty="0">
              <a:solidFill>
                <a:schemeClr val="tx1"/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C70B02-C8B9-4299-AD30-7B1A9ED807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670" y="2478158"/>
            <a:ext cx="4718304" cy="3770242"/>
          </a:xfrm>
        </p:spPr>
        <p:txBody>
          <a:bodyPr>
            <a:normAutofit fontScale="55000" lnSpcReduction="20000"/>
          </a:bodyPr>
          <a:lstStyle/>
          <a:p>
            <a:pPr marL="342900" lvl="0" indent="-342900" algn="just">
              <a:spcBef>
                <a:spcPts val="150"/>
              </a:spcBef>
              <a:spcAft>
                <a:spcPts val="150"/>
              </a:spcAft>
              <a:buFont typeface="+mj-lt"/>
              <a:buAutoNum type="arabicPeriod"/>
            </a:pP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Коць Т. Публіцистичний стиль в українській літературній мові кінця ХІХ – початку ХХІ ст.: нормативно-аксіологічний аспект.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150"/>
              </a:spcAft>
              <a:buFont typeface="+mj-lt"/>
              <a:buAutoNum type="arabicPeriod"/>
            </a:pPr>
            <a:r>
              <a:rPr lang="ru-RU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Пилинський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М. М., </a:t>
            </a:r>
            <a:r>
              <a:rPr lang="ru-RU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Дзюбишина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-Мельник Н. Я., </a:t>
            </a:r>
            <a:r>
              <a:rPr lang="ru-RU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Пономарів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О. О. та </a:t>
            </a:r>
            <a:r>
              <a:rPr lang="ru-RU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інші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Взаємодія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художнього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публіцистичного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стилів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української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мови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</a:t>
            </a:r>
            <a:r>
              <a:rPr lang="uk-UA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иїв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Наукова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думка, 1990. 240 с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Сокіл Б.Н. Дослідження особливостей української літературної мови і лінгвістичні дискусії навколо неї у ХІХ – </a:t>
            </a:r>
            <a:r>
              <a:rPr lang="uk-UA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ХХ ст. </a:t>
            </a:r>
            <a:r>
              <a:rPr lang="uk-UA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Дис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на </a:t>
            </a:r>
            <a:r>
              <a:rPr lang="uk-UA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здоб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ступ. </a:t>
            </a:r>
            <a:r>
              <a:rPr lang="uk-UA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канд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філол.наук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Тернопіль, 1998.– 399 с.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Статєєва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В.Т. Українські письменники про проблеми літературної мови та мовознавства кінця ХІХ – початку ХХ ст. На матеріалах спадщини </a:t>
            </a:r>
            <a:r>
              <a:rPr lang="uk-UA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М.Коцюбинського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Лесі Українки, </a:t>
            </a:r>
            <a:r>
              <a:rPr lang="uk-UA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Б.Грінченка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ін.). Ужгород: Патент, 1997. 628 с.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Стишов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О. 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Українська лексика кінця ХХ століття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На матеріалі мови засобів масової інформації. Київ, Видавничий центр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22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Київський національний лінгвістичний університет"/>
              </a:rPr>
              <a:t>КНЛУ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2003. - 388 с.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Шевельов Ю. Українська мова в першій половині ХХ ст. (1990-1941). Стан і статус). Чернівці:  Рута, 1998 . 228с.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Шевченко Л.І. Інтелектуальна еволюція української літературної мови: теорія аналізу. Київ,  Київський університет, 2001. 698 с.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1ED34C-ED23-40B2-89ED-5CAAC444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84B974-3E30-46C0-8835-EBE9AF88C154}" type="datetime1">
              <a:rPr lang="ru-RU" smtClean="0"/>
              <a:t>09.11.2020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191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2F985-0159-4D11-BDF3-CC28646E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336287"/>
          </a:xfrm>
        </p:spPr>
        <p:txBody>
          <a:bodyPr>
            <a:normAutofit fontScale="90000"/>
          </a:bodyPr>
          <a:lstStyle/>
          <a:p>
            <a:r>
              <a:rPr lang="uk-UA" dirty="0"/>
              <a:t>Які риси публіцистики властиві цим плакатам?</a:t>
            </a:r>
            <a:endParaRPr lang="ru-UA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05C2B99-4859-425A-A9ED-E73B4F838C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4645" y="1789043"/>
            <a:ext cx="3331109" cy="4440757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4D8DD256-22FD-460F-B9B4-D8B94B2FC3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22097" y="1789041"/>
            <a:ext cx="3183938" cy="4440756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CB352929-4EF2-485C-8655-4C4F3C21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6234B0-D243-49A5-931C-F8323DA1C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30" y="1789042"/>
            <a:ext cx="2915043" cy="44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92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9C6E5-4833-4F2D-A825-F619A7FF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34633"/>
          </a:xfrm>
        </p:spPr>
        <p:txBody>
          <a:bodyPr>
            <a:normAutofit fontScale="90000"/>
          </a:bodyPr>
          <a:lstStyle/>
          <a:p>
            <a:r>
              <a:rPr lang="uk-UA" dirty="0"/>
              <a:t>Які риси публіцистики властиві цим плакатам?</a:t>
            </a:r>
            <a:endParaRPr lang="ru-UA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68AB8D0-209B-48F8-954D-83CAE24B8A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2064" y="1517859"/>
            <a:ext cx="3057571" cy="4590841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0D7A3E98-24FD-438D-90CF-FA1210EAA6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10012" y="1513989"/>
            <a:ext cx="3057571" cy="4594711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16395B2D-B889-4E92-8147-D487EA0B6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ACF2C9-D6DD-4039-B77C-D0F08CA09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661" y="2576512"/>
            <a:ext cx="3790122" cy="27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97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EBD5D-6BAD-4BD3-84BF-BF2CC074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21381"/>
          </a:xfrm>
        </p:spPr>
        <p:txBody>
          <a:bodyPr>
            <a:normAutofit/>
          </a:bodyPr>
          <a:lstStyle/>
          <a:p>
            <a:r>
              <a:rPr lang="uk-UA" sz="1800" dirty="0"/>
              <a:t>Які риси публіцистики властиві цим плакатам?</a:t>
            </a:r>
            <a:endParaRPr lang="ru-UA" sz="1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4AB93D6-B852-4ACF-828B-31AB63975A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2867" y="1722783"/>
            <a:ext cx="2900750" cy="4399721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B98B8BA9-8622-4833-9F2D-93C68B68BB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60534" y="1722783"/>
            <a:ext cx="2657058" cy="4399721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84B96F90-3096-4988-906B-A1CA67C2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9DEF41-BFAE-4973-874A-1B454958D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209" y="1722783"/>
            <a:ext cx="3583733" cy="45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67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DA6F77-B67D-4BD8-9B8B-FA97A7FB6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2.2. Публіцистичний стиль тоталітарної доби</a:t>
            </a:r>
            <a:b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FA4C10-6150-4FBC-817A-148C3CF94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A373D8-060E-42D4-83B5-67EE9C99EB76}" type="datetime1">
              <a:rPr lang="ru-RU" smtClean="0"/>
              <a:t>09.11.2020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2F9FBF-5F9D-4CB2-B505-9F71571FE62A}"/>
              </a:ext>
            </a:extLst>
          </p:cNvPr>
          <p:cNvSpPr txBox="1"/>
          <p:nvPr/>
        </p:nvSpPr>
        <p:spPr>
          <a:xfrm>
            <a:off x="1295402" y="2693649"/>
            <a:ext cx="96011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Джордж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Орвелл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позначення мови тоталітарної держави увів термін «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новомова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», яка створювалася не для розширення, а для звуження мислення, і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звівши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вибір слів до мінімуму, цієї мети було опосередковано досягнуто» (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Дж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Орвелл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24DD06-863D-487C-AF45-A7127CE05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326" y="3326784"/>
            <a:ext cx="21907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943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1341C-042F-4F5F-B646-7669FC9E0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Усі газети писали мовою штампів і кліше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EFD5C7-C264-4750-ADB6-5B8FC8957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Представник будь-якого </a:t>
            </a:r>
            <a:r>
              <a:rPr lang="uk-UA" sz="20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народу світу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який</a:t>
            </a:r>
            <a:r>
              <a:rPr lang="uk-UA" sz="20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вважає себе</a:t>
            </a:r>
            <a:r>
              <a:rPr lang="uk-UA" sz="20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національним елементом 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не бореться за зближення з СРСР і заперечує, що </a:t>
            </a:r>
            <a:r>
              <a:rPr lang="uk-UA" sz="20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боротьба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 зближення і </a:t>
            </a:r>
            <a:r>
              <a:rPr lang="uk-UA" sz="20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дружбу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СРСР – найкращий шлях боротьби за свободу кожного народу, є націоналістом, </a:t>
            </a:r>
            <a:r>
              <a:rPr lang="uk-UA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лжепатріотом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uk-UA" sz="20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агентом імперіалізму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(Радянська освіта, 1950); </a:t>
            </a:r>
          </a:p>
          <a:p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 </a:t>
            </a:r>
            <a:r>
              <a:rPr lang="uk-UA" sz="20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високого рівня культури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освіти, </a:t>
            </a:r>
            <a:r>
              <a:rPr lang="uk-UA" sz="20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комуністичної суспільної свідомості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внутрішньої зрілості людей комунізм неможливий 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(Прикарпатська правда, 1972).</a:t>
            </a:r>
            <a:endParaRPr lang="ru-UA" sz="20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CB4631-4013-49FF-9D0C-BE2112FBA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 духовності, релігії, національного розвитку не порушувала жодна газета, тому не функціонувала в публіцистиці значна частина абстрактної, експресивної лексики, синонімів, вилучено повністю з ужитку в публіцистиці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діалектизми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обмежено словотвірні й синтаксичні можливості мови. </a:t>
            </a:r>
            <a:endParaRPr lang="ru-UA" sz="2400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6B9F09-B49D-4433-886F-C7765EF6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77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8CA36-9981-4AAD-9F54-C1DFBA6F1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60-80 роки ХХ ст. завданням публіцистики було формування радянської суспільної свідомості.</a:t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4DDEBF-DB30-4EAA-AF4C-B5CB645CD8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Негативна </a:t>
            </a:r>
            <a:r>
              <a:rPr lang="uk-UA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оцінність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предавалася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виразно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конотованими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словами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куркуль, буржуазний націоналіст, куркуль,  ворог народу, класовий ворог;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пізніші часи існування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совєтів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недобитки, держиморда, банда, вбивці,</a:t>
            </a:r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4D3402-8314-4D37-ACA8-7926CBAD94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Парадигматичні  засоби й тропи також мали найчастіше негативну оцінку в періодиці 30-60 років: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Троцькістсько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-бухарська банда і націоналістична наволоч хотіла розчленувати Радянський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союз.Як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хижі звірі ділять здобич, так і вони в уяві своїй краяли на шматки карту СРСР, торгували нашою батьківщиною на міжнародному ярмарку, готуючи імперіалістське фашистське ярмо трудящим країни рад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(Більшовицька правда, 1938).</a:t>
            </a: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B12BDF-62CA-4101-A8E9-1B441D852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86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9437E-9DCC-43C7-98D7-05BDC7F4B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Негативна </a:t>
            </a:r>
            <a:r>
              <a:rPr lang="uk-UA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оцінність</a:t>
            </a: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радянських плакатах</a:t>
            </a:r>
            <a:endParaRPr lang="ru-UA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1A925A8-8384-4510-9D54-FEFF9218E8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00839" y="2560320"/>
            <a:ext cx="2494265" cy="365636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FF4F1F9-2BDE-4B2D-A0F6-CDCEAD8AF6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7370" y="2472531"/>
            <a:ext cx="4406914" cy="3744156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06A2251C-63BA-49BB-97D5-28DBD6C01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69531A-36DF-41C1-BA4D-D464D74CA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29" y="2560320"/>
            <a:ext cx="2679475" cy="365636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C1E3924B-C16D-4E47-B2E0-712D6683A336}"/>
                  </a:ext>
                </a:extLst>
              </p14:cNvPr>
              <p14:cNvContentPartPr/>
              <p14:nvPr/>
            </p14:nvContentPartPr>
            <p14:xfrm>
              <a:off x="3875400" y="3089520"/>
              <a:ext cx="2429280" cy="2643840"/>
            </p14:xfrm>
          </p:contentPart>
        </mc:Choice>
        <mc:Fallback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C1E3924B-C16D-4E47-B2E0-712D6683A3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66040" y="3080160"/>
                <a:ext cx="2448000" cy="266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9191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28DC7-8469-4C04-8B99-B2E70ACF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519779"/>
          </a:xfrm>
        </p:spPr>
        <p:txBody>
          <a:bodyPr/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 контрасту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B76A0-B708-47A2-BA8A-BAE5D6739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Славні органи НКВС</a:t>
            </a:r>
            <a:r>
              <a:rPr lang="uk-UA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очолювані Сталінським наркомом тов. Єжовим, розтрощили осині гнізда шкідників. Але заспокоюватись не можна. Треба і надалі продовжувати роботу по викорчовуванню решток цих ворогів народу в органах юстиції, наполегливо працювати над ліквідацією наслідків шкідництва.</a:t>
            </a: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(Більшовицька правда, 1938).</a:t>
            </a:r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C1C7C5-8FC6-4681-8E89-0B0C48084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тлі негативної оцінки «ворогів народу» й попередньої доби вживалися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позитивнооцінні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партія, комуніст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ленінський, сталінський, колгоспник, більшовик</a:t>
            </a: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14689E-0F2F-4F79-8E3A-33015AB53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84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5AA48-7C36-4920-A76A-E405579D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синтаксисі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радянської публіцистики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8B2964-6345-4CCB-94F7-E6A5C963E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перше липня цього року по області нараховувалось 227 осередків </a:t>
            </a:r>
            <a:r>
              <a:rPr lang="uk-UA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войовничих безбожників</a:t>
            </a:r>
            <a:r>
              <a:rPr lang="uk-UA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яких було 7112 членів </a:t>
            </a: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(Більшовицька правда, 1938); </a:t>
            </a:r>
            <a:r>
              <a:rPr lang="uk-UA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Районні організації </a:t>
            </a:r>
            <a:r>
              <a:rPr lang="uk-UA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безбожників</a:t>
            </a:r>
            <a:r>
              <a:rPr lang="uk-UA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</a:t>
            </a:r>
            <a:r>
              <a:rPr lang="uk-UA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готуються провести </a:t>
            </a:r>
            <a:r>
              <a:rPr lang="uk-UA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антиріздвяну</a:t>
            </a:r>
            <a:r>
              <a:rPr lang="uk-UA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кампанію</a:t>
            </a: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(Більшовицька правда, 1938).</a:t>
            </a:r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3C6A74-6C9D-40D7-A525-9434C6DBF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відстежується тенденція вживання заперечних конструкцій, бо вони закріплені в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мовній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свідомості будь-якої людини як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негативнооцінні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497929-2C0F-427E-80AD-B9C091976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82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BCCAB-8A94-4F34-84FA-466F957D6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Типовими були експресивно виразні спонукальні й наказові конструкції без звертань (рідше зі звертаннями), що створювало відчуття масштабності:</a:t>
            </a:r>
            <a:endParaRPr lang="ru-UA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67AC70A3-3DBF-47B1-8825-212F91DB60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77501" y="2285999"/>
            <a:ext cx="2608489" cy="3934115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A967ED95-0327-44A9-8AA9-674B939F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  <p:pic>
        <p:nvPicPr>
          <p:cNvPr id="2050" name="Picture 2" descr="Пролетарський за змістом, національний за формою»: український радянський  плакат 1945–1989 років - Україна модерна">
            <a:extLst>
              <a:ext uri="{FF2B5EF4-FFF2-40B4-BE49-F238E27FC236}">
                <a16:creationId xmlns:a16="http://schemas.microsoft.com/office/drawing/2014/main" id="{93FF0B3E-8B7B-48F4-A6A0-CAA39A8074D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08" y="2827510"/>
            <a:ext cx="4718050" cy="314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 АРХІВУ КНИЖКОВОЇ ПАЛАТИ">
            <a:extLst>
              <a:ext uri="{FF2B5EF4-FFF2-40B4-BE49-F238E27FC236}">
                <a16:creationId xmlns:a16="http://schemas.microsoft.com/office/drawing/2014/main" id="{F3ABE4AD-ADB4-47B3-BB7E-2DE3E7B4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51" y="2297535"/>
            <a:ext cx="2704457" cy="389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F6F7BA8C-E1E3-4502-B7EF-1FEE957EDF27}"/>
                  </a:ext>
                </a:extLst>
              </p14:cNvPr>
              <p14:cNvContentPartPr/>
              <p14:nvPr/>
            </p14:nvContentPartPr>
            <p14:xfrm>
              <a:off x="4911480" y="2170080"/>
              <a:ext cx="6277680" cy="1554120"/>
            </p14:xfrm>
          </p:contentPart>
        </mc:Choice>
        <mc:Fallback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F6F7BA8C-E1E3-4502-B7EF-1FEE957EDF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02120" y="2160720"/>
                <a:ext cx="6296400" cy="157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234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BDF03-17FE-4DC7-BDCF-FCB797CE6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Розгля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дуваний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стиль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також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називають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журналістським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стиле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або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офіційним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стилем ЗМІ.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такий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стиль письма,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який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використовується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повідомлення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нов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ої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інформації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різни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канала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Таких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каналів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чотири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новини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газетах і журналах;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телевізійні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передачі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радіо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інтернет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46DE8F1-634B-4CE1-8D84-0F332898A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1948" y="2557463"/>
            <a:ext cx="5848103" cy="3317875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483CA105-1AE0-4719-8BF1-7255298F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12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31178-7ED6-425E-978E-405304D7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 вживалася лексика, яка покликана була створити або тло комуністичних </a:t>
            </a:r>
            <a:r>
              <a:rPr lang="uk-UA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перемог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або контраст. </a:t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BD460A-5B3F-4A32-9122-6F1A609F4D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Частовживані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позитивні епітети до слів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партія, Сталін, Брежнєв, Генеральний секретар КПРС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Хай живе наша рідна комуністична партія, яка веде нас від перемоги до перемоги!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(Більшовицька правда, 1938);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0701F5-5606-4A26-A667-57A190F33D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10000"/>
              </a:lnSpc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Негативно оцінна лексика покарання: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бити, репресії, розстріл,  ліквідувати, знищити; Били, б’єм і будем бити!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(Більшовицька правда, 1932);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4BF77C-D55E-40D2-B0D3-C98853307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28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5B60D-06E5-4A04-BE07-937846A7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 комуністичних гасел: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П’янству-бій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СРСР-оплот миру!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Комуніст-це звучить гордо! Наздоженем і переженем Америку! Усе-для блага народу! Ти записався добровольцем? Жити стало краще, жити стало веселіше! Миру-мир! Мир, труд, май! П’ятирічку - за два роки!</a:t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4F2E004-8DDB-4075-8D2E-EC26519D53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2146" y="2281141"/>
            <a:ext cx="2435276" cy="3886079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FE4B65F2-47AC-4FBD-81A4-8474AE2810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12697" y="2364292"/>
            <a:ext cx="2593472" cy="3802928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0AFB3472-5513-4158-8364-9C7CEA94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15426D-1724-4929-BE73-6B0E4669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297" y="2351106"/>
            <a:ext cx="2593472" cy="38972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E46411-9679-407D-B495-525FDD6D1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422" y="3247906"/>
            <a:ext cx="3214875" cy="209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45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3FC0B-3C49-48FC-9BBB-750E3EB08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2.3. 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Специфіка публіцистичного стилю </a:t>
            </a:r>
            <a:r>
              <a:rPr lang="uk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к.ХХ-п.ХХІ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ст.</a:t>
            </a:r>
            <a:b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CBF547-0052-40F4-B6D8-D3C936395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200000"/>
              </a:lnSpc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Сучасну добу розвитку аналізованого стилю дослідниця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Г.Коць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називає </a:t>
            </a:r>
            <a:r>
              <a:rPr lang="uk-UA" sz="1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добою експериментів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журналісти й редактори намагаються повернути забуті слова й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мовні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звороти, триває пошук нових форм вираження в лексиці, фразеології, метафорі, парадигматиці, максимальне й часто невиправдане залучення іншомовних слів,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гіперизм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(поширення відмінних від російської мови словотвірних і морфологічних форм).</a:t>
            </a:r>
            <a:endParaRPr lang="ru-UA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D00BE5-31B4-40D1-9EB0-7788CEFE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12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BA009E-C844-49DE-BCDB-99CFE263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09.11.2020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2DCA6-D2F4-4D3A-BD76-2EC54F54A6E7}"/>
              </a:ext>
            </a:extLst>
          </p:cNvPr>
          <p:cNvSpPr txBox="1"/>
          <p:nvPr/>
        </p:nvSpPr>
        <p:spPr>
          <a:xfrm>
            <a:off x="967408" y="87038"/>
            <a:ext cx="10124661" cy="5028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endParaRPr lang="uk-UA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Передавання </a:t>
            </a: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негативно- та </a:t>
            </a:r>
            <a:r>
              <a:rPr lang="uk-UA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позитивнооцінних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явищ і понять відбувається за рахунок </a:t>
            </a:r>
            <a:endParaRPr lang="ru-UA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діалектизмів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Троєщина - найбільш упосліджений масив Києва, що завжди був предметом анекдотів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(Літературна Україна, 2012);</a:t>
            </a:r>
            <a:endParaRPr lang="ru-UA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розмовних експресивних слів: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важко уявити, як отетеріли матусі, наші дипломати мають втовкти в голови росіянам;</a:t>
            </a:r>
            <a:endParaRPr lang="ru-UA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порівняння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влада- це підліток;</a:t>
            </a:r>
            <a:endParaRPr lang="ru-UA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концептуальної метафори: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«божественна» стратегія державних чиновників, згущені ріки українських чиновників;</a:t>
            </a:r>
            <a:endParaRPr lang="ru-UA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трансформованих фразеологізмів: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посієш льон-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збереш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золото; дощі не винні, що урожай не вдався; мед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єсть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сік з роси небесної; і святі грошики ліплять; пити чи не пити?</a:t>
            </a:r>
            <a:endParaRPr lang="ru-UA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487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5C576-74A2-46EE-89B0-C406166F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612544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синтаксис</a:t>
            </a:r>
            <a:endParaRPr lang="ru-UA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04AF0D-9E64-4E0F-89FB-00E2EAAFB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промовив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мене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Кшиштоф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приблизно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такими словами: – Все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ніби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логічно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Європа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протоколи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узгодження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позицій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Тільки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результати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Посидять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побазікають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розійдуться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залишаючись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кожен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своїх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розбіжностях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 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тим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часом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конфлікти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множаться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світ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уже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тріщить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всіх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швах.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Може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краще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придивився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не до далекого Заходу, а до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своїх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рідних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Чернівців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які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 «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матінки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Австрії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демонстрували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чудеса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багатонаціонального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мирного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співіснування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досягалося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воно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не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завдяки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протоколам, 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завдяки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принципу,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який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Горацій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назвав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сoncordia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discors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ru-UA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FCDCA2-801B-4121-A1B2-EDCB0FCD1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Ускладення</a:t>
            </a:r>
            <a:r>
              <a:rPr lang="uk-UA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синтаксичної структури публіцистичного тексту, наприклад, </a:t>
            </a:r>
            <a:r>
              <a:rPr lang="uk-UA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переповідністю</a:t>
            </a:r>
            <a:endParaRPr lang="ru-UA" sz="2000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B5A90-7CBB-4A85-8ECA-FF59AD03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34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BA1EC-117B-409F-8504-8620C22E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944" y="609600"/>
            <a:ext cx="9601196" cy="1303867"/>
          </a:xfrm>
        </p:spPr>
        <p:txBody>
          <a:bodyPr>
            <a:normAutofit/>
          </a:bodyPr>
          <a:lstStyle/>
          <a:p>
            <a:r>
              <a:rPr lang="uk-UA" sz="2000" dirty="0">
                <a:solidFill>
                  <a:srgbClr val="FF0000"/>
                </a:solidFill>
              </a:rPr>
              <a:t>Експресивність синтаксису</a:t>
            </a:r>
            <a:endParaRPr lang="ru-UA" sz="20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F7AF39-BF0A-4DC6-BC63-E91CDAF303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sz="1800" spc="-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Експресивність на синтаксичному рівні є особливістю публіцистики й важливою рисою сучасного інформаційного мовлення.</a:t>
            </a:r>
            <a:r>
              <a:rPr lang="uk-UA" sz="1800" spc="-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uk-UA" sz="1800" spc="-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стик, або повтор-підхоплення – повторення кінцевого елемента висловлювання на початку наступного (...</a:t>
            </a:r>
            <a:r>
              <a:rPr lang="uk-UA" sz="1800" i="1" spc="-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просто страшно від того, що на такому горі хтось планує заробляти гроші, от що страшно. І страшно те, що людині немає куди піти</a:t>
            </a:r>
            <a:r>
              <a:rPr lang="uk-UA" sz="1800" spc="-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ru-UA" sz="18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52A577-4F49-4146-B860-C588B12912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sz="1800" spc="-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градація та паралелізм (</a:t>
            </a:r>
            <a:r>
              <a:rPr lang="uk-UA" sz="1800" i="1" spc="-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Сотні політичних комбінацій зіграли б не так, а головне − тисячі ідей залишилися б жити сьогодні, в цей день</a:t>
            </a:r>
            <a:r>
              <a:rPr lang="uk-UA" sz="1800" spc="-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uk-UA" sz="1800" i="1" spc="-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цей ранок</a:t>
            </a:r>
            <a:r>
              <a:rPr lang="uk-UA" sz="1800" spc="-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uk-UA" sz="1800" i="1" spc="-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цю годину</a:t>
            </a:r>
            <a:r>
              <a:rPr lang="uk-UA" sz="1800" spc="-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uk-UA" sz="1800" i="1" spc="-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коли мойри віщують Бушеві нову перемогу…</a:t>
            </a:r>
            <a:r>
              <a:rPr lang="uk-UA" sz="1800" spc="-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r>
              <a:rPr lang="uk-UA" sz="1800" spc="-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риторичне питання (</a:t>
            </a:r>
            <a:r>
              <a:rPr lang="uk-UA" sz="1800" i="1" spc="-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Так? І давно? А Президент України теж так вважає?</a:t>
            </a:r>
            <a:r>
              <a:rPr lang="uk-UA" sz="1800" spc="-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8125C5-2D21-46C3-9C05-235A0F1E8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92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E4E31-0878-4C69-9047-3746DCE05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лексика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8D8A4-6CE7-4550-A073-6D8F70EC3E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Розмовні форми назв дій, операцій: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проект "бахнув" стільки грошей, що тепер тільки потилицю чухати залишається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Треба "сунути" грошей чиновникові, в іншому випадку бізнес не розпочнеш;</a:t>
            </a:r>
          </a:p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ироке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використання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суспільно-політичних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соціально-економічних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термінів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адміністрація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економіка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державність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президент,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соціальний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стан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42292A-BEF8-4B0E-A0A8-04268E99FC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неважлив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лексик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Хто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цьому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заробляє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Покидьки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Бандюки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якісь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контрабандисти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просто мудаки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Надуживання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запозичення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ми: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імідж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імпічмент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мас-медіа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презентація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мер,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моніторинг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саміт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караоке, сканер,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ресівер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принтер, сервер,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живання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переносному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значенні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наукових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музичних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військових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інших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термінів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опинитися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лаві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запасних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орбіти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співробітництва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президентський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тил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парламентський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хор,</a:t>
            </a: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155BB0-2378-450E-986A-F4BE62A6A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942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F66E8-F8B4-4D46-984C-E93A451C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Питання 3. Основні риси сучасного публіцистичного стилю  та сфера його застосування, </a:t>
            </a:r>
            <a:r>
              <a:rPr lang="uk-UA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підстилі</a:t>
            </a:r>
            <a:r>
              <a:rPr lang="uk-UA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публіцистичного  стилю</a:t>
            </a:r>
            <a:b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sz="1800" dirty="0">
              <a:solidFill>
                <a:srgbClr val="FF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B652A1-014F-4B25-8E1E-261B07BF4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891" y="2476500"/>
            <a:ext cx="1905000" cy="19050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03FDB3F4-0116-454E-B071-32864171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C2D4B4-9040-41F8-963C-EC0E4F7B0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501" y="1873274"/>
            <a:ext cx="3099560" cy="45084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C2B9DC-BC2C-49D0-A74F-D54B3DA5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525" y="2671762"/>
            <a:ext cx="3028950" cy="15144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FA8E05-BDF3-4938-B84E-78BA71CE5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891" y="438150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0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FD599A-F1DB-4C65-A032-FC13D2313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09.11.2020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699928-DA9B-4E61-A839-6AF5FA8EED1F}"/>
              </a:ext>
            </a:extLst>
          </p:cNvPr>
          <p:cNvSpPr txBox="1"/>
          <p:nvPr/>
        </p:nvSpPr>
        <p:spPr>
          <a:xfrm>
            <a:off x="1417983" y="918035"/>
            <a:ext cx="7742582" cy="4197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</a:pPr>
            <a:r>
              <a:rPr lang="ru-UA" sz="1800" u="sng" dirty="0" err="1">
                <a:effectLst/>
                <a:latin typeface="Times New Roman" panose="02020603050405020304" pitchFamily="18" charset="0"/>
                <a:ea typeface="TimesNewRomanPSMT"/>
              </a:rPr>
              <a:t>Основними</a:t>
            </a:r>
            <a:r>
              <a:rPr lang="ru-UA" sz="1800" u="sng" dirty="0">
                <a:effectLst/>
                <a:latin typeface="Times New Roman" panose="02020603050405020304" pitchFamily="18" charset="0"/>
                <a:ea typeface="TimesNewRomanPSMT"/>
              </a:rPr>
              <a:t> рисами </a:t>
            </a:r>
            <a:r>
              <a:rPr lang="ru-UA" sz="1800" u="sng" dirty="0" err="1">
                <a:effectLst/>
                <a:latin typeface="Times New Roman" panose="02020603050405020304" pitchFamily="18" charset="0"/>
                <a:ea typeface="TimesNewRomanPSMT"/>
              </a:rPr>
              <a:t>публіцистичного</a:t>
            </a:r>
            <a:r>
              <a:rPr lang="ru-UA" sz="1800" u="sng" dirty="0">
                <a:effectLst/>
                <a:latin typeface="Times New Roman" panose="02020603050405020304" pitchFamily="18" charset="0"/>
                <a:ea typeface="TimesNewRomanPSMT"/>
              </a:rPr>
              <a:t> стилю є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: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-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доступність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мови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й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формулювань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(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оскільки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орієнтація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– на широкий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загал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)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;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-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поєднання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логічності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доказів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і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полемічності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викладу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;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-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поєднання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логізації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викладу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із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емоційно-експресивним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забарвленням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;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точності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документальності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– з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образністю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(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широке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використання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перифраз,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епітетів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, метафор,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метонімій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порівнянь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гіпербол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тощо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);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-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наявність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позитивного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чи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негативного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авторського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тлумачення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, яке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має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здебільшого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тенденційний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характер;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-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чіткість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авторських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оцінок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;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-широкий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вияв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авторської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індивідуальності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;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7168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89ECE-3FB8-4ED1-B3B7-38EBEEFD6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latin typeface="Times New Roman" panose="02020603050405020304" pitchFamily="18" charset="0"/>
                <a:ea typeface="TimesNewRomanPSMT"/>
              </a:rPr>
              <a:t>Л</a:t>
            </a:r>
            <a:r>
              <a:rPr lang="ru-UA" b="1" i="1" dirty="0" err="1">
                <a:latin typeface="Times New Roman" panose="02020603050405020304" pitchFamily="18" charset="0"/>
                <a:ea typeface="TimesNewRomanPSMT"/>
              </a:rPr>
              <a:t>ексико-фразеологічний</a:t>
            </a:r>
            <a:r>
              <a:rPr lang="ru-UA" b="1" i="1" dirty="0"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b="1" i="1" dirty="0" err="1">
                <a:latin typeface="Times New Roman" panose="02020603050405020304" pitchFamily="18" charset="0"/>
                <a:ea typeface="TimesNewRomanPSMT"/>
              </a:rPr>
              <a:t>рівень</a:t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AA0762-7287-4349-9B72-507C90FE9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457200" algn="just">
              <a:lnSpc>
                <a:spcPct val="150000"/>
              </a:lnSpc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-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широке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використання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суспільно-політичних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соціально-економічних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термінів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(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</a:rPr>
              <a:t>адміністрація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</a:rPr>
              <a:t>економіка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</a:rPr>
              <a:t>державність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</a:rPr>
              <a:t>, президент,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</a:rPr>
              <a:t>соціальний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</a:rPr>
              <a:t> стан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тощо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),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або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інших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</a:rPr>
              <a:t>термінів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;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-уживання розмовних форм;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-використання точних найменувань;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-широке використання іншомовних слів;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-використання емоційно-оцінних слів та фразеологізмів;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-уживання термінів різних сфер.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7B8C81-FFF5-4855-8B6D-26E3537BE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3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9F457C-AFEC-40B5-920C-A447DCCF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09.11.2020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40E54-16E3-4E5C-AAE2-29EF692F575D}"/>
              </a:ext>
            </a:extLst>
          </p:cNvPr>
          <p:cNvSpPr txBox="1"/>
          <p:nvPr/>
        </p:nvSpPr>
        <p:spPr>
          <a:xfrm>
            <a:off x="1060174" y="967410"/>
            <a:ext cx="9621077" cy="445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Спільними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рисами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цього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стилю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можна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назвати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емоційність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образність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для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необхідної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атмосфери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оцінність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впевненість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для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зацікавленості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логіка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викладу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опорою на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неспростовні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факти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для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надання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достовірності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інформативності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заклик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читачів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слухачів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до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дії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загальнодоступність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легк</a:t>
            </a:r>
            <a:r>
              <a:rPr lang="uk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виразний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виклад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лапідарність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756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AF914A-1C95-491F-8872-725133672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latin typeface="Times New Roman" panose="02020603050405020304" pitchFamily="18" charset="0"/>
                <a:ea typeface="TimesNewRomanPSMT"/>
              </a:rPr>
              <a:t>Граматичний рівень</a:t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3385BB-E3A9-4147-B43C-6130A3153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Використання різних типів  питальних, окличних, спонукальних речень, інверсії, однорідності;</a:t>
            </a:r>
            <a:endParaRPr lang="ru-UA" sz="1800" dirty="0">
              <a:effectLst/>
              <a:latin typeface="Times New Roman" panose="02020603050405020304" pitchFamily="18" charset="0"/>
              <a:ea typeface="TimesNewRomanPSMT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uk-UA" sz="1800" dirty="0" err="1">
                <a:effectLst/>
                <a:latin typeface="Times New Roman" panose="02020603050405020304" pitchFamily="18" charset="0"/>
                <a:ea typeface="TimesNewRomanPSMT"/>
              </a:rPr>
              <a:t>інтертекстовість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;</a:t>
            </a:r>
            <a:endParaRPr lang="ru-UA" sz="1800" dirty="0">
              <a:effectLst/>
              <a:latin typeface="Times New Roman" panose="02020603050405020304" pitchFamily="18" charset="0"/>
              <a:ea typeface="TimesNewRomanPSMT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риторичні питання.</a:t>
            </a:r>
            <a:endParaRPr lang="ru-UA" sz="1800" dirty="0">
              <a:effectLst/>
              <a:latin typeface="Times New Roman" panose="02020603050405020304" pitchFamily="18" charset="0"/>
              <a:ea typeface="TimesNewRomanPSMT"/>
            </a:endParaRPr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49C7A-A849-4BC7-9483-48CADAEC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308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BD142-3560-44A1-8E5F-D394FCA4D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>
                <a:latin typeface="Times New Roman" panose="02020603050405020304" pitchFamily="18" charset="0"/>
                <a:ea typeface="TimesNewRomanPSMT"/>
              </a:rPr>
              <a:t>Підстилі</a:t>
            </a:r>
            <a:r>
              <a:rPr lang="uk-UA" dirty="0">
                <a:latin typeface="Times New Roman" panose="02020603050405020304" pitchFamily="18" charset="0"/>
                <a:ea typeface="TimesNewRomanPSMT"/>
              </a:rPr>
              <a:t> публіцистичного стилю:</a:t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E0AE22-E1B0-479F-8DFF-1154309E0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algn="ctr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-власне публіцистичний(стиль ЗМІ)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ctr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-художньо-публіцистичний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ctr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-науково-публіцистичний.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ctr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</a:rPr>
              <a:t> 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2B9867-18EF-41AB-BBF2-C1C0A4BCD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158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8F8DE7-C62D-4A05-82A1-7916D870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09.11.2020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FBF15B-78E1-4854-BE5A-BE6A5C90A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470" y="816543"/>
            <a:ext cx="6805631" cy="52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39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23D83-DE68-4C63-AABC-8377A9AD1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Риси публіцистичного стилю</a:t>
            </a:r>
            <a:br>
              <a:rPr lang="uk-UA" dirty="0"/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95B9B2-DBC4-4701-A17C-452E8B0EA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8652" y="2557463"/>
            <a:ext cx="8414695" cy="3317875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2EE8B5DA-B46B-4296-8A51-0379B73A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55D7250-5CEB-4822-83B3-455848C2F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3172044"/>
            <a:ext cx="9601200" cy="2088712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D54850F6-7445-4D03-80A4-952BD1958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316B4C9-44EC-45C2-B700-415F0F21AB0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Характеризується </a:t>
            </a:r>
            <a:r>
              <a:rPr lang="uk-UA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ЕМОЦІЙНІСТЮ,</a:t>
            </a:r>
            <a:r>
              <a:rPr lang="uk-UA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яка пояснюється закликом, важливістю теми</a:t>
            </a:r>
            <a:endParaRPr lang="ru-UA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07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D689B-50C0-4C3A-B379-D8A046774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фактографічність</a:t>
            </a:r>
            <a:br>
              <a:rPr lang="ru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sz="32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161F14B-E23A-4A4C-9B9A-2C8EB8A99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1262" y="2687638"/>
            <a:ext cx="7229475" cy="3057525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17E83578-129C-409B-9FF7-283B23EC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7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79C7F-BC33-484F-A3FA-4A0A0194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переважають міркування автора</a:t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600E92-2785-4BD7-9FD9-67EBCEBDE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3406" y="2557463"/>
            <a:ext cx="6105188" cy="3317875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4B93261D-2EF4-4F66-A2A5-A0CAB4F2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09.11.2020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515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415</TotalTime>
  <Words>4518</Words>
  <Application>Microsoft Office PowerPoint</Application>
  <PresentationFormat>Широкоэкранный</PresentationFormat>
  <Paragraphs>206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9" baseType="lpstr">
      <vt:lpstr>Arial</vt:lpstr>
      <vt:lpstr>Calibri</vt:lpstr>
      <vt:lpstr>Garamond</vt:lpstr>
      <vt:lpstr>Symbol</vt:lpstr>
      <vt:lpstr>Times</vt:lpstr>
      <vt:lpstr>Times New Roman</vt:lpstr>
      <vt:lpstr>Натуральные материалы</vt:lpstr>
      <vt:lpstr>Тема 6</vt:lpstr>
      <vt:lpstr>Презентация PowerPoint</vt:lpstr>
      <vt:lpstr>ЛІТЕРАТУРА </vt:lpstr>
      <vt:lpstr>Розглядуваний стиль також називають журналістським стилем, або офіційним стилем ЗМІ. Це такий стиль письма, який використовується для повідомлення нової інформації різними каналами. Таких каналів чотири: новини в газетах і журналах; телевізійні передачі; радіо; інтернет. </vt:lpstr>
      <vt:lpstr>Презентация PowerPoint</vt:lpstr>
      <vt:lpstr>Риси публіцистичного стилю </vt:lpstr>
      <vt:lpstr>Характеризується ЕМОЦІЙНІСТЮ, яка пояснюється закликом, важливістю теми</vt:lpstr>
      <vt:lpstr>фактографічність </vt:lpstr>
      <vt:lpstr>переважають міркування автора </vt:lpstr>
      <vt:lpstr>уживаються риторичні питання, окличність </vt:lpstr>
      <vt:lpstr>впливає з метою створення громадської думки </vt:lpstr>
      <vt:lpstr>1. Ознаки публіцистичності у творах староукраїнської доби </vt:lpstr>
      <vt:lpstr>Повчання Молодимира Мономаха поч.ХІІ ст.</vt:lpstr>
      <vt:lpstr>Повчання Молодимира Мономаха</vt:lpstr>
      <vt:lpstr>Учительне Євангеліє  невідомого автора. 1569 р. </vt:lpstr>
      <vt:lpstr>І.Вишенський. Книжка. 1599-1600 рр. </vt:lpstr>
      <vt:lpstr>Презентация PowerPoint</vt:lpstr>
      <vt:lpstr>Мелетій Смотрицький</vt:lpstr>
      <vt:lpstr>Захарія Копистенський</vt:lpstr>
      <vt:lpstr>Питання 2. Розвиток публіцистичного стилю  в новоукраїнський період </vt:lpstr>
      <vt:lpstr>Презентация PowerPoint</vt:lpstr>
      <vt:lpstr>Публіцистичний стиль у 20-х роках ХХ століття утвердився настільки, що можна повноцінно виокремити його мовні риси й специфіку. </vt:lpstr>
      <vt:lpstr>Публіцистичний стиль у 20-х роках ХХ століття утвердився настільки, що можна повноцінно виокремити його мовні риси й специфіку</vt:lpstr>
      <vt:lpstr>Публіцистичний стиль у 20-х роках ХХ століття утвердився настільки, що можна повноцінно виокремити його мовні риси й специфіку</vt:lpstr>
      <vt:lpstr>Публіцистичний стиль у 20-х роках ХХ століття утвердився настільки, що можна повноцінно виокремити його мовні риси й специфіку</vt:lpstr>
      <vt:lpstr>Публіцистичний стиль у 20-х роках ХХ століття утвердився настільки, що можна повноцінно виокремити його мовні риси й специфіку</vt:lpstr>
      <vt:lpstr>Презентация PowerPoint</vt:lpstr>
      <vt:lpstr>2.1. Формування мовних рис публіцистичного стилю до 30-х р. ХХ ст. </vt:lpstr>
      <vt:lpstr>Презентация PowerPoint</vt:lpstr>
      <vt:lpstr>Які риси публіцистики властиві цим плакатам?</vt:lpstr>
      <vt:lpstr>Які риси публіцистики властиві цим плакатам?</vt:lpstr>
      <vt:lpstr>Які риси публіцистики властиві цим плакатам?</vt:lpstr>
      <vt:lpstr>2.2. Публіцистичний стиль тоталітарної доби </vt:lpstr>
      <vt:lpstr>Усі газети писали мовою штампів і кліше</vt:lpstr>
      <vt:lpstr>У 60-80 роки ХХ ст. завданням публіцистики було формування радянської суспільної свідомості. </vt:lpstr>
      <vt:lpstr>Негативна оцінність у радянських плакатах</vt:lpstr>
      <vt:lpstr>Створення контрасту</vt:lpstr>
      <vt:lpstr>У синтаксисі радянської публіцистики </vt:lpstr>
      <vt:lpstr>Типовими були експресивно виразні спонукальні й наказові конструкції без звертань (рідше зі звертаннями), що створювало відчуття масштабності:</vt:lpstr>
      <vt:lpstr>Активно вживалася лексика, яка покликана була створити або тло комуністичних перемог, або контраст.  </vt:lpstr>
      <vt:lpstr>Створення комуністичних гасел: П’янству-бій!  СРСР-оплот миру! Комуніст-це звучить гордо! Наздоженем і переженем Америку! Усе-для блага народу! Ти записався добровольцем? Жити стало краще, жити стало веселіше! Миру-мир! Мир, труд, май! П’ятирічку - за два роки! </vt:lpstr>
      <vt:lpstr> 2.3. Специфіка публіцистичного стилю к.ХХ-п.ХХІ ст. </vt:lpstr>
      <vt:lpstr>Презентация PowerPoint</vt:lpstr>
      <vt:lpstr>синтаксис</vt:lpstr>
      <vt:lpstr>Експресивність синтаксису</vt:lpstr>
      <vt:lpstr>лексика</vt:lpstr>
      <vt:lpstr>Питання 3. Основні риси сучасного публіцистичного стилю  та сфера його застосування, підстилі публіцистичного  стилю </vt:lpstr>
      <vt:lpstr>Презентация PowerPoint</vt:lpstr>
      <vt:lpstr>Лексико-фразеологічний рівень </vt:lpstr>
      <vt:lpstr>Граматичний рівень </vt:lpstr>
      <vt:lpstr>Підстилі публіцистичного стилю: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6</dc:title>
  <dc:creator>admin</dc:creator>
  <cp:lastModifiedBy>admin</cp:lastModifiedBy>
  <cp:revision>23</cp:revision>
  <dcterms:created xsi:type="dcterms:W3CDTF">2020-11-09T09:08:24Z</dcterms:created>
  <dcterms:modified xsi:type="dcterms:W3CDTF">2020-11-09T16:06:37Z</dcterms:modified>
</cp:coreProperties>
</file>