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4" r:id="rId3"/>
    <p:sldId id="257" r:id="rId4"/>
    <p:sldId id="258" r:id="rId5"/>
    <p:sldId id="282" r:id="rId6"/>
    <p:sldId id="259" r:id="rId7"/>
    <p:sldId id="260" r:id="rId8"/>
    <p:sldId id="283" r:id="rId9"/>
    <p:sldId id="261" r:id="rId10"/>
    <p:sldId id="262" r:id="rId11"/>
    <p:sldId id="284" r:id="rId12"/>
    <p:sldId id="263" r:id="rId13"/>
    <p:sldId id="264" r:id="rId14"/>
    <p:sldId id="285" r:id="rId15"/>
    <p:sldId id="265" r:id="rId16"/>
    <p:sldId id="266" r:id="rId17"/>
    <p:sldId id="286" r:id="rId18"/>
    <p:sldId id="267" r:id="rId19"/>
    <p:sldId id="268" r:id="rId20"/>
    <p:sldId id="271" r:id="rId21"/>
    <p:sldId id="269" r:id="rId22"/>
    <p:sldId id="270" r:id="rId23"/>
    <p:sldId id="272" r:id="rId24"/>
    <p:sldId id="273" r:id="rId25"/>
    <p:sldId id="275" r:id="rId26"/>
    <p:sldId id="276" r:id="rId27"/>
    <p:sldId id="277" r:id="rId28"/>
    <p:sldId id="278" r:id="rId29"/>
    <p:sldId id="279" r:id="rId30"/>
    <p:sldId id="280" r:id="rId31"/>
    <p:sldId id="287" r:id="rId32"/>
    <p:sldId id="281" r:id="rId33"/>
    <p:sldId id="288" r:id="rId34"/>
    <p:sldId id="291" r:id="rId35"/>
    <p:sldId id="289" r:id="rId36"/>
    <p:sldId id="290" r:id="rId3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20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11"/>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13"/>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18"/>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Прямая соединительная линия 10"/>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Прямая соединительная линия 1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Прямая соединительная линия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5" name="Прямая соединительная линия 21"/>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6"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Овал 22"/>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Овал 23"/>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Овал 25"/>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Овал 24"/>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Заголовок 7"/>
          <p:cNvSpPr>
            <a:spLocks noGrp="1"/>
          </p:cNvSpPr>
          <p:nvPr>
            <p:ph type="ctrTitle"/>
          </p:nvPr>
        </p:nvSpPr>
        <p:spPr>
          <a:xfrm>
            <a:off x="2286000" y="3124200"/>
            <a:ext cx="6172200" cy="1894362"/>
          </a:xfrm>
        </p:spPr>
        <p:txBody>
          <a:bodyPr/>
          <a:lstStyle>
            <a:lvl1pPr>
              <a:defRPr b="1"/>
            </a:lvl1pPr>
          </a:lstStyle>
          <a:p>
            <a:r>
              <a:rPr lang="ru-RU" smtClean="0"/>
              <a:t>Образец заголовка</a:t>
            </a:r>
            <a:endParaRPr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22" name="Дата 27"/>
          <p:cNvSpPr>
            <a:spLocks noGrp="1"/>
          </p:cNvSpPr>
          <p:nvPr>
            <p:ph type="dt" sz="half" idx="10"/>
          </p:nvPr>
        </p:nvSpPr>
        <p:spPr bwMode="auto">
          <a:xfrm rot="5400000">
            <a:off x="7764463" y="1174750"/>
            <a:ext cx="2286000" cy="381000"/>
          </a:xfrm>
        </p:spPr>
        <p:txBody>
          <a:bodyPr/>
          <a:lstStyle>
            <a:lvl1pPr>
              <a:defRPr/>
            </a:lvl1pPr>
          </a:lstStyle>
          <a:p>
            <a:pPr>
              <a:defRPr/>
            </a:pPr>
            <a:fld id="{3F99844A-86A3-4FCD-B271-5389A40983A0}" type="datetimeFigureOut">
              <a:rPr lang="ru-RU"/>
              <a:pPr>
                <a:defRPr/>
              </a:pPr>
              <a:t>28.01.2019</a:t>
            </a:fld>
            <a:endParaRPr lang="ru-RU"/>
          </a:p>
        </p:txBody>
      </p:sp>
      <p:sp>
        <p:nvSpPr>
          <p:cNvPr id="23" name="Нижний колонтитул 16"/>
          <p:cNvSpPr>
            <a:spLocks noGrp="1"/>
          </p:cNvSpPr>
          <p:nvPr>
            <p:ph type="ftr" sz="quarter" idx="11"/>
          </p:nvPr>
        </p:nvSpPr>
        <p:spPr bwMode="auto">
          <a:xfrm rot="5400000">
            <a:off x="7077076" y="4181475"/>
            <a:ext cx="3657600" cy="384175"/>
          </a:xfrm>
        </p:spPr>
        <p:txBody>
          <a:bodyPr/>
          <a:lstStyle>
            <a:lvl1pPr>
              <a:defRPr/>
            </a:lvl1pPr>
          </a:lstStyle>
          <a:p>
            <a:pPr>
              <a:defRPr/>
            </a:pPr>
            <a:endParaRPr lang="ru-RU"/>
          </a:p>
        </p:txBody>
      </p:sp>
      <p:sp>
        <p:nvSpPr>
          <p:cNvPr id="24" name="Номер слайда 28"/>
          <p:cNvSpPr>
            <a:spLocks noGrp="1"/>
          </p:cNvSpPr>
          <p:nvPr>
            <p:ph type="sldNum" sz="quarter" idx="12"/>
          </p:nvPr>
        </p:nvSpPr>
        <p:spPr bwMode="auto">
          <a:xfrm>
            <a:off x="1325563" y="4929188"/>
            <a:ext cx="609600" cy="517525"/>
          </a:xfrm>
        </p:spPr>
        <p:txBody>
          <a:bodyPr/>
          <a:lstStyle>
            <a:lvl1pPr>
              <a:defRPr/>
            </a:lvl1pPr>
          </a:lstStyle>
          <a:p>
            <a:pPr>
              <a:defRPr/>
            </a:pPr>
            <a:fld id="{785493EC-6A23-49C9-B5E4-5AA09AB8FE37}"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4394F5D5-52D7-4809-A3B2-19DFED872B74}" type="datetimeFigureOut">
              <a:rPr lang="ru-RU"/>
              <a:pPr>
                <a:defRPr/>
              </a:pPr>
              <a:t>28.01.2019</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E027111F-58F9-479C-9FC4-87A9EDA8E576}"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7E016C91-4428-425A-93A7-272771450374}" type="datetimeFigureOut">
              <a:rPr lang="ru-RU"/>
              <a:pPr>
                <a:defRPr/>
              </a:pPr>
              <a:t>28.01.2019</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6BA8D77E-798D-4EBC-99AA-B459544F21BE}"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8" name="Содержимое 7"/>
          <p:cNvSpPr>
            <a:spLocks noGrp="1"/>
          </p:cNvSpPr>
          <p:nvPr>
            <p:ph sz="quarter" idx="1"/>
          </p:nvPr>
        </p:nvSpPr>
        <p:spPr>
          <a:xfrm>
            <a:off x="457200" y="1600200"/>
            <a:ext cx="7467600" cy="487375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6"/>
          <p:cNvSpPr>
            <a:spLocks noGrp="1"/>
          </p:cNvSpPr>
          <p:nvPr>
            <p:ph type="dt" sz="half" idx="10"/>
          </p:nvPr>
        </p:nvSpPr>
        <p:spPr/>
        <p:txBody>
          <a:bodyPr rtlCol="0"/>
          <a:lstStyle>
            <a:lvl1pPr>
              <a:defRPr/>
            </a:lvl1pPr>
          </a:lstStyle>
          <a:p>
            <a:pPr>
              <a:defRPr/>
            </a:pPr>
            <a:fld id="{20118BE4-EFEA-4783-8647-69B07C875ED5}" type="datetimeFigureOut">
              <a:rPr lang="ru-RU"/>
              <a:pPr>
                <a:defRPr/>
              </a:pPr>
              <a:t>28.01.2019</a:t>
            </a:fld>
            <a:endParaRPr lang="ru-RU"/>
          </a:p>
        </p:txBody>
      </p:sp>
      <p:sp>
        <p:nvSpPr>
          <p:cNvPr id="5" name="Номер слайда 8"/>
          <p:cNvSpPr>
            <a:spLocks noGrp="1"/>
          </p:cNvSpPr>
          <p:nvPr>
            <p:ph type="sldNum" sz="quarter" idx="11"/>
          </p:nvPr>
        </p:nvSpPr>
        <p:spPr/>
        <p:txBody>
          <a:bodyPr rtlCol="0"/>
          <a:lstStyle>
            <a:lvl1pPr>
              <a:defRPr/>
            </a:lvl1pPr>
          </a:lstStyle>
          <a:p>
            <a:pPr>
              <a:defRPr/>
            </a:pPr>
            <a:fld id="{70E5F690-2D17-48D6-BA52-9761E1C9E78D}" type="slidenum">
              <a:rPr lang="ru-RU"/>
              <a:pPr>
                <a:defRPr/>
              </a:pPr>
              <a:t>‹#›</a:t>
            </a:fld>
            <a:endParaRPr lang="ru-RU"/>
          </a:p>
        </p:txBody>
      </p:sp>
      <p:sp>
        <p:nvSpPr>
          <p:cNvPr id="6" name="Нижний колонтитул 9"/>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4"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9"/>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10"/>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11"/>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Прямая соединительная линия 12"/>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Прямая соединительная линия 14"/>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Прямая соединительная линия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Овал 19"/>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Овал 20"/>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Овал 21"/>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Овал 22"/>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Прямая соединительная линия 25"/>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lang="ru-RU" smtClean="0"/>
              <a:t>Образец заголовка</a:t>
            </a:r>
            <a:endParaRPr lang="en-US"/>
          </a:p>
        </p:txBody>
      </p:sp>
      <p:sp>
        <p:nvSpPr>
          <p:cNvPr id="3" name="Текст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20" name="Дата 3"/>
          <p:cNvSpPr>
            <a:spLocks noGrp="1"/>
          </p:cNvSpPr>
          <p:nvPr>
            <p:ph type="dt" sz="half" idx="10"/>
          </p:nvPr>
        </p:nvSpPr>
        <p:spPr bwMode="auto">
          <a:xfrm rot="5400000">
            <a:off x="7762875" y="1169988"/>
            <a:ext cx="2286000" cy="381000"/>
          </a:xfrm>
        </p:spPr>
        <p:txBody>
          <a:bodyPr/>
          <a:lstStyle>
            <a:lvl1pPr>
              <a:defRPr/>
            </a:lvl1pPr>
          </a:lstStyle>
          <a:p>
            <a:pPr>
              <a:defRPr/>
            </a:pPr>
            <a:fld id="{730C20BD-4A5A-4944-BBFE-F40C822202A0}" type="datetimeFigureOut">
              <a:rPr lang="ru-RU"/>
              <a:pPr>
                <a:defRPr/>
              </a:pPr>
              <a:t>28.01.2019</a:t>
            </a:fld>
            <a:endParaRPr lang="ru-RU"/>
          </a:p>
        </p:txBody>
      </p:sp>
      <p:sp>
        <p:nvSpPr>
          <p:cNvPr id="21" name="Нижний колонтитул 4"/>
          <p:cNvSpPr>
            <a:spLocks noGrp="1"/>
          </p:cNvSpPr>
          <p:nvPr>
            <p:ph type="ftr" sz="quarter" idx="11"/>
          </p:nvPr>
        </p:nvSpPr>
        <p:spPr bwMode="auto">
          <a:xfrm rot="5400000">
            <a:off x="7077076" y="4178300"/>
            <a:ext cx="3657600" cy="384175"/>
          </a:xfrm>
        </p:spPr>
        <p:txBody>
          <a:bodyPr/>
          <a:lstStyle>
            <a:lvl1pPr>
              <a:defRPr/>
            </a:lvl1pPr>
          </a:lstStyle>
          <a:p>
            <a:pPr>
              <a:defRPr/>
            </a:pPr>
            <a:endParaRPr lang="ru-RU"/>
          </a:p>
        </p:txBody>
      </p:sp>
      <p:sp>
        <p:nvSpPr>
          <p:cNvPr id="22" name="Номер слайда 5"/>
          <p:cNvSpPr>
            <a:spLocks noGrp="1"/>
          </p:cNvSpPr>
          <p:nvPr>
            <p:ph type="sldNum" sz="quarter" idx="12"/>
          </p:nvPr>
        </p:nvSpPr>
        <p:spPr bwMode="auto">
          <a:xfrm>
            <a:off x="1339850" y="4929188"/>
            <a:ext cx="609600" cy="517525"/>
          </a:xfrm>
        </p:spPr>
        <p:txBody>
          <a:bodyPr/>
          <a:lstStyle>
            <a:lvl1pPr>
              <a:defRPr/>
            </a:lvl1pPr>
          </a:lstStyle>
          <a:p>
            <a:pPr>
              <a:defRPr/>
            </a:pPr>
            <a:fld id="{53F44A46-F9DD-4E97-842A-52DCF2570B1A}"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9" name="Содержимое 8"/>
          <p:cNvSpPr>
            <a:spLocks noGrp="1"/>
          </p:cNvSpPr>
          <p:nvPr>
            <p:ph sz="quarter" idx="1"/>
          </p:nvPr>
        </p:nvSpPr>
        <p:spPr>
          <a:xfrm>
            <a:off x="457200" y="1600200"/>
            <a:ext cx="3657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Содержимое 10"/>
          <p:cNvSpPr>
            <a:spLocks noGrp="1"/>
          </p:cNvSpPr>
          <p:nvPr>
            <p:ph sz="quarter" idx="2"/>
          </p:nvPr>
        </p:nvSpPr>
        <p:spPr>
          <a:xfrm>
            <a:off x="4270248" y="1600200"/>
            <a:ext cx="3657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156F97CB-0EA3-4CF0-AB34-2DDF07B20883}" type="datetimeFigureOut">
              <a:rPr lang="ru-RU"/>
              <a:pPr>
                <a:defRPr/>
              </a:pPr>
              <a:t>28.01.2019</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72A43236-DAD6-490A-B16E-F3EEB6E7A644}"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lstStyle>
            <a:lvl1pPr>
              <a:defRPr/>
            </a:lvl1pPr>
          </a:lstStyle>
          <a:p>
            <a:r>
              <a:rPr lang="ru-RU" smtClean="0"/>
              <a:t>Образец заголовка</a:t>
            </a:r>
            <a:endParaRPr lang="en-US"/>
          </a:p>
        </p:txBody>
      </p:sp>
      <p:sp>
        <p:nvSpPr>
          <p:cNvPr id="11" name="Содержимое 10"/>
          <p:cNvSpPr>
            <a:spLocks noGrp="1"/>
          </p:cNvSpPr>
          <p:nvPr>
            <p:ph sz="quarter" idx="2"/>
          </p:nvPr>
        </p:nvSpPr>
        <p:spPr>
          <a:xfrm>
            <a:off x="457200" y="2362200"/>
            <a:ext cx="3657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quarter" idx="4"/>
          </p:nvPr>
        </p:nvSpPr>
        <p:spPr>
          <a:xfrm>
            <a:off x="4371975" y="2362200"/>
            <a:ext cx="3657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smtClean="0"/>
              <a:t>Образец текста</a:t>
            </a:r>
          </a:p>
        </p:txBody>
      </p:sp>
      <p:sp>
        <p:nvSpPr>
          <p:cNvPr id="7" name="Дата 13"/>
          <p:cNvSpPr>
            <a:spLocks noGrp="1"/>
          </p:cNvSpPr>
          <p:nvPr>
            <p:ph type="dt" sz="half" idx="10"/>
          </p:nvPr>
        </p:nvSpPr>
        <p:spPr/>
        <p:txBody>
          <a:bodyPr/>
          <a:lstStyle>
            <a:lvl1pPr>
              <a:defRPr/>
            </a:lvl1pPr>
          </a:lstStyle>
          <a:p>
            <a:pPr>
              <a:defRPr/>
            </a:pPr>
            <a:fld id="{3B00E131-DE1C-402F-9492-B288E803FA22}" type="datetimeFigureOut">
              <a:rPr lang="ru-RU"/>
              <a:pPr>
                <a:defRPr/>
              </a:pPr>
              <a:t>28.01.2019</a:t>
            </a:fld>
            <a:endParaRPr lang="ru-RU"/>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22"/>
          <p:cNvSpPr>
            <a:spLocks noGrp="1"/>
          </p:cNvSpPr>
          <p:nvPr>
            <p:ph type="sldNum" sz="quarter" idx="12"/>
          </p:nvPr>
        </p:nvSpPr>
        <p:spPr/>
        <p:txBody>
          <a:bodyPr/>
          <a:lstStyle>
            <a:lvl1pPr>
              <a:defRPr/>
            </a:lvl1pPr>
          </a:lstStyle>
          <a:p>
            <a:pPr>
              <a:defRPr/>
            </a:pPr>
            <a:fld id="{90F146EA-C824-4DB0-A4E5-630CCC6634CF}"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5"/>
          <p:cNvSpPr>
            <a:spLocks noGrp="1"/>
          </p:cNvSpPr>
          <p:nvPr>
            <p:ph type="dt" sz="half" idx="10"/>
          </p:nvPr>
        </p:nvSpPr>
        <p:spPr/>
        <p:txBody>
          <a:bodyPr rtlCol="0"/>
          <a:lstStyle>
            <a:lvl1pPr>
              <a:defRPr/>
            </a:lvl1pPr>
          </a:lstStyle>
          <a:p>
            <a:pPr>
              <a:defRPr/>
            </a:pPr>
            <a:fld id="{11117FA6-1FB0-45C9-A2CE-2CC68F14D62A}" type="datetimeFigureOut">
              <a:rPr lang="ru-RU"/>
              <a:pPr>
                <a:defRPr/>
              </a:pPr>
              <a:t>28.01.2019</a:t>
            </a:fld>
            <a:endParaRPr lang="ru-RU"/>
          </a:p>
        </p:txBody>
      </p:sp>
      <p:sp>
        <p:nvSpPr>
          <p:cNvPr id="4" name="Номер слайда 6"/>
          <p:cNvSpPr>
            <a:spLocks noGrp="1"/>
          </p:cNvSpPr>
          <p:nvPr>
            <p:ph type="sldNum" sz="quarter" idx="11"/>
          </p:nvPr>
        </p:nvSpPr>
        <p:spPr/>
        <p:txBody>
          <a:bodyPr rtlCol="0"/>
          <a:lstStyle>
            <a:lvl1pPr>
              <a:defRPr/>
            </a:lvl1pPr>
          </a:lstStyle>
          <a:p>
            <a:pPr>
              <a:defRPr/>
            </a:pPr>
            <a:fld id="{C3804EBA-9F2D-4F26-A9C6-D1452550A9E3}" type="slidenum">
              <a:rPr lang="ru-RU"/>
              <a:pPr>
                <a:defRPr/>
              </a:pPr>
              <a:t>‹#›</a:t>
            </a:fld>
            <a:endParaRPr lang="ru-RU"/>
          </a:p>
        </p:txBody>
      </p:sp>
      <p:sp>
        <p:nvSpPr>
          <p:cNvPr id="5" name="Нижний колонтитул 7"/>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5EE38866-DDD2-4807-8D80-E8DD0A8A9EFD}" type="datetimeFigureOut">
              <a:rPr lang="ru-RU"/>
              <a:pPr>
                <a:defRPr/>
              </a:pPr>
              <a:t>28.01.2019</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E5CB3348-378C-474E-AFB5-BF1B097F71F4}"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Прямая соединительная линия 8"/>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Овал 13"/>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rot="5400000">
            <a:off x="3371850" y="3200400"/>
            <a:ext cx="6309360" cy="457200"/>
          </a:xfrm>
        </p:spPr>
        <p:txBody>
          <a:bodyPr/>
          <a:lstStyle>
            <a:lvl1pPr algn="l">
              <a:buNone/>
              <a:defRPr sz="2000" b="1" cap="small" baseline="0"/>
            </a:lvl1pPr>
          </a:lstStyle>
          <a:p>
            <a:r>
              <a:rPr lang="ru-RU" smtClean="0"/>
              <a:t>Образец заголовка</a:t>
            </a:r>
            <a:endParaRPr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8" name="Содержимое 17"/>
          <p:cNvSpPr>
            <a:spLocks noGrp="1"/>
          </p:cNvSpPr>
          <p:nvPr>
            <p:ph sz="quarter" idx="1"/>
          </p:nvPr>
        </p:nvSpPr>
        <p:spPr>
          <a:xfrm>
            <a:off x="304800" y="274320"/>
            <a:ext cx="5638800" cy="632764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Дата 20"/>
          <p:cNvSpPr>
            <a:spLocks noGrp="1"/>
          </p:cNvSpPr>
          <p:nvPr>
            <p:ph type="dt" sz="half" idx="10"/>
          </p:nvPr>
        </p:nvSpPr>
        <p:spPr/>
        <p:txBody>
          <a:bodyPr rtlCol="0"/>
          <a:lstStyle>
            <a:lvl1pPr>
              <a:defRPr/>
            </a:lvl1pPr>
          </a:lstStyle>
          <a:p>
            <a:pPr>
              <a:defRPr/>
            </a:pPr>
            <a:fld id="{57A648A7-1AEE-4E02-8327-3F03E5E64920}" type="datetimeFigureOut">
              <a:rPr lang="ru-RU"/>
              <a:pPr>
                <a:defRPr/>
              </a:pPr>
              <a:t>28.01.2019</a:t>
            </a:fld>
            <a:endParaRPr lang="ru-RU"/>
          </a:p>
        </p:txBody>
      </p:sp>
      <p:sp>
        <p:nvSpPr>
          <p:cNvPr id="13" name="Номер слайда 21"/>
          <p:cNvSpPr>
            <a:spLocks noGrp="1"/>
          </p:cNvSpPr>
          <p:nvPr>
            <p:ph type="sldNum" sz="quarter" idx="11"/>
          </p:nvPr>
        </p:nvSpPr>
        <p:spPr/>
        <p:txBody>
          <a:bodyPr rtlCol="0"/>
          <a:lstStyle>
            <a:lvl1pPr>
              <a:defRPr/>
            </a:lvl1pPr>
          </a:lstStyle>
          <a:p>
            <a:pPr>
              <a:defRPr/>
            </a:pPr>
            <a:fld id="{EC54633E-E84C-4375-85D8-3D4A9D09348B}" type="slidenum">
              <a:rPr lang="ru-RU"/>
              <a:pPr>
                <a:defRPr/>
              </a:pPr>
              <a:t>‹#›</a:t>
            </a:fld>
            <a:endParaRPr lang="ru-RU"/>
          </a:p>
        </p:txBody>
      </p:sp>
      <p:sp>
        <p:nvSpPr>
          <p:cNvPr id="14" name="Нижний колонтитул 22"/>
          <p:cNvSpPr>
            <a:spLocks noGrp="1"/>
          </p:cNvSpPr>
          <p:nvPr>
            <p:ph type="ftr" sz="quarter" idx="12"/>
          </p:nvPr>
        </p:nvSpPr>
        <p:spPr/>
        <p:txBody>
          <a:bodyPr rtlCol="0"/>
          <a:lstStyle>
            <a:lvl1pPr>
              <a:defRPr/>
            </a:lvl1pPr>
          </a:lstStyle>
          <a:p>
            <a:pPr>
              <a:defRPr/>
            </a:pPr>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Овал 12"/>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Прямая соединительная линия 19"/>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Заголовок 1"/>
          <p:cNvSpPr>
            <a:spLocks noGrp="1"/>
          </p:cNvSpPr>
          <p:nvPr>
            <p:ph type="title"/>
          </p:nvPr>
        </p:nvSpPr>
        <p:spPr>
          <a:xfrm rot="5400000">
            <a:off x="3350133" y="3200400"/>
            <a:ext cx="6309360" cy="457200"/>
          </a:xfrm>
        </p:spPr>
        <p:txBody>
          <a:bodyPr/>
          <a:lstStyle>
            <a:lvl1pPr algn="l">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ru-RU" smtClean="0"/>
              <a:t>Образец текста</a:t>
            </a:r>
          </a:p>
        </p:txBody>
      </p:sp>
      <p:sp>
        <p:nvSpPr>
          <p:cNvPr id="12" name="Дата 16"/>
          <p:cNvSpPr>
            <a:spLocks noGrp="1"/>
          </p:cNvSpPr>
          <p:nvPr>
            <p:ph type="dt" sz="half" idx="10"/>
          </p:nvPr>
        </p:nvSpPr>
        <p:spPr/>
        <p:txBody>
          <a:bodyPr rtlCol="0"/>
          <a:lstStyle>
            <a:lvl1pPr>
              <a:defRPr/>
            </a:lvl1pPr>
          </a:lstStyle>
          <a:p>
            <a:pPr>
              <a:defRPr/>
            </a:pPr>
            <a:fld id="{91CDDD14-2B12-41C1-A8BF-6C9F27C6C4C0}" type="datetimeFigureOut">
              <a:rPr lang="ru-RU"/>
              <a:pPr>
                <a:defRPr/>
              </a:pPr>
              <a:t>28.01.2019</a:t>
            </a:fld>
            <a:endParaRPr lang="ru-RU"/>
          </a:p>
        </p:txBody>
      </p:sp>
      <p:sp>
        <p:nvSpPr>
          <p:cNvPr id="13" name="Номер слайда 17"/>
          <p:cNvSpPr>
            <a:spLocks noGrp="1"/>
          </p:cNvSpPr>
          <p:nvPr>
            <p:ph type="sldNum" sz="quarter" idx="11"/>
          </p:nvPr>
        </p:nvSpPr>
        <p:spPr/>
        <p:txBody>
          <a:bodyPr rtlCol="0"/>
          <a:lstStyle>
            <a:lvl1pPr>
              <a:defRPr/>
            </a:lvl1pPr>
          </a:lstStyle>
          <a:p>
            <a:pPr>
              <a:defRPr/>
            </a:pPr>
            <a:fld id="{C522CFA5-FB9C-49B6-9272-13CA44825C06}" type="slidenum">
              <a:rPr lang="ru-RU"/>
              <a:pPr>
                <a:defRPr/>
              </a:pPr>
              <a:t>‹#›</a:t>
            </a:fld>
            <a:endParaRPr lang="ru-RU"/>
          </a:p>
        </p:txBody>
      </p:sp>
      <p:sp>
        <p:nvSpPr>
          <p:cNvPr id="14" name="Нижний колонтитул 20"/>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lang="ru-RU" smtClean="0"/>
              <a:t>Образец заголовка</a:t>
            </a:r>
            <a:endParaRPr lang="en-US"/>
          </a:p>
        </p:txBody>
      </p:sp>
      <p:sp>
        <p:nvSpPr>
          <p:cNvPr id="1028" name="Текст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defRPr>
            </a:lvl1pPr>
          </a:lstStyle>
          <a:p>
            <a:pPr>
              <a:defRPr/>
            </a:pPr>
            <a:fld id="{C674A02A-B07C-4885-8490-81078AEBE5D2}" type="datetimeFigureOut">
              <a:rPr lang="ru-RU"/>
              <a:pPr>
                <a:defRPr/>
              </a:pPr>
              <a:t>28.01.2019</a:t>
            </a:fld>
            <a:endParaRPr lang="ru-RU"/>
          </a:p>
        </p:txBody>
      </p:sp>
      <p:sp>
        <p:nvSpPr>
          <p:cNvPr id="3" name="Нижний колонтитул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Овал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Номер слайда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smtClean="0">
                <a:solidFill>
                  <a:srgbClr val="FFFFFF"/>
                </a:solidFill>
                <a:latin typeface="+mn-lt"/>
              </a:defRPr>
            </a:lvl1pPr>
          </a:lstStyle>
          <a:p>
            <a:pPr>
              <a:defRPr/>
            </a:pPr>
            <a:fld id="{31F83ADF-E6C2-42ED-8842-C86E1CC7C01E}"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3" r:id="rId4"/>
    <p:sldLayoutId id="2147483682" r:id="rId5"/>
    <p:sldLayoutId id="2147483687" r:id="rId6"/>
    <p:sldLayoutId id="2147483681" r:id="rId7"/>
    <p:sldLayoutId id="2147483688" r:id="rId8"/>
    <p:sldLayoutId id="2147483689" r:id="rId9"/>
    <p:sldLayoutId id="2147483680" r:id="rId10"/>
    <p:sldLayoutId id="2147483679" r:id="rId11"/>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pitchFamily="18" charset="0"/>
        </a:defRPr>
      </a:lvl2pPr>
      <a:lvl3pPr algn="l" rtl="0" fontAlgn="base">
        <a:spcBef>
          <a:spcPct val="0"/>
        </a:spcBef>
        <a:spcAft>
          <a:spcPct val="0"/>
        </a:spcAft>
        <a:defRPr sz="3000">
          <a:solidFill>
            <a:schemeClr val="tx2"/>
          </a:solidFill>
          <a:latin typeface="Century Schoolbook" pitchFamily="18" charset="0"/>
        </a:defRPr>
      </a:lvl3pPr>
      <a:lvl4pPr algn="l" rtl="0" fontAlgn="base">
        <a:spcBef>
          <a:spcPct val="0"/>
        </a:spcBef>
        <a:spcAft>
          <a:spcPct val="0"/>
        </a:spcAft>
        <a:defRPr sz="3000">
          <a:solidFill>
            <a:schemeClr val="tx2"/>
          </a:solidFill>
          <a:latin typeface="Century Schoolbook" pitchFamily="18" charset="0"/>
        </a:defRPr>
      </a:lvl4pPr>
      <a:lvl5pPr algn="l" rtl="0" fontAlgn="base">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57375" y="928688"/>
            <a:ext cx="6786563" cy="3322637"/>
          </a:xfrm>
        </p:spPr>
        <p:txBody>
          <a:bodyPr>
            <a:noAutofit/>
          </a:bodyPr>
          <a:lstStyle/>
          <a:p>
            <a:pPr algn="ctr" fontAlgn="auto">
              <a:spcAft>
                <a:spcPts val="0"/>
              </a:spcAft>
              <a:defRPr/>
            </a:pPr>
            <a:r>
              <a:rPr lang="uk-UA" sz="7200" dirty="0" smtClean="0">
                <a:latin typeface="Times New Roman" pitchFamily="18" charset="0"/>
                <a:cs typeface="Times New Roman" pitchFamily="18" charset="0"/>
              </a:rPr>
              <a:t>Історія української адвокатури</a:t>
            </a:r>
            <a:endParaRPr lang="uk-UA" sz="7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Содержимое 2"/>
          <p:cNvSpPr>
            <a:spLocks noGrp="1"/>
          </p:cNvSpPr>
          <p:nvPr>
            <p:ph sz="quarter" idx="1"/>
          </p:nvPr>
        </p:nvSpPr>
        <p:spPr>
          <a:xfrm>
            <a:off x="357188" y="214313"/>
            <a:ext cx="8372475" cy="6215062"/>
          </a:xfrm>
        </p:spPr>
        <p:txBody>
          <a:bodyPr/>
          <a:lstStyle/>
          <a:p>
            <a:pPr marL="0" indent="539750" algn="just">
              <a:buFont typeface="Wingdings" pitchFamily="2" charset="2"/>
              <a:buNone/>
            </a:pPr>
            <a:r>
              <a:rPr lang="uk-UA" smtClean="0">
                <a:latin typeface="Times New Roman" pitchFamily="18" charset="0"/>
                <a:cs typeface="Times New Roman" pitchFamily="18" charset="0"/>
              </a:rPr>
              <a:t>Ради створювалися у судових округах. В </a:t>
            </a:r>
            <a:r>
              <a:rPr lang="uk-UA" b="1" i="1" smtClean="0">
                <a:latin typeface="Times New Roman" pitchFamily="18" charset="0"/>
                <a:cs typeface="Times New Roman" pitchFamily="18" charset="0"/>
              </a:rPr>
              <a:t>Україні функціонувало три ради присяжних повірених: Харківська (1874), Київська та Одеська (1904). </a:t>
            </a:r>
            <a:r>
              <a:rPr lang="uk-UA" smtClean="0">
                <a:latin typeface="Times New Roman" pitchFamily="18" charset="0"/>
                <a:cs typeface="Times New Roman" pitchFamily="18" charset="0"/>
              </a:rPr>
              <a:t>Харківську раду присяжних повірених очолював М.В. Жученко, Одеську - О. Я. Пергамент. 1874 р. О.Ф. Кістяківський сформулював обов'язки захисника.</a:t>
            </a:r>
          </a:p>
          <a:p>
            <a:pPr marL="0" indent="539750" algn="just">
              <a:buFont typeface="Wingdings" pitchFamily="2" charset="2"/>
              <a:buNone/>
            </a:pPr>
            <a:r>
              <a:rPr lang="uk-UA" smtClean="0">
                <a:latin typeface="Times New Roman" pitchFamily="18" charset="0"/>
                <a:cs typeface="Times New Roman" pitchFamily="18" charset="0"/>
              </a:rPr>
              <a:t>Адвокатура того часу об'єднала найбільш ліберальну групу інтелігенції, видатних юристів (В. Д. Спасович, К.К.Арсеньєв, І.Ф. Плевако, А. І. Урусов). Ці процеси зумовили перегляд демократичних положень судової реформи 1864 р. Уже з кінця 70-х років обмежено повноваження адвокатури, скорочено професійних прав адвокатів, контроль адвокатської діяльності, внесено зміни до законодавства, зокрема відмовлено жінкам у праві одержання звання приватного повіреного в судових справах (ст. 406-1 Судових статутів), євреям - у прийнятті до адвокатури (Указ 1889 року).</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Содержимое 2"/>
          <p:cNvSpPr>
            <a:spLocks noGrp="1"/>
          </p:cNvSpPr>
          <p:nvPr>
            <p:ph sz="quarter" idx="1"/>
          </p:nvPr>
        </p:nvSpPr>
        <p:spPr>
          <a:xfrm>
            <a:off x="428625" y="2000250"/>
            <a:ext cx="8229600" cy="1785938"/>
          </a:xfrm>
        </p:spPr>
        <p:txBody>
          <a:bodyPr/>
          <a:lstStyle/>
          <a:p>
            <a:pPr marL="0" indent="539750" algn="ctr">
              <a:buFont typeface="Wingdings" pitchFamily="2" charset="2"/>
              <a:buNone/>
            </a:pPr>
            <a:r>
              <a:rPr lang="uk-UA" sz="3200" b="1" smtClean="0">
                <a:latin typeface="Times New Roman" pitchFamily="18" charset="0"/>
                <a:cs typeface="Times New Roman" pitchFamily="18" charset="0"/>
              </a:rPr>
              <a:t>Адвокатура України 1917-1922 років. Організаційні форми адвокатської діяльності у цей період</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Содержимое 2"/>
          <p:cNvSpPr>
            <a:spLocks noGrp="1"/>
          </p:cNvSpPr>
          <p:nvPr>
            <p:ph sz="quarter" idx="1"/>
          </p:nvPr>
        </p:nvSpPr>
        <p:spPr>
          <a:xfrm>
            <a:off x="500063" y="571500"/>
            <a:ext cx="8229600" cy="5429250"/>
          </a:xfrm>
        </p:spPr>
        <p:txBody>
          <a:bodyPr/>
          <a:lstStyle/>
          <a:p>
            <a:pPr marL="0" indent="539750" algn="just">
              <a:buFont typeface="Wingdings" pitchFamily="2" charset="2"/>
              <a:buNone/>
            </a:pPr>
            <a:r>
              <a:rPr lang="uk-UA" sz="2000" smtClean="0">
                <a:latin typeface="Times New Roman" pitchFamily="18" charset="0"/>
                <a:cs typeface="Times New Roman" pitchFamily="18" charset="0"/>
              </a:rPr>
              <a:t>Революційні події 1917 р. позначитися на адвокатурі. </a:t>
            </a:r>
            <a:r>
              <a:rPr lang="uk-UA" sz="2000" b="1" i="1" smtClean="0">
                <a:latin typeface="Times New Roman" pitchFamily="18" charset="0"/>
                <a:cs typeface="Times New Roman" pitchFamily="18" charset="0"/>
              </a:rPr>
              <a:t>Декретом "Про суд" № 1 від 24.11.1917 присяжну адвокатуру як "буржуазний інститут" було скасовано</a:t>
            </a:r>
            <a:r>
              <a:rPr lang="uk-UA" sz="2000" smtClean="0">
                <a:latin typeface="Times New Roman" pitchFamily="18" charset="0"/>
                <a:cs typeface="Times New Roman" pitchFamily="18" charset="0"/>
              </a:rPr>
              <a:t>, без будь-якої заміни. Здійснювати представництво в суді дозволялося кожному, хто мав громадянські права, тобто </a:t>
            </a:r>
            <a:r>
              <a:rPr lang="uk-UA" sz="2000" b="1" i="1" smtClean="0">
                <a:latin typeface="Times New Roman" pitchFamily="18" charset="0"/>
                <a:cs typeface="Times New Roman" pitchFamily="18" charset="0"/>
              </a:rPr>
              <a:t>адвокатура ставала вільною професією</a:t>
            </a:r>
            <a:r>
              <a:rPr lang="uk-UA" sz="2000" smtClean="0">
                <a:latin typeface="Times New Roman" pitchFamily="18" charset="0"/>
                <a:cs typeface="Times New Roman" pitchFamily="18" charset="0"/>
              </a:rPr>
              <a:t>, як це було до реформи 1864 р.</a:t>
            </a:r>
          </a:p>
          <a:p>
            <a:pPr marL="0" indent="539750" algn="just">
              <a:buFont typeface="Wingdings" pitchFamily="2" charset="2"/>
              <a:buNone/>
            </a:pPr>
            <a:r>
              <a:rPr lang="uk-UA" sz="2000" smtClean="0">
                <a:latin typeface="Times New Roman" pitchFamily="18" charset="0"/>
                <a:cs typeface="Times New Roman" pitchFamily="18" charset="0"/>
              </a:rPr>
              <a:t>В Україні Центральна Рада, реформуючи судову систему, </a:t>
            </a:r>
            <a:r>
              <a:rPr lang="uk-UA" sz="2000" b="1" i="1" smtClean="0">
                <a:latin typeface="Times New Roman" pitchFamily="18" charset="0"/>
                <a:cs typeface="Times New Roman" pitchFamily="18" charset="0"/>
              </a:rPr>
              <a:t>залишила присяжну адвокатуру без змін</a:t>
            </a:r>
            <a:r>
              <a:rPr lang="uk-UA" sz="2000" smtClean="0">
                <a:latin typeface="Times New Roman" pitchFamily="18" charset="0"/>
                <a:cs typeface="Times New Roman" pitchFamily="18" charset="0"/>
              </a:rPr>
              <a:t>. 4 січня 1918 р. Народний Секретаріат прийняв постанову "</a:t>
            </a:r>
            <a:r>
              <a:rPr lang="uk-UA" sz="2000" b="1" smtClean="0">
                <a:latin typeface="Times New Roman" pitchFamily="18" charset="0"/>
                <a:cs typeface="Times New Roman" pitchFamily="18" charset="0"/>
              </a:rPr>
              <a:t>Про введення народного суду</a:t>
            </a:r>
            <a:r>
              <a:rPr lang="uk-UA" sz="2000" smtClean="0">
                <a:latin typeface="Times New Roman" pitchFamily="18" charset="0"/>
                <a:cs typeface="Times New Roman" pitchFamily="18" charset="0"/>
              </a:rPr>
              <a:t>", яким було скасовано присяжну та приватну адвокатуру, однак у лютому 1918 р. Центральна Рада поновила присяжну і приватну адвокатуру, яку через рік знову ліквідували.</a:t>
            </a:r>
          </a:p>
          <a:p>
            <a:pPr marL="0" indent="539750" algn="just">
              <a:buFont typeface="Wingdings" pitchFamily="2" charset="2"/>
              <a:buNone/>
            </a:pPr>
            <a:r>
              <a:rPr lang="uk-UA" sz="2000" smtClean="0">
                <a:latin typeface="Times New Roman" pitchFamily="18" charset="0"/>
                <a:cs typeface="Times New Roman" pitchFamily="18" charset="0"/>
              </a:rPr>
              <a:t>14 лютого 1919 р. Тимчасовим положенням про народні суди і революційні трибунали УРСР при них було створено колегії правозаступників, їх члени обиралися у повітах виконкомами з числа громадян, які відповідали умовам, що були встановлені для виборців, а в містах - міськими радами.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Содержимое 2"/>
          <p:cNvSpPr>
            <a:spLocks noGrp="1"/>
          </p:cNvSpPr>
          <p:nvPr>
            <p:ph sz="quarter" idx="1"/>
          </p:nvPr>
        </p:nvSpPr>
        <p:spPr>
          <a:xfrm>
            <a:off x="500063" y="214313"/>
            <a:ext cx="8229600" cy="6215062"/>
          </a:xfrm>
        </p:spPr>
        <p:txBody>
          <a:bodyPr/>
          <a:lstStyle/>
          <a:p>
            <a:pPr marL="0" indent="539750" algn="just">
              <a:buFont typeface="Wingdings" pitchFamily="2" charset="2"/>
              <a:buNone/>
            </a:pPr>
            <a:r>
              <a:rPr lang="uk-UA" sz="2000" smtClean="0">
                <a:latin typeface="Times New Roman" pitchFamily="18" charset="0"/>
                <a:cs typeface="Times New Roman" pitchFamily="18" charset="0"/>
              </a:rPr>
              <a:t>Члени колегії правозаступників обов'язково залучалися як захисники обвинувачених у кримінальних справах, котрі розглядалися з участю шести народних засідателів. Захисниками й представниками сторін виступали також близькі родичі, працівники державних установ, члени громадських організацій (Положення про народний суд УРСР від 26 жовтня 1920 р.). Обов'язкова участь захисника забезпечувалася в усіх справах, що були підсудними революційним трибуналам, а на попередньому слідстві це питання вирішував слідчий.</a:t>
            </a:r>
          </a:p>
          <a:p>
            <a:pPr marL="0" indent="539750" algn="just">
              <a:buFont typeface="Wingdings" pitchFamily="2" charset="2"/>
              <a:buNone/>
            </a:pPr>
            <a:r>
              <a:rPr lang="uk-UA" sz="2000" smtClean="0">
                <a:latin typeface="Times New Roman" pitchFamily="18" charset="0"/>
                <a:cs typeface="Times New Roman" pitchFamily="18" charset="0"/>
              </a:rPr>
              <a:t>Правозаступники зараховувалися на державну службу. </a:t>
            </a:r>
            <a:r>
              <a:rPr lang="uk-UA" sz="2000" b="1" i="1" smtClean="0">
                <a:latin typeface="Times New Roman" pitchFamily="18" charset="0"/>
                <a:cs typeface="Times New Roman" pitchFamily="18" charset="0"/>
              </a:rPr>
              <a:t>Постановою РНК УРСР "Про встановлення зборів у доход республіки по НКЮ" </a:t>
            </a:r>
            <a:r>
              <a:rPr lang="uk-UA" sz="2000" smtClean="0">
                <a:latin typeface="Times New Roman" pitchFamily="18" charset="0"/>
                <a:cs typeface="Times New Roman" pitchFamily="18" charset="0"/>
              </a:rPr>
              <a:t>(18 жовтня 1921 р.) обумовлювалася оплата за юридичну допомогу та участь правозаступника в судовому процесі. Незаможні особи звільнялися від оплати за отриману ними юридичну допомогу, надання якої забезпечували 192 спеціально створені бюро. Кількість адвокатів в Україні поступово збільшувалася.</a:t>
            </a:r>
          </a:p>
          <a:p>
            <a:pPr marL="0" indent="539750" algn="just">
              <a:buFont typeface="Wingdings" pitchFamily="2" charset="2"/>
              <a:buNone/>
            </a:pPr>
            <a:r>
              <a:rPr lang="uk-UA" sz="2000" smtClean="0">
                <a:latin typeface="Times New Roman" pitchFamily="18" charset="0"/>
                <a:cs typeface="Times New Roman" pitchFamily="18" charset="0"/>
              </a:rPr>
              <a:t>У 1921 р. була прийняла постанова РНК УРСР про розширення мережі юридичних консультацій. Розпочиналася кампанія прийняття до складу колегій здебільшого за партійною ознакою. На початку 20-х років значну частину колегій складали люди без юридичної освіти, проте віддані справі революції.</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Содержимое 2"/>
          <p:cNvSpPr>
            <a:spLocks noGrp="1"/>
          </p:cNvSpPr>
          <p:nvPr>
            <p:ph sz="quarter" idx="1"/>
          </p:nvPr>
        </p:nvSpPr>
        <p:spPr>
          <a:xfrm>
            <a:off x="428625" y="1071563"/>
            <a:ext cx="8229600" cy="3357562"/>
          </a:xfrm>
        </p:spPr>
        <p:txBody>
          <a:bodyPr/>
          <a:lstStyle/>
          <a:p>
            <a:pPr marL="0" indent="539750" algn="ctr">
              <a:buFont typeface="Wingdings" pitchFamily="2" charset="2"/>
              <a:buNone/>
            </a:pPr>
            <a:r>
              <a:rPr lang="uk-UA" sz="3200" b="1" smtClean="0">
                <a:latin typeface="Times New Roman" pitchFamily="18" charset="0"/>
                <a:cs typeface="Times New Roman" pitchFamily="18" charset="0"/>
              </a:rPr>
              <a:t>Адвокатура України 1922-1931 роках. Керівні органи адвокатури та їх повноваження. Судова реформа 1922 року. Нормативні акти, що регулювали організацію та діяльність адвокатури України.</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Содержимое 2"/>
          <p:cNvSpPr>
            <a:spLocks noGrp="1"/>
          </p:cNvSpPr>
          <p:nvPr>
            <p:ph sz="quarter" idx="1"/>
          </p:nvPr>
        </p:nvSpPr>
        <p:spPr>
          <a:xfrm>
            <a:off x="500063" y="214313"/>
            <a:ext cx="8229600" cy="6215062"/>
          </a:xfrm>
        </p:spPr>
        <p:txBody>
          <a:bodyPr/>
          <a:lstStyle/>
          <a:p>
            <a:pPr marL="0" indent="539750" algn="just">
              <a:buFont typeface="Wingdings" pitchFamily="2" charset="2"/>
              <a:buNone/>
            </a:pPr>
            <a:r>
              <a:rPr lang="uk-UA" sz="2000" smtClean="0">
                <a:latin typeface="Times New Roman" pitchFamily="18" charset="0"/>
                <a:cs typeface="Times New Roman" pitchFamily="18" charset="0"/>
              </a:rPr>
              <a:t>1922 р. відбулася судова реформа, яка стосувалася організаційного оформлення адвокатури. У Положенні про судоустрій Української PCP від 16.12.1922 </a:t>
            </a:r>
            <a:r>
              <a:rPr lang="uk-UA" sz="2000" b="1" i="1" smtClean="0">
                <a:latin typeface="Times New Roman" pitchFamily="18" charset="0"/>
                <a:cs typeface="Times New Roman" pitchFamily="18" charset="0"/>
              </a:rPr>
              <a:t>встановлювалася єдина система судових установ</a:t>
            </a:r>
            <a:r>
              <a:rPr lang="uk-UA" sz="2000" smtClean="0">
                <a:latin typeface="Times New Roman" pitchFamily="18" charset="0"/>
                <a:cs typeface="Times New Roman" pitchFamily="18" charset="0"/>
              </a:rPr>
              <a:t>: </a:t>
            </a:r>
            <a:r>
              <a:rPr lang="uk-UA" sz="2000" b="1" smtClean="0">
                <a:latin typeface="Times New Roman" pitchFamily="18" charset="0"/>
                <a:cs typeface="Times New Roman" pitchFamily="18" charset="0"/>
              </a:rPr>
              <a:t>народний і губернський суди, Верховний Суд УРСР.</a:t>
            </a:r>
          </a:p>
          <a:p>
            <a:pPr marL="0" indent="539750" algn="just">
              <a:buFont typeface="Wingdings" pitchFamily="2" charset="2"/>
              <a:buNone/>
            </a:pPr>
            <a:r>
              <a:rPr lang="uk-UA" sz="2000" smtClean="0">
                <a:latin typeface="Times New Roman" pitchFamily="18" charset="0"/>
                <a:cs typeface="Times New Roman" pitchFamily="18" charset="0"/>
              </a:rPr>
              <a:t>У резолюції І Всеукраїнського з'їзду працівників юстиції (січень 2012 р.) було зафіксовано, що колегії правозаступників існують при губернських відділах юстиції; оплата праці захисників проводиться за таксою, а у певних випадках громадян звільняли від оплати; встановлено недопустимість суміщення членства в колегії захисників із посадами в ЖКЮ, УНК, міліції.</a:t>
            </a:r>
          </a:p>
          <a:p>
            <a:pPr marL="0" indent="539750" algn="just">
              <a:buFont typeface="Wingdings" pitchFamily="2" charset="2"/>
              <a:buNone/>
            </a:pPr>
            <a:r>
              <a:rPr lang="uk-UA" sz="2000" smtClean="0">
                <a:latin typeface="Times New Roman" pitchFamily="18" charset="0"/>
                <a:cs typeface="Times New Roman" pitchFamily="18" charset="0"/>
              </a:rPr>
              <a:t>2 жовтня 1922 р. було прийнято </a:t>
            </a:r>
            <a:r>
              <a:rPr lang="uk-UA" sz="2000" b="1" smtClean="0">
                <a:latin typeface="Times New Roman" pitchFamily="18" charset="0"/>
                <a:cs typeface="Times New Roman" pitchFamily="18" charset="0"/>
              </a:rPr>
              <a:t>Положення про адвокатуру Української PCP. </a:t>
            </a:r>
            <a:r>
              <a:rPr lang="uk-UA" sz="2000" smtClean="0">
                <a:latin typeface="Times New Roman" pitchFamily="18" charset="0"/>
                <a:cs typeface="Times New Roman" pitchFamily="18" charset="0"/>
              </a:rPr>
              <a:t>14 листопада 1922 р. НКЮ УРСР затвердив Інструкцію про організацію губернських колегій оборонців у кримінальних та цивільних справах, які створювалися при губернських радах народних судців. Положення про адвокатуру визначало, хто міг стати членом колегії: це були особи, які мали практичний стаж роботи не менше двох років в органах юстиції або теоретичну і практичну підготовку, ступінь і порядок визнання якої встановлювався інструкцією НКЮ, та перелік осіб, які не могли бути членами колегії.</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Содержимое 2"/>
          <p:cNvSpPr>
            <a:spLocks noGrp="1"/>
          </p:cNvSpPr>
          <p:nvPr>
            <p:ph sz="quarter" idx="1"/>
          </p:nvPr>
        </p:nvSpPr>
        <p:spPr>
          <a:xfrm>
            <a:off x="500063" y="214313"/>
            <a:ext cx="8229600" cy="6215062"/>
          </a:xfrm>
        </p:spPr>
        <p:txBody>
          <a:bodyPr/>
          <a:lstStyle/>
          <a:p>
            <a:pPr marL="0" indent="539750" algn="just">
              <a:buFont typeface="Wingdings" pitchFamily="2" charset="2"/>
              <a:buNone/>
            </a:pPr>
            <a:r>
              <a:rPr lang="uk-UA" sz="2000" smtClean="0">
                <a:latin typeface="Times New Roman" pitchFamily="18" charset="0"/>
                <a:cs typeface="Times New Roman" pitchFamily="18" charset="0"/>
              </a:rPr>
              <a:t>На членів колегії оборонців покладалися певні обов'язки, на ведення справи оборонцю видавалася довіреність, за порушення накладалися дисциплінарні стягнення: попередження, догана, штраф, виключення з колегії безстроково або на певний строк. Президія колегії оборонців виконувала також чітко визначені функції.</a:t>
            </a:r>
          </a:p>
          <a:p>
            <a:pPr marL="0" indent="539750" algn="just">
              <a:buFont typeface="Wingdings" pitchFamily="2" charset="2"/>
              <a:buNone/>
            </a:pPr>
            <a:r>
              <a:rPr lang="uk-UA" sz="2000" b="1" smtClean="0">
                <a:latin typeface="Times New Roman" pitchFamily="18" charset="0"/>
                <a:cs typeface="Times New Roman" pitchFamily="18" charset="0"/>
              </a:rPr>
              <a:t>29 жовтня 1924 р. були затверджені Основи судоустрою СРСР і союзних республік</a:t>
            </a:r>
            <a:r>
              <a:rPr lang="uk-UA" sz="2000" smtClean="0">
                <a:latin typeface="Times New Roman" pitchFamily="18" charset="0"/>
                <a:cs typeface="Times New Roman" pitchFamily="18" charset="0"/>
              </a:rPr>
              <a:t>, у яких зазначалося, що для надання юридичної допомоги населенню і судового захисту засновуються колегії правозаступників (оборонці). У червні 1925 р. в зв'язку з новим адміністративно-територіальним поділом були створені окружні суди, при яких діяли колегії захисників.</a:t>
            </a:r>
          </a:p>
          <a:p>
            <a:pPr marL="0" indent="539750" algn="just">
              <a:buFont typeface="Wingdings" pitchFamily="2" charset="2"/>
              <a:buNone/>
            </a:pPr>
            <a:r>
              <a:rPr lang="uk-UA" sz="2000" smtClean="0">
                <a:latin typeface="Times New Roman" pitchFamily="18" charset="0"/>
                <a:cs typeface="Times New Roman" pitchFamily="18" charset="0"/>
              </a:rPr>
              <a:t>1927 р. в Українській СРР діяло 717 юридичних консультацій. 20 жовтня 1929 р. НКЮ затвердив Положення про колективні форми роботи колегій захисників. Юридична допомога надавалася тільки через консультації, захист у суді здійснювався лише за ордером юридичної консультації або президії колегії, тому кількість захисників у 1929-1931 </a:t>
            </a:r>
            <a:r>
              <a:rPr lang="fr-CA" sz="2000" smtClean="0">
                <a:latin typeface="Times New Roman" pitchFamily="18" charset="0"/>
                <a:cs typeface="Times New Roman" pitchFamily="18" charset="0"/>
              </a:rPr>
              <a:t>pp. </a:t>
            </a:r>
            <a:r>
              <a:rPr lang="uk-UA" sz="2000" smtClean="0">
                <a:latin typeface="Times New Roman" pitchFamily="18" charset="0"/>
                <a:cs typeface="Times New Roman" pitchFamily="18" charset="0"/>
              </a:rPr>
              <a:t>суттєво скоротилася.</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Содержимое 2"/>
          <p:cNvSpPr>
            <a:spLocks noGrp="1"/>
          </p:cNvSpPr>
          <p:nvPr>
            <p:ph sz="quarter" idx="1"/>
          </p:nvPr>
        </p:nvSpPr>
        <p:spPr>
          <a:xfrm>
            <a:off x="428625" y="1071563"/>
            <a:ext cx="8229600" cy="3357562"/>
          </a:xfrm>
        </p:spPr>
        <p:txBody>
          <a:bodyPr/>
          <a:lstStyle/>
          <a:p>
            <a:pPr marL="0" indent="539750" algn="ctr">
              <a:buFont typeface="Wingdings" pitchFamily="2" charset="2"/>
              <a:buNone/>
            </a:pPr>
            <a:r>
              <a:rPr lang="uk-UA" sz="3200" b="1" smtClean="0">
                <a:latin typeface="Times New Roman" pitchFamily="18" charset="0"/>
                <a:cs typeface="Times New Roman" pitchFamily="18" charset="0"/>
              </a:rPr>
              <a:t>Адвокатура України 1931-1939 років. Форми діяльності адвокатів, правове та фінансове становище об'єднань адвокатів, оплата праці адвокатів, організація контролю за діяльністю адвокатів та дисциплінарна відповідальність адвокатів.</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Содержимое 2"/>
          <p:cNvSpPr>
            <a:spLocks noGrp="1"/>
          </p:cNvSpPr>
          <p:nvPr>
            <p:ph sz="quarter" idx="1"/>
          </p:nvPr>
        </p:nvSpPr>
        <p:spPr>
          <a:xfrm>
            <a:off x="500063" y="214313"/>
            <a:ext cx="8229600" cy="6215062"/>
          </a:xfrm>
        </p:spPr>
        <p:txBody>
          <a:bodyPr/>
          <a:lstStyle/>
          <a:p>
            <a:pPr marL="0" indent="539750" algn="just">
              <a:buFont typeface="Wingdings" pitchFamily="2" charset="2"/>
              <a:buNone/>
            </a:pPr>
            <a:r>
              <a:rPr lang="uk-UA" sz="1800" smtClean="0">
                <a:latin typeface="Times New Roman" pitchFamily="18" charset="0"/>
                <a:cs typeface="Times New Roman" pitchFamily="18" charset="0"/>
              </a:rPr>
              <a:t>У зв'язку зі </a:t>
            </a:r>
            <a:r>
              <a:rPr lang="uk-UA" sz="1800" b="1" i="1" smtClean="0">
                <a:latin typeface="Times New Roman" pitchFamily="18" charset="0"/>
                <a:cs typeface="Times New Roman" pitchFamily="18" charset="0"/>
              </a:rPr>
              <a:t>скасуванням у жовтні 1929 р. індивідуальної адвокатської практики</a:t>
            </a:r>
            <a:r>
              <a:rPr lang="uk-UA" sz="1800" smtClean="0">
                <a:latin typeface="Times New Roman" pitchFamily="18" charset="0"/>
                <a:cs typeface="Times New Roman" pitchFamily="18" charset="0"/>
              </a:rPr>
              <a:t> здійснювалося реформування системи оплати праці захисника. Наказом НКЮ від 17 травня 1931 р. оплата праці визначалася відповідно до розряду адвоката. З 26 квітня 1932 р. НКЮ запровадив систему госпрозрахунку, встановлювався план, проте і ця система виявилася неприйнятною.</a:t>
            </a:r>
          </a:p>
          <a:p>
            <a:pPr marL="0" indent="539750" algn="just">
              <a:buFont typeface="Wingdings" pitchFamily="2" charset="2"/>
              <a:buNone/>
            </a:pPr>
            <a:r>
              <a:rPr lang="uk-UA" sz="1800" smtClean="0">
                <a:latin typeface="Times New Roman" pitchFamily="18" charset="0"/>
                <a:cs typeface="Times New Roman" pitchFamily="18" charset="0"/>
              </a:rPr>
              <a:t>1931 року НКЮ прийняв </a:t>
            </a:r>
            <a:r>
              <a:rPr lang="uk-UA" sz="1800" b="1" i="1" smtClean="0">
                <a:latin typeface="Times New Roman" pitchFamily="18" charset="0"/>
                <a:cs typeface="Times New Roman" pitchFamily="18" charset="0"/>
              </a:rPr>
              <a:t>Інструкцію про порядок ліквідації окружних судів, прокуратур і президій колегій захисників</a:t>
            </a:r>
            <a:r>
              <a:rPr lang="uk-UA" sz="1800" smtClean="0">
                <a:latin typeface="Times New Roman" pitchFamily="18" charset="0"/>
                <a:cs typeface="Times New Roman" pitchFamily="18" charset="0"/>
              </a:rPr>
              <a:t>, за якою скасовувалися округи і створювалися міжрайонні колегії захисників. У травні 1931 р. наказом НКЮ УРСР було визначено завдання міжрайонної колегії захисників, організацію, структуру, функції керівних органів, питання коштів і розподілу доходів, порядок прийому до колегії тощо. При президії міжрайонної колегії захисників створювалася іспитова комісія.</a:t>
            </a:r>
          </a:p>
          <a:p>
            <a:pPr marL="0" indent="539750" algn="just">
              <a:buFont typeface="Wingdings" pitchFamily="2" charset="2"/>
              <a:buNone/>
            </a:pPr>
            <a:r>
              <a:rPr lang="uk-UA" sz="1800" smtClean="0">
                <a:latin typeface="Times New Roman" pitchFamily="18" charset="0"/>
                <a:cs typeface="Times New Roman" pitchFamily="18" charset="0"/>
              </a:rPr>
              <a:t>25 вересня 1931 р. було затверджено нове </a:t>
            </a:r>
            <a:r>
              <a:rPr lang="uk-UA" sz="1800" b="1" smtClean="0">
                <a:latin typeface="Times New Roman" pitchFamily="18" charset="0"/>
                <a:cs typeface="Times New Roman" pitchFamily="18" charset="0"/>
              </a:rPr>
              <a:t>Положення про судоустрій УРСР </a:t>
            </a:r>
            <a:r>
              <a:rPr lang="uk-UA" sz="1800" smtClean="0">
                <a:latin typeface="Times New Roman" pitchFamily="18" charset="0"/>
                <a:cs typeface="Times New Roman" pitchFamily="18" charset="0"/>
              </a:rPr>
              <a:t>у зв'язку зі скасуванням двоступеневої системи управління і введенням іншого територіального устрою. Принципи організації колегій захисників переважно не змінилися. Залишалася єдина форма адвокатської діяльності - колективна, колегії було визнано юридичними особами. Замість міжрайонних колегій захисників утворювалися колегії при обласних судах, але знову під їхнім керівництвом і наглядом. При президії колегії утворювалися сектори: кадрів, організаційно-інспекторський, масової роботи, соціально-побутовий, господарської частини, бухгалтерії.</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Содержимое 2"/>
          <p:cNvSpPr>
            <a:spLocks noGrp="1"/>
          </p:cNvSpPr>
          <p:nvPr>
            <p:ph sz="quarter" idx="1"/>
          </p:nvPr>
        </p:nvSpPr>
        <p:spPr>
          <a:xfrm>
            <a:off x="500063" y="214313"/>
            <a:ext cx="8229600" cy="6215062"/>
          </a:xfrm>
        </p:spPr>
        <p:txBody>
          <a:bodyPr/>
          <a:lstStyle/>
          <a:p>
            <a:pPr marL="0" indent="539750" algn="just">
              <a:buFont typeface="Wingdings" pitchFamily="2" charset="2"/>
              <a:buNone/>
            </a:pPr>
            <a:r>
              <a:rPr lang="uk-UA" smtClean="0">
                <a:latin typeface="Times New Roman" pitchFamily="18" charset="0"/>
                <a:cs typeface="Times New Roman" pitchFamily="18" charset="0"/>
              </a:rPr>
              <a:t>У жовтні 1932 р. колегія НКЮ прийняла постанову про відзначення 10-річчя колегій захисників, нагородження адвокатів ювілейним знаком "</a:t>
            </a:r>
            <a:r>
              <a:rPr lang="uk-UA" b="1" smtClean="0">
                <a:latin typeface="Times New Roman" pitchFamily="18" charset="0"/>
                <a:cs typeface="Times New Roman" pitchFamily="18" charset="0"/>
              </a:rPr>
              <a:t>За революційну законність</a:t>
            </a:r>
            <a:r>
              <a:rPr lang="uk-UA" smtClean="0">
                <a:latin typeface="Times New Roman" pitchFamily="18" charset="0"/>
                <a:cs typeface="Times New Roman" pitchFamily="18" charset="0"/>
              </a:rPr>
              <a:t>". На початку 30-х років функціонували 10-місячні курси підготовки членів колегій захисників.</a:t>
            </a:r>
          </a:p>
          <a:p>
            <a:pPr marL="0" indent="539750" algn="just">
              <a:buFont typeface="Wingdings" pitchFamily="2" charset="2"/>
              <a:buNone/>
            </a:pPr>
            <a:r>
              <a:rPr lang="uk-UA" smtClean="0">
                <a:latin typeface="Times New Roman" pitchFamily="18" charset="0"/>
                <a:cs typeface="Times New Roman" pitchFamily="18" charset="0"/>
              </a:rPr>
              <a:t>У листопаді 1933 р. наказом Наркома юстиції був встановлений порядок розгляду дисциплінарних справ членів колегії, що покладався на її президію. 26 червня 1934 р. безпосереднє керівництво колегіями захисників було покладено на Найвищий суд.</a:t>
            </a:r>
          </a:p>
          <a:p>
            <a:pPr marL="0" indent="539750" algn="just">
              <a:buFont typeface="Wingdings" pitchFamily="2" charset="2"/>
              <a:buNone/>
            </a:pPr>
            <a:r>
              <a:rPr lang="uk-UA" smtClean="0">
                <a:latin typeface="Times New Roman" pitchFamily="18" charset="0"/>
                <a:cs typeface="Times New Roman" pitchFamily="18" charset="0"/>
              </a:rPr>
              <a:t>Директива Нарком'юсту СРСР від 22 грудня 1938 р. "</a:t>
            </a:r>
            <a:r>
              <a:rPr lang="uk-UA" b="1" smtClean="0">
                <a:latin typeface="Times New Roman" pitchFamily="18" charset="0"/>
                <a:cs typeface="Times New Roman" pitchFamily="18" charset="0"/>
              </a:rPr>
              <a:t>Про роботу колегій захисників</a:t>
            </a:r>
            <a:r>
              <a:rPr lang="uk-UA" smtClean="0">
                <a:latin typeface="Times New Roman" pitchFamily="18" charset="0"/>
                <a:cs typeface="Times New Roman" pitchFamily="18" charset="0"/>
              </a:rPr>
              <a:t>" була спрямована на одержавлення адвокатури.</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Содержимое 2"/>
          <p:cNvSpPr>
            <a:spLocks noGrp="1"/>
          </p:cNvSpPr>
          <p:nvPr>
            <p:ph sz="quarter" idx="1"/>
          </p:nvPr>
        </p:nvSpPr>
        <p:spPr>
          <a:xfrm>
            <a:off x="500063" y="1857375"/>
            <a:ext cx="8229600" cy="2357438"/>
          </a:xfrm>
        </p:spPr>
        <p:txBody>
          <a:bodyPr/>
          <a:lstStyle/>
          <a:p>
            <a:pPr marL="0" indent="539750" algn="ctr">
              <a:buFont typeface="Wingdings" pitchFamily="2" charset="2"/>
              <a:buNone/>
            </a:pPr>
            <a:r>
              <a:rPr lang="uk-UA" sz="3200" b="1" smtClean="0">
                <a:latin typeface="Times New Roman" pitchFamily="18" charset="0"/>
                <a:cs typeface="Times New Roman" pitchFamily="18" charset="0"/>
              </a:rPr>
              <a:t>Історія української адвокатури. Судове представництво в Київській Русі IX-XIII століттях та характерні риси цього представництва</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Содержимое 2"/>
          <p:cNvSpPr>
            <a:spLocks noGrp="1"/>
          </p:cNvSpPr>
          <p:nvPr>
            <p:ph sz="quarter" idx="1"/>
          </p:nvPr>
        </p:nvSpPr>
        <p:spPr>
          <a:xfrm>
            <a:off x="428625" y="1214438"/>
            <a:ext cx="8229600" cy="2786062"/>
          </a:xfrm>
        </p:spPr>
        <p:txBody>
          <a:bodyPr/>
          <a:lstStyle/>
          <a:p>
            <a:pPr marL="0" indent="539750" algn="ctr">
              <a:buFont typeface="Wingdings" pitchFamily="2" charset="2"/>
              <a:buNone/>
            </a:pPr>
            <a:r>
              <a:rPr lang="uk-UA" sz="3200" b="1" smtClean="0">
                <a:latin typeface="Times New Roman" pitchFamily="18" charset="0"/>
                <a:cs typeface="Times New Roman" pitchFamily="18" charset="0"/>
              </a:rPr>
              <a:t>Нормативно-правові акти, які регулювали діяльність адвокатури 1939-1962 років. Правове становище колегій адвокатів та організація діяльності юридичних консультацій. Оплата праці, нормативне регулювання. Дисциплінарна відповідальність адвокатів та порядок оскарження дисциплінарних стягнень.</a:t>
            </a:r>
          </a:p>
          <a:p>
            <a:pPr marL="0" indent="539750" algn="just">
              <a:buFont typeface="Wingdings" pitchFamily="2" charset="2"/>
              <a:buNone/>
            </a:pPr>
            <a:endParaRPr lang="uk-UA"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Содержимое 2"/>
          <p:cNvSpPr>
            <a:spLocks noGrp="1"/>
          </p:cNvSpPr>
          <p:nvPr>
            <p:ph sz="quarter" idx="1"/>
          </p:nvPr>
        </p:nvSpPr>
        <p:spPr>
          <a:xfrm>
            <a:off x="500063" y="214313"/>
            <a:ext cx="8229600" cy="6215062"/>
          </a:xfrm>
        </p:spPr>
        <p:txBody>
          <a:bodyPr/>
          <a:lstStyle/>
          <a:p>
            <a:pPr marL="0" indent="539750" algn="just">
              <a:buFont typeface="Wingdings" pitchFamily="2" charset="2"/>
              <a:buNone/>
            </a:pPr>
            <a:r>
              <a:rPr lang="uk-UA" b="1" smtClean="0">
                <a:latin typeface="Times New Roman" pitchFamily="18" charset="0"/>
                <a:cs typeface="Times New Roman" pitchFamily="18" charset="0"/>
              </a:rPr>
              <a:t>Наприкінці 30-х років було введено термін "адвокатура", "адвокат", відбулася централізація адвокатури</a:t>
            </a:r>
            <a:r>
              <a:rPr lang="uk-UA" smtClean="0">
                <a:latin typeface="Times New Roman" pitchFamily="18" charset="0"/>
                <a:cs typeface="Times New Roman" pitchFamily="18" charset="0"/>
              </a:rPr>
              <a:t>, що було закладено у затвердженому 16 серпня 1939 р. Радою Народних Комісарів СРСР Положенні про адвокатуру СРСР, за яким адвокатам заборонили поєднувати роботу в держустановах на повну ставку з роботою в адвокатурі.</a:t>
            </a:r>
          </a:p>
          <a:p>
            <a:pPr marL="0" indent="539750" algn="just">
              <a:buFont typeface="Wingdings" pitchFamily="2" charset="2"/>
              <a:buNone/>
            </a:pPr>
            <a:r>
              <a:rPr lang="uk-UA" smtClean="0">
                <a:latin typeface="Times New Roman" pitchFamily="18" charset="0"/>
                <a:cs typeface="Times New Roman" pitchFamily="18" charset="0"/>
              </a:rPr>
              <a:t>Оплата повинна була здійснюватися на підставі інструкції, затвердженої наказом № 85 НКЮ СРСР від 2 жовтня 1939 р. Нагляд за діяльністю адвокатури з боку державних органів був переданий Наркомату юстиції СРСР, республіканським і регіональним управлінням Наркоматам юстиції. Народному комісару юстиції СРСР та Народному комісару юстиції союзної республіки належало право відводу прийнятих до колегії адвокатів осіб (Наказ НКЮ СРСР "Про контроль за прийомом до адвокатури СРСР").</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Содержимое 2"/>
          <p:cNvSpPr>
            <a:spLocks noGrp="1"/>
          </p:cNvSpPr>
          <p:nvPr>
            <p:ph sz="quarter" idx="1"/>
          </p:nvPr>
        </p:nvSpPr>
        <p:spPr>
          <a:xfrm>
            <a:off x="500063" y="214313"/>
            <a:ext cx="8229600" cy="6215062"/>
          </a:xfrm>
        </p:spPr>
        <p:txBody>
          <a:bodyPr/>
          <a:lstStyle/>
          <a:p>
            <a:pPr marL="0" indent="539750" algn="just">
              <a:buFont typeface="Wingdings" pitchFamily="2" charset="2"/>
              <a:buNone/>
            </a:pPr>
            <a:r>
              <a:rPr lang="uk-UA" smtClean="0">
                <a:latin typeface="Times New Roman" pitchFamily="18" charset="0"/>
                <a:cs typeface="Times New Roman" pitchFamily="18" charset="0"/>
              </a:rPr>
              <a:t>У період воєнного часу кількісний склад адвокатури скоротився, водночас надавалася юридична допомога військовослужбовцям, членам їхніх сімей та інвалідам у справах надавалася безоплатно, а НКЮ СРСР листом № Д-21 від 06.03.1943 зобов'язав президії колегій для надання такої допомоги виділяти найбільш кваліфікованих адвокатів.</a:t>
            </a:r>
          </a:p>
          <a:p>
            <a:pPr marL="0" indent="539750" algn="just">
              <a:buFont typeface="Wingdings" pitchFamily="2" charset="2"/>
              <a:buNone/>
            </a:pPr>
            <a:r>
              <a:rPr lang="uk-UA" smtClean="0">
                <a:latin typeface="Times New Roman" pitchFamily="18" charset="0"/>
                <a:cs typeface="Times New Roman" pitchFamily="18" charset="0"/>
              </a:rPr>
              <a:t>У 50-х роках почала змінюватися позиція щодо адвокатів. Загальне керівництво роботою колегій здійснювалося НКЮ СРСР через НКЮ УРСР та управління НКЮ при обласних Радах депутатів трудящих. Положенням про адвокатуру визначалися: структура, завдання адвокатури, перелік видів юридичної допомоги, керівництво ЇЇ діяльністю, порядок прийому та виключення членів колегій, дисциплінарна відповідальність. Колегії адвокатів визначалися як добровільні фахові об'єднання. Нарком'юст УРСР систематично проводив перевірки роботи адвокатури.</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Содержимое 2"/>
          <p:cNvSpPr>
            <a:spLocks noGrp="1"/>
          </p:cNvSpPr>
          <p:nvPr>
            <p:ph sz="quarter" idx="1"/>
          </p:nvPr>
        </p:nvSpPr>
        <p:spPr>
          <a:xfrm>
            <a:off x="500063" y="214313"/>
            <a:ext cx="8229600" cy="6215062"/>
          </a:xfrm>
        </p:spPr>
        <p:txBody>
          <a:bodyPr/>
          <a:lstStyle/>
          <a:p>
            <a:pPr marL="0" indent="539750" algn="just">
              <a:buFont typeface="Wingdings" pitchFamily="2" charset="2"/>
              <a:buNone/>
            </a:pPr>
            <a:r>
              <a:rPr lang="uk-UA" sz="2000" smtClean="0">
                <a:latin typeface="Times New Roman" pitchFamily="18" charset="0"/>
                <a:cs typeface="Times New Roman" pitchFamily="18" charset="0"/>
              </a:rPr>
              <a:t>В особливих і дуже складних умовах адвокатура виконувала покладені на неї завдання у період Великої вітчизняної війни, коли Військовим трибуналам було надано право розглядати справи у скорочені терміни й у складі трьох постійних членів. Більшість справ розглядалися без участі адвоката, що було значним порушенням прав людини. У цей період пріоритетним було забезпечення якості правової допомоги. Про контроль за якістю її надання свідчать нормативні документи тих часів; спеціальний наказ </a:t>
            </a:r>
            <a:r>
              <a:rPr lang="uk-UA" sz="2000" b="1" i="1" smtClean="0">
                <a:latin typeface="Times New Roman" pitchFamily="18" charset="0"/>
                <a:cs typeface="Times New Roman" pitchFamily="18" charset="0"/>
              </a:rPr>
              <a:t>НКЮ СРСР від 19.03.1943 "Про поліпшення роботи юридичних консультацій колегій адвокатів", інструкція від 26.12.1944 "Про організацію контролю за якістю роботи адвокатів", директивний лист від 21.04.1945 "Про контроль за якістю роботи адвокатів, що обслуговують установи, підприємства й організації".</a:t>
            </a:r>
          </a:p>
          <a:p>
            <a:pPr marL="0" indent="539750" algn="just">
              <a:buFont typeface="Wingdings" pitchFamily="2" charset="2"/>
              <a:buNone/>
            </a:pPr>
            <a:r>
              <a:rPr lang="uk-UA" sz="2000" smtClean="0">
                <a:latin typeface="Times New Roman" pitchFamily="18" charset="0"/>
                <a:cs typeface="Times New Roman" pitchFamily="18" charset="0"/>
              </a:rPr>
              <a:t>1948 року відповідно до наказу Міністра юстиції УРСР було проведено першу атестацію адвокатів, другу атестацію - у 1952 р. У цьому ж році в колегіях запроваджено кодифікацію законодавства, затверджено Мін'юстом СРСР Положення про юридичні консультації колегій адвокатів, яке докладно регламентувало організацію та порядок їх роботи, проте воно було скасовано у квітні 1956 р. з введенням Типових правил внутрішнього трудового розпорядку для адвокатів.</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Содержимое 2"/>
          <p:cNvSpPr>
            <a:spLocks noGrp="1"/>
          </p:cNvSpPr>
          <p:nvPr>
            <p:ph sz="quarter" idx="1"/>
          </p:nvPr>
        </p:nvSpPr>
        <p:spPr>
          <a:xfrm>
            <a:off x="500063" y="214313"/>
            <a:ext cx="8229600" cy="6215062"/>
          </a:xfrm>
        </p:spPr>
        <p:txBody>
          <a:bodyPr/>
          <a:lstStyle/>
          <a:p>
            <a:pPr marL="0" indent="539750" algn="just">
              <a:buFont typeface="Wingdings" pitchFamily="2" charset="2"/>
              <a:buNone/>
            </a:pPr>
            <a:r>
              <a:rPr lang="uk-UA" sz="2000" smtClean="0">
                <a:latin typeface="Times New Roman" pitchFamily="18" charset="0"/>
                <a:cs typeface="Times New Roman" pitchFamily="18" charset="0"/>
              </a:rPr>
              <a:t>Прийняті на початку 60-х років нові законодавчі акти СРСР та Української </a:t>
            </a:r>
            <a:r>
              <a:rPr lang="fr-CA" sz="2000" smtClean="0">
                <a:latin typeface="Times New Roman" pitchFamily="18" charset="0"/>
                <a:cs typeface="Times New Roman" pitchFamily="18" charset="0"/>
              </a:rPr>
              <a:t>PCP </a:t>
            </a:r>
            <a:r>
              <a:rPr lang="uk-UA" sz="2000" smtClean="0">
                <a:latin typeface="Times New Roman" pitchFamily="18" charset="0"/>
                <a:cs typeface="Times New Roman" pitchFamily="18" charset="0"/>
              </a:rPr>
              <a:t>потребували змін у правовому статусі адвокатури. У зв'язку з цим було прийнято нове </a:t>
            </a:r>
            <a:r>
              <a:rPr lang="uk-UA" sz="2000" b="1" i="1" smtClean="0">
                <a:latin typeface="Times New Roman" pitchFamily="18" charset="0"/>
                <a:cs typeface="Times New Roman" pitchFamily="18" charset="0"/>
              </a:rPr>
              <a:t>Положення про адвокатуру, яке затвердила Верховна Рада УРСР 25.09.1962. У грудні 1970 р. ЦК КПРС і Рада Міністрів СРСР видали спільну постанову "Про покращення правової роботи в народному господарстві". Конституція СРСР (1977) містила статтю, у якій йшлося про адвокатуру (ст. 161), було прийнято Закон СРСР "Про адвокатуру" (1979).</a:t>
            </a:r>
          </a:p>
          <a:p>
            <a:pPr marL="0" indent="539750" algn="just">
              <a:buFont typeface="Wingdings" pitchFamily="2" charset="2"/>
              <a:buNone/>
            </a:pPr>
            <a:r>
              <a:rPr lang="uk-UA" sz="2000" smtClean="0">
                <a:latin typeface="Times New Roman" pitchFamily="18" charset="0"/>
                <a:cs typeface="Times New Roman" pitchFamily="18" charset="0"/>
              </a:rPr>
              <a:t>Колеги адвокатів створювалися за територіальним принципом та залишилися добровільним об'єднанням осіб. Незмінними залишилися завдання адвокатури, її організаційна структура, однак значно посилилася роль місцевих Рад депутатів трудящих у керівництві та контролі за діяльністю колегій адвокатів. Адвокатів зобов'язали використовувати всі вказані у законі засоби і способи захисту прав і законних інтересів громадян та юридичних осіб. Закріплено адвокатську таємницю, заходи заохочення й дисциплінарну відповідальність адвокатів.</a:t>
            </a:r>
          </a:p>
          <a:p>
            <a:pPr marL="0" indent="539750" algn="just">
              <a:buFont typeface="Wingdings" pitchFamily="2" charset="2"/>
              <a:buNone/>
            </a:pPr>
            <a:r>
              <a:rPr lang="uk-UA" sz="2000" smtClean="0">
                <a:latin typeface="Times New Roman" pitchFamily="18" charset="0"/>
                <a:cs typeface="Times New Roman" pitchFamily="18" charset="0"/>
              </a:rPr>
              <a:t>У Положенні передбачалося, що кошти колегії адвокатів утворювалися з сум, які відраховувалися юридичними консультаціями з надходжень за надану юридичну допомогу.</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Содержимое 2"/>
          <p:cNvSpPr>
            <a:spLocks noGrp="1"/>
          </p:cNvSpPr>
          <p:nvPr>
            <p:ph sz="quarter" idx="1"/>
          </p:nvPr>
        </p:nvSpPr>
        <p:spPr>
          <a:xfrm>
            <a:off x="571500" y="1285875"/>
            <a:ext cx="8229600" cy="3786188"/>
          </a:xfrm>
        </p:spPr>
        <p:txBody>
          <a:bodyPr/>
          <a:lstStyle/>
          <a:p>
            <a:pPr marL="0" indent="539750" algn="ctr">
              <a:buFont typeface="Wingdings" pitchFamily="2" charset="2"/>
              <a:buNone/>
            </a:pPr>
            <a:r>
              <a:rPr lang="uk-UA" sz="3200" b="1" smtClean="0">
                <a:latin typeface="Times New Roman" pitchFamily="18" charset="0"/>
                <a:cs typeface="Times New Roman" pitchFamily="18" charset="0"/>
              </a:rPr>
              <a:t>Правове становище адвокатури України у період 1962-1980 років. Законодавчі та нормативні акти, що регулювали діяльність адвокатури у цей період. Керівні органи колегій адвокатів та їх повноваження. Прийом та виключення із колегій адвокатів.</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Содержимое 2"/>
          <p:cNvSpPr>
            <a:spLocks noGrp="1"/>
          </p:cNvSpPr>
          <p:nvPr>
            <p:ph sz="quarter" idx="1"/>
          </p:nvPr>
        </p:nvSpPr>
        <p:spPr>
          <a:xfrm>
            <a:off x="500063" y="214313"/>
            <a:ext cx="8229600" cy="6215062"/>
          </a:xfrm>
        </p:spPr>
        <p:txBody>
          <a:bodyPr/>
          <a:lstStyle/>
          <a:p>
            <a:pPr marL="0" indent="539750" algn="just">
              <a:buFont typeface="Wingdings" pitchFamily="2" charset="2"/>
              <a:buNone/>
            </a:pPr>
            <a:r>
              <a:rPr lang="uk-UA" sz="2000" smtClean="0">
                <a:latin typeface="Times New Roman" pitchFamily="18" charset="0"/>
                <a:cs typeface="Times New Roman" pitchFamily="18" charset="0"/>
              </a:rPr>
              <a:t>Положення про адвокатуру, затверджене Верховною Радою 25.09.1962, зазнало змін у березні 1963 р. Замість Міністерства юстиції УРСР </a:t>
            </a:r>
            <a:r>
              <a:rPr lang="uk-UA" sz="2000" b="1" smtClean="0">
                <a:latin typeface="Times New Roman" pitchFamily="18" charset="0"/>
                <a:cs typeface="Times New Roman" pitchFamily="18" charset="0"/>
              </a:rPr>
              <a:t>створено Юридичну комісію при Раді Міністрів УРСР</a:t>
            </a:r>
            <a:r>
              <a:rPr lang="uk-UA" sz="2000" smtClean="0">
                <a:latin typeface="Times New Roman" pitchFamily="18" charset="0"/>
                <a:cs typeface="Times New Roman" pitchFamily="18" charset="0"/>
              </a:rPr>
              <a:t>, яка забезпечувала методичне керівництво роботою обласних колегій адвокатів, з червня 1966 р. на неї покладалися керівництво та контроль за діяльністю колегій адвокатів. 1970 року було відновлено Міністерство юстиції УРСР.</a:t>
            </a:r>
          </a:p>
          <a:p>
            <a:pPr marL="0" indent="539750" algn="just">
              <a:buFont typeface="Wingdings" pitchFamily="2" charset="2"/>
              <a:buNone/>
            </a:pPr>
            <a:r>
              <a:rPr lang="uk-UA" sz="2000" smtClean="0">
                <a:latin typeface="Times New Roman" pitchFamily="18" charset="0"/>
                <a:cs typeface="Times New Roman" pitchFamily="18" charset="0"/>
              </a:rPr>
              <a:t>Юридична комісія затверджувала кількісний склад колегій адвокатів, організовувала та проводила вибори керівних органів колегії, видавала інструкції та інші акти з питань діяльності адвокатури тощо. Змінився порядок виборів керівних органів колегії; президія та ревізійна комісія обиралися тепер відкритим голосуванням на загальних зборах, розширювалася компетенція президії колегії адвокатів. У колегіях увага приділялася методичній роботі, підвищенню кваліфікації адвокатів, зокрема 1976 р. </a:t>
            </a:r>
            <a:r>
              <a:rPr lang="uk-UA" sz="2000" b="1" smtClean="0">
                <a:latin typeface="Times New Roman" pitchFamily="18" charset="0"/>
                <a:cs typeface="Times New Roman" pitchFamily="18" charset="0"/>
              </a:rPr>
              <a:t>створено Громадський науково-дослідний інститут судового захисту та підвищення кваліфікації адвокатів при Київській обласній колегії адвокатів.</a:t>
            </a:r>
            <a:r>
              <a:rPr lang="uk-UA" sz="2000" smtClean="0">
                <a:latin typeface="Times New Roman" pitchFamily="18" charset="0"/>
                <a:cs typeface="Times New Roman" pitchFamily="18" charset="0"/>
              </a:rPr>
              <a:t> Колегії адвокатів підтримували зв'язки з державними органами й громадськими організаціями.</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Содержимое 2"/>
          <p:cNvSpPr>
            <a:spLocks noGrp="1"/>
          </p:cNvSpPr>
          <p:nvPr>
            <p:ph sz="quarter" idx="1"/>
          </p:nvPr>
        </p:nvSpPr>
        <p:spPr>
          <a:xfrm>
            <a:off x="500063" y="357188"/>
            <a:ext cx="8229600" cy="6072187"/>
          </a:xfrm>
        </p:spPr>
        <p:txBody>
          <a:bodyPr/>
          <a:lstStyle/>
          <a:p>
            <a:pPr marL="0" indent="539750" algn="just">
              <a:buFont typeface="Wingdings" pitchFamily="2" charset="2"/>
              <a:buNone/>
            </a:pPr>
            <a:r>
              <a:rPr lang="uk-UA" sz="2200" b="1" smtClean="0">
                <a:latin typeface="Times New Roman" pitchFamily="18" charset="0"/>
                <a:cs typeface="Times New Roman" pitchFamily="18" charset="0"/>
              </a:rPr>
              <a:t>Важливим етапом розвитку радянської адвокатури стало прийняття першого і єдиного в СРСР Закону "Про адвокатуру в СРСР" 30.11.1979</a:t>
            </a:r>
            <a:r>
              <a:rPr lang="uk-UA" sz="2200" smtClean="0">
                <a:latin typeface="Times New Roman" pitchFamily="18" charset="0"/>
                <a:cs typeface="Times New Roman" pitchFamily="18" charset="0"/>
              </a:rPr>
              <a:t>, який визначав організацію і порядок діяльності адвокатури в СРСР, встановлено порядок утворення колегій адвокатів. Для організації роботи адвокатів з надання юридичної допомоги президіями колегій адвокатів в містах створювалися юридичні консультації. Штат, посадові оклади кошторис витрат колегії адвокатів не підлягали реєстрації в фінансових органах.</a:t>
            </a:r>
          </a:p>
          <a:p>
            <a:pPr marL="0" indent="539750" algn="just">
              <a:buFont typeface="Wingdings" pitchFamily="2" charset="2"/>
              <a:buNone/>
            </a:pPr>
            <a:r>
              <a:rPr lang="uk-UA" sz="2200" smtClean="0">
                <a:latin typeface="Times New Roman" pitchFamily="18" charset="0"/>
                <a:cs typeface="Times New Roman" pitchFamily="18" charset="0"/>
              </a:rPr>
              <a:t>Загальне керівництво колегіями адвокатів здійснювали Ради народних депутатів та їх виконавчі й розпорядчі органи згідно з законодавством, що визначало їх компетенцію. Права і обов'язки Міністерства юстиції СРСР, міністерств юстиції союзних і автономних республік, відділів юстиції виконавчих комітетів крайових, обласних, міських Рад народних депутатів щодо колегій адвокатів визначали Закон "Про адвокатуру в СРСР", положення про адвокатуру союзних республік та інші нормативні акти.</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Содержимое 2"/>
          <p:cNvSpPr>
            <a:spLocks noGrp="1"/>
          </p:cNvSpPr>
          <p:nvPr>
            <p:ph sz="quarter" idx="1"/>
          </p:nvPr>
        </p:nvSpPr>
        <p:spPr>
          <a:xfrm>
            <a:off x="500063" y="1785938"/>
            <a:ext cx="8229600" cy="2643187"/>
          </a:xfrm>
        </p:spPr>
        <p:txBody>
          <a:bodyPr/>
          <a:lstStyle/>
          <a:p>
            <a:pPr marL="0" indent="539750" algn="ctr">
              <a:buFont typeface="Wingdings" pitchFamily="2" charset="2"/>
              <a:buNone/>
            </a:pPr>
            <a:r>
              <a:rPr lang="uk-UA" sz="3200" b="1" smtClean="0">
                <a:latin typeface="Times New Roman" pitchFamily="18" charset="0"/>
                <a:cs typeface="Times New Roman" pitchFamily="18" charset="0"/>
              </a:rPr>
              <a:t>Адвокатура України 1980-1990 років. Нормативно-правові акти, що регулювали діяльність адвокатури у цей період. Створення спілки адвокатів України. Органи адвокатського самоврядування.</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Содержимое 2"/>
          <p:cNvSpPr>
            <a:spLocks noGrp="1"/>
          </p:cNvSpPr>
          <p:nvPr>
            <p:ph sz="quarter" idx="1"/>
          </p:nvPr>
        </p:nvSpPr>
        <p:spPr>
          <a:xfrm>
            <a:off x="500063" y="214313"/>
            <a:ext cx="8229600" cy="6215062"/>
          </a:xfrm>
        </p:spPr>
        <p:txBody>
          <a:bodyPr/>
          <a:lstStyle/>
          <a:p>
            <a:pPr marL="0" indent="539750" algn="just">
              <a:buFont typeface="Wingdings" pitchFamily="2" charset="2"/>
              <a:buNone/>
            </a:pPr>
            <a:r>
              <a:rPr lang="uk-UA" smtClean="0">
                <a:latin typeface="Times New Roman" pitchFamily="18" charset="0"/>
                <a:cs typeface="Times New Roman" pitchFamily="18" charset="0"/>
              </a:rPr>
              <a:t>Закон СРСР "Про адвокатуру в СРСР" відносив низку питань до компетенції республіканських Положень про адвокатуру. Порядок обрання і компетенція президії колегії адвокатів та деякі інші питання знайшли своє відображення в новому </a:t>
            </a:r>
            <a:r>
              <a:rPr lang="uk-UA" b="1" smtClean="0">
                <a:latin typeface="Times New Roman" pitchFamily="18" charset="0"/>
                <a:cs typeface="Times New Roman" pitchFamily="18" charset="0"/>
              </a:rPr>
              <a:t>Положенні про адвокатуру УРСР</a:t>
            </a:r>
            <a:r>
              <a:rPr lang="uk-UA" smtClean="0">
                <a:latin typeface="Times New Roman" pitchFamily="18" charset="0"/>
                <a:cs typeface="Times New Roman" pitchFamily="18" charset="0"/>
              </a:rPr>
              <a:t>, затвердженому Верховною Радою УРСР 01.10.1980, яке регламентувало діяльність колегій адвокатів республіки, розширило види юридичної допомоги громадянам.</a:t>
            </a:r>
          </a:p>
          <a:p>
            <a:pPr marL="0" indent="539750" algn="just">
              <a:buFont typeface="Wingdings" pitchFamily="2" charset="2"/>
              <a:buNone/>
            </a:pPr>
            <a:r>
              <a:rPr lang="uk-UA" smtClean="0">
                <a:latin typeface="Times New Roman" pitchFamily="18" charset="0"/>
                <a:cs typeface="Times New Roman" pitchFamily="18" charset="0"/>
              </a:rPr>
              <a:t>Положення про адвокатуру УРСР залишило без змін структуру органів колегії адвокатів, однак підвищило вимоги до осіб, які приймаються в члени колегії адвокатів. У Положенні відновлено норму, згідно з якою президія обиралася шляхом таємного голосування, визначено широкі повноваження президії. У населених пунктах створювалися юридичні консультації на чолі завідувача юридичної консультації, кількість адвокатів визначалася президією колегії за погодженням із відділом юстиції.</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00063" y="571500"/>
            <a:ext cx="8229600" cy="5483225"/>
          </a:xfrm>
        </p:spPr>
        <p:txBody>
          <a:bodyPr>
            <a:noAutofit/>
          </a:bodyPr>
          <a:lstStyle/>
          <a:p>
            <a:pPr marL="0" indent="539750" algn="just">
              <a:buFont typeface="Wingdings" pitchFamily="2" charset="2"/>
              <a:buNone/>
            </a:pPr>
            <a:r>
              <a:rPr lang="uk-UA" smtClean="0">
                <a:latin typeface="Times New Roman" pitchFamily="18" charset="0"/>
                <a:cs typeface="Times New Roman" pitchFamily="18" charset="0"/>
              </a:rPr>
              <a:t>Адвокатура в Україні як особливий правовий інститут була </a:t>
            </a:r>
            <a:r>
              <a:rPr lang="uk-UA" b="1" i="1" smtClean="0">
                <a:latin typeface="Times New Roman" pitchFamily="18" charset="0"/>
                <a:cs typeface="Times New Roman" pitchFamily="18" charset="0"/>
              </a:rPr>
              <a:t>юридично визначена в реформах 1864 </a:t>
            </a:r>
            <a:r>
              <a:rPr lang="uk-UA" smtClean="0">
                <a:latin typeface="Times New Roman" pitchFamily="18" charset="0"/>
                <a:cs typeface="Times New Roman" pitchFamily="18" charset="0"/>
              </a:rPr>
              <a:t>р., однак цьому передував її аналог - </a:t>
            </a:r>
            <a:r>
              <a:rPr lang="uk-UA" b="1" smtClean="0">
                <a:latin typeface="Times New Roman" pitchFamily="18" charset="0"/>
                <a:cs typeface="Times New Roman" pitchFamily="18" charset="0"/>
              </a:rPr>
              <a:t>судове представництво</a:t>
            </a:r>
            <a:r>
              <a:rPr lang="uk-UA" smtClean="0">
                <a:latin typeface="Times New Roman" pitchFamily="18" charset="0"/>
                <a:cs typeface="Times New Roman" pitchFamily="18" charset="0"/>
              </a:rPr>
              <a:t>. </a:t>
            </a:r>
            <a:r>
              <a:rPr lang="uk-UA" b="1" smtClean="0">
                <a:latin typeface="Times New Roman" pitchFamily="18" charset="0"/>
                <a:cs typeface="Times New Roman" pitchFamily="18" charset="0"/>
              </a:rPr>
              <a:t>У період Київської Русі </a:t>
            </a:r>
            <a:r>
              <a:rPr lang="uk-UA" smtClean="0">
                <a:latin typeface="Times New Roman" pitchFamily="18" charset="0"/>
                <a:cs typeface="Times New Roman" pitchFamily="18" charset="0"/>
              </a:rPr>
              <a:t>(ІХ-ХІІІ ст.) роль захисників у судах виконували </a:t>
            </a:r>
            <a:r>
              <a:rPr lang="uk-UA" b="1" i="1" smtClean="0">
                <a:latin typeface="Times New Roman" pitchFamily="18" charset="0"/>
                <a:cs typeface="Times New Roman" pitchFamily="18" charset="0"/>
              </a:rPr>
              <a:t>родичі та добрі знайомі сторін</a:t>
            </a:r>
            <a:r>
              <a:rPr lang="uk-UA" smtClean="0">
                <a:latin typeface="Times New Roman" pitchFamily="18" charset="0"/>
                <a:cs typeface="Times New Roman" pitchFamily="18" charset="0"/>
              </a:rPr>
              <a:t>, а в добу зародження писаного систематизованого законодавства і панування звичаєвого права </a:t>
            </a:r>
            <a:r>
              <a:rPr lang="uk-UA" b="1" i="1" smtClean="0">
                <a:latin typeface="Times New Roman" pitchFamily="18" charset="0"/>
                <a:cs typeface="Times New Roman" pitchFamily="18" charset="0"/>
              </a:rPr>
              <a:t>функція захисника зводилася до товариської допомоги, а не професійної діяльності</a:t>
            </a:r>
            <a:r>
              <a:rPr lang="uk-UA" smtClean="0">
                <a:latin typeface="Times New Roman" pitchFamily="18" charset="0"/>
                <a:cs typeface="Times New Roman" pitchFamily="18" charset="0"/>
              </a:rPr>
              <a:t>.</a:t>
            </a:r>
          </a:p>
          <a:p>
            <a:pPr marL="0" indent="539750" algn="just">
              <a:buFont typeface="Wingdings" pitchFamily="2" charset="2"/>
              <a:buNone/>
            </a:pPr>
            <a:r>
              <a:rPr lang="uk-UA" smtClean="0">
                <a:latin typeface="Times New Roman" pitchFamily="18" charset="0"/>
                <a:cs typeface="Times New Roman" pitchFamily="18" charset="0"/>
              </a:rPr>
              <a:t>Процесуальне представництво в судовому процесі часів Київської Русі репрезентовано у першій писаній пам'ятці звичаєвого права - </a:t>
            </a:r>
            <a:r>
              <a:rPr lang="uk-UA" b="1" smtClean="0">
                <a:latin typeface="Times New Roman" pitchFamily="18" charset="0"/>
                <a:cs typeface="Times New Roman" pitchFamily="18" charset="0"/>
              </a:rPr>
              <a:t>Руській Правді</a:t>
            </a:r>
            <a:r>
              <a:rPr lang="uk-UA" smtClean="0">
                <a:latin typeface="Times New Roman" pitchFamily="18" charset="0"/>
                <a:cs typeface="Times New Roman" pitchFamily="18" charset="0"/>
              </a:rPr>
              <a:t>. Цим нормативним актом, який уже мав риси системи права, керувалися в судовій практиці аж до 1497 р., коли на зміну прийшов Судебник.</a:t>
            </a:r>
          </a:p>
          <a:p>
            <a:pPr marL="0" indent="539750">
              <a:buFont typeface="Wingdings" pitchFamily="2" charset="2"/>
              <a:buNone/>
            </a:pPr>
            <a:endParaRPr lang="ru-RU" sz="14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Содержимое 2"/>
          <p:cNvSpPr>
            <a:spLocks noGrp="1"/>
          </p:cNvSpPr>
          <p:nvPr>
            <p:ph sz="quarter" idx="1"/>
          </p:nvPr>
        </p:nvSpPr>
        <p:spPr>
          <a:xfrm>
            <a:off x="500063" y="214313"/>
            <a:ext cx="8229600" cy="6215062"/>
          </a:xfrm>
        </p:spPr>
        <p:txBody>
          <a:bodyPr/>
          <a:lstStyle/>
          <a:p>
            <a:pPr marL="0" indent="539750" algn="just">
              <a:buFont typeface="Wingdings" pitchFamily="2" charset="2"/>
              <a:buNone/>
            </a:pPr>
            <a:r>
              <a:rPr lang="uk-UA" sz="2000" smtClean="0">
                <a:latin typeface="Times New Roman" pitchFamily="18" charset="0"/>
                <a:cs typeface="Times New Roman" pitchFamily="18" charset="0"/>
              </a:rPr>
              <a:t>Положення про адвокатуру УРСР встановлювало її стосунки з державними та громадськими організаціями. Міністерству юстиції УРСР було надано право зупиняти виконання рішення загальних зборів чи постанови президії колегії адвокатів у випадку невідповідності їх чинному законодавству.</a:t>
            </a:r>
          </a:p>
          <a:p>
            <a:pPr marL="0" indent="539750" algn="just">
              <a:buFont typeface="Wingdings" pitchFamily="2" charset="2"/>
              <a:buNone/>
            </a:pPr>
            <a:r>
              <a:rPr lang="uk-UA" sz="2000" smtClean="0">
                <a:latin typeface="Times New Roman" pitchFamily="18" charset="0"/>
                <a:cs typeface="Times New Roman" pitchFamily="18" charset="0"/>
              </a:rPr>
              <a:t>Період 80-х років відзначився появою кооперативного руху в СРСР, з'явилися також і юридичні кооперативи.</a:t>
            </a:r>
          </a:p>
          <a:p>
            <a:pPr marL="0" indent="539750" algn="just">
              <a:buFont typeface="Wingdings" pitchFamily="2" charset="2"/>
              <a:buNone/>
            </a:pPr>
            <a:r>
              <a:rPr lang="uk-UA" sz="2000" smtClean="0">
                <a:latin typeface="Times New Roman" pitchFamily="18" charset="0"/>
                <a:cs typeface="Times New Roman" pitchFamily="18" charset="0"/>
              </a:rPr>
              <a:t>20-22 вересня 1990 р. у м. Києві відбувся Установчий з'їзд адвокатів, на якому була утворена Спілка адвокатів України, та який ухвалив рішення про потребу відновлення в Україні індивідуальної адвокатської практики, розробку і внесення на розгляд до Верховної Ради Закону "Про адвокатуру". Нині Спілка адвокатів України сприяє становленню української адвокатури відповідно до міжнародних стандартів, бере активну участь у розробці українського законодавства, представляє думку адвокатів у комітетах Верховної Ради, комісіях з судово-правової реформи, науково-методичних комісіях Верховного Суду, прийнята асоційованим членом до ССВЕ - Ради адвокатур та правничих товариств Європи, а також до інших впливових міжнародних організацій.</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Содержимое 2"/>
          <p:cNvSpPr>
            <a:spLocks noGrp="1"/>
          </p:cNvSpPr>
          <p:nvPr>
            <p:ph sz="quarter" idx="1"/>
          </p:nvPr>
        </p:nvSpPr>
        <p:spPr>
          <a:xfrm>
            <a:off x="500063" y="1785938"/>
            <a:ext cx="8229600" cy="1357312"/>
          </a:xfrm>
        </p:spPr>
        <p:txBody>
          <a:bodyPr/>
          <a:lstStyle/>
          <a:p>
            <a:pPr marL="0" indent="539750" algn="ctr">
              <a:buFont typeface="Wingdings" pitchFamily="2" charset="2"/>
              <a:buNone/>
            </a:pPr>
            <a:r>
              <a:rPr lang="uk-UA" sz="3200" b="1" smtClean="0">
                <a:latin typeface="Times New Roman" pitchFamily="18" charset="0"/>
                <a:cs typeface="Times New Roman" pitchFamily="18" charset="0"/>
              </a:rPr>
              <a:t>Закон України "Про адвокатуру". Його підготовка, прийняття та введення в дію.</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Содержимое 2"/>
          <p:cNvSpPr>
            <a:spLocks noGrp="1"/>
          </p:cNvSpPr>
          <p:nvPr>
            <p:ph sz="quarter" idx="1"/>
          </p:nvPr>
        </p:nvSpPr>
        <p:spPr>
          <a:xfrm>
            <a:off x="500063" y="500063"/>
            <a:ext cx="8229600" cy="5429250"/>
          </a:xfrm>
        </p:spPr>
        <p:txBody>
          <a:bodyPr/>
          <a:lstStyle/>
          <a:p>
            <a:pPr marL="0" indent="539750" algn="just">
              <a:buFont typeface="Wingdings" pitchFamily="2" charset="2"/>
              <a:buNone/>
            </a:pPr>
            <a:r>
              <a:rPr lang="uk-UA" sz="1800" smtClean="0">
                <a:latin typeface="Times New Roman" pitchFamily="18" charset="0"/>
                <a:cs typeface="Times New Roman" pitchFamily="18" charset="0"/>
              </a:rPr>
              <a:t>Відповідно до ст. І Закону України "Про адвокатуру", адвокатура України є добровільним професійним громадським об'єднанням, покликаним згідно з Конституцією України сприяти захисту прав, свобод та представляти законні інтереси громадян України, іноземних громадян, осіб без громадянства, юридичних осіб, подавати їм іншу юридичну допомогу.</a:t>
            </a:r>
          </a:p>
          <a:p>
            <a:pPr marL="0" indent="539750" algn="just">
              <a:buFont typeface="Wingdings" pitchFamily="2" charset="2"/>
              <a:buNone/>
            </a:pPr>
            <a:r>
              <a:rPr lang="uk-UA" sz="1800" smtClean="0">
                <a:latin typeface="Times New Roman" pitchFamily="18" charset="0"/>
                <a:cs typeface="Times New Roman" pitchFamily="18" charset="0"/>
              </a:rPr>
              <a:t>Закон був прийнятий 19 грудня 1992 р. і вводився в дію Постановою Верховної Ради України "Про порядок введення в дію Закону України "Про адвокатуру" № 2888-ХП. Згідно з цим нормативно-правовим актом Верховна Рада України постановила ввести в дію Закон України "Про адвокатуру" з 1 лютого 1993 р. Постановою встановлювалося, що свідоцтва на право заняття адвокатською діяльністю видаються без складання кваліфікаційних іспитів особам, які на день прийняття цієї постанови с членами колегій адвокатів або мають ліцензію на здійснення юридичної практики чи працюють за ліцензіями, виданими підприємцям - юридичним особам. Крім того, Постановою було доручено Кабінету Міністрів України до 15 січня 1992 р. розробити та подати на затвердження Президенту України проекти Положення про кваліфікаційно-дисциплінарну комісію адвокатури та Положення про Вищу кваліфікаційну комісію адвокатури; внести пропозиції про приведення чинного законодавства та рішень Уряду у відповідність з цим Законом.</a:t>
            </a:r>
          </a:p>
          <a:p>
            <a:pPr marL="0" indent="539750" algn="just">
              <a:buFont typeface="Wingdings" pitchFamily="2" charset="2"/>
              <a:buNone/>
            </a:pPr>
            <a:endParaRPr lang="uk-UA" sz="14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Содержимое 2"/>
          <p:cNvSpPr>
            <a:spLocks noGrp="1"/>
          </p:cNvSpPr>
          <p:nvPr>
            <p:ph sz="quarter" idx="1"/>
          </p:nvPr>
        </p:nvSpPr>
        <p:spPr>
          <a:xfrm>
            <a:off x="500063" y="214313"/>
            <a:ext cx="8229600" cy="6215062"/>
          </a:xfrm>
        </p:spPr>
        <p:txBody>
          <a:bodyPr/>
          <a:lstStyle/>
          <a:p>
            <a:pPr marL="0" indent="539750" algn="just">
              <a:buFont typeface="Wingdings" pitchFamily="2" charset="2"/>
              <a:buNone/>
            </a:pPr>
            <a:r>
              <a:rPr lang="uk-UA" smtClean="0">
                <a:latin typeface="Times New Roman" pitchFamily="18" charset="0"/>
                <a:cs typeface="Times New Roman" pitchFamily="18" charset="0"/>
              </a:rPr>
              <a:t>Цією Постановою були визнані такими, що втратили чинність з 1 лютого 1993 </a:t>
            </a:r>
            <a:r>
              <a:rPr lang="fr-CA" smtClean="0">
                <a:latin typeface="Times New Roman" pitchFamily="18" charset="0"/>
                <a:cs typeface="Times New Roman" pitchFamily="18" charset="0"/>
              </a:rPr>
              <a:t>p., </a:t>
            </a:r>
            <a:r>
              <a:rPr lang="uk-UA" b="1" i="1" smtClean="0">
                <a:latin typeface="Times New Roman" pitchFamily="18" charset="0"/>
                <a:cs typeface="Times New Roman" pitchFamily="18" charset="0"/>
              </a:rPr>
              <a:t>Положення про адвокатуру Української </a:t>
            </a:r>
            <a:r>
              <a:rPr lang="fr-CA" b="1" i="1" smtClean="0">
                <a:latin typeface="Times New Roman" pitchFamily="18" charset="0"/>
                <a:cs typeface="Times New Roman" pitchFamily="18" charset="0"/>
              </a:rPr>
              <a:t>PCP </a:t>
            </a:r>
            <a:r>
              <a:rPr lang="uk-UA" b="1" i="1" smtClean="0">
                <a:latin typeface="Times New Roman" pitchFamily="18" charset="0"/>
                <a:cs typeface="Times New Roman" pitchFamily="18" charset="0"/>
              </a:rPr>
              <a:t>і Закон Української </a:t>
            </a:r>
            <a:r>
              <a:rPr lang="fr-CA" b="1" i="1" smtClean="0">
                <a:latin typeface="Times New Roman" pitchFamily="18" charset="0"/>
                <a:cs typeface="Times New Roman" pitchFamily="18" charset="0"/>
              </a:rPr>
              <a:t>PCP "</a:t>
            </a:r>
            <a:r>
              <a:rPr lang="uk-UA" b="1" i="1" smtClean="0">
                <a:latin typeface="Times New Roman" pitchFamily="18" charset="0"/>
                <a:cs typeface="Times New Roman" pitchFamily="18" charset="0"/>
              </a:rPr>
              <a:t>Про затвердження Положення про адвокатуру Української </a:t>
            </a:r>
            <a:r>
              <a:rPr lang="fr-CA" b="1" i="1" smtClean="0">
                <a:latin typeface="Times New Roman" pitchFamily="18" charset="0"/>
                <a:cs typeface="Times New Roman" pitchFamily="18" charset="0"/>
              </a:rPr>
              <a:t>PCP" </a:t>
            </a:r>
            <a:r>
              <a:rPr lang="uk-UA" b="1" i="1" smtClean="0">
                <a:latin typeface="Times New Roman" pitchFamily="18" charset="0"/>
                <a:cs typeface="Times New Roman" pitchFamily="18" charset="0"/>
              </a:rPr>
              <a:t>від 31 жовтня 1980 р.</a:t>
            </a:r>
          </a:p>
          <a:p>
            <a:pPr marL="0" indent="539750" algn="just">
              <a:buFont typeface="Wingdings" pitchFamily="2" charset="2"/>
              <a:buNone/>
            </a:pPr>
            <a:r>
              <a:rPr lang="uk-UA" smtClean="0">
                <a:latin typeface="Times New Roman" pitchFamily="18" charset="0"/>
                <a:cs typeface="Times New Roman" pitchFamily="18" charset="0"/>
              </a:rPr>
              <a:t>Умови набуття статусу адвоката закріплено у ст. 2 Закону України "Про адвокатуру". Відповідно до неї адвокатом може бути громадянин України, який мас вищу юридичну освіту, стаж роботи за спеціальністю юриста або помічника адвоката не менше двох років, склав кваліфікаційні іспити, одержав свідоцтво про право на заняття адвокатською діяльністю та прийняв Присягу адвоката України.</a:t>
            </a:r>
          </a:p>
          <a:p>
            <a:pPr marL="0" indent="539750" algn="just">
              <a:buFont typeface="Wingdings" pitchFamily="2" charset="2"/>
              <a:buNone/>
            </a:pPr>
            <a:r>
              <a:rPr lang="uk-UA" smtClean="0">
                <a:latin typeface="Times New Roman" pitchFamily="18" charset="0"/>
                <a:cs typeface="Times New Roman" pitchFamily="18" charset="0"/>
              </a:rPr>
              <a:t>Адвокат не може працювати в суді, прокуратурі, державному нотаріаті, органах внутрішніх справ, служби безпеки, державного управління. Адвокатом не може бути особа, яка має судимість.</a:t>
            </a:r>
          </a:p>
          <a:p>
            <a:pPr marL="0" indent="539750" algn="just">
              <a:buFont typeface="Wingdings" pitchFamily="2" charset="2"/>
              <a:buNone/>
            </a:pPr>
            <a:endParaRPr lang="uk-UA"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Содержимое 2"/>
          <p:cNvSpPr>
            <a:spLocks noGrp="1"/>
          </p:cNvSpPr>
          <p:nvPr>
            <p:ph sz="quarter" idx="1"/>
          </p:nvPr>
        </p:nvSpPr>
        <p:spPr>
          <a:xfrm>
            <a:off x="500063" y="785813"/>
            <a:ext cx="8229600" cy="2643187"/>
          </a:xfrm>
        </p:spPr>
        <p:txBody>
          <a:bodyPr/>
          <a:lstStyle/>
          <a:p>
            <a:pPr marL="0" indent="539750" algn="ctr">
              <a:buFont typeface="Wingdings" pitchFamily="2" charset="2"/>
              <a:buNone/>
            </a:pPr>
            <a:r>
              <a:rPr lang="uk-UA" sz="3200" b="1" smtClean="0">
                <a:latin typeface="Times New Roman" pitchFamily="18" charset="0"/>
                <a:cs typeface="Times New Roman" pitchFamily="18" charset="0"/>
              </a:rPr>
              <a:t>Нормативно-правові акти, що регулюють діяльність адвокатури у сучасний період. Положення «Про Вищу кваліфікаційно-дисциплінарну комісію адвокатури»</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Содержимое 2"/>
          <p:cNvSpPr>
            <a:spLocks noGrp="1"/>
          </p:cNvSpPr>
          <p:nvPr>
            <p:ph sz="quarter" idx="1"/>
          </p:nvPr>
        </p:nvSpPr>
        <p:spPr>
          <a:xfrm>
            <a:off x="500063" y="214313"/>
            <a:ext cx="8229600" cy="6286500"/>
          </a:xfrm>
        </p:spPr>
        <p:txBody>
          <a:bodyPr/>
          <a:lstStyle/>
          <a:p>
            <a:pPr marL="0" indent="539750" algn="just">
              <a:buFont typeface="Wingdings" pitchFamily="2" charset="2"/>
              <a:buNone/>
            </a:pPr>
            <a:endParaRPr lang="uk-UA" sz="2200" smtClean="0">
              <a:latin typeface="Times New Roman" pitchFamily="18" charset="0"/>
              <a:cs typeface="Times New Roman" pitchFamily="18" charset="0"/>
            </a:endParaRPr>
          </a:p>
          <a:p>
            <a:pPr marL="0" indent="539750" algn="just">
              <a:buFont typeface="Wingdings" pitchFamily="2" charset="2"/>
              <a:buNone/>
            </a:pPr>
            <a:r>
              <a:rPr lang="uk-UA" sz="2200" b="1" i="1" smtClean="0">
                <a:latin typeface="Times New Roman" pitchFamily="18" charset="0"/>
                <a:cs typeface="Times New Roman" pitchFamily="18" charset="0"/>
              </a:rPr>
              <a:t>5 липня 2012 року Верховна Рада прийняла Закон України "Про адвокатуру та адвокатську діяльність" (далі - новий Закон про адвокатуру)</a:t>
            </a:r>
            <a:r>
              <a:rPr lang="en-US" sz="2200" b="1" i="1" smtClean="0">
                <a:latin typeface="Times New Roman" pitchFamily="18" charset="0"/>
                <a:cs typeface="Times New Roman" pitchFamily="18" charset="0"/>
              </a:rPr>
              <a:t>. </a:t>
            </a:r>
            <a:endParaRPr lang="uk-UA" sz="2200" b="1" i="1" smtClean="0">
              <a:latin typeface="Times New Roman" pitchFamily="18" charset="0"/>
              <a:cs typeface="Times New Roman" pitchFamily="18" charset="0"/>
            </a:endParaRPr>
          </a:p>
          <a:p>
            <a:pPr marL="0" indent="539750" algn="just">
              <a:buFont typeface="Wingdings" pitchFamily="2" charset="2"/>
              <a:buNone/>
            </a:pPr>
            <a:r>
              <a:rPr lang="uk-UA" sz="2200" smtClean="0">
                <a:latin typeface="Times New Roman" pitchFamily="18" charset="0"/>
                <a:cs typeface="Times New Roman" pitchFamily="18" charset="0"/>
              </a:rPr>
              <a:t>Законом реформовано засади здійснення адвокатської діяльності в Україні відповідно до загальновизнаних міжнародних демократичних стандартів, що забезпечить надання адвокатами професійної правової допомоги кожному, хто її потребує. Новим законом, зокрема, удосконалено порядок допуску до професії адвоката, визначено види та гарантії адвокатської діяльності, чітку систему органів адвокатського самоврядування, запроваджено ведення Єдиного реєстру адвокатів України, встановлено дієвий механізм дисциплінарної відповідальності адвокатів, а також врегульовано питання участі адвокатів іноземних держав у здійсненні адвокатської діяльності на території України.</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Содержимое 2"/>
          <p:cNvSpPr>
            <a:spLocks noGrp="1"/>
          </p:cNvSpPr>
          <p:nvPr>
            <p:ph sz="quarter" idx="1"/>
          </p:nvPr>
        </p:nvSpPr>
        <p:spPr>
          <a:xfrm>
            <a:off x="500063" y="214313"/>
            <a:ext cx="8229600" cy="6215062"/>
          </a:xfrm>
        </p:spPr>
        <p:txBody>
          <a:bodyPr/>
          <a:lstStyle/>
          <a:p>
            <a:pPr marL="0" indent="539750" algn="just">
              <a:buFont typeface="Wingdings" pitchFamily="2" charset="2"/>
              <a:buNone/>
            </a:pPr>
            <a:r>
              <a:rPr lang="uk-UA" sz="2200" b="1" smtClean="0">
                <a:latin typeface="Times New Roman" pitchFamily="18" charset="0"/>
                <a:cs typeface="Times New Roman" pitchFamily="18" charset="0"/>
              </a:rPr>
              <a:t>Положення «Про Вищу кваліфікаційно-дисциплінарну комісію адвокатури» </a:t>
            </a:r>
            <a:r>
              <a:rPr lang="uk-UA" sz="2200" smtClean="0">
                <a:latin typeface="Times New Roman" pitchFamily="18" charset="0"/>
                <a:cs typeface="Times New Roman" pitchFamily="18" charset="0"/>
              </a:rPr>
              <a:t>визначає, що </a:t>
            </a:r>
            <a:r>
              <a:rPr lang="uk-UA" sz="2200" b="1" smtClean="0">
                <a:latin typeface="Times New Roman" pitchFamily="18" charset="0"/>
                <a:cs typeface="Times New Roman" pitchFamily="18" charset="0"/>
              </a:rPr>
              <a:t>Вища кваліфікаційно-дисциплінарна комісія адвокатури </a:t>
            </a:r>
            <a:r>
              <a:rPr lang="uk-UA" sz="2200" smtClean="0">
                <a:latin typeface="Times New Roman" pitchFamily="18" charset="0"/>
                <a:cs typeface="Times New Roman" pitchFamily="18" charset="0"/>
              </a:rPr>
              <a:t>(далі - ВКДКА) - колегіальний орган, що діє у системі органів Національної асоціації адвокатів України та є національним органом адвокатського самоврядування, на який Законом України "Про адвокатуру та адвокатську діяльність" покладено завдання розгляду скарг на рішення, дії чи бездіяльність кваліфікаційно-дисциплінарних комісій адвокатури.</a:t>
            </a:r>
          </a:p>
          <a:p>
            <a:pPr marL="0" indent="539750" algn="just">
              <a:buFont typeface="Wingdings" pitchFamily="2" charset="2"/>
              <a:buNone/>
            </a:pPr>
            <a:r>
              <a:rPr lang="uk-UA" sz="2200" smtClean="0">
                <a:latin typeface="Times New Roman" pitchFamily="18" charset="0"/>
                <a:cs typeface="Times New Roman" pitchFamily="18" charset="0"/>
              </a:rPr>
              <a:t>Метою Вищої кваліфікаційно-дисциплінарної комісії адвокатури є забезпечення здійснення адвокатського самоврядування відповідно до вимог Закону України "Про адвокатуру та адвокатську діяльність" в частині здійснення контролю та сприяння організації діяльності кваліфікаційно-дисциплінарних комісій адвокатури регіонів при вирішенні питання кваліфікаційного відбору осіб, які виявили намір здійснювати адвокатську діяльність, та дисциплінарної відповідальності адвокатів.</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00063" y="214313"/>
            <a:ext cx="8229600" cy="6215062"/>
          </a:xfrm>
        </p:spPr>
        <p:txBody>
          <a:bodyPr>
            <a:noAutofit/>
          </a:bodyPr>
          <a:lstStyle/>
          <a:p>
            <a:pPr>
              <a:buFont typeface="Wingdings" pitchFamily="2" charset="2"/>
              <a:buNone/>
            </a:pPr>
            <a:endParaRPr lang="ru-RU" sz="1400" smtClean="0">
              <a:latin typeface="Times New Roman" pitchFamily="18" charset="0"/>
              <a:cs typeface="Times New Roman" pitchFamily="18" charset="0"/>
            </a:endParaRPr>
          </a:p>
          <a:p>
            <a:pPr algn="just">
              <a:buFont typeface="Wingdings" pitchFamily="2" charset="2"/>
              <a:buNone/>
            </a:pPr>
            <a:r>
              <a:rPr lang="uk-UA" sz="1800" b="1" i="1" smtClean="0">
                <a:latin typeface="Times New Roman" pitchFamily="18" charset="0"/>
                <a:cs typeface="Times New Roman" pitchFamily="18" charset="0"/>
              </a:rPr>
              <a:t>За Руською Правдою</a:t>
            </a:r>
            <a:r>
              <a:rPr lang="uk-UA" sz="1800" smtClean="0">
                <a:latin typeface="Times New Roman" pitchFamily="18" charset="0"/>
                <a:cs typeface="Times New Roman" pitchFamily="18" charset="0"/>
              </a:rPr>
              <a:t>, </a:t>
            </a:r>
            <a:r>
              <a:rPr lang="uk-UA" sz="1800" b="1" smtClean="0">
                <a:latin typeface="Times New Roman" pitchFamily="18" charset="0"/>
                <a:cs typeface="Times New Roman" pitchFamily="18" charset="0"/>
              </a:rPr>
              <a:t>суд</a:t>
            </a:r>
            <a:r>
              <a:rPr lang="uk-UA" sz="1800" smtClean="0">
                <a:latin typeface="Times New Roman" pitchFamily="18" charset="0"/>
                <a:cs typeface="Times New Roman" pitchFamily="18" charset="0"/>
              </a:rPr>
              <a:t> з усіх світських справ зосереджувався в руках князя як верховного законодавця, правителя й судді, який чинив правосуддя особисто або доручав намісникам. Судовий процес мав</a:t>
            </a:r>
            <a:r>
              <a:rPr lang="uk-UA" sz="1800" b="1" i="1" smtClean="0">
                <a:latin typeface="Times New Roman" pitchFamily="18" charset="0"/>
                <a:cs typeface="Times New Roman" pitchFamily="18" charset="0"/>
              </a:rPr>
              <a:t> змагальний і диспозитивний характер</a:t>
            </a:r>
            <a:r>
              <a:rPr lang="uk-UA" sz="1800" smtClean="0">
                <a:latin typeface="Times New Roman" pitchFamily="18" charset="0"/>
                <a:cs typeface="Times New Roman" pitchFamily="18" charset="0"/>
              </a:rPr>
              <a:t>, судочинство було </a:t>
            </a:r>
            <a:r>
              <a:rPr lang="uk-UA" sz="1800" b="1" i="1" smtClean="0">
                <a:latin typeface="Times New Roman" pitchFamily="18" charset="0"/>
                <a:cs typeface="Times New Roman" pitchFamily="18" charset="0"/>
              </a:rPr>
              <a:t>гласним і усним</a:t>
            </a:r>
            <a:r>
              <a:rPr lang="uk-UA" sz="1800" smtClean="0">
                <a:latin typeface="Times New Roman" pitchFamily="18" charset="0"/>
                <a:cs typeface="Times New Roman" pitchFamily="18" charset="0"/>
              </a:rPr>
              <a:t>. У справах про злочини, які безпосередньо зачіпали інтереси панівного класу, використовувалися форми розшукового (слідчого) процесу, до якого також вдавалися і в церковній юрисдикції. Давньоруське право не розмежувало кримінальний і цивільний процеси, хоча деякі процесуальні дії могли застосовуватися тільки у кримінальних справах (гоніння сліду, звід). Обидві сторони в процесі називалися позивачами. Поруч із органами місцевого князівського суду існував також </a:t>
            </a:r>
            <a:r>
              <a:rPr lang="uk-UA" sz="1800" b="1" i="1" smtClean="0">
                <a:latin typeface="Times New Roman" pitchFamily="18" charset="0"/>
                <a:cs typeface="Times New Roman" pitchFamily="18" charset="0"/>
              </a:rPr>
              <a:t>суд громади</a:t>
            </a:r>
            <a:r>
              <a:rPr lang="uk-UA" sz="1800" smtClean="0">
                <a:latin typeface="Times New Roman" pitchFamily="18" charset="0"/>
                <a:cs typeface="Times New Roman" pitchFamily="18" charset="0"/>
              </a:rPr>
              <a:t>. Його компетенція обмежувалася кордонами й особами громади.</a:t>
            </a:r>
          </a:p>
          <a:p>
            <a:pPr algn="just">
              <a:buFont typeface="Wingdings" pitchFamily="2" charset="2"/>
              <a:buNone/>
            </a:pPr>
            <a:r>
              <a:rPr lang="uk-UA" sz="1800" smtClean="0">
                <a:latin typeface="Times New Roman" pitchFamily="18" charset="0"/>
                <a:cs typeface="Times New Roman" pitchFamily="18" charset="0"/>
              </a:rPr>
              <a:t>З Руської Правди відомо, що судовий процес починався позовом або "поклепом" з боку позивача, у якому вказувалися правопорушення й обвинувачуваний, і мав дві специфічні процесуальні форми досудової підготовки справи - гоніння сліду й звід. Отримані під час проведення "зводу" і "гоніння сліду" результати ставали підставою для прийняття судового рішення. Система доказів складалася з показань свідків, речових доказів, присяги. Розрізняли дві категорії свідків - </a:t>
            </a:r>
            <a:r>
              <a:rPr lang="uk-UA" sz="1800" b="1" i="1" smtClean="0">
                <a:latin typeface="Times New Roman" pitchFamily="18" charset="0"/>
                <a:cs typeface="Times New Roman" pitchFamily="18" charset="0"/>
              </a:rPr>
              <a:t>видоки й послухи</a:t>
            </a:r>
            <a:r>
              <a:rPr lang="uk-UA" sz="1800" smtClean="0">
                <a:latin typeface="Times New Roman" pitchFamily="18" charset="0"/>
                <a:cs typeface="Times New Roman" pitchFamily="18" charset="0"/>
              </a:rPr>
              <a:t>. Важливим доказом вважався результат, отриманий так званим "судом божим", до якого належали судові присяги, різні випробування (ордалії), судовий поєдинок.</a:t>
            </a:r>
          </a:p>
          <a:p>
            <a:pPr>
              <a:buFont typeface="Wingdings" pitchFamily="2" charset="2"/>
              <a:buNone/>
            </a:pPr>
            <a:endParaRPr lang="ru-RU" sz="14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Содержимое 2"/>
          <p:cNvSpPr>
            <a:spLocks noGrp="1"/>
          </p:cNvSpPr>
          <p:nvPr>
            <p:ph sz="quarter" idx="1"/>
          </p:nvPr>
        </p:nvSpPr>
        <p:spPr>
          <a:xfrm>
            <a:off x="500063" y="1857375"/>
            <a:ext cx="8229600" cy="2786063"/>
          </a:xfrm>
        </p:spPr>
        <p:txBody>
          <a:bodyPr/>
          <a:lstStyle/>
          <a:p>
            <a:pPr marL="0" indent="539750" algn="ctr">
              <a:buFont typeface="Wingdings" pitchFamily="2" charset="2"/>
              <a:buNone/>
            </a:pPr>
            <a:r>
              <a:rPr lang="uk-UA" sz="3200" b="1" smtClean="0">
                <a:latin typeface="Times New Roman" pitchFamily="18" charset="0"/>
                <a:cs typeface="Times New Roman" pitchFamily="18" charset="0"/>
              </a:rPr>
              <a:t>Формування професійної адвокатури в Україні, виникнення поняття "адвокат". Пам'ятки права ХІ</a:t>
            </a:r>
            <a:r>
              <a:rPr lang="fr-CA" sz="3200" b="1" smtClean="0">
                <a:latin typeface="Times New Roman" pitchFamily="18" charset="0"/>
                <a:cs typeface="Times New Roman" pitchFamily="18" charset="0"/>
              </a:rPr>
              <a:t>V-</a:t>
            </a:r>
            <a:r>
              <a:rPr lang="uk-UA" sz="3200" b="1" smtClean="0">
                <a:latin typeface="Times New Roman" pitchFamily="18" charset="0"/>
                <a:cs typeface="Times New Roman" pitchFamily="18" charset="0"/>
              </a:rPr>
              <a:t>Х</a:t>
            </a:r>
            <a:r>
              <a:rPr lang="fr-CA" sz="3200" b="1" smtClean="0">
                <a:latin typeface="Times New Roman" pitchFamily="18" charset="0"/>
                <a:cs typeface="Times New Roman" pitchFamily="18" charset="0"/>
              </a:rPr>
              <a:t>V</a:t>
            </a:r>
            <a:r>
              <a:rPr lang="uk-UA" sz="3200" b="1" smtClean="0">
                <a:latin typeface="Times New Roman" pitchFamily="18" charset="0"/>
                <a:cs typeface="Times New Roman" pitchFamily="18" charset="0"/>
              </a:rPr>
              <a:t>І століть. Вимоги до осіб, які виявили намір займатися адвокатською діяльністю</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00063" y="214313"/>
            <a:ext cx="8229600" cy="6215062"/>
          </a:xfrm>
        </p:spPr>
        <p:txBody>
          <a:bodyPr>
            <a:noAutofit/>
          </a:bodyPr>
          <a:lstStyle/>
          <a:p>
            <a:pPr marL="274320" indent="-274320" fontAlgn="auto">
              <a:spcAft>
                <a:spcPts val="0"/>
              </a:spcAft>
              <a:buFont typeface="Wingdings"/>
              <a:buNone/>
              <a:defRPr/>
            </a:pPr>
            <a:endParaRPr lang="ru-RU" sz="1400" dirty="0" smtClean="0">
              <a:latin typeface="Times New Roman" pitchFamily="18" charset="0"/>
              <a:cs typeface="Times New Roman" pitchFamily="18" charset="0"/>
            </a:endParaRPr>
          </a:p>
          <a:p>
            <a:pPr marL="0" indent="539750" algn="just" fontAlgn="auto">
              <a:spcAft>
                <a:spcPts val="0"/>
              </a:spcAft>
              <a:buFont typeface="Wingdings"/>
              <a:buNone/>
              <a:defRPr/>
            </a:pPr>
            <a:r>
              <a:rPr lang="uk-UA" sz="2000" dirty="0" smtClean="0">
                <a:latin typeface="Times New Roman" pitchFamily="18" charset="0"/>
                <a:cs typeface="Times New Roman" pitchFamily="18" charset="0"/>
              </a:rPr>
              <a:t>В Україні формування </a:t>
            </a:r>
            <a:r>
              <a:rPr lang="uk-UA" sz="2000" b="1" i="1" dirty="0" smtClean="0">
                <a:latin typeface="Times New Roman" pitchFamily="18" charset="0"/>
                <a:cs typeface="Times New Roman" pitchFamily="18" charset="0"/>
              </a:rPr>
              <a:t>професійної адвокатури відбулося у польсько-литовську добу (XIV-XVI ст.). </a:t>
            </a:r>
            <a:r>
              <a:rPr lang="uk-UA" sz="2000" dirty="0" smtClean="0">
                <a:latin typeface="Times New Roman" pitchFamily="18" charset="0"/>
                <a:cs typeface="Times New Roman" pitchFamily="18" charset="0"/>
              </a:rPr>
              <a:t>У Першому Литовському Статуті (1529) вживається термін "прокуратор" або "речник" щодо професійних юристів. У ті часи вживається і слово "адвокат" ("адвокатує"), але виключно до адміністративних урядовців.</a:t>
            </a:r>
          </a:p>
          <a:p>
            <a:pPr marL="0" indent="539750" algn="just" fontAlgn="auto">
              <a:spcAft>
                <a:spcPts val="0"/>
              </a:spcAft>
              <a:buFont typeface="Wingdings"/>
              <a:buNone/>
              <a:defRPr/>
            </a:pPr>
            <a:r>
              <a:rPr lang="uk-UA" sz="2000" dirty="0" smtClean="0">
                <a:latin typeface="Times New Roman" pitchFamily="18" charset="0"/>
                <a:cs typeface="Times New Roman" pitchFamily="18" charset="0"/>
              </a:rPr>
              <a:t>Усі три Литовські Статути (1529, 1566, 1588) встановлювали умови, за яких особа допускалася до виконання обов'язків прокуратора в судах. За першим Литовським Статутом, заборонялося, щоб прокуратором був іноземець, а захисником могла бути кожна вільна людина, за винятком духовних осіб та судового персоналу замкових і земських судів.</a:t>
            </a:r>
          </a:p>
          <a:p>
            <a:pPr marL="0" indent="539750" algn="just" fontAlgn="auto">
              <a:spcAft>
                <a:spcPts val="0"/>
              </a:spcAft>
              <a:buFont typeface="Wingdings"/>
              <a:buNone/>
              <a:defRPr/>
            </a:pPr>
            <a:r>
              <a:rPr lang="uk-UA" sz="2000" dirty="0" smtClean="0">
                <a:latin typeface="Times New Roman" pitchFamily="18" charset="0"/>
                <a:cs typeface="Times New Roman" pitchFamily="18" charset="0"/>
              </a:rPr>
              <a:t>У третьому Литовському Статуті (1588) встановлено обов'язки прокуратора: він не міг відмовитися від ведення справ убогих людей, удів, сиріт, інакше його позбавляли практики в цій місцевості, за нез'явлення до суду без поважних причин до нього могла бути застосована смертна кара, для тих, хто не міг себе захищати, спеціально передбачали урядового захисника.</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Содержимое 2"/>
          <p:cNvSpPr>
            <a:spLocks noGrp="1"/>
          </p:cNvSpPr>
          <p:nvPr>
            <p:ph sz="quarter" idx="1"/>
          </p:nvPr>
        </p:nvSpPr>
        <p:spPr>
          <a:xfrm>
            <a:off x="500063" y="214313"/>
            <a:ext cx="8229600" cy="6215062"/>
          </a:xfrm>
        </p:spPr>
        <p:txBody>
          <a:bodyPr/>
          <a:lstStyle/>
          <a:p>
            <a:pPr marL="0" indent="539750" algn="just">
              <a:buFont typeface="Wingdings" pitchFamily="2" charset="2"/>
              <a:buNone/>
            </a:pPr>
            <a:r>
              <a:rPr lang="uk-UA" sz="2000" smtClean="0">
                <a:latin typeface="Times New Roman" pitchFamily="18" charset="0"/>
                <a:cs typeface="Times New Roman" pitchFamily="18" charset="0"/>
              </a:rPr>
              <a:t>21 пункт глави VIII проекту українського кодексу </a:t>
            </a:r>
            <a:r>
              <a:rPr lang="uk-UA" sz="2000" b="1" smtClean="0">
                <a:latin typeface="Times New Roman" pitchFamily="18" charset="0"/>
                <a:cs typeface="Times New Roman" pitchFamily="18" charset="0"/>
              </a:rPr>
              <a:t>"Права, по которым судится малороссийский народ" (1743)</a:t>
            </a:r>
            <a:r>
              <a:rPr lang="uk-UA" sz="2000" smtClean="0">
                <a:latin typeface="Times New Roman" pitchFamily="18" charset="0"/>
                <a:cs typeface="Times New Roman" pitchFamily="18" charset="0"/>
              </a:rPr>
              <a:t> присвячено адвокатурі: вперше вжито термін </a:t>
            </a:r>
            <a:r>
              <a:rPr lang="uk-UA" sz="2000" b="1" smtClean="0">
                <a:latin typeface="Times New Roman" pitchFamily="18" charset="0"/>
                <a:cs typeface="Times New Roman" pitchFamily="18" charset="0"/>
              </a:rPr>
              <a:t>"адвокат" або "повірений</a:t>
            </a:r>
            <a:r>
              <a:rPr lang="uk-UA" sz="2000" smtClean="0">
                <a:latin typeface="Times New Roman" pitchFamily="18" charset="0"/>
                <a:cs typeface="Times New Roman" pitchFamily="18" charset="0"/>
              </a:rPr>
              <a:t>", </a:t>
            </a:r>
            <a:r>
              <a:rPr lang="uk-UA" sz="2000" b="1" i="1" smtClean="0">
                <a:latin typeface="Times New Roman" pitchFamily="18" charset="0"/>
                <a:cs typeface="Times New Roman" pitchFamily="18" charset="0"/>
              </a:rPr>
              <a:t>яким називають того, хто в чужій справі за дорученням чиїмось, замість нього в суді "обстоюет, ответствует й расправляется"; </a:t>
            </a:r>
            <a:r>
              <a:rPr lang="uk-UA" sz="2000" smtClean="0">
                <a:latin typeface="Times New Roman" pitchFamily="18" charset="0"/>
                <a:cs typeface="Times New Roman" pitchFamily="18" charset="0"/>
              </a:rPr>
              <a:t>головний обов'язок адвокатів - допомога ближнім і служіння справедливості, наголошувалося на обов'язку адвоката сумлінно діяти у справах вдів, сиріт, незаможних; передбачено обов'язок реєстрації адвокатів у судах, де вони виявляють бажання працювати; запроваджено присягу відповідного змісту. </a:t>
            </a:r>
          </a:p>
          <a:p>
            <a:pPr marL="0" indent="539750" algn="just">
              <a:buFont typeface="Wingdings" pitchFamily="2" charset="2"/>
              <a:buNone/>
            </a:pPr>
            <a:r>
              <a:rPr lang="uk-UA" sz="2000" smtClean="0">
                <a:latin typeface="Times New Roman" pitchFamily="18" charset="0"/>
                <a:cs typeface="Times New Roman" pitchFamily="18" charset="0"/>
              </a:rPr>
              <a:t>Особливі </a:t>
            </a:r>
            <a:r>
              <a:rPr lang="uk-UA" sz="2000" b="1" smtClean="0">
                <a:latin typeface="Times New Roman" pitchFamily="18" charset="0"/>
                <a:cs typeface="Times New Roman" pitchFamily="18" charset="0"/>
              </a:rPr>
              <a:t>вимоги</a:t>
            </a:r>
            <a:r>
              <a:rPr lang="uk-UA" sz="2000" smtClean="0">
                <a:latin typeface="Times New Roman" pitchFamily="18" charset="0"/>
                <a:cs typeface="Times New Roman" pitchFamily="18" charset="0"/>
              </a:rPr>
              <a:t> висувалися до тих, хто міг стати адвокатом - це </a:t>
            </a:r>
            <a:r>
              <a:rPr lang="uk-UA" sz="2000" b="1" i="1" smtClean="0">
                <a:latin typeface="Times New Roman" pitchFamily="18" charset="0"/>
                <a:cs typeface="Times New Roman" pitchFamily="18" charset="0"/>
              </a:rPr>
              <a:t>чоловіки, повнолітні, християни, розумово й фізично здорові, світського стану.</a:t>
            </a:r>
            <a:r>
              <a:rPr lang="uk-UA" sz="2000" i="1" smtClean="0">
                <a:latin typeface="Times New Roman" pitchFamily="18" charset="0"/>
                <a:cs typeface="Times New Roman" pitchFamily="18" charset="0"/>
              </a:rPr>
              <a:t> </a:t>
            </a:r>
            <a:r>
              <a:rPr lang="uk-UA" sz="2000" smtClean="0">
                <a:latin typeface="Times New Roman" pitchFamily="18" charset="0"/>
                <a:cs typeface="Times New Roman" pitchFamily="18" charset="0"/>
              </a:rPr>
              <a:t>Діяльність адвоката оплачувалася. У разі завдання шкоди підзахисному умисним порушенням своїх обов'язків, адвокат відшкодовував її у подвійному розмірі та позбавлявся права займатися адвокатською практикою, його могли заарештувати або піддати тілесним покаранням.</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Содержимое 2"/>
          <p:cNvSpPr>
            <a:spLocks noGrp="1"/>
          </p:cNvSpPr>
          <p:nvPr>
            <p:ph sz="quarter" idx="1"/>
          </p:nvPr>
        </p:nvSpPr>
        <p:spPr>
          <a:xfrm>
            <a:off x="500063" y="1357313"/>
            <a:ext cx="8229600" cy="4071937"/>
          </a:xfrm>
        </p:spPr>
        <p:txBody>
          <a:bodyPr/>
          <a:lstStyle/>
          <a:p>
            <a:pPr marL="0" indent="539750" algn="ctr">
              <a:buFont typeface="Wingdings" pitchFamily="2" charset="2"/>
              <a:buNone/>
            </a:pPr>
            <a:r>
              <a:rPr lang="uk-UA" sz="3200" b="1" smtClean="0">
                <a:latin typeface="Times New Roman" pitchFamily="18" charset="0"/>
                <a:cs typeface="Times New Roman" pitchFamily="18" charset="0"/>
              </a:rPr>
              <a:t>Судова реформа 1864 року в Росії. Де і коли в Україні були створені Ради присяжних повірених. Принципи організації та діяльності адвокатури у 1864-1917 роках. Повноваження Рад присяжних повірених. Найбільш відомі адвокати цього періоду.</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Содержимое 2"/>
          <p:cNvSpPr>
            <a:spLocks noGrp="1"/>
          </p:cNvSpPr>
          <p:nvPr>
            <p:ph sz="quarter" idx="1"/>
          </p:nvPr>
        </p:nvSpPr>
        <p:spPr>
          <a:xfrm>
            <a:off x="500063" y="500063"/>
            <a:ext cx="8229600" cy="5572125"/>
          </a:xfrm>
        </p:spPr>
        <p:txBody>
          <a:bodyPr/>
          <a:lstStyle/>
          <a:p>
            <a:pPr marL="0" indent="539750" algn="just">
              <a:buFont typeface="Wingdings" pitchFamily="2" charset="2"/>
              <a:buNone/>
            </a:pPr>
            <a:r>
              <a:rPr lang="uk-UA" sz="1800" smtClean="0">
                <a:latin typeface="Times New Roman" pitchFamily="18" charset="0"/>
                <a:cs typeface="Times New Roman" pitchFamily="18" charset="0"/>
              </a:rPr>
              <a:t>З метою запровадження "суду скорого, правого, милостивого і рівного для всіх підданих" в Росії проведено </a:t>
            </a:r>
            <a:r>
              <a:rPr lang="uk-UA" sz="1800" b="1" smtClean="0">
                <a:latin typeface="Times New Roman" pitchFamily="18" charset="0"/>
                <a:cs typeface="Times New Roman" pitchFamily="18" charset="0"/>
              </a:rPr>
              <a:t>Судову реформу (1864), </a:t>
            </a:r>
            <a:r>
              <a:rPr lang="uk-UA" sz="1800" smtClean="0">
                <a:latin typeface="Times New Roman" pitchFamily="18" charset="0"/>
                <a:cs typeface="Times New Roman" pitchFamily="18" charset="0"/>
              </a:rPr>
              <a:t>за якою судова влада отримала повну самостійність, спрощено судову система, створено систему судових інстанцій, введено існування загального і рівного для всіх суду, проголошено і закріплено право обвинуваченого на захист, розроблено заходи щодо суддівського складу, запроваджено суд присяжних, мирові судді, при окружних судах і судових палатах функціонували судові слідчі, судові пристави, прокурори і ради присяжних повірених.</a:t>
            </a:r>
          </a:p>
          <a:p>
            <a:pPr marL="0" indent="539750" algn="just">
              <a:buFont typeface="Wingdings" pitchFamily="2" charset="2"/>
              <a:buNone/>
            </a:pPr>
            <a:r>
              <a:rPr lang="uk-UA" sz="1800" smtClean="0">
                <a:latin typeface="Times New Roman" pitchFamily="18" charset="0"/>
                <a:cs typeface="Times New Roman" pitchFamily="18" charset="0"/>
              </a:rPr>
              <a:t>Як необхідна умова введення змагального процесу розглядалося </a:t>
            </a:r>
            <a:r>
              <a:rPr lang="uk-UA" sz="1800" b="1" smtClean="0">
                <a:latin typeface="Times New Roman" pitchFamily="18" charset="0"/>
                <a:cs typeface="Times New Roman" pitchFamily="18" charset="0"/>
              </a:rPr>
              <a:t>заснування присяжної адвокатури.</a:t>
            </a:r>
            <a:r>
              <a:rPr lang="uk-UA" sz="1800" smtClean="0">
                <a:latin typeface="Times New Roman" pitchFamily="18" charset="0"/>
                <a:cs typeface="Times New Roman" pitchFamily="18" charset="0"/>
              </a:rPr>
              <a:t> </a:t>
            </a:r>
            <a:r>
              <a:rPr lang="uk-UA" sz="1800" b="1" i="1" smtClean="0">
                <a:latin typeface="Times New Roman" pitchFamily="18" charset="0"/>
                <a:cs typeface="Times New Roman" pitchFamily="18" charset="0"/>
              </a:rPr>
              <a:t>Вперше діяльність адвокатури була врегульована "Судовими статутами"(1864,1874), </a:t>
            </a:r>
            <a:r>
              <a:rPr lang="uk-UA" sz="1800" smtClean="0">
                <a:latin typeface="Times New Roman" pitchFamily="18" charset="0"/>
                <a:cs typeface="Times New Roman" pitchFamily="18" charset="0"/>
              </a:rPr>
              <a:t>за якими повірені поділялися на </a:t>
            </a:r>
            <a:r>
              <a:rPr lang="uk-UA" sz="1800" b="1" smtClean="0">
                <a:latin typeface="Times New Roman" pitchFamily="18" charset="0"/>
                <a:cs typeface="Times New Roman" pitchFamily="18" charset="0"/>
              </a:rPr>
              <a:t>присяжних і приватних повірених. </a:t>
            </a:r>
            <a:r>
              <a:rPr lang="uk-UA" sz="1800" smtClean="0">
                <a:latin typeface="Times New Roman" pitchFamily="18" charset="0"/>
                <a:cs typeface="Times New Roman" pitchFamily="18" charset="0"/>
              </a:rPr>
              <a:t>Законодавчо визначено процедури набуття статусу присяжного повіреного (ст. 353), вимоги до претендентів, визначено коло осіб, котрі не могли набути статусу присяжного повіреного, окреслено кількісний склад, повноваження, обов'язки і права ради присяжних повірених, встановлено розмір гонорару, визначено позицію призначеного захисника у випадках, коли підсудний не визнавав своєї вини (Статут кримінального судочинства 1864 р.), встановлено причини притягнення присяжного повіреного до кримінальної відповідальності.</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62</TotalTime>
  <Words>3407</Words>
  <Application>Microsoft Office PowerPoint</Application>
  <PresentationFormat>Экран (4:3)</PresentationFormat>
  <Paragraphs>73</Paragraphs>
  <Slides>36</Slides>
  <Notes>0</Notes>
  <HiddenSlides>0</HiddenSlides>
  <MMClips>0</MMClips>
  <ScaleCrop>false</ScaleCrop>
  <HeadingPairs>
    <vt:vector size="6" baseType="variant">
      <vt:variant>
        <vt:lpstr>Использованные шрифты</vt:lpstr>
      </vt:variant>
      <vt:variant>
        <vt:i4>6</vt:i4>
      </vt:variant>
      <vt:variant>
        <vt:lpstr>Шаблон оформления</vt:lpstr>
      </vt:variant>
      <vt:variant>
        <vt:i4>7</vt:i4>
      </vt:variant>
      <vt:variant>
        <vt:lpstr>Заголовки слайдов</vt:lpstr>
      </vt:variant>
      <vt:variant>
        <vt:i4>36</vt:i4>
      </vt:variant>
    </vt:vector>
  </HeadingPairs>
  <TitlesOfParts>
    <vt:vector size="49" baseType="lpstr">
      <vt:lpstr>Century Schoolbook</vt:lpstr>
      <vt:lpstr>Arial</vt:lpstr>
      <vt:lpstr>Wingdings</vt:lpstr>
      <vt:lpstr>Wingdings 2</vt:lpstr>
      <vt:lpstr>Calibri</vt:lpstr>
      <vt:lpstr>Times New Roman</vt:lpstr>
      <vt:lpstr>Эркер</vt:lpstr>
      <vt:lpstr>Эркер</vt:lpstr>
      <vt:lpstr>Эркер</vt:lpstr>
      <vt:lpstr>Эркер</vt:lpstr>
      <vt:lpstr>Эркер</vt:lpstr>
      <vt:lpstr>Эркер</vt:lpstr>
      <vt:lpstr>Эркер</vt:lpstr>
      <vt:lpstr>ІСТОРІЯ УКРАЇНСЬКОЇ АДВОКАТУРИ</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10</cp:revision>
  <dcterms:created xsi:type="dcterms:W3CDTF">2019-01-26T15:41:46Z</dcterms:created>
  <dcterms:modified xsi:type="dcterms:W3CDTF">2019-01-28T04:58:56Z</dcterms:modified>
</cp:coreProperties>
</file>