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Kanit" panose="020B0604020202020204" charset="-34"/>
      <p:regular r:id="rId17"/>
    </p:embeddedFont>
    <p:embeddedFont>
      <p:font typeface="Martel Sans Light" panose="020B0604020202020204" charset="0"/>
      <p:regular r:id="rId18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0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738193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 err="1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Екологічна</a:t>
            </a: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культура</a:t>
            </a:r>
            <a:r>
              <a:rPr lang="uk-UA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, етика </a:t>
            </a:r>
            <a:r>
              <a:rPr lang="en-US" sz="4400" dirty="0" err="1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та</a:t>
            </a: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r>
              <a:rPr lang="uk-UA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свідомість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3505200"/>
            <a:ext cx="7468553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Ми живемо в тісному взаємозв'язку з навколишнім середовищем, і розуміння нашої ролі в ньому має вирішальне значення для забезпечення стійкого майбутнього. Ця презентація досліджує екологічні цінності та принципи, практики бережливого споживання, а також роль технологій та громади у захисті довкілля.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324124" y="6090404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744" y="6098024"/>
            <a:ext cx="367665" cy="367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826687" y="6072545"/>
            <a:ext cx="3165634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D9E1FF"/>
                </a:solidFill>
                <a:latin typeface="Martel Sans Bold" pitchFamily="34" charset="0"/>
                <a:ea typeface="Martel Sans Bold" pitchFamily="34" charset="-122"/>
                <a:cs typeface="Martel Sans Bold" pitchFamily="34" charset="-120"/>
              </a:rPr>
              <a:t>by Наталья Притула</a:t>
            </a: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006316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Висновки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338507"/>
            <a:ext cx="418862" cy="418862"/>
          </a:xfrm>
          <a:prstGeom prst="roundRect">
            <a:avLst>
              <a:gd name="adj" fmla="val 8573"/>
            </a:avLst>
          </a:prstGeom>
          <a:solidFill>
            <a:srgbClr val="2F2B54"/>
          </a:solidFill>
          <a:ln/>
        </p:spPr>
      </p:sp>
      <p:sp>
        <p:nvSpPr>
          <p:cNvPr id="5" name="Text 2"/>
          <p:cNvSpPr/>
          <p:nvPr/>
        </p:nvSpPr>
        <p:spPr>
          <a:xfrm>
            <a:off x="6982301" y="2338507"/>
            <a:ext cx="2956441" cy="1055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Екологічна культура - це не просто тренд, а необхідність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982301" y="3537942"/>
            <a:ext cx="2956441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Наше майбутнє та майбутнє планети залежить від наших відповідальних дій вже сьогодні.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8058" y="2338507"/>
            <a:ext cx="418862" cy="418862"/>
          </a:xfrm>
          <a:prstGeom prst="roundRect">
            <a:avLst>
              <a:gd name="adj" fmla="val 8573"/>
            </a:avLst>
          </a:prstGeom>
          <a:solidFill>
            <a:srgbClr val="2F2B54"/>
          </a:solidFill>
          <a:ln/>
        </p:spPr>
      </p:sp>
      <p:sp>
        <p:nvSpPr>
          <p:cNvPr id="8" name="Text 5"/>
          <p:cNvSpPr/>
          <p:nvPr/>
        </p:nvSpPr>
        <p:spPr>
          <a:xfrm>
            <a:off x="10836235" y="2338507"/>
            <a:ext cx="2956441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Кожен може зробити внесок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836235" y="3185993"/>
            <a:ext cx="2956441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Малі щоденні кроки, коли підсумувати, здатні сформувати справжню культуру сталості.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24124" y="5961578"/>
            <a:ext cx="418862" cy="418862"/>
          </a:xfrm>
          <a:prstGeom prst="roundRect">
            <a:avLst>
              <a:gd name="adj" fmla="val 8573"/>
            </a:avLst>
          </a:prstGeom>
          <a:solidFill>
            <a:srgbClr val="2F2B54"/>
          </a:solidFill>
          <a:ln/>
        </p:spPr>
      </p:sp>
      <p:sp>
        <p:nvSpPr>
          <p:cNvPr id="11" name="Text 8"/>
          <p:cNvSpPr/>
          <p:nvPr/>
        </p:nvSpPr>
        <p:spPr>
          <a:xfrm>
            <a:off x="6982301" y="5961578"/>
            <a:ext cx="402800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Дій разом - досягай більшого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982301" y="6457117"/>
            <a:ext cx="681037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Об'єднання зусиль на всіх рівнях - особистості, спільноти, країни - є ключем до успіху.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102763"/>
            <a:ext cx="884491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Екологічні цінності та принципи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4050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Повага до природи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996333"/>
            <a:ext cx="3928586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Визнання цінності та унікальності природних екосистем, усвідомлення їх крихкості та необхідності бережливого ставлення до них.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4050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Відповідальність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3996333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Розуміння нашої ролі як відповідальних землекористувачів та опікунів природних ресурсів.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4050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Стійкість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3996333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Впровадження практик, які забезпечують довгострокову життєздатність та відновлення навколишнього середовища.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166813"/>
            <a:ext cx="657546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Бережливе споживання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49900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5" name="Text 2"/>
          <p:cNvSpPr/>
          <p:nvPr/>
        </p:nvSpPr>
        <p:spPr>
          <a:xfrm>
            <a:off x="1052989" y="2599253"/>
            <a:ext cx="107871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615559" y="249900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Зменшення відходів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615559" y="2994541"/>
            <a:ext cx="2836783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Практики, які мінімізують кількість відходів, що потрапляють на полігони та в навколишнє середовище.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4691658" y="249900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9" name="Text 6"/>
          <p:cNvSpPr/>
          <p:nvPr/>
        </p:nvSpPr>
        <p:spPr>
          <a:xfrm>
            <a:off x="4874895" y="2599253"/>
            <a:ext cx="172045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69493" y="2499003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Повторне використання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69493" y="3346490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Відродження, ремонт і повторне використання продуктів, замість їх викидання.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837724" y="580120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13" name="Text 10"/>
          <p:cNvSpPr/>
          <p:nvPr/>
        </p:nvSpPr>
        <p:spPr>
          <a:xfrm>
            <a:off x="1019294" y="5901452"/>
            <a:ext cx="175379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615559" y="5801201"/>
            <a:ext cx="297346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Екологічна свідомість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615559" y="6296739"/>
            <a:ext cx="66907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Усвідомлення впливу наших повсякденних рішень та дій на навколишнє середовище.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6528" y="793671"/>
            <a:ext cx="7550944" cy="13385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Відповідальне ставлення до природних ресурсів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96528" y="2473523"/>
            <a:ext cx="3661767" cy="2716768"/>
          </a:xfrm>
          <a:prstGeom prst="roundRect">
            <a:avLst>
              <a:gd name="adj" fmla="val 1257"/>
            </a:avLst>
          </a:prstGeom>
          <a:solidFill>
            <a:srgbClr val="2F2B54"/>
          </a:solidFill>
          <a:ln/>
        </p:spPr>
      </p:sp>
      <p:sp>
        <p:nvSpPr>
          <p:cNvPr id="5" name="Text 2"/>
          <p:cNvSpPr/>
          <p:nvPr/>
        </p:nvSpPr>
        <p:spPr>
          <a:xfrm>
            <a:off x="1024057" y="2701052"/>
            <a:ext cx="3206710" cy="669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Збереження біорізноманіття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1024057" y="3506867"/>
            <a:ext cx="3206710" cy="10919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Захист екосистем та середовищ існування диких тварин і рослин.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824" y="2473523"/>
            <a:ext cx="3661767" cy="2716768"/>
          </a:xfrm>
          <a:prstGeom prst="roundRect">
            <a:avLst>
              <a:gd name="adj" fmla="val 1257"/>
            </a:avLst>
          </a:prstGeom>
          <a:solidFill>
            <a:srgbClr val="2F2B54"/>
          </a:solidFill>
          <a:ln/>
        </p:spPr>
      </p:sp>
      <p:sp>
        <p:nvSpPr>
          <p:cNvPr id="8" name="Text 5"/>
          <p:cNvSpPr/>
          <p:nvPr/>
        </p:nvSpPr>
        <p:spPr>
          <a:xfrm>
            <a:off x="4913352" y="2701052"/>
            <a:ext cx="3206710" cy="669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Раціональне використання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4913352" y="3506867"/>
            <a:ext cx="3206710" cy="14558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Принципи розумного та помірного використання природних ресурсів, таких як вода, ліси, енергія.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6528" y="5417820"/>
            <a:ext cx="3661767" cy="2018109"/>
          </a:xfrm>
          <a:prstGeom prst="roundRect">
            <a:avLst>
              <a:gd name="adj" fmla="val 1692"/>
            </a:avLst>
          </a:prstGeom>
          <a:solidFill>
            <a:srgbClr val="2F2B54"/>
          </a:solidFill>
          <a:ln/>
        </p:spPr>
      </p:sp>
      <p:sp>
        <p:nvSpPr>
          <p:cNvPr id="11" name="Text 8"/>
          <p:cNvSpPr/>
          <p:nvPr/>
        </p:nvSpPr>
        <p:spPr>
          <a:xfrm>
            <a:off x="1024057" y="5645348"/>
            <a:ext cx="3053715" cy="334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Екологічна реставрація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1024057" y="6116479"/>
            <a:ext cx="3206710" cy="10919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Відновлення та ремедіація пошкоджених природних середовищ.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685824" y="5417820"/>
            <a:ext cx="3661767" cy="2018109"/>
          </a:xfrm>
          <a:prstGeom prst="roundRect">
            <a:avLst>
              <a:gd name="adj" fmla="val 1692"/>
            </a:avLst>
          </a:prstGeom>
          <a:solidFill>
            <a:srgbClr val="2F2B54"/>
          </a:solidFill>
          <a:ln/>
        </p:spPr>
      </p:sp>
      <p:sp>
        <p:nvSpPr>
          <p:cNvPr id="14" name="Text 11"/>
          <p:cNvSpPr/>
          <p:nvPr/>
        </p:nvSpPr>
        <p:spPr>
          <a:xfrm>
            <a:off x="4913352" y="5645348"/>
            <a:ext cx="2677358" cy="334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Кругова економіка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4913352" y="6116479"/>
            <a:ext cx="3206710" cy="10919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Перехід від лінійної до циркулярної моделі, де відходи стають ресурсами.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953" y="736878"/>
            <a:ext cx="7618095" cy="1282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Екологічна етика в повсякденному житті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53" y="2346127"/>
            <a:ext cx="544949" cy="54494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2953" y="3109079"/>
            <a:ext cx="2564725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Сортування відходів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62953" y="3560326"/>
            <a:ext cx="3645575" cy="1046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Сортування сміття для подальшої переробки, зменшення навантаження на полігони.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473" y="2346127"/>
            <a:ext cx="544949" cy="54494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35473" y="3109079"/>
            <a:ext cx="2564725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Енергоефективність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4735473" y="3560326"/>
            <a:ext cx="3645575" cy="1046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Використання енергоефективних технологій та практик економії енергії вдома.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953" y="5260538"/>
            <a:ext cx="544949" cy="54494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2953" y="6023491"/>
            <a:ext cx="3645575" cy="641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Раціональне водокористування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62953" y="6795254"/>
            <a:ext cx="3645575" cy="6974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Усвідомлене ощадне ставлення до використання водних ресурсів.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5473" y="5260538"/>
            <a:ext cx="544949" cy="54494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735473" y="6023491"/>
            <a:ext cx="2564725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Озеленення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4735473" y="6474738"/>
            <a:ext cx="3645575" cy="6974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Створення та догляд за зеленими зонами, вирощування рослин.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5161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6395" y="2990969"/>
            <a:ext cx="11155799" cy="5768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Роль технологій в підтримці екологічної культури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686395" y="5777865"/>
            <a:ext cx="13257609" cy="22860"/>
          </a:xfrm>
          <a:prstGeom prst="roundRect">
            <a:avLst>
              <a:gd name="adj" fmla="val 128694"/>
            </a:avLst>
          </a:prstGeom>
          <a:solidFill>
            <a:srgbClr val="48446D"/>
          </a:solidFill>
          <a:ln/>
        </p:spPr>
      </p:sp>
      <p:sp>
        <p:nvSpPr>
          <p:cNvPr id="5" name="Shape 2"/>
          <p:cNvSpPr/>
          <p:nvPr/>
        </p:nvSpPr>
        <p:spPr>
          <a:xfrm>
            <a:off x="3940254" y="5091470"/>
            <a:ext cx="22860" cy="686395"/>
          </a:xfrm>
          <a:prstGeom prst="roundRect">
            <a:avLst>
              <a:gd name="adj" fmla="val 128694"/>
            </a:avLst>
          </a:prstGeom>
          <a:solidFill>
            <a:srgbClr val="48446D"/>
          </a:solidFill>
          <a:ln/>
        </p:spPr>
      </p:sp>
      <p:sp>
        <p:nvSpPr>
          <p:cNvPr id="6" name="Shape 3"/>
          <p:cNvSpPr/>
          <p:nvPr/>
        </p:nvSpPr>
        <p:spPr>
          <a:xfrm>
            <a:off x="3731062" y="5557242"/>
            <a:ext cx="441246" cy="441246"/>
          </a:xfrm>
          <a:prstGeom prst="roundRect">
            <a:avLst>
              <a:gd name="adj" fmla="val 6667"/>
            </a:avLst>
          </a:prstGeom>
          <a:solidFill>
            <a:srgbClr val="2F2B54"/>
          </a:solidFill>
          <a:ln/>
        </p:spPr>
      </p:sp>
      <p:sp>
        <p:nvSpPr>
          <p:cNvPr id="7" name="Text 4"/>
          <p:cNvSpPr/>
          <p:nvPr/>
        </p:nvSpPr>
        <p:spPr>
          <a:xfrm>
            <a:off x="3907512" y="5639395"/>
            <a:ext cx="88344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150" dirty="0"/>
          </a:p>
        </p:txBody>
      </p:sp>
      <p:sp>
        <p:nvSpPr>
          <p:cNvPr id="8" name="Text 5"/>
          <p:cNvSpPr/>
          <p:nvPr/>
        </p:nvSpPr>
        <p:spPr>
          <a:xfrm>
            <a:off x="2264212" y="3861911"/>
            <a:ext cx="3375065" cy="288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Відновлювані джерела енергії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882491" y="4267914"/>
            <a:ext cx="6138505" cy="627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Сонячна, вітрова, гідроенергетика, які зменшують викиди парникових газів.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7303651" y="5777865"/>
            <a:ext cx="22860" cy="686395"/>
          </a:xfrm>
          <a:prstGeom prst="roundRect">
            <a:avLst>
              <a:gd name="adj" fmla="val 128694"/>
            </a:avLst>
          </a:prstGeom>
          <a:solidFill>
            <a:srgbClr val="48446D"/>
          </a:solidFill>
          <a:ln/>
        </p:spPr>
      </p:sp>
      <p:sp>
        <p:nvSpPr>
          <p:cNvPr id="11" name="Shape 8"/>
          <p:cNvSpPr/>
          <p:nvPr/>
        </p:nvSpPr>
        <p:spPr>
          <a:xfrm>
            <a:off x="7094458" y="5557242"/>
            <a:ext cx="441246" cy="441246"/>
          </a:xfrm>
          <a:prstGeom prst="roundRect">
            <a:avLst>
              <a:gd name="adj" fmla="val 6667"/>
            </a:avLst>
          </a:prstGeom>
          <a:solidFill>
            <a:srgbClr val="2F2B54"/>
          </a:solidFill>
          <a:ln/>
        </p:spPr>
      </p:sp>
      <p:sp>
        <p:nvSpPr>
          <p:cNvPr id="12" name="Text 9"/>
          <p:cNvSpPr/>
          <p:nvPr/>
        </p:nvSpPr>
        <p:spPr>
          <a:xfrm>
            <a:off x="7244596" y="5639395"/>
            <a:ext cx="140970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150" dirty="0"/>
          </a:p>
        </p:txBody>
      </p:sp>
      <p:sp>
        <p:nvSpPr>
          <p:cNvPr id="13" name="Text 10"/>
          <p:cNvSpPr/>
          <p:nvPr/>
        </p:nvSpPr>
        <p:spPr>
          <a:xfrm>
            <a:off x="6161484" y="6660356"/>
            <a:ext cx="2307312" cy="288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Розумні міста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4245888" y="7066359"/>
            <a:ext cx="6138505" cy="627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Інтелектуальні системи управління інфраструктурою, що підвищують ефективність та стійкість.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0667167" y="5091470"/>
            <a:ext cx="22860" cy="686395"/>
          </a:xfrm>
          <a:prstGeom prst="roundRect">
            <a:avLst>
              <a:gd name="adj" fmla="val 128694"/>
            </a:avLst>
          </a:prstGeom>
          <a:solidFill>
            <a:srgbClr val="48446D"/>
          </a:solidFill>
          <a:ln/>
        </p:spPr>
      </p:sp>
      <p:sp>
        <p:nvSpPr>
          <p:cNvPr id="16" name="Shape 13"/>
          <p:cNvSpPr/>
          <p:nvPr/>
        </p:nvSpPr>
        <p:spPr>
          <a:xfrm>
            <a:off x="10457974" y="5557242"/>
            <a:ext cx="441246" cy="441246"/>
          </a:xfrm>
          <a:prstGeom prst="roundRect">
            <a:avLst>
              <a:gd name="adj" fmla="val 6667"/>
            </a:avLst>
          </a:prstGeom>
          <a:solidFill>
            <a:srgbClr val="2F2B54"/>
          </a:solidFill>
          <a:ln/>
        </p:spPr>
      </p:sp>
      <p:sp>
        <p:nvSpPr>
          <p:cNvPr id="17" name="Text 14"/>
          <p:cNvSpPr/>
          <p:nvPr/>
        </p:nvSpPr>
        <p:spPr>
          <a:xfrm>
            <a:off x="10606683" y="5639395"/>
            <a:ext cx="143708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150" dirty="0"/>
          </a:p>
        </p:txBody>
      </p:sp>
      <p:sp>
        <p:nvSpPr>
          <p:cNvPr id="18" name="Text 15"/>
          <p:cNvSpPr/>
          <p:nvPr/>
        </p:nvSpPr>
        <p:spPr>
          <a:xfrm>
            <a:off x="9332833" y="3861911"/>
            <a:ext cx="2691408" cy="288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Переробка та рециклінг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7609284" y="4267914"/>
            <a:ext cx="6138624" cy="627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Інноваційні технології, що допомагають сортувати, обробляти та повторно використовувати відходи.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853321"/>
            <a:ext cx="735258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Спільнота та колективні дії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38" y="2036088"/>
            <a:ext cx="2137529" cy="174021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28599" y="2891909"/>
            <a:ext cx="95488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2"/>
          <p:cNvSpPr/>
          <p:nvPr/>
        </p:nvSpPr>
        <p:spPr>
          <a:xfrm>
            <a:off x="5384482" y="246685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Лідерство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84482" y="2962394"/>
            <a:ext cx="763666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Приклад видатних особистостей, які надихають на екологічні зміни.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04936" y="3790950"/>
            <a:ext cx="8527971" cy="15240"/>
          </a:xfrm>
          <a:prstGeom prst="roundRect">
            <a:avLst>
              <a:gd name="adj" fmla="val 235611"/>
            </a:avLst>
          </a:prstGeom>
          <a:solidFill>
            <a:srgbClr val="48446D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14" y="3836075"/>
            <a:ext cx="4275058" cy="174021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000143" y="4466868"/>
            <a:ext cx="152281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6"/>
          <p:cNvSpPr/>
          <p:nvPr/>
        </p:nvSpPr>
        <p:spPr>
          <a:xfrm>
            <a:off x="6453187" y="407539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Активізм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53187" y="4570928"/>
            <a:ext cx="710017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Громадянське суспільство, яке доносить екологічні проблеми до влади.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6273641" y="5590937"/>
            <a:ext cx="7459266" cy="15240"/>
          </a:xfrm>
          <a:prstGeom prst="roundRect">
            <a:avLst>
              <a:gd name="adj" fmla="val 235611"/>
            </a:avLst>
          </a:prstGeom>
          <a:solidFill>
            <a:srgbClr val="48446D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09" y="5636062"/>
            <a:ext cx="6412587" cy="174021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98714" y="6266855"/>
            <a:ext cx="155258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0"/>
          <p:cNvSpPr/>
          <p:nvPr/>
        </p:nvSpPr>
        <p:spPr>
          <a:xfrm>
            <a:off x="7522012" y="5875377"/>
            <a:ext cx="316051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Навчання та співпраця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22012" y="6370915"/>
            <a:ext cx="60313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Поширення знань та об'єднання зусиль заради сталого майбутнього.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176457"/>
            <a:ext cx="927306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Виховання екологічної свідомості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2359223"/>
            <a:ext cx="2159079" cy="1357193"/>
          </a:xfrm>
          <a:prstGeom prst="roundRect">
            <a:avLst>
              <a:gd name="adj" fmla="val 2646"/>
            </a:avLst>
          </a:prstGeom>
          <a:solidFill>
            <a:srgbClr val="2F2B54"/>
          </a:solidFill>
          <a:ln/>
        </p:spPr>
      </p:sp>
      <p:sp>
        <p:nvSpPr>
          <p:cNvPr id="4" name="Text 2"/>
          <p:cNvSpPr/>
          <p:nvPr/>
        </p:nvSpPr>
        <p:spPr>
          <a:xfrm>
            <a:off x="1077039" y="2798445"/>
            <a:ext cx="95488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3"/>
          <p:cNvSpPr/>
          <p:nvPr/>
        </p:nvSpPr>
        <p:spPr>
          <a:xfrm>
            <a:off x="3236119" y="259853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Початкова освіта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236119" y="3094077"/>
            <a:ext cx="749736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Закладання основ екологічних знань та цінностей з раннього віку.</a:t>
            </a:r>
            <a:endParaRPr lang="en-US" sz="1850" dirty="0"/>
          </a:p>
        </p:txBody>
      </p:sp>
      <p:sp>
        <p:nvSpPr>
          <p:cNvPr id="7" name="Shape 5"/>
          <p:cNvSpPr/>
          <p:nvPr/>
        </p:nvSpPr>
        <p:spPr>
          <a:xfrm>
            <a:off x="3116461" y="3701177"/>
            <a:ext cx="10556558" cy="15240"/>
          </a:xfrm>
          <a:prstGeom prst="roundRect">
            <a:avLst>
              <a:gd name="adj" fmla="val 235611"/>
            </a:avLst>
          </a:prstGeom>
          <a:solidFill>
            <a:srgbClr val="48446D"/>
          </a:solidFill>
          <a:ln/>
        </p:spPr>
      </p:sp>
      <p:sp>
        <p:nvSpPr>
          <p:cNvPr id="8" name="Shape 6"/>
          <p:cNvSpPr/>
          <p:nvPr/>
        </p:nvSpPr>
        <p:spPr>
          <a:xfrm>
            <a:off x="837724" y="3836075"/>
            <a:ext cx="4318278" cy="1357193"/>
          </a:xfrm>
          <a:prstGeom prst="roundRect">
            <a:avLst>
              <a:gd name="adj" fmla="val 2646"/>
            </a:avLst>
          </a:prstGeom>
          <a:solidFill>
            <a:srgbClr val="2F2B54"/>
          </a:solidFill>
          <a:ln/>
        </p:spPr>
      </p:sp>
      <p:sp>
        <p:nvSpPr>
          <p:cNvPr id="9" name="Text 7"/>
          <p:cNvSpPr/>
          <p:nvPr/>
        </p:nvSpPr>
        <p:spPr>
          <a:xfrm>
            <a:off x="1077039" y="4275296"/>
            <a:ext cx="152281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8"/>
          <p:cNvSpPr/>
          <p:nvPr/>
        </p:nvSpPr>
        <p:spPr>
          <a:xfrm>
            <a:off x="5395317" y="407539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Шкільні програми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95317" y="4570928"/>
            <a:ext cx="71725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Інтеграція екологічних тем у навчальні плани середньої школи.</a:t>
            </a:r>
            <a:endParaRPr lang="en-US" sz="1850" dirty="0"/>
          </a:p>
        </p:txBody>
      </p:sp>
      <p:sp>
        <p:nvSpPr>
          <p:cNvPr id="12" name="Shape 10"/>
          <p:cNvSpPr/>
          <p:nvPr/>
        </p:nvSpPr>
        <p:spPr>
          <a:xfrm>
            <a:off x="5275659" y="5178028"/>
            <a:ext cx="8397359" cy="15240"/>
          </a:xfrm>
          <a:prstGeom prst="roundRect">
            <a:avLst>
              <a:gd name="adj" fmla="val 235611"/>
            </a:avLst>
          </a:prstGeom>
          <a:solidFill>
            <a:srgbClr val="48446D"/>
          </a:solidFill>
          <a:ln/>
        </p:spPr>
      </p:sp>
      <p:sp>
        <p:nvSpPr>
          <p:cNvPr id="13" name="Shape 11"/>
          <p:cNvSpPr/>
          <p:nvPr/>
        </p:nvSpPr>
        <p:spPr>
          <a:xfrm>
            <a:off x="837724" y="5312926"/>
            <a:ext cx="6477476" cy="1740218"/>
          </a:xfrm>
          <a:prstGeom prst="roundRect">
            <a:avLst>
              <a:gd name="adj" fmla="val 2063"/>
            </a:avLst>
          </a:prstGeom>
          <a:solidFill>
            <a:srgbClr val="2F2B54"/>
          </a:solidFill>
          <a:ln/>
        </p:spPr>
      </p:sp>
      <p:sp>
        <p:nvSpPr>
          <p:cNvPr id="14" name="Text 12"/>
          <p:cNvSpPr/>
          <p:nvPr/>
        </p:nvSpPr>
        <p:spPr>
          <a:xfrm>
            <a:off x="1077039" y="5943719"/>
            <a:ext cx="155258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3"/>
          <p:cNvSpPr/>
          <p:nvPr/>
        </p:nvSpPr>
        <p:spPr>
          <a:xfrm>
            <a:off x="7554516" y="5552242"/>
            <a:ext cx="315039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Позашкільні ініціативи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54516" y="6047780"/>
            <a:ext cx="599884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Екологічні гуртки, табори, волонтерські проекти для молоді.</a:t>
            </a:r>
            <a:endParaRPr lang="en-US" sz="1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6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4252" y="537567"/>
            <a:ext cx="4600099" cy="5750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Заклик до дій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684252" y="1503640"/>
            <a:ext cx="7775496" cy="645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50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5050" dirty="0"/>
          </a:p>
        </p:txBody>
      </p:sp>
      <p:sp>
        <p:nvSpPr>
          <p:cNvPr id="5" name="Text 2"/>
          <p:cNvSpPr/>
          <p:nvPr/>
        </p:nvSpPr>
        <p:spPr>
          <a:xfrm>
            <a:off x="3421975" y="2393037"/>
            <a:ext cx="2300049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Розпочати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684252" y="2797850"/>
            <a:ext cx="7775496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Зробіть перший крок до більш сталого способу життя.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684252" y="3794879"/>
            <a:ext cx="7775496" cy="645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50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10</a:t>
            </a:r>
            <a:endParaRPr lang="en-US" sz="5050" dirty="0"/>
          </a:p>
        </p:txBody>
      </p:sp>
      <p:sp>
        <p:nvSpPr>
          <p:cNvPr id="8" name="Text 5"/>
          <p:cNvSpPr/>
          <p:nvPr/>
        </p:nvSpPr>
        <p:spPr>
          <a:xfrm>
            <a:off x="3421975" y="4684276"/>
            <a:ext cx="2300049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Надихати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684252" y="5089088"/>
            <a:ext cx="7775496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Поділіться своїм прикладом і надихайте оточуючих на зміни.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684252" y="6086118"/>
            <a:ext cx="7775496" cy="645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50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100</a:t>
            </a:r>
            <a:endParaRPr lang="en-US" sz="5050" dirty="0"/>
          </a:p>
        </p:txBody>
      </p:sp>
      <p:sp>
        <p:nvSpPr>
          <p:cNvPr id="11" name="Text 8"/>
          <p:cNvSpPr/>
          <p:nvPr/>
        </p:nvSpPr>
        <p:spPr>
          <a:xfrm>
            <a:off x="3421975" y="6975515"/>
            <a:ext cx="2300049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Об'єднатися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684252" y="7380327"/>
            <a:ext cx="7775496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Приєднуйтесь до ініціатив, які покращують стан нашої планети.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505</Words>
  <Application>Microsoft Office PowerPoint</Application>
  <PresentationFormat>Произвольный</PresentationFormat>
  <Paragraphs>95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Arial</vt:lpstr>
      <vt:lpstr>Martel Sans Bold</vt:lpstr>
      <vt:lpstr>Kanit</vt:lpstr>
      <vt:lpstr>Martel Sans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NATALIA</cp:lastModifiedBy>
  <cp:revision>2</cp:revision>
  <dcterms:created xsi:type="dcterms:W3CDTF">2024-11-22T16:33:38Z</dcterms:created>
  <dcterms:modified xsi:type="dcterms:W3CDTF">2025-09-30T09:08:31Z</dcterms:modified>
</cp:coreProperties>
</file>