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2FF65-F9D6-4AFB-B744-12D535D1BED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435D46-019C-4562-8A61-738954D7FAE0}">
      <dgm:prSet/>
      <dgm:spPr/>
      <dgm:t>
        <a:bodyPr/>
        <a:lstStyle/>
        <a:p>
          <a:r>
            <a:rPr lang="en-US"/>
            <a:t>Ім’я профілю повинно бути:</a:t>
          </a:r>
        </a:p>
      </dgm:t>
    </dgm:pt>
    <dgm:pt modelId="{B4729BBE-6E0E-4AFD-A4D2-9301F33BC905}" type="parTrans" cxnId="{56DCA22B-831A-4550-A3B8-F104894AE977}">
      <dgm:prSet/>
      <dgm:spPr/>
      <dgm:t>
        <a:bodyPr/>
        <a:lstStyle/>
        <a:p>
          <a:endParaRPr lang="en-US"/>
        </a:p>
      </dgm:t>
    </dgm:pt>
    <dgm:pt modelId="{7956EAB2-75B5-4BC2-997E-BEEC42ECB944}" type="sibTrans" cxnId="{56DCA22B-831A-4550-A3B8-F104894AE977}">
      <dgm:prSet/>
      <dgm:spPr/>
      <dgm:t>
        <a:bodyPr/>
        <a:lstStyle/>
        <a:p>
          <a:endParaRPr lang="en-US"/>
        </a:p>
      </dgm:t>
    </dgm:pt>
    <dgm:pt modelId="{B9F6D35C-B70F-430D-80A6-0DDF095BFABF}">
      <dgm:prSet/>
      <dgm:spPr/>
      <dgm:t>
        <a:bodyPr/>
        <a:lstStyle/>
        <a:p>
          <a:r>
            <a:rPr lang="en-US"/>
            <a:t>Лаконічним</a:t>
          </a:r>
        </a:p>
      </dgm:t>
    </dgm:pt>
    <dgm:pt modelId="{249F7336-F6B2-43CE-B248-6E060B8A2D57}" type="parTrans" cxnId="{671972F1-B556-499E-A820-AF4B65D29730}">
      <dgm:prSet/>
      <dgm:spPr/>
      <dgm:t>
        <a:bodyPr/>
        <a:lstStyle/>
        <a:p>
          <a:endParaRPr lang="en-US"/>
        </a:p>
      </dgm:t>
    </dgm:pt>
    <dgm:pt modelId="{8A7484F3-005C-4298-AC3E-F82E17D383EF}" type="sibTrans" cxnId="{671972F1-B556-499E-A820-AF4B65D29730}">
      <dgm:prSet/>
      <dgm:spPr/>
      <dgm:t>
        <a:bodyPr/>
        <a:lstStyle/>
        <a:p>
          <a:endParaRPr lang="en-US"/>
        </a:p>
      </dgm:t>
    </dgm:pt>
    <dgm:pt modelId="{4828FDE9-114D-47DE-8C9F-2664D7ABE0CD}">
      <dgm:prSet/>
      <dgm:spPr/>
      <dgm:t>
        <a:bodyPr/>
        <a:lstStyle/>
        <a:p>
          <a:r>
            <a:rPr lang="en-US"/>
            <a:t>Легко запом’ятовуватися</a:t>
          </a:r>
        </a:p>
      </dgm:t>
    </dgm:pt>
    <dgm:pt modelId="{A35C4CF4-C586-4204-A5B5-59DF4386A68B}" type="parTrans" cxnId="{18AD168D-D6B5-437B-A49F-230B4C9D7664}">
      <dgm:prSet/>
      <dgm:spPr/>
      <dgm:t>
        <a:bodyPr/>
        <a:lstStyle/>
        <a:p>
          <a:endParaRPr lang="en-US"/>
        </a:p>
      </dgm:t>
    </dgm:pt>
    <dgm:pt modelId="{6B29FCCF-B318-4024-B374-294654113037}" type="sibTrans" cxnId="{18AD168D-D6B5-437B-A49F-230B4C9D7664}">
      <dgm:prSet/>
      <dgm:spPr/>
      <dgm:t>
        <a:bodyPr/>
        <a:lstStyle/>
        <a:p>
          <a:endParaRPr lang="en-US"/>
        </a:p>
      </dgm:t>
    </dgm:pt>
    <dgm:pt modelId="{42F129D9-7387-40D5-B95F-9482826E3589}">
      <dgm:prSet/>
      <dgm:spPr/>
      <dgm:t>
        <a:bodyPr/>
        <a:lstStyle/>
        <a:p>
          <a:r>
            <a:rPr lang="en-US"/>
            <a:t>Максимально описувати вашу діяльність</a:t>
          </a:r>
        </a:p>
      </dgm:t>
    </dgm:pt>
    <dgm:pt modelId="{ADC032A2-06B3-4B81-9462-8B61FF5E61D0}" type="parTrans" cxnId="{766E1AAE-90A0-4C87-9816-328E69546FE1}">
      <dgm:prSet/>
      <dgm:spPr/>
      <dgm:t>
        <a:bodyPr/>
        <a:lstStyle/>
        <a:p>
          <a:endParaRPr lang="en-US"/>
        </a:p>
      </dgm:t>
    </dgm:pt>
    <dgm:pt modelId="{2836866A-8CDE-4A44-9306-7D8998318532}" type="sibTrans" cxnId="{766E1AAE-90A0-4C87-9816-328E69546FE1}">
      <dgm:prSet/>
      <dgm:spPr/>
      <dgm:t>
        <a:bodyPr/>
        <a:lstStyle/>
        <a:p>
          <a:endParaRPr lang="en-US"/>
        </a:p>
      </dgm:t>
    </dgm:pt>
    <dgm:pt modelId="{124A5799-7420-4F52-91E1-3BC1043C44F2}">
      <dgm:prSet/>
      <dgm:spPr/>
      <dgm:t>
        <a:bodyPr/>
        <a:lstStyle/>
        <a:p>
          <a:r>
            <a:rPr lang="en-US"/>
            <a:t>Максимально доступним для людей </a:t>
          </a:r>
        </a:p>
      </dgm:t>
    </dgm:pt>
    <dgm:pt modelId="{BB96C1B5-C1B6-4611-B0B6-5FC280185FD2}" type="parTrans" cxnId="{61A35364-4BC8-4A8F-B915-7ACC268B57CE}">
      <dgm:prSet/>
      <dgm:spPr/>
      <dgm:t>
        <a:bodyPr/>
        <a:lstStyle/>
        <a:p>
          <a:endParaRPr lang="en-US"/>
        </a:p>
      </dgm:t>
    </dgm:pt>
    <dgm:pt modelId="{AE72E8CF-58AF-48C8-9CF5-0567A749B131}" type="sibTrans" cxnId="{61A35364-4BC8-4A8F-B915-7ACC268B57CE}">
      <dgm:prSet/>
      <dgm:spPr/>
      <dgm:t>
        <a:bodyPr/>
        <a:lstStyle/>
        <a:p>
          <a:endParaRPr lang="en-US"/>
        </a:p>
      </dgm:t>
    </dgm:pt>
    <dgm:pt modelId="{133E0B2F-FB15-4A92-8C58-DF73C0BF3CD0}" type="pres">
      <dgm:prSet presAssocID="{A8B2FF65-F9D6-4AFB-B744-12D535D1BEDF}" presName="linear" presStyleCnt="0">
        <dgm:presLayoutVars>
          <dgm:dir/>
          <dgm:animLvl val="lvl"/>
          <dgm:resizeHandles val="exact"/>
        </dgm:presLayoutVars>
      </dgm:prSet>
      <dgm:spPr/>
    </dgm:pt>
    <dgm:pt modelId="{A1E0EF09-54D2-4D50-B5FE-8E46DE452AE4}" type="pres">
      <dgm:prSet presAssocID="{B9435D46-019C-4562-8A61-738954D7FAE0}" presName="parentLin" presStyleCnt="0"/>
      <dgm:spPr/>
    </dgm:pt>
    <dgm:pt modelId="{CC5D42CA-1CF0-4B30-B4DA-EB6C768E6E98}" type="pres">
      <dgm:prSet presAssocID="{B9435D46-019C-4562-8A61-738954D7FAE0}" presName="parentLeftMargin" presStyleLbl="node1" presStyleIdx="0" presStyleCnt="1"/>
      <dgm:spPr/>
    </dgm:pt>
    <dgm:pt modelId="{718BAA47-2159-40D4-BE2B-AADB7BE92522}" type="pres">
      <dgm:prSet presAssocID="{B9435D46-019C-4562-8A61-738954D7FAE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25E7F87-7E15-4107-8F83-B99115E00DAF}" type="pres">
      <dgm:prSet presAssocID="{B9435D46-019C-4562-8A61-738954D7FAE0}" presName="negativeSpace" presStyleCnt="0"/>
      <dgm:spPr/>
    </dgm:pt>
    <dgm:pt modelId="{68CC2488-F541-4C9B-91B8-5CF5AADDAB60}" type="pres">
      <dgm:prSet presAssocID="{B9435D46-019C-4562-8A61-738954D7FAE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6C3CA1A-8500-47A0-B5F0-F0BB3CB9D5A7}" type="presOf" srcId="{B9435D46-019C-4562-8A61-738954D7FAE0}" destId="{CC5D42CA-1CF0-4B30-B4DA-EB6C768E6E98}" srcOrd="0" destOrd="0" presId="urn:microsoft.com/office/officeart/2005/8/layout/list1"/>
    <dgm:cxn modelId="{FF2BE72A-9EB9-42FB-809C-389078DF867C}" type="presOf" srcId="{4828FDE9-114D-47DE-8C9F-2664D7ABE0CD}" destId="{68CC2488-F541-4C9B-91B8-5CF5AADDAB60}" srcOrd="0" destOrd="1" presId="urn:microsoft.com/office/officeart/2005/8/layout/list1"/>
    <dgm:cxn modelId="{56DCA22B-831A-4550-A3B8-F104894AE977}" srcId="{A8B2FF65-F9D6-4AFB-B744-12D535D1BEDF}" destId="{B9435D46-019C-4562-8A61-738954D7FAE0}" srcOrd="0" destOrd="0" parTransId="{B4729BBE-6E0E-4AFD-A4D2-9301F33BC905}" sibTransId="{7956EAB2-75B5-4BC2-997E-BEEC42ECB944}"/>
    <dgm:cxn modelId="{35E1AA4A-97CE-43E3-A7A7-2347F8F43A4E}" type="presOf" srcId="{B9435D46-019C-4562-8A61-738954D7FAE0}" destId="{718BAA47-2159-40D4-BE2B-AADB7BE92522}" srcOrd="1" destOrd="0" presId="urn:microsoft.com/office/officeart/2005/8/layout/list1"/>
    <dgm:cxn modelId="{61A35364-4BC8-4A8F-B915-7ACC268B57CE}" srcId="{B9435D46-019C-4562-8A61-738954D7FAE0}" destId="{124A5799-7420-4F52-91E1-3BC1043C44F2}" srcOrd="3" destOrd="0" parTransId="{BB96C1B5-C1B6-4611-B0B6-5FC280185FD2}" sibTransId="{AE72E8CF-58AF-48C8-9CF5-0567A749B131}"/>
    <dgm:cxn modelId="{1F790A7E-1840-42A8-8A1F-422C43BB26D4}" type="presOf" srcId="{A8B2FF65-F9D6-4AFB-B744-12D535D1BEDF}" destId="{133E0B2F-FB15-4A92-8C58-DF73C0BF3CD0}" srcOrd="0" destOrd="0" presId="urn:microsoft.com/office/officeart/2005/8/layout/list1"/>
    <dgm:cxn modelId="{18AD168D-D6B5-437B-A49F-230B4C9D7664}" srcId="{B9435D46-019C-4562-8A61-738954D7FAE0}" destId="{4828FDE9-114D-47DE-8C9F-2664D7ABE0CD}" srcOrd="1" destOrd="0" parTransId="{A35C4CF4-C586-4204-A5B5-59DF4386A68B}" sibTransId="{6B29FCCF-B318-4024-B374-294654113037}"/>
    <dgm:cxn modelId="{766E1AAE-90A0-4C87-9816-328E69546FE1}" srcId="{B9435D46-019C-4562-8A61-738954D7FAE0}" destId="{42F129D9-7387-40D5-B95F-9482826E3589}" srcOrd="2" destOrd="0" parTransId="{ADC032A2-06B3-4B81-9462-8B61FF5E61D0}" sibTransId="{2836866A-8CDE-4A44-9306-7D8998318532}"/>
    <dgm:cxn modelId="{BB3E91B8-41CE-4763-A411-9A0187D7166B}" type="presOf" srcId="{42F129D9-7387-40D5-B95F-9482826E3589}" destId="{68CC2488-F541-4C9B-91B8-5CF5AADDAB60}" srcOrd="0" destOrd="2" presId="urn:microsoft.com/office/officeart/2005/8/layout/list1"/>
    <dgm:cxn modelId="{671972F1-B556-499E-A820-AF4B65D29730}" srcId="{B9435D46-019C-4562-8A61-738954D7FAE0}" destId="{B9F6D35C-B70F-430D-80A6-0DDF095BFABF}" srcOrd="0" destOrd="0" parTransId="{249F7336-F6B2-43CE-B248-6E060B8A2D57}" sibTransId="{8A7484F3-005C-4298-AC3E-F82E17D383EF}"/>
    <dgm:cxn modelId="{DB479BF3-C8B3-419B-86FC-FF5C531F951D}" type="presOf" srcId="{124A5799-7420-4F52-91E1-3BC1043C44F2}" destId="{68CC2488-F541-4C9B-91B8-5CF5AADDAB60}" srcOrd="0" destOrd="3" presId="urn:microsoft.com/office/officeart/2005/8/layout/list1"/>
    <dgm:cxn modelId="{AFD204F9-BFD0-427D-B816-29EDCD934856}" type="presOf" srcId="{B9F6D35C-B70F-430D-80A6-0DDF095BFABF}" destId="{68CC2488-F541-4C9B-91B8-5CF5AADDAB60}" srcOrd="0" destOrd="0" presId="urn:microsoft.com/office/officeart/2005/8/layout/list1"/>
    <dgm:cxn modelId="{74BE2E06-B0A1-42F1-AF5B-C3866CFEEA52}" type="presParOf" srcId="{133E0B2F-FB15-4A92-8C58-DF73C0BF3CD0}" destId="{A1E0EF09-54D2-4D50-B5FE-8E46DE452AE4}" srcOrd="0" destOrd="0" presId="urn:microsoft.com/office/officeart/2005/8/layout/list1"/>
    <dgm:cxn modelId="{FC721FC3-C3E5-4183-A01C-BDA52FD7F12F}" type="presParOf" srcId="{A1E0EF09-54D2-4D50-B5FE-8E46DE452AE4}" destId="{CC5D42CA-1CF0-4B30-B4DA-EB6C768E6E98}" srcOrd="0" destOrd="0" presId="urn:microsoft.com/office/officeart/2005/8/layout/list1"/>
    <dgm:cxn modelId="{29C78C9F-0258-426F-8FAF-D24AFC6303D0}" type="presParOf" srcId="{A1E0EF09-54D2-4D50-B5FE-8E46DE452AE4}" destId="{718BAA47-2159-40D4-BE2B-AADB7BE92522}" srcOrd="1" destOrd="0" presId="urn:microsoft.com/office/officeart/2005/8/layout/list1"/>
    <dgm:cxn modelId="{70CDAC7A-6AA4-4F75-8696-36DB42CC9362}" type="presParOf" srcId="{133E0B2F-FB15-4A92-8C58-DF73C0BF3CD0}" destId="{025E7F87-7E15-4107-8F83-B99115E00DAF}" srcOrd="1" destOrd="0" presId="urn:microsoft.com/office/officeart/2005/8/layout/list1"/>
    <dgm:cxn modelId="{A0732C43-64FE-4109-883F-403628F03EB4}" type="presParOf" srcId="{133E0B2F-FB15-4A92-8C58-DF73C0BF3CD0}" destId="{68CC2488-F541-4C9B-91B8-5CF5AADDAB6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C2488-F541-4C9B-91B8-5CF5AADDAB60}">
      <dsp:nvSpPr>
        <dsp:cNvPr id="0" name=""/>
        <dsp:cNvSpPr/>
      </dsp:nvSpPr>
      <dsp:spPr>
        <a:xfrm>
          <a:off x="0" y="699930"/>
          <a:ext cx="6066818" cy="299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852" tIns="520700" rIns="470852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Лаконічним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Легко запом’ятовуватися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Максимально описувати вашу діяльність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Максимально доступним для людей </a:t>
          </a:r>
        </a:p>
      </dsp:txBody>
      <dsp:txXfrm>
        <a:off x="0" y="699930"/>
        <a:ext cx="6066818" cy="2992500"/>
      </dsp:txXfrm>
    </dsp:sp>
    <dsp:sp modelId="{718BAA47-2159-40D4-BE2B-AADB7BE92522}">
      <dsp:nvSpPr>
        <dsp:cNvPr id="0" name=""/>
        <dsp:cNvSpPr/>
      </dsp:nvSpPr>
      <dsp:spPr>
        <a:xfrm>
          <a:off x="303340" y="330930"/>
          <a:ext cx="424677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18" tIns="0" rIns="16051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Ім’я профілю повинно бути:</a:t>
          </a:r>
        </a:p>
      </dsp:txBody>
      <dsp:txXfrm>
        <a:off x="339366" y="366956"/>
        <a:ext cx="4174720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1A3DD-97E2-4B74-8185-F51D464E6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Інтернет-бізнес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60DB45-206A-4B34-A508-E93EA98BD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11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к оформить профиль в Instagram: инструкция для бизнеса">
            <a:extLst>
              <a:ext uri="{FF2B5EF4-FFF2-40B4-BE49-F238E27FC236}">
                <a16:creationId xmlns:a16="http://schemas.microsoft.com/office/drawing/2014/main" id="{768CFF92-5DCE-456D-83C5-52471CAAD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70">
            <a:extLst>
              <a:ext uri="{FF2B5EF4-FFF2-40B4-BE49-F238E27FC236}">
                <a16:creationId xmlns:a16="http://schemas.microsoft.com/office/drawing/2014/main" id="{DCD51A80-6D8A-4CE7-A0CD-24497EB5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39011-3C07-4804-A424-146DD0A5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000000"/>
                </a:solidFill>
              </a:rPr>
              <a:t>8. ФОТО</a:t>
            </a: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8EA71DB-7531-4845-BDF1-73F54A59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81528-D7CA-44D5-B67E-ECAB7AC4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>
                <a:solidFill>
                  <a:srgbClr val="000000"/>
                </a:solidFill>
              </a:rPr>
              <a:t> Особисті фото для друзів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000000"/>
                </a:solidFill>
              </a:rPr>
              <a:t> Публікуйте тільки якісні фото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000000"/>
                </a:solidFill>
              </a:rPr>
              <a:t> Позбавтеся від водяних знаків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000000"/>
                </a:solidFill>
              </a:rPr>
              <a:t> Додавайте опис до фото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000000"/>
                </a:solidFill>
              </a:rPr>
              <a:t> Обробляйте фото в одній цвітовій гамі</a:t>
            </a:r>
          </a:p>
          <a:p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3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D582E2B9-602B-4C89-AF2C-61089647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21" name="Straight Connector 72">
            <a:extLst>
              <a:ext uri="{FF2B5EF4-FFF2-40B4-BE49-F238E27FC236}">
                <a16:creationId xmlns:a16="http://schemas.microsoft.com/office/drawing/2014/main" id="{0C72E367-6E37-4C6B-AAC0-CBF9C4B39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222" name="Rectangle 74">
            <a:extLst>
              <a:ext uri="{FF2B5EF4-FFF2-40B4-BE49-F238E27FC236}">
                <a16:creationId xmlns:a16="http://schemas.microsoft.com/office/drawing/2014/main" id="{0F04E475-549E-4F19-BFA8-370D39689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5BC64-46A2-4646-BF0A-7A8DEA5B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8769380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spc="200" dirty="0"/>
              <a:t>ПОВЕДІНКА ПОКУПЦІВ: ЯК КОЛІР ВПЛИВАЄ НА ПРОДАЖІ </a:t>
            </a:r>
            <a:r>
              <a:rPr lang="en-US" sz="3700" spc="200" dirty="0" err="1"/>
              <a:t>В</a:t>
            </a:r>
            <a:r>
              <a:rPr lang="en-US" sz="3700" spc="200" dirty="0"/>
              <a:t> ІНТЕРНЕТІ</a:t>
            </a:r>
          </a:p>
        </p:txBody>
      </p:sp>
      <p:cxnSp>
        <p:nvCxnSpPr>
          <p:cNvPr id="9223" name="Straight Connector 76">
            <a:extLst>
              <a:ext uri="{FF2B5EF4-FFF2-40B4-BE49-F238E27FC236}">
                <a16:creationId xmlns:a16="http://schemas.microsoft.com/office/drawing/2014/main" id="{1AE7F286-34A0-419F-BC33-A9FD7DE2A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40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36554E-B95F-4DA7-B5A7-C04F78314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2A19D6A-7DB6-4269-B3DA-DDF8BA57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229D6-EFB7-4DB5-A583-AB779EF3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spc="100" dirty="0">
                <a:solidFill>
                  <a:srgbClr val="FFFFFF"/>
                </a:solidFill>
              </a:rPr>
              <a:t>1. </a:t>
            </a:r>
            <a:r>
              <a:rPr lang="en-US" sz="2800" spc="100" dirty="0" err="1">
                <a:solidFill>
                  <a:srgbClr val="FFFFFF"/>
                </a:solidFill>
              </a:rPr>
              <a:t>Жіночі</a:t>
            </a:r>
            <a:r>
              <a:rPr lang="en-US" sz="2800" spc="100" dirty="0">
                <a:solidFill>
                  <a:srgbClr val="FFFFFF"/>
                </a:solidFill>
              </a:rPr>
              <a:t> </a:t>
            </a:r>
            <a:r>
              <a:rPr lang="en-US" sz="2800" spc="100" dirty="0" err="1">
                <a:solidFill>
                  <a:srgbClr val="FFFFFF"/>
                </a:solidFill>
              </a:rPr>
              <a:t>кольори</a:t>
            </a:r>
            <a:r>
              <a:rPr lang="en-US" sz="2800" spc="100" dirty="0">
                <a:solidFill>
                  <a:srgbClr val="FFFFFF"/>
                </a:solidFill>
              </a:rPr>
              <a:t>: </a:t>
            </a:r>
            <a:r>
              <a:rPr lang="en-US" sz="2800" b="1" spc="100" dirty="0" err="1">
                <a:solidFill>
                  <a:srgbClr val="FFFFFF"/>
                </a:solidFill>
              </a:rPr>
              <a:t>синій</a:t>
            </a:r>
            <a:r>
              <a:rPr lang="en-US" sz="2800" b="1" spc="100" dirty="0">
                <a:solidFill>
                  <a:srgbClr val="FFFFFF"/>
                </a:solidFill>
              </a:rPr>
              <a:t>, </a:t>
            </a:r>
            <a:r>
              <a:rPr lang="en-US" sz="2800" b="1" spc="100" dirty="0" err="1">
                <a:solidFill>
                  <a:srgbClr val="FFFFFF"/>
                </a:solidFill>
              </a:rPr>
              <a:t>фіолетовий</a:t>
            </a:r>
            <a:r>
              <a:rPr lang="en-US" sz="2800" spc="100" dirty="0">
                <a:solidFill>
                  <a:srgbClr val="FFFFFF"/>
                </a:solidFill>
              </a:rPr>
              <a:t> </a:t>
            </a:r>
            <a:r>
              <a:rPr lang="en-US" sz="2800" spc="100" dirty="0" err="1">
                <a:solidFill>
                  <a:srgbClr val="FFFFFF"/>
                </a:solidFill>
              </a:rPr>
              <a:t>та</a:t>
            </a:r>
            <a:r>
              <a:rPr lang="en-US" sz="2800" spc="100" dirty="0">
                <a:solidFill>
                  <a:srgbClr val="FFFFFF"/>
                </a:solidFill>
              </a:rPr>
              <a:t> </a:t>
            </a:r>
            <a:r>
              <a:rPr lang="en-US" sz="2800" b="1" spc="100" dirty="0" err="1">
                <a:solidFill>
                  <a:srgbClr val="FFFFFF"/>
                </a:solidFill>
              </a:rPr>
              <a:t>зелений</a:t>
            </a:r>
            <a:br>
              <a:rPr lang="en-US" sz="2800" spc="100" dirty="0">
                <a:solidFill>
                  <a:srgbClr val="FFFFFF"/>
                </a:solidFill>
              </a:rPr>
            </a:br>
            <a:endParaRPr lang="en-US" sz="2800" spc="1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B5A957-5378-4817-85CE-11E7D1BB1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67E314-77AA-47A1-B804-F10348CD6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1914525"/>
            <a:ext cx="3791711" cy="4303395"/>
          </a:xfrm>
        </p:spPr>
        <p:txBody>
          <a:bodyPr vert="horz" lIns="45720" tIns="45720" rIns="45720" bIns="45720" rtlCol="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За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результатами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дослідження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Kissmetrics</a:t>
            </a:r>
            <a:r>
              <a:rPr lang="en-US" dirty="0">
                <a:solidFill>
                  <a:srgbClr val="FFFFFF"/>
                </a:solidFill>
              </a:rPr>
              <a:t>, 35% </a:t>
            </a:r>
            <a:r>
              <a:rPr lang="en-US" dirty="0" err="1">
                <a:solidFill>
                  <a:srgbClr val="FFFFFF"/>
                </a:solidFill>
              </a:rPr>
              <a:t>жінок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вважають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своїм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улюбленим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кольором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синій</a:t>
            </a:r>
            <a:r>
              <a:rPr lang="en-US" dirty="0">
                <a:solidFill>
                  <a:srgbClr val="FFFFFF"/>
                </a:solidFill>
              </a:rPr>
              <a:t>, 23% - </a:t>
            </a:r>
            <a:r>
              <a:rPr lang="en-US" dirty="0" err="1">
                <a:solidFill>
                  <a:srgbClr val="FFFFFF"/>
                </a:solidFill>
              </a:rPr>
              <a:t>фіолетовий</a:t>
            </a:r>
            <a:r>
              <a:rPr lang="en-US" dirty="0">
                <a:solidFill>
                  <a:srgbClr val="FFFFFF"/>
                </a:solidFill>
              </a:rPr>
              <a:t>, 14% - </a:t>
            </a:r>
            <a:r>
              <a:rPr lang="en-US" dirty="0" err="1">
                <a:solidFill>
                  <a:srgbClr val="FFFFFF"/>
                </a:solidFill>
              </a:rPr>
              <a:t>зелений</a:t>
            </a:r>
            <a:r>
              <a:rPr lang="en-US" dirty="0">
                <a:solidFill>
                  <a:srgbClr val="FFFFFF"/>
                </a:solidFill>
              </a:rPr>
              <a:t>. А </a:t>
            </a:r>
            <a:r>
              <a:rPr lang="en-US" dirty="0" err="1">
                <a:solidFill>
                  <a:srgbClr val="FFFFFF"/>
                </a:solidFill>
              </a:rPr>
              <a:t>ось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що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стосується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нелюбимих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квітів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то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лідер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тут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помаранчевий</a:t>
            </a:r>
            <a:r>
              <a:rPr lang="en-US" dirty="0">
                <a:solidFill>
                  <a:srgbClr val="FFFFFF"/>
                </a:solidFill>
              </a:rPr>
              <a:t>: 33% </a:t>
            </a:r>
            <a:r>
              <a:rPr lang="en-US" dirty="0" err="1">
                <a:solidFill>
                  <a:srgbClr val="FFFFFF"/>
                </a:solidFill>
              </a:rPr>
              <a:t>жінок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вважають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його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непривабливим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Аналогічний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показник</a:t>
            </a:r>
            <a:r>
              <a:rPr lang="en-US" dirty="0">
                <a:solidFill>
                  <a:srgbClr val="FFFFFF"/>
                </a:solidFill>
              </a:rPr>
              <a:t> «</a:t>
            </a:r>
            <a:r>
              <a:rPr lang="en-US" dirty="0" err="1">
                <a:solidFill>
                  <a:srgbClr val="FFFFFF"/>
                </a:solidFill>
              </a:rPr>
              <a:t>неприязні</a:t>
            </a:r>
            <a:r>
              <a:rPr lang="en-US" dirty="0">
                <a:solidFill>
                  <a:srgbClr val="FFFFFF"/>
                </a:solidFill>
              </a:rPr>
              <a:t>» </a:t>
            </a:r>
            <a:r>
              <a:rPr lang="en-US" dirty="0" err="1">
                <a:solidFill>
                  <a:srgbClr val="FFFFFF"/>
                </a:solidFill>
              </a:rPr>
              <a:t>має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коричневий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колір</a:t>
            </a:r>
            <a:r>
              <a:rPr lang="en-US" dirty="0">
                <a:solidFill>
                  <a:srgbClr val="FFFFFF"/>
                </a:solidFill>
              </a:rPr>
              <a:t> (33%). </a:t>
            </a:r>
            <a:r>
              <a:rPr lang="en-US" dirty="0" err="1">
                <a:solidFill>
                  <a:srgbClr val="FFFFFF"/>
                </a:solidFill>
              </a:rPr>
              <a:t>Не</a:t>
            </a:r>
            <a:r>
              <a:rPr lang="en-US" dirty="0">
                <a:solidFill>
                  <a:srgbClr val="FFFFFF"/>
                </a:solidFill>
              </a:rPr>
              <a:t> в </a:t>
            </a:r>
            <a:r>
              <a:rPr lang="en-US" dirty="0" err="1">
                <a:solidFill>
                  <a:srgbClr val="FFFFFF"/>
                </a:solidFill>
              </a:rPr>
              <a:t>пошані</a:t>
            </a:r>
            <a:r>
              <a:rPr lang="en-US" dirty="0">
                <a:solidFill>
                  <a:srgbClr val="FFFFFF"/>
                </a:solidFill>
              </a:rPr>
              <a:t> у </a:t>
            </a:r>
            <a:r>
              <a:rPr lang="en-US" dirty="0" err="1">
                <a:solidFill>
                  <a:srgbClr val="FFFFFF"/>
                </a:solidFill>
              </a:rPr>
              <a:t>жінок</a:t>
            </a:r>
            <a:r>
              <a:rPr lang="en-US" dirty="0">
                <a:solidFill>
                  <a:srgbClr val="FFFFFF"/>
                </a:solidFill>
              </a:rPr>
              <a:t> і </a:t>
            </a:r>
            <a:r>
              <a:rPr lang="en-US" dirty="0" err="1">
                <a:solidFill>
                  <a:srgbClr val="FFFFFF"/>
                </a:solidFill>
              </a:rPr>
              <a:t>сірий</a:t>
            </a:r>
            <a:r>
              <a:rPr lang="en-US" dirty="0">
                <a:solidFill>
                  <a:srgbClr val="FFFFFF"/>
                </a:solidFill>
              </a:rPr>
              <a:t> (17%).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879C2-F123-E844-8EA3-2C685BBCA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3518" y="-4269001"/>
            <a:ext cx="12188952" cy="4572000"/>
          </a:xfrm>
        </p:spPr>
      </p:sp>
    </p:spTree>
    <p:extLst>
      <p:ext uri="{BB962C8B-B14F-4D97-AF65-F5344CB8AC3E}">
        <p14:creationId xmlns:p14="http://schemas.microsoft.com/office/powerpoint/2010/main" val="216658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4B8DE-8B33-4A8F-BB8D-EB0453D3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347216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700" dirty="0"/>
              <a:t>2. </a:t>
            </a:r>
            <a:r>
              <a:rPr lang="ru-RU" sz="2700" dirty="0" err="1"/>
              <a:t>Чоловічі</a:t>
            </a:r>
            <a:r>
              <a:rPr lang="ru-RU" sz="2700" dirty="0"/>
              <a:t> </a:t>
            </a:r>
            <a:r>
              <a:rPr lang="ru-RU" sz="2700" dirty="0" err="1"/>
              <a:t>кольори</a:t>
            </a:r>
            <a:r>
              <a:rPr lang="ru-RU" sz="2700" dirty="0"/>
              <a:t>: </a:t>
            </a:r>
            <a:r>
              <a:rPr lang="ru-RU" sz="2700" b="1" dirty="0" err="1">
                <a:solidFill>
                  <a:srgbClr val="0070C0"/>
                </a:solidFill>
              </a:rPr>
              <a:t>синій</a:t>
            </a:r>
            <a:r>
              <a:rPr lang="ru-RU" sz="2700" dirty="0"/>
              <a:t>, </a:t>
            </a:r>
            <a:r>
              <a:rPr lang="ru-RU" sz="2700" b="1" dirty="0" err="1">
                <a:solidFill>
                  <a:srgbClr val="00B050"/>
                </a:solidFill>
              </a:rPr>
              <a:t>зелений</a:t>
            </a:r>
            <a:r>
              <a:rPr lang="ru-RU" sz="2700" dirty="0"/>
              <a:t> і </a:t>
            </a:r>
            <a:r>
              <a:rPr lang="ru-RU" sz="2700" b="1" dirty="0" err="1"/>
              <a:t>чорний</a:t>
            </a:r>
            <a:endParaRPr lang="ru-RU" sz="2700" b="1" dirty="0"/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D95C0EC1-38F7-412C-8A82-548BB7BC7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082800"/>
            <a:ext cx="3144774" cy="381508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орієнтуєтеся</a:t>
            </a:r>
            <a:r>
              <a:rPr lang="ru-RU" dirty="0"/>
              <a:t> на </a:t>
            </a:r>
            <a:r>
              <a:rPr lang="ru-RU" dirty="0" err="1"/>
              <a:t>чоловічу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, </a:t>
            </a:r>
            <a:r>
              <a:rPr lang="ru-RU" dirty="0" err="1"/>
              <a:t>уникайте</a:t>
            </a:r>
            <a:r>
              <a:rPr lang="ru-RU" dirty="0"/>
              <a:t> в </a:t>
            </a:r>
            <a:r>
              <a:rPr lang="ru-RU" dirty="0" err="1"/>
              <a:t>дизайні</a:t>
            </a:r>
            <a:r>
              <a:rPr lang="ru-RU" dirty="0"/>
              <a:t> </a:t>
            </a:r>
            <a:r>
              <a:rPr lang="ru-RU" dirty="0" err="1"/>
              <a:t>фіолетового</a:t>
            </a:r>
            <a:r>
              <a:rPr lang="ru-RU" dirty="0"/>
              <a:t>, оранжевого та коричневого. </a:t>
            </a:r>
            <a:r>
              <a:rPr lang="ru-RU" dirty="0" err="1"/>
              <a:t>Чоловіки</a:t>
            </a:r>
            <a:r>
              <a:rPr lang="ru-RU" dirty="0"/>
              <a:t>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 і </a:t>
            </a:r>
            <a:r>
              <a:rPr lang="ru-RU" dirty="0" err="1"/>
              <a:t>чорний</a:t>
            </a:r>
            <a:r>
              <a:rPr lang="ru-RU" dirty="0"/>
              <a:t>.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як оформлений сайт каналу </a:t>
            </a:r>
            <a:r>
              <a:rPr lang="en-US" dirty="0"/>
              <a:t>Eurosport - </a:t>
            </a:r>
            <a:r>
              <a:rPr lang="ru-RU" dirty="0"/>
              <a:t>тут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синьо-чорна</a:t>
            </a:r>
            <a:r>
              <a:rPr lang="ru-RU" dirty="0"/>
              <a:t> </a:t>
            </a:r>
            <a:r>
              <a:rPr lang="ru-RU" dirty="0" err="1"/>
              <a:t>колірна</a:t>
            </a:r>
            <a:r>
              <a:rPr lang="ru-RU" dirty="0"/>
              <a:t> гамма,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 каналу - </a:t>
            </a:r>
            <a:r>
              <a:rPr lang="ru-RU" dirty="0" err="1"/>
              <a:t>чоловіки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92ECBA2-1452-B741-AA5C-38FD15045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4300" y="-4478483"/>
            <a:ext cx="12188952" cy="4572000"/>
          </a:xfrm>
        </p:spPr>
      </p:sp>
    </p:spTree>
    <p:extLst>
      <p:ext uri="{BB962C8B-B14F-4D97-AF65-F5344CB8AC3E}">
        <p14:creationId xmlns:p14="http://schemas.microsoft.com/office/powerpoint/2010/main" val="266363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531B90-4088-47C5-84ED-31F0CA42A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7" b="4447"/>
          <a:stretch/>
        </p:blipFill>
        <p:spPr>
          <a:xfrm>
            <a:off x="1066800" y="990600"/>
            <a:ext cx="100584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77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1D7BF-BE0B-45AC-A219-7D49EFE9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357880" cy="1645920"/>
          </a:xfrm>
        </p:spPr>
        <p:txBody>
          <a:bodyPr anchor="b">
            <a:normAutofit/>
          </a:bodyPr>
          <a:lstStyle/>
          <a:p>
            <a:r>
              <a:rPr lang="ru-RU" sz="2800" dirty="0"/>
              <a:t>3.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/>
              <a:t>підвищує</a:t>
            </a:r>
            <a:r>
              <a:rPr lang="ru-RU" sz="2800" dirty="0"/>
              <a:t> </a:t>
            </a:r>
            <a:r>
              <a:rPr lang="ru-RU" sz="2800" dirty="0" err="1"/>
              <a:t>довіру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3FB6D-AC12-4C36-9B35-FB1729619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3017520"/>
            <a:ext cx="3161963" cy="292608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41A66-3E69-4B4C-9665-B7594DCC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45490"/>
            <a:ext cx="6858000" cy="24003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1B835-5820-4F18-9F95-A2E870C03ED2}"/>
              </a:ext>
            </a:extLst>
          </p:cNvPr>
          <p:cNvSpPr txBox="1"/>
          <p:nvPr/>
        </p:nvSpPr>
        <p:spPr>
          <a:xfrm>
            <a:off x="685800" y="3909596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ВАЖЛИВО!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універсальний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підходить</a:t>
            </a:r>
            <a:r>
              <a:rPr lang="ru-RU" dirty="0"/>
              <a:t> для </a:t>
            </a:r>
            <a:r>
              <a:rPr lang="ru-RU" dirty="0" err="1"/>
              <a:t>ресторанів</a:t>
            </a:r>
            <a:r>
              <a:rPr lang="ru-RU" dirty="0"/>
              <a:t>, кафе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. Не дарма </a:t>
            </a:r>
            <a:r>
              <a:rPr lang="ru-RU" dirty="0" err="1"/>
              <a:t>дієтологи</a:t>
            </a:r>
            <a:r>
              <a:rPr lang="ru-RU" dirty="0"/>
              <a:t>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сині</a:t>
            </a:r>
            <a:r>
              <a:rPr lang="ru-RU" dirty="0"/>
              <a:t> </a:t>
            </a:r>
            <a:r>
              <a:rPr lang="ru-RU" dirty="0" err="1"/>
              <a:t>тарілки</a:t>
            </a:r>
            <a:r>
              <a:rPr lang="ru-RU" dirty="0"/>
              <a:t> -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апетит</a:t>
            </a:r>
            <a:r>
              <a:rPr lang="ru-RU" dirty="0"/>
              <a:t>, а ресторанам </a:t>
            </a:r>
            <a:r>
              <a:rPr lang="ru-RU" dirty="0" err="1"/>
              <a:t>це</a:t>
            </a:r>
            <a:r>
              <a:rPr lang="ru-RU" dirty="0"/>
              <a:t> точно не </a:t>
            </a:r>
            <a:r>
              <a:rPr lang="ru-RU" dirty="0" err="1"/>
              <a:t>потрібно</a:t>
            </a:r>
            <a:r>
              <a:rPr lang="ru-RU" dirty="0"/>
              <a:t>. </a:t>
            </a:r>
            <a:r>
              <a:rPr lang="ru-RU" dirty="0" err="1"/>
              <a:t>Еволюційна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говорить,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в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асоціюється</a:t>
            </a:r>
            <a:r>
              <a:rPr lang="ru-RU" dirty="0"/>
              <a:t> з </a:t>
            </a:r>
            <a:r>
              <a:rPr lang="ru-RU" dirty="0" err="1"/>
              <a:t>отрутою</a:t>
            </a:r>
            <a:r>
              <a:rPr lang="ru-RU" dirty="0"/>
              <a:t> (</a:t>
            </a:r>
            <a:r>
              <a:rPr lang="ru-RU" dirty="0" err="1"/>
              <a:t>синьої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не так </a:t>
            </a:r>
            <a:r>
              <a:rPr lang="ru-RU" dirty="0" err="1"/>
              <a:t>багато</a:t>
            </a:r>
            <a:r>
              <a:rPr lang="ru-RU" dirty="0"/>
              <a:t>). Тому не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 для продажу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44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3D64-9B86-4B10-8276-7FD4BB07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607392"/>
            <a:ext cx="10726083" cy="1030354"/>
          </a:xfrm>
        </p:spPr>
        <p:txBody>
          <a:bodyPr>
            <a:normAutofit/>
          </a:bodyPr>
          <a:lstStyle/>
          <a:p>
            <a:r>
              <a:rPr lang="ru-RU" sz="2800" dirty="0"/>
              <a:t>4.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/>
              <a:t>акцентує</a:t>
            </a:r>
            <a:r>
              <a:rPr lang="ru-RU" sz="2800" dirty="0"/>
              <a:t> </a:t>
            </a:r>
            <a:r>
              <a:rPr lang="ru-RU" sz="2800" dirty="0" err="1"/>
              <a:t>увагу</a:t>
            </a:r>
            <a:r>
              <a:rPr lang="ru-RU" sz="2800" dirty="0"/>
              <a:t> і </a:t>
            </a:r>
            <a:r>
              <a:rPr lang="ru-RU" sz="2800" dirty="0" err="1"/>
              <a:t>попереджає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6C212-4C58-4EF6-BF44-FC1D4F12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03475"/>
            <a:ext cx="10761472" cy="24892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err="1"/>
              <a:t>Крім</a:t>
            </a:r>
            <a:r>
              <a:rPr lang="ru-RU" sz="1600" dirty="0"/>
              <a:t> того,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психологія</a:t>
            </a:r>
            <a:r>
              <a:rPr lang="ru-RU" sz="1600" dirty="0"/>
              <a:t> </a:t>
            </a:r>
            <a:r>
              <a:rPr lang="ru-RU" sz="1600" dirty="0" err="1"/>
              <a:t>кольору</a:t>
            </a:r>
            <a:r>
              <a:rPr lang="ru-RU" sz="1600" dirty="0"/>
              <a:t> </a:t>
            </a:r>
            <a:r>
              <a:rPr lang="ru-RU" sz="1600" dirty="0" err="1"/>
              <a:t>тісно</a:t>
            </a:r>
            <a:r>
              <a:rPr lang="ru-RU" sz="1600" dirty="0"/>
              <a:t> </a:t>
            </a:r>
            <a:r>
              <a:rPr lang="ru-RU" sz="1600" dirty="0" err="1"/>
              <a:t>переплітається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спогадами</a:t>
            </a:r>
            <a:r>
              <a:rPr lang="ru-RU" sz="1600" dirty="0"/>
              <a:t> і </a:t>
            </a:r>
            <a:r>
              <a:rPr lang="ru-RU" sz="1600" dirty="0" err="1"/>
              <a:t>пережитим</a:t>
            </a:r>
            <a:r>
              <a:rPr lang="ru-RU" sz="1600" dirty="0"/>
              <a:t> </a:t>
            </a:r>
            <a:r>
              <a:rPr lang="ru-RU" sz="1600" dirty="0" err="1"/>
              <a:t>досвідом</a:t>
            </a:r>
            <a:r>
              <a:rPr lang="ru-RU" sz="1600" dirty="0"/>
              <a:t>, давайте </a:t>
            </a:r>
            <a:r>
              <a:rPr lang="ru-RU" sz="1600" dirty="0" err="1"/>
              <a:t>згадаємо</a:t>
            </a:r>
            <a:r>
              <a:rPr lang="ru-RU" sz="1600" dirty="0"/>
              <a:t>, де ми </a:t>
            </a:r>
            <a:r>
              <a:rPr lang="ru-RU" sz="1600" dirty="0" err="1"/>
              <a:t>зустрічаємо</a:t>
            </a:r>
            <a:r>
              <a:rPr lang="ru-RU" sz="1600" dirty="0"/>
              <a:t> </a:t>
            </a:r>
            <a:r>
              <a:rPr lang="ru-RU" sz="1600" dirty="0" err="1"/>
              <a:t>жовтий</a:t>
            </a:r>
            <a:r>
              <a:rPr lang="ru-RU" sz="1600" dirty="0"/>
              <a:t> в </a:t>
            </a:r>
            <a:r>
              <a:rPr lang="ru-RU" sz="1600" dirty="0" err="1"/>
              <a:t>повсякденному</a:t>
            </a:r>
            <a:r>
              <a:rPr lang="ru-RU" sz="1600" dirty="0"/>
              <a:t> </a:t>
            </a:r>
            <a:r>
              <a:rPr lang="ru-RU" sz="1600" dirty="0" err="1"/>
              <a:t>житті</a:t>
            </a:r>
            <a:r>
              <a:rPr lang="ru-RU" sz="1600" dirty="0"/>
              <a:t>: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сигнал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світлофора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>( «</a:t>
            </a:r>
            <a:r>
              <a:rPr lang="ru-RU" sz="1600" dirty="0" err="1"/>
              <a:t>увагу</a:t>
            </a:r>
            <a:r>
              <a:rPr lang="ru-RU" sz="1600" dirty="0"/>
              <a:t>»),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таблички «мокра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підлога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1600" dirty="0"/>
              <a:t>, лимон («</a:t>
            </a:r>
            <a:r>
              <a:rPr lang="ru-RU" sz="1600" dirty="0" err="1"/>
              <a:t>кислий</a:t>
            </a:r>
            <a:r>
              <a:rPr lang="ru-RU" sz="1600" dirty="0"/>
              <a:t>»),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жовта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картка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футболі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>(«</a:t>
            </a:r>
            <a:r>
              <a:rPr lang="ru-RU" sz="1600" dirty="0" err="1"/>
              <a:t>попередження</a:t>
            </a:r>
            <a:r>
              <a:rPr lang="ru-RU" sz="1600" dirty="0"/>
              <a:t>»). А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згадати</a:t>
            </a:r>
            <a:r>
              <a:rPr lang="ru-RU" sz="1600" dirty="0"/>
              <a:t> про </a:t>
            </a:r>
            <a:r>
              <a:rPr lang="ru-RU" sz="1600" dirty="0" err="1"/>
              <a:t>жовтяниці</a:t>
            </a:r>
            <a:r>
              <a:rPr lang="ru-RU" sz="1600" dirty="0"/>
              <a:t> і «</a:t>
            </a:r>
            <a:r>
              <a:rPr lang="ru-RU" sz="1600" dirty="0" err="1"/>
              <a:t>жовтих</a:t>
            </a:r>
            <a:r>
              <a:rPr lang="ru-RU" sz="1600" dirty="0"/>
              <a:t> </a:t>
            </a:r>
            <a:r>
              <a:rPr lang="ru-RU" sz="1600" dirty="0" err="1"/>
              <a:t>будинках</a:t>
            </a:r>
            <a:r>
              <a:rPr lang="ru-RU" sz="1600" dirty="0"/>
              <a:t>», то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почуття</a:t>
            </a:r>
            <a:r>
              <a:rPr lang="ru-RU" sz="1600" dirty="0"/>
              <a:t> «</a:t>
            </a:r>
            <a:r>
              <a:rPr lang="ru-RU" sz="1600" dirty="0" err="1"/>
              <a:t>веселості</a:t>
            </a:r>
            <a:r>
              <a:rPr lang="ru-RU" sz="1600" dirty="0"/>
              <a:t>» не </a:t>
            </a:r>
            <a:r>
              <a:rPr lang="ru-RU" sz="1600" dirty="0" err="1"/>
              <a:t>залишається</a:t>
            </a:r>
            <a:r>
              <a:rPr lang="ru-RU" sz="1600" dirty="0"/>
              <a:t> і </a:t>
            </a:r>
            <a:r>
              <a:rPr lang="ru-RU" sz="1600" dirty="0" err="1"/>
              <a:t>сліду</a:t>
            </a:r>
            <a:r>
              <a:rPr lang="ru-RU" sz="1600" dirty="0"/>
              <a:t>. Тому </a:t>
            </a:r>
            <a:r>
              <a:rPr lang="ru-RU" sz="1600" dirty="0" err="1"/>
              <a:t>правильніше</a:t>
            </a:r>
            <a:r>
              <a:rPr lang="ru-RU" sz="1600" dirty="0"/>
              <a:t> </a:t>
            </a:r>
            <a:r>
              <a:rPr lang="ru-RU" sz="1600" dirty="0" err="1"/>
              <a:t>сказати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жовтий</a:t>
            </a:r>
            <a:r>
              <a:rPr lang="ru-RU" sz="1600" dirty="0"/>
              <a:t>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ru-RU" sz="1600" dirty="0"/>
              <a:t> </a:t>
            </a:r>
            <a:r>
              <a:rPr lang="ru-RU" sz="1600" dirty="0" err="1"/>
              <a:t>тривоги</a:t>
            </a:r>
            <a:r>
              <a:rPr lang="ru-RU" sz="1600" dirty="0"/>
              <a:t>, </a:t>
            </a:r>
            <a:r>
              <a:rPr lang="ru-RU" sz="1600" dirty="0" err="1"/>
              <a:t>уваги</a:t>
            </a:r>
            <a:r>
              <a:rPr lang="ru-RU" sz="1600" dirty="0"/>
              <a:t>, </a:t>
            </a:r>
            <a:r>
              <a:rPr lang="ru-RU" sz="1600" dirty="0" err="1"/>
              <a:t>попередження</a:t>
            </a:r>
            <a:r>
              <a:rPr lang="ru-RU" sz="1600" dirty="0"/>
              <a:t>. </a:t>
            </a:r>
            <a:r>
              <a:rPr lang="ru-RU" sz="1600" dirty="0" err="1"/>
              <a:t>Чи</a:t>
            </a:r>
            <a:r>
              <a:rPr lang="ru-RU" sz="1600" dirty="0"/>
              <a:t> не спроста не </a:t>
            </a:r>
            <a:r>
              <a:rPr lang="ru-RU" sz="1600" dirty="0" err="1"/>
              <a:t>рекомендують</a:t>
            </a:r>
            <a:r>
              <a:rPr lang="ru-RU" sz="1600" dirty="0"/>
              <a:t> </a:t>
            </a:r>
            <a:r>
              <a:rPr lang="ru-RU" sz="1600" dirty="0" err="1"/>
              <a:t>фарбувати</a:t>
            </a:r>
            <a:r>
              <a:rPr lang="ru-RU" sz="1600" dirty="0"/>
              <a:t> </a:t>
            </a:r>
            <a:r>
              <a:rPr lang="ru-RU" sz="1600" dirty="0" err="1"/>
              <a:t>дитячу</a:t>
            </a:r>
            <a:r>
              <a:rPr lang="ru-RU" sz="1600" dirty="0"/>
              <a:t> </a:t>
            </a:r>
            <a:r>
              <a:rPr lang="ru-RU" sz="1600" dirty="0" err="1"/>
              <a:t>кімнату</a:t>
            </a:r>
            <a:r>
              <a:rPr lang="ru-RU" sz="1600" dirty="0"/>
              <a:t> в </a:t>
            </a:r>
            <a:r>
              <a:rPr lang="ru-RU" sz="1600" dirty="0" err="1"/>
              <a:t>жовтий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у </a:t>
            </a:r>
            <a:r>
              <a:rPr lang="ru-RU" sz="1600" dirty="0" err="1"/>
              <a:t>дитини</a:t>
            </a:r>
            <a:r>
              <a:rPr lang="ru-RU" sz="1600" dirty="0"/>
              <a:t> </a:t>
            </a:r>
            <a:r>
              <a:rPr lang="ru-RU" sz="1600" dirty="0" err="1"/>
              <a:t>спостерігається</a:t>
            </a:r>
            <a:r>
              <a:rPr lang="ru-RU" sz="1600" dirty="0"/>
              <a:t> </a:t>
            </a:r>
            <a:r>
              <a:rPr lang="ru-RU" sz="1600" dirty="0" err="1"/>
              <a:t>підвищена</a:t>
            </a:r>
            <a:r>
              <a:rPr lang="ru-RU" sz="1600" dirty="0"/>
              <a:t> </a:t>
            </a:r>
            <a:r>
              <a:rPr lang="ru-RU" sz="1600" dirty="0" err="1"/>
              <a:t>збудливість</a:t>
            </a:r>
            <a:r>
              <a:rPr lang="ru-RU" sz="1600" dirty="0"/>
              <a:t> і </a:t>
            </a:r>
            <a:r>
              <a:rPr lang="ru-RU" sz="1600" dirty="0" err="1"/>
              <a:t>невралгія</a:t>
            </a:r>
            <a:r>
              <a:rPr lang="ru-RU" sz="1600" dirty="0"/>
              <a:t>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7D542C-2B4C-4023-B152-9BA9A27C8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637746"/>
            <a:ext cx="10893552" cy="1171494"/>
          </a:xfrm>
        </p:spPr>
        <p:txBody>
          <a:bodyPr/>
          <a:lstStyle/>
          <a:p>
            <a:pPr algn="just"/>
            <a:r>
              <a:rPr lang="ru-RU" dirty="0"/>
              <a:t>Про </a:t>
            </a:r>
            <a:r>
              <a:rPr lang="ru-RU" dirty="0" err="1"/>
              <a:t>жовтий</a:t>
            </a:r>
            <a:r>
              <a:rPr lang="ru-RU" dirty="0"/>
              <a:t>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суперечливих</a:t>
            </a:r>
            <a:r>
              <a:rPr lang="ru-RU" dirty="0"/>
              <a:t> думок. </a:t>
            </a:r>
            <a:r>
              <a:rPr lang="ru-RU" dirty="0" err="1"/>
              <a:t>Незаперечно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- </a:t>
            </a:r>
            <a:r>
              <a:rPr lang="ru-RU" dirty="0" err="1"/>
              <a:t>жовтий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центр </a:t>
            </a:r>
            <a:r>
              <a:rPr lang="ru-RU" dirty="0" err="1"/>
              <a:t>збудження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.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: </a:t>
            </a:r>
            <a:r>
              <a:rPr lang="ru-RU" dirty="0" err="1"/>
              <a:t>почуття</a:t>
            </a:r>
            <a:r>
              <a:rPr lang="ru-RU" dirty="0"/>
              <a:t> «</a:t>
            </a:r>
            <a:r>
              <a:rPr lang="ru-RU" dirty="0" err="1"/>
              <a:t>веселості</a:t>
            </a:r>
            <a:r>
              <a:rPr lang="ru-RU" dirty="0"/>
              <a:t>»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нав'язаним</a:t>
            </a:r>
            <a:r>
              <a:rPr lang="ru-RU" dirty="0"/>
              <a:t> станом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2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D5F3447-0583-4B01-836B-4367DD2E3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06" b="5252"/>
          <a:stretch/>
        </p:blipFill>
        <p:spPr>
          <a:xfrm>
            <a:off x="450392" y="604520"/>
            <a:ext cx="11291215" cy="5648960"/>
          </a:xfrm>
          <a:prstGeom prst="rect">
            <a:avLst/>
          </a:prstGeom>
          <a:noFill/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D4E8159C-7F3D-4156-93FD-09930325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F183FEFD-AB08-4CB5-AE4D-2F6B12D8E3B0}" type="datetime1">
              <a:rPr lang="ru-RU" smtClean="0"/>
              <a:pPr rtl="0">
                <a:spcAft>
                  <a:spcPts val="600"/>
                </a:spcAft>
              </a:pPr>
              <a:t>08.12.2025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5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E2AC4-085C-44C1-99F8-A1127F39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ru-RU" dirty="0"/>
              <a:t>5.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Зелений</a:t>
            </a:r>
            <a:r>
              <a:rPr lang="ru-RU" dirty="0"/>
              <a:t> -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екологічності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4626D-FF17-495D-BFBA-CC6FB3207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3705352" cy="376229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ru-RU" sz="2000" dirty="0"/>
              <a:t>Тут без </a:t>
            </a:r>
            <a:r>
              <a:rPr lang="ru-RU" sz="2000" dirty="0" err="1"/>
              <a:t>варіантів</a:t>
            </a:r>
            <a:r>
              <a:rPr lang="ru-RU" sz="2000" dirty="0"/>
              <a:t>. Трава, дерева, мох - </a:t>
            </a:r>
            <a:r>
              <a:rPr lang="ru-RU" sz="2000" dirty="0" err="1"/>
              <a:t>зелений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 не дарма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кольором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. Тому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зустріти</a:t>
            </a:r>
            <a:r>
              <a:rPr lang="ru-RU" sz="2000" dirty="0"/>
              <a:t> </a:t>
            </a:r>
            <a:r>
              <a:rPr lang="ru-RU" sz="2000" dirty="0" err="1"/>
              <a:t>скрізь</a:t>
            </a:r>
            <a:r>
              <a:rPr lang="ru-RU" sz="2000" dirty="0"/>
              <a:t>, де є приставка «</a:t>
            </a:r>
            <a:r>
              <a:rPr lang="ru-RU" sz="2000" dirty="0" err="1"/>
              <a:t>еко</a:t>
            </a:r>
            <a:r>
              <a:rPr lang="ru-RU" sz="2000" dirty="0"/>
              <a:t>» (</a:t>
            </a:r>
            <a:r>
              <a:rPr lang="ru-RU" sz="2000" dirty="0" err="1"/>
              <a:t>еко-продукти</a:t>
            </a:r>
            <a:r>
              <a:rPr lang="ru-RU" sz="2000" dirty="0"/>
              <a:t>, </a:t>
            </a:r>
            <a:r>
              <a:rPr lang="ru-RU" sz="2000" dirty="0" err="1"/>
              <a:t>еко-житло</a:t>
            </a:r>
            <a:r>
              <a:rPr lang="ru-RU" sz="2000" dirty="0"/>
              <a:t>, </a:t>
            </a:r>
            <a:r>
              <a:rPr lang="ru-RU" sz="2000" dirty="0" err="1"/>
              <a:t>еко</a:t>
            </a:r>
            <a:r>
              <a:rPr lang="ru-RU" sz="2000" dirty="0"/>
              <a:t>-дизайн, </a:t>
            </a:r>
            <a:r>
              <a:rPr lang="ru-RU" sz="2000" dirty="0" err="1"/>
              <a:t>еко-технології</a:t>
            </a:r>
            <a:r>
              <a:rPr lang="ru-RU" sz="2000" dirty="0"/>
              <a:t>). </a:t>
            </a:r>
            <a:r>
              <a:rPr lang="ru-RU" sz="2000" dirty="0" err="1"/>
              <a:t>Цікаво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зелений</a:t>
            </a:r>
            <a:r>
              <a:rPr lang="ru-RU" sz="2000" dirty="0"/>
              <a:t> часто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хімічні</a:t>
            </a:r>
            <a:r>
              <a:rPr lang="ru-RU" sz="2000" dirty="0"/>
              <a:t> </a:t>
            </a:r>
            <a:r>
              <a:rPr lang="ru-RU" sz="2000" dirty="0" err="1"/>
              <a:t>корпорації</a:t>
            </a:r>
            <a:r>
              <a:rPr lang="ru-RU" sz="2000" dirty="0"/>
              <a:t> -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забруднювачі</a:t>
            </a:r>
            <a:r>
              <a:rPr lang="ru-RU" sz="2000" dirty="0"/>
              <a:t> </a:t>
            </a:r>
            <a:r>
              <a:rPr lang="ru-RU" sz="2000" dirty="0" err="1"/>
              <a:t>довкілля</a:t>
            </a:r>
            <a:r>
              <a:rPr lang="ru-RU" sz="2000" dirty="0"/>
              <a:t>. </a:t>
            </a:r>
            <a:r>
              <a:rPr lang="ru-RU" sz="2000" dirty="0" err="1"/>
              <a:t>Ймовірно</a:t>
            </a:r>
            <a:r>
              <a:rPr lang="ru-RU" sz="2000" dirty="0"/>
              <a:t>, так вони </a:t>
            </a:r>
            <a:r>
              <a:rPr lang="ru-RU" sz="2000" dirty="0" err="1"/>
              <a:t>підкреслюють</a:t>
            </a:r>
            <a:r>
              <a:rPr lang="ru-RU" sz="2000" dirty="0"/>
              <a:t> </a:t>
            </a:r>
            <a:r>
              <a:rPr lang="ru-RU" sz="2000" dirty="0" err="1"/>
              <a:t>прагнення</a:t>
            </a:r>
            <a:r>
              <a:rPr lang="ru-RU" sz="2000" dirty="0"/>
              <a:t> </a:t>
            </a:r>
            <a:r>
              <a:rPr lang="ru-RU" sz="2000" dirty="0" err="1"/>
              <a:t>знизити</a:t>
            </a:r>
            <a:r>
              <a:rPr lang="ru-RU" sz="2000" dirty="0"/>
              <a:t> </a:t>
            </a:r>
            <a:r>
              <a:rPr lang="ru-RU" sz="2000" dirty="0" err="1"/>
              <a:t>викиди</a:t>
            </a:r>
            <a:r>
              <a:rPr lang="ru-RU" sz="2000" dirty="0"/>
              <a:t>:</a:t>
            </a:r>
          </a:p>
          <a:p>
            <a:pPr>
              <a:lnSpc>
                <a:spcPct val="100000"/>
              </a:lnSpc>
            </a:pPr>
            <a:endParaRPr lang="ru-RU" sz="1500" dirty="0"/>
          </a:p>
          <a:p>
            <a:pPr>
              <a:lnSpc>
                <a:spcPct val="100000"/>
              </a:lnSpc>
            </a:pPr>
            <a:endParaRPr lang="ru-RU" sz="1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EE1A3C-967A-4AFA-A0F8-BB077A2EA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2" t="8857" r="7417" b="5185"/>
          <a:stretch/>
        </p:blipFill>
        <p:spPr>
          <a:xfrm>
            <a:off x="6096000" y="3429000"/>
            <a:ext cx="5491480" cy="30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1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EB3043E-36E4-4820-8E94-B58B79CEE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4927" y="1148080"/>
            <a:ext cx="5216238" cy="47955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/>
              <a:t>Зелений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 </a:t>
            </a:r>
            <a:r>
              <a:rPr lang="ru-RU" sz="2000" dirty="0" err="1"/>
              <a:t>підвищує</a:t>
            </a:r>
            <a:r>
              <a:rPr lang="ru-RU" sz="2000" dirty="0"/>
              <a:t> </a:t>
            </a:r>
            <a:r>
              <a:rPr lang="ru-RU" sz="2000" dirty="0" err="1"/>
              <a:t>конверсію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для кнопок </a:t>
            </a:r>
            <a:r>
              <a:rPr lang="ru-RU" sz="2000" dirty="0" err="1"/>
              <a:t>дії</a:t>
            </a:r>
            <a:r>
              <a:rPr lang="ru-RU" sz="2000" dirty="0"/>
              <a:t> («</a:t>
            </a:r>
            <a:r>
              <a:rPr lang="ru-RU" sz="2000" dirty="0" err="1"/>
              <a:t>купити</a:t>
            </a:r>
            <a:r>
              <a:rPr lang="ru-RU" sz="2000" dirty="0"/>
              <a:t>», «</a:t>
            </a:r>
            <a:r>
              <a:rPr lang="ru-RU" sz="2000" dirty="0" err="1"/>
              <a:t>замовити</a:t>
            </a:r>
            <a:r>
              <a:rPr lang="ru-RU" sz="2000" dirty="0"/>
              <a:t>», «</a:t>
            </a:r>
            <a:r>
              <a:rPr lang="ru-RU" sz="2000" dirty="0" err="1"/>
              <a:t>підписатися</a:t>
            </a:r>
            <a:r>
              <a:rPr lang="ru-RU" sz="2000" dirty="0"/>
              <a:t>» і т. П.). Але треба </a:t>
            </a:r>
            <a:r>
              <a:rPr lang="ru-RU" sz="2000" dirty="0" err="1"/>
              <a:t>враховувати</a:t>
            </a:r>
            <a:r>
              <a:rPr lang="ru-RU" sz="2000" dirty="0"/>
              <a:t> так званий </a:t>
            </a:r>
            <a:r>
              <a:rPr lang="ru-RU" sz="2000" dirty="0" err="1"/>
              <a:t>ефект</a:t>
            </a:r>
            <a:r>
              <a:rPr lang="ru-RU" sz="2000" dirty="0"/>
              <a:t> </a:t>
            </a:r>
            <a:r>
              <a:rPr lang="ru-RU" sz="2000" dirty="0" err="1"/>
              <a:t>Ресторфф</a:t>
            </a:r>
            <a:r>
              <a:rPr lang="ru-RU" sz="2000" dirty="0"/>
              <a:t> (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ефект</a:t>
            </a:r>
            <a:r>
              <a:rPr lang="ru-RU" sz="2000" dirty="0"/>
              <a:t> </a:t>
            </a:r>
            <a:r>
              <a:rPr lang="ru-RU" sz="2000" dirty="0" err="1"/>
              <a:t>ізоляції</a:t>
            </a:r>
            <a:r>
              <a:rPr lang="ru-RU" sz="2000" dirty="0"/>
              <a:t>): </a:t>
            </a:r>
            <a:r>
              <a:rPr lang="ru-RU" sz="2000" dirty="0" err="1"/>
              <a:t>об'єкти</a:t>
            </a:r>
            <a:r>
              <a:rPr lang="ru-RU" sz="2000" dirty="0"/>
              <a:t>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запам'ятовуються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вони </a:t>
            </a:r>
            <a:r>
              <a:rPr lang="ru-RU" sz="2000" dirty="0" err="1"/>
              <a:t>виділяються</a:t>
            </a:r>
            <a:r>
              <a:rPr lang="ru-RU" sz="2000" dirty="0"/>
              <a:t> з ряду </a:t>
            </a:r>
            <a:r>
              <a:rPr lang="ru-RU" sz="2000" dirty="0" err="1"/>
              <a:t>подібних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.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3C2ECF-CE64-4181-A6D0-3CB6276B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83FEFD-AB08-4CB5-AE4D-2F6B12D8E3B0}" type="datetime1">
              <a:rPr lang="ru-RU" smtClean="0"/>
              <a:t>08.12.2025</a:t>
            </a:fld>
            <a:endParaRPr lang="en-US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F57DA03-A514-F640-8717-6E1D6EBE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927" y="822960"/>
            <a:ext cx="5288973" cy="5184648"/>
          </a:xfrm>
        </p:spPr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399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D582E2B9-602B-4C89-AF2C-61089647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0C72E367-6E37-4C6B-AAC0-CBF9C4B39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0" name="Rectangle 74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Как узнать, кто делится моими публикациями в Instagram ▷ ➡️ Creative Stop ▷  ➡️">
            <a:extLst>
              <a:ext uri="{FF2B5EF4-FFF2-40B4-BE49-F238E27FC236}">
                <a16:creationId xmlns:a16="http://schemas.microsoft.com/office/drawing/2014/main" id="{C813F79C-7F21-4E49-977B-75D152280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" r="-1" b="6013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B0BDE-1A10-4BE3-927D-A51C41D2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 dirty="0" err="1">
                <a:solidFill>
                  <a:schemeClr val="tx1"/>
                </a:solidFill>
              </a:rPr>
              <a:t>Базові</a:t>
            </a:r>
            <a:r>
              <a:rPr lang="en-US" sz="6600" spc="200">
                <a:solidFill>
                  <a:schemeClr val="tx1"/>
                </a:solidFill>
              </a:rPr>
              <a:t> правила оформлення профілю в instargam</a:t>
            </a:r>
          </a:p>
        </p:txBody>
      </p:sp>
      <p:cxnSp>
        <p:nvCxnSpPr>
          <p:cNvPr id="1031" name="Straight Connector 76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7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BA293-B19B-4926-8B71-C9120837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828"/>
            <a:ext cx="3656012" cy="1282368"/>
          </a:xfrm>
        </p:spPr>
        <p:txBody>
          <a:bodyPr>
            <a:noAutofit/>
          </a:bodyPr>
          <a:lstStyle/>
          <a:p>
            <a:r>
              <a:rPr lang="ru-RU" sz="2800" dirty="0"/>
              <a:t>6.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Помаранчевий</a:t>
            </a:r>
            <a:r>
              <a:rPr lang="ru-RU" sz="2800" dirty="0"/>
              <a:t> - </a:t>
            </a:r>
            <a:r>
              <a:rPr lang="ru-RU" sz="2800" dirty="0" err="1"/>
              <a:t>колір</a:t>
            </a:r>
            <a:r>
              <a:rPr lang="ru-RU" sz="2800" dirty="0"/>
              <a:t> </a:t>
            </a:r>
            <a:r>
              <a:rPr lang="ru-RU" sz="2800" dirty="0" err="1"/>
              <a:t>поспішності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імпульсу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6F59C-F906-43CE-BEA9-CBAD14DA1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656012" cy="38115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</a:t>
            </a:r>
            <a:r>
              <a:rPr lang="ru-RU" sz="2400" dirty="0" err="1"/>
              <a:t>активний</a:t>
            </a:r>
            <a:r>
              <a:rPr lang="ru-RU" sz="2400" dirty="0"/>
              <a:t>, </a:t>
            </a:r>
            <a:r>
              <a:rPr lang="ru-RU" sz="2400" dirty="0" err="1"/>
              <a:t>стимулює</a:t>
            </a:r>
            <a:r>
              <a:rPr lang="ru-RU" sz="2400" dirty="0"/>
              <a:t> до </a:t>
            </a:r>
            <a:r>
              <a:rPr lang="ru-RU" sz="2400" dirty="0" err="1"/>
              <a:t>дії</a:t>
            </a:r>
            <a:r>
              <a:rPr lang="ru-RU" sz="2400" dirty="0"/>
              <a:t>, тому добре </a:t>
            </a:r>
            <a:r>
              <a:rPr lang="ru-RU" sz="2400" dirty="0" err="1"/>
              <a:t>підходить</a:t>
            </a:r>
            <a:r>
              <a:rPr lang="ru-RU" sz="2400" dirty="0"/>
              <a:t> для </a:t>
            </a:r>
            <a:r>
              <a:rPr lang="ru-RU" sz="2400" dirty="0" err="1"/>
              <a:t>магазинів</a:t>
            </a:r>
            <a:r>
              <a:rPr lang="ru-RU" sz="2400" dirty="0"/>
              <a:t> </a:t>
            </a:r>
            <a:r>
              <a:rPr lang="ru-RU" sz="2400" dirty="0" err="1"/>
              <a:t>дитячих</a:t>
            </a:r>
            <a:r>
              <a:rPr lang="ru-RU" sz="2400" dirty="0"/>
              <a:t> і </a:t>
            </a:r>
            <a:r>
              <a:rPr lang="ru-RU" sz="2400" dirty="0" err="1"/>
              <a:t>спортивних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.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кур'єрської</a:t>
            </a:r>
            <a:r>
              <a:rPr lang="ru-RU" sz="2400" dirty="0"/>
              <a:t> доставки, як, </a:t>
            </a:r>
            <a:r>
              <a:rPr lang="ru-RU" sz="2400" dirty="0" err="1"/>
              <a:t>наприклад</a:t>
            </a:r>
            <a:r>
              <a:rPr lang="ru-RU" sz="2400" dirty="0"/>
              <a:t>, TNT,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підкреслити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01ED0C7-36B8-704E-B2B2-9F3434BF0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8561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368F30F-F1BF-470F-B4DA-0D705A6D3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562100"/>
            <a:ext cx="3161963" cy="438150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 </a:t>
            </a:r>
            <a:r>
              <a:rPr lang="ru-RU" sz="2000" dirty="0" err="1"/>
              <a:t>помаранчевий</a:t>
            </a:r>
            <a:r>
              <a:rPr lang="ru-RU" sz="2000" dirty="0"/>
              <a:t> часто </a:t>
            </a:r>
            <a:r>
              <a:rPr lang="ru-RU" sz="2000" dirty="0" err="1"/>
              <a:t>забарвлюють</a:t>
            </a:r>
            <a:r>
              <a:rPr lang="ru-RU" sz="2000" dirty="0"/>
              <a:t> </a:t>
            </a:r>
            <a:r>
              <a:rPr lang="ru-RU" sz="2000" dirty="0" err="1"/>
              <a:t>конверсійні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. На </a:t>
            </a:r>
            <a:r>
              <a:rPr lang="ru-RU" sz="2000" dirty="0" err="1"/>
              <a:t>сайті</a:t>
            </a:r>
            <a:r>
              <a:rPr lang="ru-RU" sz="2000" dirty="0"/>
              <a:t> </a:t>
            </a:r>
            <a:r>
              <a:rPr lang="ru-RU" sz="2000" dirty="0" err="1"/>
              <a:t>AliExpress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логотип </a:t>
            </a:r>
            <a:r>
              <a:rPr lang="ru-RU" sz="2000" dirty="0" err="1"/>
              <a:t>виконаний</a:t>
            </a:r>
            <a:r>
              <a:rPr lang="ru-RU" sz="2000" dirty="0"/>
              <a:t> в </a:t>
            </a:r>
            <a:r>
              <a:rPr lang="ru-RU" sz="2000" dirty="0" err="1"/>
              <a:t>помаранчевих</a:t>
            </a:r>
            <a:r>
              <a:rPr lang="ru-RU" sz="2000" dirty="0"/>
              <a:t> тонах, а й кнопки «</a:t>
            </a:r>
            <a:r>
              <a:rPr lang="ru-RU" sz="2000" dirty="0" err="1"/>
              <a:t>Купити</a:t>
            </a:r>
            <a:r>
              <a:rPr lang="ru-RU" sz="2000" dirty="0"/>
              <a:t> зараз» і «</a:t>
            </a:r>
            <a:r>
              <a:rPr lang="ru-RU" sz="2000" dirty="0" err="1"/>
              <a:t>Додати</a:t>
            </a:r>
            <a:r>
              <a:rPr lang="ru-RU" sz="2000" dirty="0"/>
              <a:t> в корзину»: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6F887-7F99-A840-AFAA-C089C5B6B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4242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FD3D-F900-42BE-BE64-8826E7D4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Чорний</a:t>
            </a:r>
            <a:r>
              <a:rPr lang="ru-RU" dirty="0"/>
              <a:t> -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en-US" dirty="0"/>
              <a:t>luxury-</a:t>
            </a:r>
            <a:r>
              <a:rPr lang="ru-RU" dirty="0"/>
              <a:t>сегмента</a:t>
            </a:r>
          </a:p>
        </p:txBody>
      </p:sp>
      <p:pic>
        <p:nvPicPr>
          <p:cNvPr id="3074" name="Picture 2" descr="Поведение покупателей: как цвет влияет на продажи">
            <a:extLst>
              <a:ext uri="{FF2B5EF4-FFF2-40B4-BE49-F238E27FC236}">
                <a16:creationId xmlns:a16="http://schemas.microsoft.com/office/drawing/2014/main" id="{C204DB2C-364D-4CB0-8F97-19BB0BF523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528320"/>
            <a:ext cx="6858000" cy="26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5B531E6-E599-4A0C-B39A-10D2631F6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3481197" cy="376229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Gucci, Yves Saint Laurent, Chanel, Hublot </a:t>
            </a:r>
            <a:r>
              <a:rPr lang="ru-RU" dirty="0"/>
              <a:t>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преміальні</a:t>
            </a:r>
            <a:r>
              <a:rPr lang="ru-RU" dirty="0"/>
              <a:t> бренди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 для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логотипів</a:t>
            </a:r>
            <a:r>
              <a:rPr lang="ru-RU" dirty="0"/>
              <a:t> і </a:t>
            </a:r>
            <a:r>
              <a:rPr lang="ru-RU" dirty="0" err="1"/>
              <a:t>сайтів</a:t>
            </a:r>
            <a:r>
              <a:rPr lang="ru-RU" dirty="0"/>
              <a:t>.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брендів</a:t>
            </a:r>
            <a:r>
              <a:rPr lang="ru-RU" dirty="0"/>
              <a:t> </a:t>
            </a:r>
            <a:r>
              <a:rPr lang="ru-RU" dirty="0" err="1"/>
              <a:t>коштують</a:t>
            </a:r>
            <a:r>
              <a:rPr lang="ru-RU" dirty="0"/>
              <a:t> дорого, тому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веселим і </a:t>
            </a:r>
            <a:r>
              <a:rPr lang="ru-RU" dirty="0" err="1"/>
              <a:t>легковажним</a:t>
            </a:r>
            <a:r>
              <a:rPr lang="ru-RU" dirty="0"/>
              <a:t> </a:t>
            </a:r>
            <a:r>
              <a:rPr lang="ru-RU" dirty="0" err="1"/>
              <a:t>відтінкам</a:t>
            </a:r>
            <a:r>
              <a:rPr lang="ru-RU" dirty="0"/>
              <a:t>, - все повинно </a:t>
            </a:r>
            <a:r>
              <a:rPr lang="ru-RU" dirty="0" err="1"/>
              <a:t>підкреслювати</a:t>
            </a:r>
            <a:r>
              <a:rPr lang="ru-RU" dirty="0"/>
              <a:t> статус. </a:t>
            </a:r>
            <a:r>
              <a:rPr lang="ru-RU" dirty="0" err="1"/>
              <a:t>Творці</a:t>
            </a:r>
            <a:r>
              <a:rPr lang="ru-RU" dirty="0"/>
              <a:t> сайту </a:t>
            </a:r>
            <a:r>
              <a:rPr lang="en-US" dirty="0"/>
              <a:t>Lamborghini </a:t>
            </a:r>
            <a:r>
              <a:rPr lang="ru-RU" dirty="0"/>
              <a:t>прекрасно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2558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D2649-D4AC-4367-90BC-CBC45586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Білий</a:t>
            </a:r>
            <a:r>
              <a:rPr lang="ru-RU" dirty="0"/>
              <a:t> - </a:t>
            </a:r>
            <a:r>
              <a:rPr lang="ru-RU" dirty="0" err="1"/>
              <a:t>універсальний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7345A-F012-4ED9-9443-749ED6197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3909822" cy="376229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Про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в </a:t>
            </a:r>
            <a:r>
              <a:rPr lang="ru-RU" dirty="0" err="1"/>
              <a:t>психології</a:t>
            </a:r>
            <a:r>
              <a:rPr lang="ru-RU" dirty="0"/>
              <a:t>  часто </a:t>
            </a:r>
            <a:r>
              <a:rPr lang="ru-RU" dirty="0" err="1"/>
              <a:t>забувають</a:t>
            </a:r>
            <a:r>
              <a:rPr lang="ru-RU" dirty="0"/>
              <a:t>. Напевно, все через </a:t>
            </a:r>
            <a:r>
              <a:rPr lang="ru-RU" dirty="0" err="1"/>
              <a:t>суперечки</a:t>
            </a:r>
            <a:r>
              <a:rPr lang="ru-RU" dirty="0"/>
              <a:t> про те, </a:t>
            </a:r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кольором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. </a:t>
            </a:r>
            <a:r>
              <a:rPr lang="ru-RU" dirty="0" err="1"/>
              <a:t>Білого</a:t>
            </a:r>
            <a:r>
              <a:rPr lang="ru-RU" dirty="0"/>
              <a:t> в </a:t>
            </a:r>
            <a:r>
              <a:rPr lang="ru-RU" dirty="0" err="1"/>
              <a:t>дизайні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не </a:t>
            </a:r>
            <a:r>
              <a:rPr lang="ru-RU" dirty="0" err="1"/>
              <a:t>буває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 </a:t>
            </a:r>
            <a:r>
              <a:rPr lang="ru-RU" dirty="0" err="1"/>
              <a:t>виглядають</a:t>
            </a:r>
            <a:r>
              <a:rPr lang="ru-RU" dirty="0"/>
              <a:t> чисто, </a:t>
            </a:r>
            <a:r>
              <a:rPr lang="ru-RU" dirty="0" err="1"/>
              <a:t>охайно</a:t>
            </a:r>
            <a:r>
              <a:rPr lang="ru-RU" dirty="0"/>
              <a:t>, на </a:t>
            </a:r>
            <a:r>
              <a:rPr lang="ru-RU" dirty="0" err="1"/>
              <a:t>білому</a:t>
            </a:r>
            <a:r>
              <a:rPr lang="ru-RU" dirty="0"/>
              <a:t> </a:t>
            </a:r>
            <a:r>
              <a:rPr lang="ru-RU" dirty="0" err="1"/>
              <a:t>тлі</a:t>
            </a:r>
            <a:r>
              <a:rPr lang="ru-RU" dirty="0"/>
              <a:t> добре </a:t>
            </a:r>
            <a:r>
              <a:rPr lang="ru-RU" dirty="0" err="1"/>
              <a:t>розрізняється</a:t>
            </a:r>
            <a:r>
              <a:rPr lang="ru-RU" dirty="0"/>
              <a:t> текст. У </a:t>
            </a:r>
            <a:r>
              <a:rPr lang="ru-RU" dirty="0" err="1"/>
              <a:t>пошуковій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en-US" dirty="0"/>
              <a:t>Google </a:t>
            </a:r>
            <a:r>
              <a:rPr lang="ru-RU" dirty="0" err="1"/>
              <a:t>превалює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AF8047-3524-4ECC-95E7-1B0D9B4AC0E4}"/>
              </a:ext>
            </a:extLst>
          </p:cNvPr>
          <p:cNvSpPr/>
          <p:nvPr/>
        </p:nvSpPr>
        <p:spPr>
          <a:xfrm>
            <a:off x="965200" y="54774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solidFill>
                  <a:srgbClr val="363636"/>
                </a:solidFill>
                <a:latin typeface="Panton"/>
              </a:rPr>
              <a:t>Google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 не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єдиний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 фанат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білого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.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Маса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сайтів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використовує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 велику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кількість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 чистого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білого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 простору для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створення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відчуття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свободи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, простору і </a:t>
            </a:r>
            <a:r>
              <a:rPr lang="ru-RU" dirty="0" err="1">
                <a:solidFill>
                  <a:srgbClr val="363636"/>
                </a:solidFill>
                <a:latin typeface="Panton"/>
              </a:rPr>
              <a:t>легкості</a:t>
            </a:r>
            <a:r>
              <a:rPr lang="ru-RU" dirty="0">
                <a:solidFill>
                  <a:srgbClr val="363636"/>
                </a:solidFill>
                <a:latin typeface="Panton"/>
              </a:rPr>
              <a:t>.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FE3BF6E-3D33-5A47-AAF0-C5D07D032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31951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ведение покупателей: как цвет влияет на продажи">
            <a:extLst>
              <a:ext uri="{FF2B5EF4-FFF2-40B4-BE49-F238E27FC236}">
                <a16:creationId xmlns:a16="http://schemas.microsoft.com/office/drawing/2014/main" id="{999CB818-3336-4E95-A02C-2B876C11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3"/>
          <a:stretch/>
        </p:blipFill>
        <p:spPr bwMode="auto">
          <a:xfrm>
            <a:off x="869419" y="642594"/>
            <a:ext cx="5713718" cy="55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CCAECF-581D-42DE-9DC0-57B68B2CD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72" y="3148330"/>
            <a:ext cx="2286000" cy="2857500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F0FD2CC2-7FAF-C649-849E-66B641B22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9187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44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EB45C-DB90-42BF-89A6-46BDCE16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>
                <a:solidFill>
                  <a:srgbClr val="FFFFFF"/>
                </a:solidFill>
              </a:rPr>
              <a:t>Завдання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D01BF-C86E-4CD2-96D1-316725D9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1. </a:t>
            </a:r>
            <a:r>
              <a:rPr lang="ru-RU" dirty="0" err="1">
                <a:solidFill>
                  <a:srgbClr val="FFFFFF"/>
                </a:solidFill>
              </a:rPr>
              <a:t>Створити</a:t>
            </a:r>
            <a:r>
              <a:rPr lang="ru-RU" dirty="0">
                <a:solidFill>
                  <a:srgbClr val="FFFFFF"/>
                </a:solidFill>
              </a:rPr>
              <a:t> логотип та шапку </a:t>
            </a:r>
            <a:r>
              <a:rPr lang="ru-RU" dirty="0" err="1">
                <a:solidFill>
                  <a:srgbClr val="FFFFFF"/>
                </a:solidFill>
              </a:rPr>
              <a:t>профіля</a:t>
            </a:r>
            <a:r>
              <a:rPr lang="ru-RU" dirty="0">
                <a:solidFill>
                  <a:srgbClr val="FFFFFF"/>
                </a:solidFill>
              </a:rPr>
              <a:t> для </a:t>
            </a:r>
            <a:r>
              <a:rPr lang="ru-RU" dirty="0" err="1">
                <a:solidFill>
                  <a:srgbClr val="FFFFFF"/>
                </a:solidFill>
              </a:rPr>
              <a:t>вже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визначених</a:t>
            </a:r>
            <a:r>
              <a:rPr lang="ru-RU" dirty="0">
                <a:solidFill>
                  <a:srgbClr val="FFFFFF"/>
                </a:solidFill>
              </a:rPr>
              <a:t> ІМ у </a:t>
            </a:r>
            <a:r>
              <a:rPr lang="en-US" dirty="0">
                <a:solidFill>
                  <a:srgbClr val="FFFFFF"/>
                </a:solidFill>
              </a:rPr>
              <a:t>Padlet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2. </a:t>
            </a:r>
            <a:r>
              <a:rPr lang="uk-UA" dirty="0">
                <a:solidFill>
                  <a:srgbClr val="FFFFFF"/>
                </a:solidFill>
              </a:rPr>
              <a:t>Визначити кольорову гаму ІМ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52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905FEE-4507-44EC-A70A-AC3B678FC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B63E3A-B250-449B-A2A6-3763BFCCB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152E1-AFC2-4428-99D7-D8F041DC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356" y="810275"/>
            <a:ext cx="7020747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spc="200">
                <a:solidFill>
                  <a:srgbClr val="FFFFFF"/>
                </a:solidFill>
              </a:rPr>
              <a:t>Дякую за увагу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2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C0DC61C-E3D9-4019-8508-ED16085F4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92407DA-3131-450F-AA85-F951EE176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46DE09C5-4D9D-4D98-A806-89CA70B6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9C13E8-B993-48C0-B8CB-B0D34DDD2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A9D6D-D80F-496D-AA4B-8BF2EC7E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1. Відкритий профіль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077790F-2159-4667-B75C-7C2F3920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6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4E521-1ED3-4CC7-A06E-1DB14A7F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14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2. «Я </a:t>
            </a:r>
            <a:r>
              <a:rPr lang="en-US" sz="2800" dirty="0" err="1"/>
              <a:t>назову</a:t>
            </a:r>
            <a:r>
              <a:rPr lang="en-US" sz="2800" dirty="0"/>
              <a:t> </a:t>
            </a:r>
            <a:r>
              <a:rPr lang="en-US" sz="2800" dirty="0" err="1"/>
              <a:t>сторінку</a:t>
            </a:r>
            <a:r>
              <a:rPr lang="en-US" sz="2800" dirty="0"/>
              <a:t> </a:t>
            </a:r>
            <a:r>
              <a:rPr lang="en-US" sz="2800" dirty="0" err="1"/>
              <a:t>именем</a:t>
            </a:r>
            <a:r>
              <a:rPr lang="en-US" sz="2800" dirty="0"/>
              <a:t> </a:t>
            </a:r>
            <a:r>
              <a:rPr lang="en-US" sz="2800" dirty="0" err="1"/>
              <a:t>твоим</a:t>
            </a:r>
            <a:r>
              <a:rPr lang="en-US" sz="2800" dirty="0"/>
              <a:t>» </a:t>
            </a:r>
            <a:br>
              <a:rPr lang="en-US" sz="2800" dirty="0"/>
            </a:br>
            <a:r>
              <a:rPr lang="en-US" sz="2800" dirty="0" err="1"/>
              <a:t>Ім'я</a:t>
            </a:r>
            <a:r>
              <a:rPr lang="en-US" sz="2800" dirty="0"/>
              <a:t> </a:t>
            </a:r>
            <a:r>
              <a:rPr lang="en-US" sz="2800" dirty="0" err="1"/>
              <a:t>користувача</a:t>
            </a:r>
            <a:r>
              <a:rPr lang="en-US" sz="2800" dirty="0"/>
              <a:t> і </a:t>
            </a:r>
            <a:r>
              <a:rPr lang="en-US" sz="2800" dirty="0" err="1"/>
              <a:t>ім'я</a:t>
            </a:r>
            <a:r>
              <a:rPr lang="en-US" sz="2800" dirty="0"/>
              <a:t> </a:t>
            </a:r>
            <a:r>
              <a:rPr lang="en-US" sz="2800" dirty="0" err="1"/>
              <a:t>профілю</a:t>
            </a:r>
            <a:r>
              <a:rPr lang="en-US" sz="2800" dirty="0"/>
              <a:t> </a:t>
            </a:r>
            <a:r>
              <a:rPr lang="en-US" sz="2800" dirty="0" err="1"/>
              <a:t>сторінки</a:t>
            </a:r>
            <a:r>
              <a:rPr lang="en-US" sz="2800" dirty="0"/>
              <a:t>.</a:t>
            </a:r>
          </a:p>
        </p:txBody>
      </p:sp>
      <p:graphicFrame>
        <p:nvGraphicFramePr>
          <p:cNvPr id="3080" name="TextBox 6">
            <a:extLst>
              <a:ext uri="{FF2B5EF4-FFF2-40B4-BE49-F238E27FC236}">
                <a16:creationId xmlns:a16="http://schemas.microsoft.com/office/drawing/2014/main" id="{C8954785-3A09-440B-9CA5-C89B3BDA98CC}"/>
              </a:ext>
            </a:extLst>
          </p:cNvPr>
          <p:cNvGraphicFramePr/>
          <p:nvPr/>
        </p:nvGraphicFramePr>
        <p:xfrm>
          <a:off x="627888" y="2336800"/>
          <a:ext cx="6066818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64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7346B6-4F1F-444D-A1F5-4E068167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296" y="387296"/>
            <a:ext cx="7147360" cy="60834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66C69-2E47-4103-9292-9881A756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6025896" cy="1499616"/>
          </a:xfrm>
        </p:spPr>
        <p:txBody>
          <a:bodyPr>
            <a:normAutofit/>
          </a:bodyPr>
          <a:lstStyle/>
          <a:p>
            <a:r>
              <a:rPr lang="uk-UA" sz="4800">
                <a:solidFill>
                  <a:srgbClr val="FFFFFF"/>
                </a:solidFill>
              </a:rPr>
              <a:t>3. Якісний аватар</a:t>
            </a:r>
            <a:endParaRPr lang="ru-RU" sz="480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0360A4-674A-4C3A-8CE6-5D35A1047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D079B-A74D-4A31-89E1-44AAEDADC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6025896" cy="3931920"/>
          </a:xfrm>
        </p:spPr>
        <p:txBody>
          <a:bodyPr>
            <a:normAutofit/>
          </a:bodyPr>
          <a:lstStyle/>
          <a:p>
            <a:r>
              <a:rPr lang="ru-RU" sz="1800">
                <a:solidFill>
                  <a:srgbClr val="FFFFFF"/>
                </a:solidFill>
              </a:rPr>
              <a:t>Поряд з ім'ям профілю  стоїти його фото, картинка повинна бути інформативною, але в рамках мінімалізму. Якщо у вашого товару або послуги є логотип - чудово, якщо ж ні - то вибирайте зображення, яке буде логічно транслювати разом з ім'ям профілю відповідь на питання: хто ви і що ви продаєте. </a:t>
            </a:r>
          </a:p>
          <a:p>
            <a:r>
              <a:rPr lang="ru-RU" sz="1800">
                <a:solidFill>
                  <a:srgbClr val="FFFFFF"/>
                </a:solidFill>
              </a:rPr>
              <a:t>Зображення повинно бути квадратним, орієнтовно 180 х 180 пікселів, у форматі png., щоб не втратити в якості. </a:t>
            </a:r>
          </a:p>
          <a:p>
            <a:r>
              <a:rPr lang="ru-RU" sz="1800">
                <a:solidFill>
                  <a:srgbClr val="FFFFFF"/>
                </a:solidFill>
              </a:rPr>
              <a:t>Для кадрування можете використовувати додатки Over, Crello, Canva.</a:t>
            </a:r>
          </a:p>
        </p:txBody>
      </p:sp>
      <p:pic>
        <p:nvPicPr>
          <p:cNvPr id="4100" name="Picture 4" descr="Создание аватаров для Instagram в Москве | Услуги | Авито">
            <a:extLst>
              <a:ext uri="{FF2B5EF4-FFF2-40B4-BE49-F238E27FC236}">
                <a16:creationId xmlns:a16="http://schemas.microsoft.com/office/drawing/2014/main" id="{784D57C4-A7F7-457F-8248-F1D49C6CC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9" r="6035"/>
          <a:stretch/>
        </p:blipFill>
        <p:spPr bwMode="auto">
          <a:xfrm>
            <a:off x="7681889" y="387296"/>
            <a:ext cx="2370334" cy="359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76BBD53-CEEA-42AC-B3F6-458FD8C47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6120" y="2730351"/>
            <a:ext cx="1588584" cy="12499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9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DF0E4-EEDA-480F-99BC-64CFC34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pPr algn="just"/>
            <a:r>
              <a:rPr lang="ru-RU" sz="3700" dirty="0"/>
              <a:t>4. </a:t>
            </a:r>
            <a:r>
              <a:rPr lang="ru-RU" sz="3700" dirty="0" err="1"/>
              <a:t>Опис</a:t>
            </a:r>
            <a:r>
              <a:rPr lang="ru-RU" sz="3700" dirty="0"/>
              <a:t> </a:t>
            </a:r>
            <a:r>
              <a:rPr lang="ru-RU" sz="3700" dirty="0" err="1"/>
              <a:t>профілю</a:t>
            </a:r>
            <a:br>
              <a:rPr lang="ru-RU" sz="3700" dirty="0"/>
            </a:br>
            <a:r>
              <a:rPr lang="ru-RU" sz="3700" dirty="0"/>
              <a:t>150 </a:t>
            </a:r>
            <a:r>
              <a:rPr lang="ru-RU" sz="3700" dirty="0" err="1"/>
              <a:t>символів</a:t>
            </a:r>
            <a:r>
              <a:rPr lang="ru-RU" sz="3700" dirty="0"/>
              <a:t>, </a:t>
            </a:r>
            <a:r>
              <a:rPr lang="ru-RU" sz="3700" dirty="0" err="1"/>
              <a:t>щоб</a:t>
            </a:r>
            <a:r>
              <a:rPr lang="ru-RU" sz="3700" dirty="0"/>
              <a:t> </a:t>
            </a:r>
            <a:r>
              <a:rPr lang="ru-RU" sz="3700" dirty="0" err="1"/>
              <a:t>переконати</a:t>
            </a:r>
            <a:r>
              <a:rPr lang="ru-RU" sz="3700" dirty="0"/>
              <a:t>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BEC00-7F6A-4BA1-ACD1-C0773ABA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00" y="2286000"/>
            <a:ext cx="5302165" cy="4023360"/>
          </a:xfrm>
        </p:spPr>
        <p:txBody>
          <a:bodyPr>
            <a:normAutofit/>
          </a:bodyPr>
          <a:lstStyle/>
          <a:p>
            <a:pPr algn="just"/>
            <a:r>
              <a:rPr lang="ru-RU" sz="1700" dirty="0"/>
              <a:t>В </a:t>
            </a:r>
            <a:r>
              <a:rPr lang="ru-RU" sz="1700" dirty="0" err="1"/>
              <a:t>описі</a:t>
            </a:r>
            <a:r>
              <a:rPr lang="ru-RU" sz="1700" dirty="0"/>
              <a:t> </a:t>
            </a:r>
            <a:r>
              <a:rPr lang="ru-RU" sz="1700" dirty="0" err="1"/>
              <a:t>профілю</a:t>
            </a:r>
            <a:r>
              <a:rPr lang="ru-RU" sz="1700" dirty="0"/>
              <a:t> </a:t>
            </a:r>
            <a:r>
              <a:rPr lang="ru-RU" sz="1700" dirty="0" err="1"/>
              <a:t>використовуйте</a:t>
            </a:r>
            <a:r>
              <a:rPr lang="ru-RU" sz="1700" dirty="0"/>
              <a:t> </a:t>
            </a:r>
            <a:r>
              <a:rPr lang="ru-RU" sz="1700" dirty="0" err="1"/>
              <a:t>мову</a:t>
            </a:r>
            <a:r>
              <a:rPr lang="ru-RU" sz="1700" dirty="0"/>
              <a:t> </a:t>
            </a:r>
            <a:r>
              <a:rPr lang="ru-RU" sz="1700" dirty="0" err="1"/>
              <a:t>вашої</a:t>
            </a:r>
            <a:r>
              <a:rPr lang="ru-RU" sz="1700" dirty="0"/>
              <a:t> </a:t>
            </a:r>
            <a:r>
              <a:rPr lang="ru-RU" sz="1700" dirty="0" err="1"/>
              <a:t>цільової</a:t>
            </a:r>
            <a:r>
              <a:rPr lang="ru-RU" sz="1700" dirty="0"/>
              <a:t> </a:t>
            </a:r>
            <a:r>
              <a:rPr lang="ru-RU" sz="1700" dirty="0" err="1"/>
              <a:t>аудиторії</a:t>
            </a:r>
            <a:r>
              <a:rPr lang="ru-RU" sz="1700" dirty="0"/>
              <a:t>. </a:t>
            </a:r>
            <a:r>
              <a:rPr lang="ru-RU" sz="1700" dirty="0" err="1"/>
              <a:t>Менше</a:t>
            </a:r>
            <a:r>
              <a:rPr lang="ru-RU" sz="1700" dirty="0"/>
              <a:t> пафосу, </a:t>
            </a:r>
            <a:r>
              <a:rPr lang="ru-RU" sz="1700" dirty="0" err="1"/>
              <a:t>багато</a:t>
            </a:r>
            <a:r>
              <a:rPr lang="ru-RU" sz="1700" dirty="0"/>
              <a:t> </a:t>
            </a:r>
            <a:r>
              <a:rPr lang="ru-RU" sz="1700" dirty="0" err="1"/>
              <a:t>хто</a:t>
            </a:r>
            <a:r>
              <a:rPr lang="ru-RU" sz="1700" dirty="0"/>
              <a:t> до </a:t>
            </a:r>
            <a:r>
              <a:rPr lang="ru-RU" sz="1700" dirty="0" err="1"/>
              <a:t>цих</a:t>
            </a:r>
            <a:r>
              <a:rPr lang="ru-RU" sz="1700" dirty="0"/>
              <a:t> </a:t>
            </a:r>
            <a:r>
              <a:rPr lang="ru-RU" sz="1700" dirty="0" err="1"/>
              <a:t>пір</a:t>
            </a:r>
            <a:r>
              <a:rPr lang="ru-RU" sz="1700" dirty="0"/>
              <a:t> не </a:t>
            </a:r>
            <a:r>
              <a:rPr lang="ru-RU" sz="1700" dirty="0" err="1"/>
              <a:t>знає</a:t>
            </a:r>
            <a:r>
              <a:rPr lang="ru-RU" sz="1700" dirty="0"/>
              <a:t> </a:t>
            </a:r>
            <a:r>
              <a:rPr lang="ru-RU" sz="1700" dirty="0" err="1"/>
              <a:t>англійської</a:t>
            </a:r>
            <a:r>
              <a:rPr lang="ru-RU" sz="1700" dirty="0"/>
              <a:t> і </a:t>
            </a:r>
            <a:r>
              <a:rPr lang="ru-RU" sz="1700" dirty="0" err="1"/>
              <a:t>використання</a:t>
            </a:r>
            <a:r>
              <a:rPr lang="ru-RU" sz="1700" dirty="0"/>
              <a:t> </a:t>
            </a:r>
            <a:r>
              <a:rPr lang="ru-RU" sz="1700" dirty="0" err="1"/>
              <a:t>словосполучення</a:t>
            </a:r>
            <a:r>
              <a:rPr lang="ru-RU" sz="1700" dirty="0"/>
              <a:t> «</a:t>
            </a:r>
            <a:r>
              <a:rPr lang="en-US" sz="1700" dirty="0"/>
              <a:t>Beauty and Health» </a:t>
            </a:r>
            <a:r>
              <a:rPr lang="ru-RU" sz="1700" dirty="0"/>
              <a:t>в </a:t>
            </a:r>
            <a:r>
              <a:rPr lang="ru-RU" sz="1700" dirty="0" err="1"/>
              <a:t>шапці</a:t>
            </a:r>
            <a:r>
              <a:rPr lang="ru-RU" sz="1700" dirty="0"/>
              <a:t> </a:t>
            </a:r>
            <a:r>
              <a:rPr lang="ru-RU" sz="1700" dirty="0" err="1"/>
              <a:t>профілю</a:t>
            </a:r>
            <a:r>
              <a:rPr lang="ru-RU" sz="1700" dirty="0"/>
              <a:t> не </a:t>
            </a:r>
            <a:r>
              <a:rPr lang="ru-RU" sz="1700" dirty="0" err="1"/>
              <a:t>дасть</a:t>
            </a:r>
            <a:r>
              <a:rPr lang="ru-RU" sz="1700" dirty="0"/>
              <a:t> </a:t>
            </a:r>
            <a:r>
              <a:rPr lang="ru-RU" sz="1700" dirty="0" err="1"/>
              <a:t>потрібних</a:t>
            </a:r>
            <a:r>
              <a:rPr lang="ru-RU" sz="1700" dirty="0"/>
              <a:t> </a:t>
            </a:r>
            <a:r>
              <a:rPr lang="ru-RU" sz="1700" dirty="0" err="1"/>
              <a:t>результатів</a:t>
            </a:r>
            <a:r>
              <a:rPr lang="ru-RU" sz="1700" dirty="0"/>
              <a:t>. </a:t>
            </a:r>
          </a:p>
          <a:p>
            <a:pPr algn="just"/>
            <a:r>
              <a:rPr lang="ru-RU" sz="1700" dirty="0"/>
              <a:t>Тут </a:t>
            </a:r>
            <a:r>
              <a:rPr lang="ru-RU" sz="1700" dirty="0" err="1"/>
              <a:t>ви</a:t>
            </a:r>
            <a:r>
              <a:rPr lang="ru-RU" sz="1700" dirty="0"/>
              <a:t> </a:t>
            </a:r>
            <a:r>
              <a:rPr lang="ru-RU" sz="1700" dirty="0" err="1"/>
              <a:t>повинні</a:t>
            </a:r>
            <a:r>
              <a:rPr lang="ru-RU" sz="1700" dirty="0"/>
              <a:t> коротко </a:t>
            </a:r>
            <a:r>
              <a:rPr lang="ru-RU" sz="1700" dirty="0" err="1"/>
              <a:t>викласти</a:t>
            </a:r>
            <a:r>
              <a:rPr lang="ru-RU" sz="1700" dirty="0"/>
              <a:t> </a:t>
            </a:r>
            <a:r>
              <a:rPr lang="ru-RU" sz="1700" dirty="0" err="1"/>
              <a:t>позиціонування</a:t>
            </a:r>
            <a:r>
              <a:rPr lang="ru-RU" sz="1700" dirty="0"/>
              <a:t>, </a:t>
            </a:r>
            <a:r>
              <a:rPr lang="ru-RU" sz="1700" dirty="0" err="1"/>
              <a:t>пояснити</a:t>
            </a:r>
            <a:r>
              <a:rPr lang="ru-RU" sz="1700" dirty="0"/>
              <a:t>, </a:t>
            </a:r>
            <a:r>
              <a:rPr lang="ru-RU" sz="1700" dirty="0" err="1"/>
              <a:t>чим</a:t>
            </a:r>
            <a:r>
              <a:rPr lang="ru-RU" sz="1700" dirty="0"/>
              <a:t> </a:t>
            </a:r>
            <a:r>
              <a:rPr lang="ru-RU" sz="1700" dirty="0" err="1"/>
              <a:t>ви</a:t>
            </a:r>
            <a:r>
              <a:rPr lang="ru-RU" sz="1700" dirty="0"/>
              <a:t> </a:t>
            </a:r>
            <a:r>
              <a:rPr lang="ru-RU" sz="1700" dirty="0" err="1"/>
              <a:t>кращі</a:t>
            </a:r>
            <a:r>
              <a:rPr lang="ru-RU" sz="1700" dirty="0"/>
              <a:t> за </a:t>
            </a:r>
            <a:r>
              <a:rPr lang="ru-RU" sz="1700" dirty="0" err="1"/>
              <a:t>конкурентів</a:t>
            </a:r>
            <a:r>
              <a:rPr lang="ru-RU" sz="1700" dirty="0"/>
              <a:t> і </a:t>
            </a:r>
            <a:r>
              <a:rPr lang="ru-RU" sz="1700" dirty="0" err="1"/>
              <a:t>закликати</a:t>
            </a:r>
            <a:r>
              <a:rPr lang="ru-RU" sz="1700" dirty="0"/>
              <a:t> </a:t>
            </a:r>
            <a:r>
              <a:rPr lang="ru-RU" sz="1700" dirty="0" err="1"/>
              <a:t>аудиторію</a:t>
            </a:r>
            <a:r>
              <a:rPr lang="ru-RU" sz="1700" dirty="0"/>
              <a:t> до </a:t>
            </a:r>
            <a:r>
              <a:rPr lang="ru-RU" sz="1700" dirty="0" err="1"/>
              <a:t>дії</a:t>
            </a:r>
            <a:r>
              <a:rPr lang="ru-RU" sz="1700" dirty="0"/>
              <a:t> («купите тут», «</a:t>
            </a:r>
            <a:r>
              <a:rPr lang="ru-RU" sz="1700" dirty="0" err="1"/>
              <a:t>пишіть</a:t>
            </a:r>
            <a:r>
              <a:rPr lang="ru-RU" sz="1700" dirty="0"/>
              <a:t> в Директ», «оформите заявку на </a:t>
            </a:r>
            <a:r>
              <a:rPr lang="ru-RU" sz="1700" dirty="0" err="1"/>
              <a:t>сайті</a:t>
            </a:r>
            <a:r>
              <a:rPr lang="ru-RU" sz="1700" dirty="0"/>
              <a:t> в </a:t>
            </a:r>
            <a:r>
              <a:rPr lang="ru-RU" sz="1700" dirty="0" err="1"/>
              <a:t>шапці</a:t>
            </a:r>
            <a:r>
              <a:rPr lang="ru-RU" sz="1700" dirty="0"/>
              <a:t> </a:t>
            </a:r>
            <a:r>
              <a:rPr lang="ru-RU" sz="1700" dirty="0" err="1"/>
              <a:t>профілю</a:t>
            </a:r>
            <a:r>
              <a:rPr lang="ru-RU" sz="1700" dirty="0"/>
              <a:t>»).</a:t>
            </a:r>
          </a:p>
          <a:p>
            <a:pPr algn="just"/>
            <a:r>
              <a:rPr lang="ru-RU" sz="1700" b="1" dirty="0" err="1">
                <a:solidFill>
                  <a:schemeClr val="accent1">
                    <a:lumMod val="75000"/>
                  </a:schemeClr>
                </a:solidFill>
              </a:rPr>
              <a:t>Важливо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! </a:t>
            </a:r>
            <a:r>
              <a:rPr lang="ru-RU" sz="1700" dirty="0" err="1"/>
              <a:t>Інстаграм</a:t>
            </a:r>
            <a:r>
              <a:rPr lang="ru-RU" sz="1700" dirty="0"/>
              <a:t> </a:t>
            </a:r>
            <a:r>
              <a:rPr lang="ru-RU" sz="1700" dirty="0" err="1"/>
              <a:t>відображає</a:t>
            </a:r>
            <a:r>
              <a:rPr lang="ru-RU" sz="1700" dirty="0"/>
              <a:t> не </a:t>
            </a:r>
            <a:r>
              <a:rPr lang="ru-RU" sz="1700" dirty="0" err="1"/>
              <a:t>всі</a:t>
            </a:r>
            <a:r>
              <a:rPr lang="ru-RU" sz="1700" dirty="0"/>
              <a:t> 150 </a:t>
            </a:r>
            <a:r>
              <a:rPr lang="ru-RU" sz="1700" dirty="0" err="1"/>
              <a:t>знаків</a:t>
            </a:r>
            <a:r>
              <a:rPr lang="ru-RU" sz="1700" dirty="0"/>
              <a:t>, тому </a:t>
            </a:r>
            <a:r>
              <a:rPr lang="ru-RU" sz="1700" dirty="0" err="1"/>
              <a:t>прослідкуйте</a:t>
            </a:r>
            <a:r>
              <a:rPr lang="ru-RU" sz="1700" dirty="0"/>
              <a:t>, </a:t>
            </a:r>
            <a:r>
              <a:rPr lang="ru-RU" sz="1700" dirty="0" err="1"/>
              <a:t>щоб</a:t>
            </a:r>
            <a:r>
              <a:rPr lang="ru-RU" sz="1700" dirty="0"/>
              <a:t> </a:t>
            </a:r>
            <a:r>
              <a:rPr lang="ru-RU" sz="1700" dirty="0" err="1"/>
              <a:t>заклик</a:t>
            </a:r>
            <a:r>
              <a:rPr lang="ru-RU" sz="1700" dirty="0"/>
              <a:t> до </a:t>
            </a:r>
            <a:r>
              <a:rPr lang="ru-RU" sz="1700" dirty="0" err="1"/>
              <a:t>дії</a:t>
            </a:r>
            <a:r>
              <a:rPr lang="ru-RU" sz="1700" dirty="0"/>
              <a:t> </a:t>
            </a:r>
            <a:r>
              <a:rPr lang="ru-RU" sz="1700" dirty="0" err="1"/>
              <a:t>був</a:t>
            </a:r>
            <a:r>
              <a:rPr lang="ru-RU" sz="1700" dirty="0"/>
              <a:t> </a:t>
            </a:r>
            <a:r>
              <a:rPr lang="ru-RU" sz="1700" dirty="0" err="1"/>
              <a:t>відображений</a:t>
            </a:r>
            <a:r>
              <a:rPr lang="ru-RU" sz="1700" dirty="0"/>
              <a:t> на </a:t>
            </a:r>
            <a:r>
              <a:rPr lang="ru-RU" sz="1700" dirty="0" err="1"/>
              <a:t>головній</a:t>
            </a:r>
            <a:r>
              <a:rPr lang="ru-RU" sz="1700" dirty="0"/>
              <a:t> </a:t>
            </a:r>
            <a:r>
              <a:rPr lang="ru-RU" sz="1700" dirty="0" err="1"/>
              <a:t>сторінці</a:t>
            </a:r>
            <a:r>
              <a:rPr lang="ru-RU" sz="1700" dirty="0"/>
              <a:t> без </a:t>
            </a:r>
            <a:r>
              <a:rPr lang="ru-RU" sz="1700" dirty="0" err="1"/>
              <a:t>додаткового</a:t>
            </a:r>
            <a:r>
              <a:rPr lang="ru-RU" sz="1700" dirty="0"/>
              <a:t> </a:t>
            </a:r>
            <a:r>
              <a:rPr lang="ru-RU" sz="1700" dirty="0" err="1"/>
              <a:t>кліка</a:t>
            </a:r>
            <a:r>
              <a:rPr lang="ru-RU" sz="1700" dirty="0"/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C2047B9-3734-4D1E-980B-4EFEF2D0F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0E2846-4D2D-46CC-A2EE-397E05685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4D60F9-3F92-43F6-8EA9-95710974B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E309A63-73E0-4DE0-A92C-B0D230F9D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641E76-68E5-4BB6-AB37-A75101245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4" b="55408"/>
          <a:stretch/>
        </p:blipFill>
        <p:spPr>
          <a:xfrm>
            <a:off x="9848513" y="1889761"/>
            <a:ext cx="1912125" cy="1668944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226B2A0-BAD3-4637-8C0C-E9792CAE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0DFC8F-85FA-4FF2-8536-A753D4833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Как настроить описание профиля Инстаграм">
            <a:extLst>
              <a:ext uri="{FF2B5EF4-FFF2-40B4-BE49-F238E27FC236}">
                <a16:creationId xmlns:a16="http://schemas.microsoft.com/office/drawing/2014/main" id="{53D5ED4A-C778-4A5C-AD96-AD5168C7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2297" y="4207910"/>
            <a:ext cx="2921503" cy="20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4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2BC0F-78E1-4DE8-A749-A3C5D33B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uk-UA" dirty="0"/>
              <a:t>5. Зв</a:t>
            </a:r>
            <a:r>
              <a:rPr lang="en-US" dirty="0"/>
              <a:t>’</a:t>
            </a:r>
            <a:r>
              <a:rPr lang="uk-UA" dirty="0" err="1"/>
              <a:t>язок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C4886-792C-40C1-9F6D-97E325A4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42" y="2200275"/>
            <a:ext cx="6205347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Не </a:t>
            </a:r>
            <a:r>
              <a:rPr lang="ru-RU" sz="2400" dirty="0" err="1"/>
              <a:t>ігноруйте</a:t>
            </a:r>
            <a:r>
              <a:rPr lang="ru-RU" sz="2400" dirty="0"/>
              <a:t> кнопки </a:t>
            </a:r>
            <a:r>
              <a:rPr lang="ru-RU" sz="2400" dirty="0" err="1"/>
              <a:t>способів</a:t>
            </a:r>
            <a:r>
              <a:rPr lang="ru-RU" sz="2400" dirty="0"/>
              <a:t> </a:t>
            </a:r>
            <a:r>
              <a:rPr lang="ru-RU" sz="2400" dirty="0" err="1"/>
              <a:t>зв'язку</a:t>
            </a:r>
            <a:r>
              <a:rPr lang="ru-RU" sz="2400" dirty="0"/>
              <a:t>. Думайте, </a:t>
            </a:r>
            <a:r>
              <a:rPr lang="ru-RU" sz="2400" dirty="0" err="1"/>
              <a:t>наскільки</a:t>
            </a:r>
            <a:r>
              <a:rPr lang="ru-RU" sz="2400" dirty="0"/>
              <a:t> комфортно буде </a:t>
            </a:r>
            <a:r>
              <a:rPr lang="ru-RU" sz="2400" dirty="0" err="1"/>
              <a:t>вашому</a:t>
            </a:r>
            <a:r>
              <a:rPr lang="ru-RU" sz="2400" dirty="0"/>
              <a:t> </a:t>
            </a:r>
            <a:r>
              <a:rPr lang="ru-RU" sz="2400" dirty="0" err="1"/>
              <a:t>потенційному</a:t>
            </a:r>
            <a:r>
              <a:rPr lang="ru-RU" sz="2400" dirty="0"/>
              <a:t> </a:t>
            </a:r>
            <a:r>
              <a:rPr lang="ru-RU" sz="2400" dirty="0" err="1"/>
              <a:t>клієнту</a:t>
            </a:r>
            <a:r>
              <a:rPr lang="ru-RU" sz="2400" dirty="0"/>
              <a:t> </a:t>
            </a:r>
            <a:r>
              <a:rPr lang="ru-RU" sz="2400" dirty="0" err="1"/>
              <a:t>зв'язатися</a:t>
            </a:r>
            <a:r>
              <a:rPr lang="ru-RU" sz="2400" dirty="0"/>
              <a:t> з вами і </a:t>
            </a:r>
            <a:r>
              <a:rPr lang="ru-RU" sz="2400" dirty="0" err="1"/>
              <a:t>зробити</a:t>
            </a:r>
            <a:r>
              <a:rPr lang="ru-RU" sz="2400" dirty="0"/>
              <a:t> </a:t>
            </a:r>
            <a:r>
              <a:rPr lang="ru-RU" sz="2400" dirty="0" err="1"/>
              <a:t>замовлення</a:t>
            </a:r>
            <a:r>
              <a:rPr lang="ru-RU" sz="2400" dirty="0"/>
              <a:t>. Люди не </a:t>
            </a:r>
            <a:r>
              <a:rPr lang="ru-RU" sz="2400" dirty="0" err="1"/>
              <a:t>люблять</a:t>
            </a:r>
            <a:r>
              <a:rPr lang="ru-RU" sz="2400" dirty="0"/>
              <a:t> </a:t>
            </a:r>
            <a:r>
              <a:rPr lang="ru-RU" sz="2400" dirty="0" err="1"/>
              <a:t>труднощів</a:t>
            </a:r>
            <a:r>
              <a:rPr lang="ru-RU" sz="2400" dirty="0"/>
              <a:t>, </a:t>
            </a:r>
            <a:r>
              <a:rPr lang="ru-RU" sz="2400" dirty="0" err="1"/>
              <a:t>вже</a:t>
            </a:r>
            <a:r>
              <a:rPr lang="ru-RU" sz="2400" dirty="0"/>
              <a:t> точно не в </a:t>
            </a:r>
            <a:r>
              <a:rPr lang="ru-RU" sz="2400" dirty="0" err="1"/>
              <a:t>соціальних</a:t>
            </a:r>
            <a:r>
              <a:rPr lang="ru-RU" sz="2400" dirty="0"/>
              <a:t> мережах, тому </a:t>
            </a:r>
            <a:r>
              <a:rPr lang="ru-RU" sz="2400" dirty="0" err="1"/>
              <a:t>зробіть</a:t>
            </a:r>
            <a:r>
              <a:rPr lang="ru-RU" sz="2400" dirty="0"/>
              <a:t> так,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 </a:t>
            </a:r>
            <a:r>
              <a:rPr lang="ru-RU" sz="2400" dirty="0" err="1"/>
              <a:t>послідовно</a:t>
            </a:r>
            <a:r>
              <a:rPr lang="ru-RU" sz="2400" dirty="0"/>
              <a:t> </a:t>
            </a:r>
            <a:r>
              <a:rPr lang="ru-RU" sz="2400" dirty="0" err="1"/>
              <a:t>відображалася</a:t>
            </a:r>
            <a:r>
              <a:rPr lang="ru-RU" sz="2400" dirty="0"/>
              <a:t> на </a:t>
            </a:r>
            <a:r>
              <a:rPr lang="ru-RU" sz="2400" dirty="0" err="1"/>
              <a:t>сторінці</a:t>
            </a:r>
            <a:r>
              <a:rPr lang="ru-RU" sz="2400" dirty="0"/>
              <a:t>. </a:t>
            </a:r>
            <a:r>
              <a:rPr lang="ru-RU" sz="2400" dirty="0" err="1"/>
              <a:t>Інстаграм</a:t>
            </a:r>
            <a:r>
              <a:rPr lang="ru-RU" sz="2400" dirty="0"/>
              <a:t> створив </a:t>
            </a:r>
            <a:r>
              <a:rPr lang="ru-RU" sz="2400" dirty="0" err="1"/>
              <a:t>зручні</a:t>
            </a:r>
            <a:r>
              <a:rPr lang="ru-RU" sz="2400" dirty="0"/>
              <a:t> кнопки в </a:t>
            </a:r>
            <a:r>
              <a:rPr lang="ru-RU" sz="2400" dirty="0" err="1"/>
              <a:t>описі</a:t>
            </a:r>
            <a:r>
              <a:rPr lang="ru-RU" sz="2400" dirty="0"/>
              <a:t> </a:t>
            </a:r>
            <a:r>
              <a:rPr lang="ru-RU" sz="2400" dirty="0" err="1"/>
              <a:t>профілю</a:t>
            </a:r>
            <a:r>
              <a:rPr lang="ru-RU" sz="2400" dirty="0"/>
              <a:t> </a:t>
            </a:r>
            <a:r>
              <a:rPr lang="ru-RU" sz="2400" dirty="0" err="1"/>
              <a:t>бізнес-акаунтів</a:t>
            </a:r>
            <a:r>
              <a:rPr lang="ru-RU" sz="2400" dirty="0"/>
              <a:t> - «</a:t>
            </a:r>
            <a:r>
              <a:rPr lang="ru-RU" sz="2400" dirty="0" err="1"/>
              <a:t>Написати</a:t>
            </a:r>
            <a:r>
              <a:rPr lang="ru-RU" sz="2400" dirty="0"/>
              <a:t>», «</a:t>
            </a:r>
            <a:r>
              <a:rPr lang="ru-RU" sz="2400" dirty="0" err="1"/>
              <a:t>Контакти</a:t>
            </a:r>
            <a:r>
              <a:rPr lang="ru-RU" sz="2400" dirty="0"/>
              <a:t>», тому </a:t>
            </a:r>
            <a:r>
              <a:rPr lang="ru-RU" sz="2400" dirty="0" err="1"/>
              <a:t>прослідкуйте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вони вели </a:t>
            </a:r>
            <a:r>
              <a:rPr lang="ru-RU" sz="2400" dirty="0" err="1"/>
              <a:t>аудиторію</a:t>
            </a:r>
            <a:r>
              <a:rPr lang="ru-RU" sz="2400" dirty="0"/>
              <a:t> на </a:t>
            </a:r>
            <a:r>
              <a:rPr lang="ru-RU" sz="2400" dirty="0" err="1"/>
              <a:t>актуальний</a:t>
            </a:r>
            <a:r>
              <a:rPr lang="ru-RU" sz="2400" dirty="0"/>
              <a:t> </a:t>
            </a:r>
            <a:r>
              <a:rPr lang="ru-RU" sz="2400" dirty="0" err="1"/>
              <a:t>джерело</a:t>
            </a:r>
            <a:r>
              <a:rPr lang="ru-RU" sz="2400" dirty="0"/>
              <a:t>. Не </a:t>
            </a:r>
            <a:r>
              <a:rPr lang="ru-RU" sz="2400" dirty="0" err="1"/>
              <a:t>перетворюйте</a:t>
            </a:r>
            <a:r>
              <a:rPr lang="ru-RU" sz="2400" dirty="0"/>
              <a:t> ваших </a:t>
            </a:r>
            <a:r>
              <a:rPr lang="ru-RU" sz="2400" dirty="0" err="1"/>
              <a:t>клієнтів</a:t>
            </a:r>
            <a:r>
              <a:rPr lang="ru-RU" sz="2400" dirty="0"/>
              <a:t> в </a:t>
            </a:r>
            <a:r>
              <a:rPr lang="ru-RU" sz="2400" dirty="0" err="1"/>
              <a:t>детективів</a:t>
            </a:r>
            <a:r>
              <a:rPr lang="ru-RU" sz="2400" dirty="0"/>
              <a:t> в </a:t>
            </a:r>
            <a:r>
              <a:rPr lang="ru-RU" sz="2400" dirty="0" err="1"/>
              <a:t>пошуку</a:t>
            </a:r>
            <a:r>
              <a:rPr lang="ru-RU" sz="2400" dirty="0"/>
              <a:t> способу </a:t>
            </a:r>
            <a:r>
              <a:rPr lang="ru-RU" sz="2400" dirty="0" err="1"/>
              <a:t>зв'язку</a:t>
            </a:r>
            <a:r>
              <a:rPr lang="ru-RU" sz="2400" dirty="0"/>
              <a:t> з вами, та й навряд </a:t>
            </a:r>
            <a:r>
              <a:rPr lang="ru-RU" sz="2400" dirty="0" err="1"/>
              <a:t>чи</a:t>
            </a:r>
            <a:r>
              <a:rPr lang="ru-RU" sz="2400" dirty="0"/>
              <a:t> вони </a:t>
            </a:r>
            <a:r>
              <a:rPr lang="ru-RU" sz="2400" dirty="0" err="1"/>
              <a:t>захочуть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25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96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824DB-AE8A-43F3-A313-C66C2F4C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 sz="3100" dirty="0">
                <a:solidFill>
                  <a:srgbClr val="FFFFFF"/>
                </a:solidFill>
              </a:rPr>
              <a:t>6. </a:t>
            </a:r>
            <a:r>
              <a:rPr lang="ru-RU" sz="3100" dirty="0" err="1">
                <a:solidFill>
                  <a:srgbClr val="FFFFFF"/>
                </a:solidFill>
              </a:rPr>
              <a:t>Актуальне</a:t>
            </a:r>
            <a:r>
              <a:rPr lang="ru-RU" sz="3100" dirty="0">
                <a:solidFill>
                  <a:srgbClr val="FFFFFF"/>
                </a:solidFill>
              </a:rPr>
              <a:t> </a:t>
            </a:r>
            <a:r>
              <a:rPr lang="ru-RU" sz="3100" dirty="0" err="1">
                <a:solidFill>
                  <a:srgbClr val="FFFFFF"/>
                </a:solidFill>
              </a:rPr>
              <a:t>має</a:t>
            </a:r>
            <a:r>
              <a:rPr lang="ru-RU" sz="3100" dirty="0">
                <a:solidFill>
                  <a:srgbClr val="FFFFFF"/>
                </a:solidFill>
              </a:rPr>
              <a:t> бути </a:t>
            </a:r>
            <a:r>
              <a:rPr lang="ru-RU" sz="3100" dirty="0" err="1">
                <a:solidFill>
                  <a:srgbClr val="FFFFFF"/>
                </a:solidFill>
              </a:rPr>
              <a:t>актуальним</a:t>
            </a:r>
            <a:r>
              <a:rPr lang="ru-RU" sz="3100" dirty="0">
                <a:solidFill>
                  <a:srgbClr val="FFFFFF"/>
                </a:solidFill>
              </a:rPr>
              <a:t> для </a:t>
            </a:r>
            <a:r>
              <a:rPr lang="ru-RU" sz="3100" dirty="0" err="1">
                <a:solidFill>
                  <a:srgbClr val="FFFFFF"/>
                </a:solidFill>
              </a:rPr>
              <a:t>вашої</a:t>
            </a:r>
            <a:r>
              <a:rPr lang="ru-RU" sz="3100" dirty="0">
                <a:solidFill>
                  <a:srgbClr val="FFFFFF"/>
                </a:solidFill>
              </a:rPr>
              <a:t> </a:t>
            </a:r>
            <a:r>
              <a:rPr lang="ru-RU" sz="3100" dirty="0" err="1">
                <a:solidFill>
                  <a:srgbClr val="FFFFFF"/>
                </a:solidFill>
              </a:rPr>
              <a:t>аудиторії</a:t>
            </a:r>
            <a:r>
              <a:rPr lang="ru-RU" sz="3100" dirty="0">
                <a:solidFill>
                  <a:srgbClr val="FFFFFF"/>
                </a:solidFill>
              </a:rPr>
              <a:t>. </a:t>
            </a:r>
            <a:r>
              <a:rPr lang="ru-RU" sz="3100" dirty="0" err="1">
                <a:solidFill>
                  <a:srgbClr val="FFFFFF"/>
                </a:solidFill>
              </a:rPr>
              <a:t>Ті</a:t>
            </a:r>
            <a:r>
              <a:rPr lang="ru-RU" sz="3100" dirty="0">
                <a:solidFill>
                  <a:srgbClr val="FFFFFF"/>
                </a:solidFill>
              </a:rPr>
              <a:t> </a:t>
            </a:r>
            <a:r>
              <a:rPr lang="ru-RU" sz="3100" dirty="0" err="1">
                <a:solidFill>
                  <a:srgbClr val="FFFFFF"/>
                </a:solidFill>
              </a:rPr>
              <a:t>самі</a:t>
            </a:r>
            <a:r>
              <a:rPr lang="ru-RU" sz="3100" dirty="0">
                <a:solidFill>
                  <a:srgbClr val="FFFFFF"/>
                </a:solidFill>
              </a:rPr>
              <a:t> кружечки - </a:t>
            </a:r>
            <a:r>
              <a:rPr lang="ru-RU" sz="3100" dirty="0" err="1">
                <a:solidFill>
                  <a:srgbClr val="FFFFFF"/>
                </a:solidFill>
              </a:rPr>
              <a:t>Highlights</a:t>
            </a:r>
            <a:r>
              <a:rPr lang="ru-RU" sz="31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146" name="Picture 2" descr="Готовые обложки для актуальных историй в Инстаграм - Всё об Инстаграм:  ответы на вопросы">
            <a:extLst>
              <a:ext uri="{FF2B5EF4-FFF2-40B4-BE49-F238E27FC236}">
                <a16:creationId xmlns:a16="http://schemas.microsoft.com/office/drawing/2014/main" id="{CAA8F101-DB62-4753-A8E7-AB2C35D6B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1114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C6DF0-3C19-4BAC-A095-328BCCD7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21732"/>
            <a:ext cx="4329798" cy="6214534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ru-RU" sz="1800" dirty="0">
                <a:solidFill>
                  <a:srgbClr val="FFFFFF"/>
                </a:solidFill>
              </a:rPr>
              <a:t>Хвала </a:t>
            </a:r>
            <a:r>
              <a:rPr lang="ru-RU" sz="1800" dirty="0" err="1">
                <a:solidFill>
                  <a:srgbClr val="FFFFFF"/>
                </a:solidFill>
              </a:rPr>
              <a:t>розробникам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які</a:t>
            </a:r>
            <a:r>
              <a:rPr lang="ru-RU" sz="1800" dirty="0">
                <a:solidFill>
                  <a:srgbClr val="FFFFFF"/>
                </a:solidFill>
              </a:rPr>
              <a:t> придумали </a:t>
            </a:r>
            <a:r>
              <a:rPr lang="ru-RU" sz="1800" dirty="0" err="1">
                <a:solidFill>
                  <a:srgbClr val="FFFFFF"/>
                </a:solidFill>
              </a:rPr>
              <a:t>розділ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Актуальне</a:t>
            </a:r>
            <a:r>
              <a:rPr lang="ru-RU" sz="1800" dirty="0">
                <a:solidFill>
                  <a:srgbClr val="FFFFFF"/>
                </a:solidFill>
              </a:rPr>
              <a:t>;)</a:t>
            </a:r>
          </a:p>
          <a:p>
            <a:pPr algn="just"/>
            <a:r>
              <a:rPr lang="ru-RU" sz="1800" dirty="0" err="1">
                <a:solidFill>
                  <a:srgbClr val="FFFFFF"/>
                </a:solidFill>
              </a:rPr>
              <a:t>Віно</a:t>
            </a:r>
            <a:r>
              <a:rPr lang="ru-RU" sz="1800" dirty="0">
                <a:solidFill>
                  <a:srgbClr val="FFFFFF"/>
                </a:solidFill>
              </a:rPr>
              <a:t>, в свою </a:t>
            </a:r>
            <a:r>
              <a:rPr lang="ru-RU" sz="1800" dirty="0" err="1">
                <a:solidFill>
                  <a:srgbClr val="FFFFFF"/>
                </a:solidFill>
              </a:rPr>
              <a:t>чергу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швидко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набув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функцію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гайда</a:t>
            </a:r>
            <a:r>
              <a:rPr lang="ru-RU" sz="1800" dirty="0">
                <a:solidFill>
                  <a:srgbClr val="FFFFFF"/>
                </a:solidFill>
              </a:rPr>
              <a:t>, каталогу </a:t>
            </a:r>
            <a:r>
              <a:rPr lang="ru-RU" sz="1800" dirty="0" err="1">
                <a:solidFill>
                  <a:srgbClr val="FFFFFF"/>
                </a:solidFill>
              </a:rPr>
              <a:t>товарів</a:t>
            </a:r>
            <a:r>
              <a:rPr lang="ru-RU" sz="1800" dirty="0">
                <a:solidFill>
                  <a:srgbClr val="FFFFFF"/>
                </a:solidFill>
              </a:rPr>
              <a:t> і прайс-листа для </a:t>
            </a:r>
            <a:r>
              <a:rPr lang="ru-RU" sz="1800" dirty="0" err="1">
                <a:solidFill>
                  <a:srgbClr val="FFFFFF"/>
                </a:solidFill>
              </a:rPr>
              <a:t>бізнес-акаунтів</a:t>
            </a:r>
            <a:r>
              <a:rPr lang="ru-RU" sz="1800" dirty="0">
                <a:solidFill>
                  <a:srgbClr val="FFFFFF"/>
                </a:solidFill>
              </a:rPr>
              <a:t>. Просто запитайте себе: з </a:t>
            </a:r>
            <a:r>
              <a:rPr lang="ru-RU" sz="1800" dirty="0" err="1">
                <a:solidFill>
                  <a:srgbClr val="FFFFFF"/>
                </a:solidFill>
              </a:rPr>
              <a:t>якими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питаннями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може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зіткнутися</a:t>
            </a:r>
            <a:r>
              <a:rPr lang="ru-RU" sz="1800" dirty="0">
                <a:solidFill>
                  <a:srgbClr val="FFFFFF"/>
                </a:solidFill>
              </a:rPr>
              <a:t> ваш </a:t>
            </a:r>
            <a:r>
              <a:rPr lang="ru-RU" sz="1800" dirty="0" err="1">
                <a:solidFill>
                  <a:srgbClr val="FFFFFF"/>
                </a:solidFill>
              </a:rPr>
              <a:t>потенційний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клієнт</a:t>
            </a:r>
            <a:r>
              <a:rPr lang="ru-RU" sz="1800" dirty="0">
                <a:solidFill>
                  <a:srgbClr val="FFFFFF"/>
                </a:solidFill>
              </a:rPr>
              <a:t> при </a:t>
            </a:r>
            <a:r>
              <a:rPr lang="ru-RU" sz="1800" dirty="0" err="1">
                <a:solidFill>
                  <a:srgbClr val="FFFFFF"/>
                </a:solidFill>
              </a:rPr>
              <a:t>перегляді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вашої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сторінки</a:t>
            </a:r>
            <a:r>
              <a:rPr lang="ru-RU" sz="1800" dirty="0">
                <a:solidFill>
                  <a:srgbClr val="FFFFFF"/>
                </a:solidFill>
              </a:rPr>
              <a:t>? </a:t>
            </a:r>
          </a:p>
          <a:p>
            <a:pPr algn="just"/>
            <a:r>
              <a:rPr lang="ru-RU" sz="1800" dirty="0" err="1">
                <a:solidFill>
                  <a:srgbClr val="FFFFFF"/>
                </a:solidFill>
              </a:rPr>
              <a:t>Передбачите</a:t>
            </a:r>
            <a:r>
              <a:rPr lang="ru-RU" sz="1800" dirty="0">
                <a:solidFill>
                  <a:srgbClr val="FFFFFF"/>
                </a:solidFill>
              </a:rPr>
              <a:t> вашу ЦА, </a:t>
            </a:r>
            <a:r>
              <a:rPr lang="ru-RU" sz="1800" dirty="0" err="1">
                <a:solidFill>
                  <a:srgbClr val="FFFFFF"/>
                </a:solidFill>
              </a:rPr>
              <a:t>ви</a:t>
            </a:r>
            <a:r>
              <a:rPr lang="ru-RU" sz="1800" dirty="0">
                <a:solidFill>
                  <a:srgbClr val="FFFFFF"/>
                </a:solidFill>
              </a:rPr>
              <a:t> ж </a:t>
            </a:r>
            <a:r>
              <a:rPr lang="ru-RU" sz="1800" dirty="0" err="1">
                <a:solidFill>
                  <a:srgbClr val="FFFFFF"/>
                </a:solidFill>
              </a:rPr>
              <a:t>знаєте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її</a:t>
            </a:r>
            <a:r>
              <a:rPr lang="ru-RU" sz="1800" dirty="0">
                <a:solidFill>
                  <a:srgbClr val="FFFFFF"/>
                </a:solidFill>
              </a:rPr>
              <a:t>. Головне, </a:t>
            </a:r>
            <a:r>
              <a:rPr lang="ru-RU" sz="1800" dirty="0" err="1">
                <a:solidFill>
                  <a:srgbClr val="FFFFFF"/>
                </a:solidFill>
              </a:rPr>
              <a:t>щоб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інформація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відповідала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дійсності</a:t>
            </a:r>
            <a:r>
              <a:rPr lang="ru-RU" sz="1800" dirty="0">
                <a:solidFill>
                  <a:srgbClr val="FFFFFF"/>
                </a:solidFill>
              </a:rPr>
              <a:t> і </a:t>
            </a:r>
            <a:r>
              <a:rPr lang="ru-RU" sz="1800" dirty="0" err="1">
                <a:solidFill>
                  <a:srgbClr val="FFFFFF"/>
                </a:solidFill>
              </a:rPr>
              <a:t>була</a:t>
            </a:r>
            <a:r>
              <a:rPr lang="ru-RU" sz="1800" dirty="0">
                <a:solidFill>
                  <a:srgbClr val="FFFFFF"/>
                </a:solidFill>
              </a:rPr>
              <a:t> актуальною.</a:t>
            </a:r>
          </a:p>
          <a:p>
            <a:pPr algn="just"/>
            <a:r>
              <a:rPr lang="ru-RU" sz="1800" dirty="0" err="1">
                <a:solidFill>
                  <a:srgbClr val="FFFFFF"/>
                </a:solidFill>
              </a:rPr>
              <a:t>Врахуйте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що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назва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розділу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Хайлайтс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має</a:t>
            </a:r>
            <a:r>
              <a:rPr lang="ru-RU" sz="1800" dirty="0">
                <a:solidFill>
                  <a:srgbClr val="FFFFFF"/>
                </a:solidFill>
              </a:rPr>
              <a:t> бути </a:t>
            </a:r>
            <a:r>
              <a:rPr lang="ru-RU" sz="1800" dirty="0" err="1">
                <a:solidFill>
                  <a:srgbClr val="FFFFFF"/>
                </a:solidFill>
              </a:rPr>
              <a:t>лаконічним</a:t>
            </a:r>
            <a:r>
              <a:rPr lang="ru-RU" sz="1800" dirty="0">
                <a:solidFill>
                  <a:srgbClr val="FFFFFF"/>
                </a:solidFill>
              </a:rPr>
              <a:t>: </a:t>
            </a:r>
            <a:r>
              <a:rPr lang="ru-RU" sz="1800" dirty="0" err="1">
                <a:solidFill>
                  <a:srgbClr val="FFFFFF"/>
                </a:solidFill>
              </a:rPr>
              <a:t>оптимальним</a:t>
            </a:r>
            <a:r>
              <a:rPr lang="ru-RU" sz="1800" dirty="0">
                <a:solidFill>
                  <a:srgbClr val="FFFFFF"/>
                </a:solidFill>
              </a:rPr>
              <a:t> буде 10 </a:t>
            </a:r>
            <a:r>
              <a:rPr lang="ru-RU" sz="1800" dirty="0" err="1">
                <a:solidFill>
                  <a:srgbClr val="FFFFFF"/>
                </a:solidFill>
              </a:rPr>
              <a:t>знаків</a:t>
            </a:r>
            <a:r>
              <a:rPr lang="ru-RU" sz="1800" dirty="0">
                <a:solidFill>
                  <a:srgbClr val="FFFFFF"/>
                </a:solidFill>
              </a:rPr>
              <a:t>, </a:t>
            </a:r>
            <a:r>
              <a:rPr lang="ru-RU" sz="1800" dirty="0" err="1">
                <a:solidFill>
                  <a:srgbClr val="FFFFFF"/>
                </a:solidFill>
              </a:rPr>
              <a:t>які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повністю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відобразяться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під</a:t>
            </a:r>
            <a:r>
              <a:rPr lang="ru-RU" sz="1800" dirty="0">
                <a:solidFill>
                  <a:srgbClr val="FFFFFF"/>
                </a:solidFill>
              </a:rPr>
              <a:t> кругом, </a:t>
            </a:r>
            <a:r>
              <a:rPr lang="ru-RU" sz="1800" dirty="0" err="1">
                <a:solidFill>
                  <a:srgbClr val="FFFFFF"/>
                </a:solidFill>
              </a:rPr>
              <a:t>інакше</a:t>
            </a:r>
            <a:r>
              <a:rPr lang="ru-RU" sz="1800" dirty="0">
                <a:solidFill>
                  <a:srgbClr val="FFFFFF"/>
                </a:solidFill>
              </a:rPr>
              <a:t> слово буде </a:t>
            </a:r>
            <a:r>
              <a:rPr lang="ru-RU" sz="1800" dirty="0" err="1">
                <a:solidFill>
                  <a:srgbClr val="FFFFFF"/>
                </a:solidFill>
              </a:rPr>
              <a:t>читатися</a:t>
            </a:r>
            <a:r>
              <a:rPr lang="ru-RU" sz="1800" dirty="0">
                <a:solidFill>
                  <a:srgbClr val="FFFFFF"/>
                </a:solidFill>
              </a:rPr>
              <a:t> не до </a:t>
            </a:r>
            <a:r>
              <a:rPr lang="ru-RU" sz="1800" dirty="0" err="1">
                <a:solidFill>
                  <a:srgbClr val="FFFFFF"/>
                </a:solidFill>
              </a:rPr>
              <a:t>кінця</a:t>
            </a:r>
            <a:r>
              <a:rPr lang="ru-RU" sz="1800" dirty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ru-RU" sz="1800" dirty="0" err="1">
                <a:solidFill>
                  <a:srgbClr val="FFFFFF"/>
                </a:solidFill>
              </a:rPr>
              <a:t>Вибір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обкладинки</a:t>
            </a:r>
            <a:r>
              <a:rPr lang="ru-RU" sz="1800" dirty="0">
                <a:solidFill>
                  <a:srgbClr val="FFFFFF"/>
                </a:solidFill>
              </a:rPr>
              <a:t>. </a:t>
            </a:r>
            <a:r>
              <a:rPr lang="ru-RU" sz="1800" dirty="0" err="1">
                <a:solidFill>
                  <a:srgbClr val="FFFFFF"/>
                </a:solidFill>
              </a:rPr>
              <a:t>Рекомендоване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розм</a:t>
            </a:r>
            <a:r>
              <a:rPr lang="uk-UA" sz="1800" dirty="0" err="1">
                <a:solidFill>
                  <a:srgbClr val="FFFFFF"/>
                </a:solidFill>
              </a:rPr>
              <a:t>ір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зображення</a:t>
            </a:r>
            <a:r>
              <a:rPr lang="ru-RU" sz="1800" dirty="0">
                <a:solidFill>
                  <a:srgbClr val="FFFFFF"/>
                </a:solidFill>
              </a:rPr>
              <a:t> - 1080 </a:t>
            </a:r>
            <a:r>
              <a:rPr lang="en-US" sz="1800" dirty="0">
                <a:solidFill>
                  <a:srgbClr val="FFFFFF"/>
                </a:solidFill>
              </a:rPr>
              <a:t>x 1920 </a:t>
            </a:r>
            <a:r>
              <a:rPr lang="ru-RU" sz="1800" dirty="0" err="1">
                <a:solidFill>
                  <a:srgbClr val="FFFFFF"/>
                </a:solidFill>
              </a:rPr>
              <a:t>пікселів</a:t>
            </a:r>
            <a:r>
              <a:rPr lang="ru-RU" sz="1800" dirty="0">
                <a:solidFill>
                  <a:srgbClr val="FFFFFF"/>
                </a:solidFill>
              </a:rPr>
              <a:t>, у </a:t>
            </a:r>
            <a:r>
              <a:rPr lang="ru-RU" sz="1800" dirty="0" err="1">
                <a:solidFill>
                  <a:srgbClr val="FFFFFF"/>
                </a:solidFill>
              </a:rPr>
              <a:t>форматі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png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ru-RU" sz="1800" dirty="0" err="1">
                <a:solidFill>
                  <a:srgbClr val="FFFFFF"/>
                </a:solidFill>
              </a:rPr>
              <a:t>Можна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використовувати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іконки</a:t>
            </a:r>
            <a:r>
              <a:rPr lang="ru-RU" sz="1800" dirty="0">
                <a:solidFill>
                  <a:srgbClr val="FFFFFF"/>
                </a:solidFill>
              </a:rPr>
              <a:t> одного </a:t>
            </a:r>
            <a:r>
              <a:rPr lang="ru-RU" sz="1800" dirty="0" err="1">
                <a:solidFill>
                  <a:srgbClr val="FFFFFF"/>
                </a:solidFill>
              </a:rPr>
              <a:t>кольору</a:t>
            </a:r>
            <a:r>
              <a:rPr lang="ru-RU" sz="1800" dirty="0">
                <a:solidFill>
                  <a:srgbClr val="FFFFFF"/>
                </a:solidFill>
              </a:rPr>
              <a:t> і стилю, а </a:t>
            </a:r>
            <a:r>
              <a:rPr lang="ru-RU" sz="1800" dirty="0" err="1">
                <a:solidFill>
                  <a:srgbClr val="FFFFFF"/>
                </a:solidFill>
              </a:rPr>
              <a:t>можна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робити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їх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різнокольоровими</a:t>
            </a:r>
            <a:r>
              <a:rPr lang="ru-RU" sz="1800" dirty="0">
                <a:solidFill>
                  <a:srgbClr val="FFFFFF"/>
                </a:solidFill>
              </a:rPr>
              <a:t>, головне - </a:t>
            </a:r>
            <a:r>
              <a:rPr lang="ru-RU" sz="1800" dirty="0" err="1">
                <a:solidFill>
                  <a:srgbClr val="FFFFFF"/>
                </a:solidFill>
              </a:rPr>
              <a:t>щоб</a:t>
            </a:r>
            <a:r>
              <a:rPr lang="ru-RU" sz="1800" dirty="0">
                <a:solidFill>
                  <a:srgbClr val="FFFFFF"/>
                </a:solidFill>
              </a:rPr>
              <a:t> вони </a:t>
            </a:r>
            <a:r>
              <a:rPr lang="ru-RU" sz="1800" dirty="0" err="1">
                <a:solidFill>
                  <a:srgbClr val="FFFFFF"/>
                </a:solidFill>
              </a:rPr>
              <a:t>інтуїтивно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об'єднували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всі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графічні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елементи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  <a:r>
              <a:rPr lang="ru-RU" sz="1800" dirty="0" err="1">
                <a:solidFill>
                  <a:srgbClr val="FFFFFF"/>
                </a:solidFill>
              </a:rPr>
              <a:t>сторінки</a:t>
            </a:r>
            <a:r>
              <a:rPr lang="ru-RU" sz="1800" dirty="0">
                <a:solidFill>
                  <a:srgbClr val="FFFFFF"/>
                </a:solidFill>
              </a:rPr>
              <a:t> і не </a:t>
            </a:r>
            <a:r>
              <a:rPr lang="ru-RU" sz="1800" dirty="0" err="1">
                <a:solidFill>
                  <a:srgbClr val="FFFFFF"/>
                </a:solidFill>
              </a:rPr>
              <a:t>виділялися</a:t>
            </a:r>
            <a:r>
              <a:rPr lang="ru-RU" sz="1800" dirty="0">
                <a:solidFill>
                  <a:srgbClr val="FFFFFF"/>
                </a:solidFill>
              </a:rPr>
              <a:t> з </a:t>
            </a:r>
            <a:r>
              <a:rPr lang="ru-RU" sz="1800" dirty="0" err="1">
                <a:solidFill>
                  <a:srgbClr val="FFFFFF"/>
                </a:solidFill>
              </a:rPr>
              <a:t>графічного</a:t>
            </a:r>
            <a:r>
              <a:rPr lang="ru-RU" sz="1800" dirty="0">
                <a:solidFill>
                  <a:srgbClr val="FFFFFF"/>
                </a:solidFill>
              </a:rPr>
              <a:t> стилю.</a:t>
            </a:r>
          </a:p>
        </p:txBody>
      </p:sp>
    </p:spTree>
    <p:extLst>
      <p:ext uri="{BB962C8B-B14F-4D97-AF65-F5344CB8AC3E}">
        <p14:creationId xmlns:p14="http://schemas.microsoft.com/office/powerpoint/2010/main" val="142807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47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85E24-CCA6-4F4E-A3C9-4E42DFD0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uk-UA" dirty="0">
                <a:solidFill>
                  <a:srgbClr val="FFFFFF"/>
                </a:solidFill>
              </a:rPr>
              <a:t>7. Правило 3-х «</a:t>
            </a:r>
            <a:r>
              <a:rPr lang="uk-UA" dirty="0" err="1">
                <a:solidFill>
                  <a:srgbClr val="FFFFFF"/>
                </a:solidFill>
              </a:rPr>
              <a:t>К</a:t>
            </a:r>
            <a:r>
              <a:rPr lang="uk-UA" dirty="0">
                <a:solidFill>
                  <a:srgbClr val="FFFFFF"/>
                </a:solidFill>
              </a:rPr>
              <a:t>»</a:t>
            </a:r>
            <a:br>
              <a:rPr lang="uk-UA" dirty="0">
                <a:solidFill>
                  <a:srgbClr val="FFFFFF"/>
                </a:solidFill>
              </a:rPr>
            </a:br>
            <a:r>
              <a:rPr lang="uk-UA" dirty="0">
                <a:solidFill>
                  <a:srgbClr val="FFFFFF"/>
                </a:solidFill>
              </a:rPr>
              <a:t>Контент-план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B1636-2393-4372-94D3-5D6E06334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uk-UA">
                <a:solidFill>
                  <a:srgbClr val="FFFFFF"/>
                </a:solidFill>
              </a:rPr>
              <a:t>1. Продавальний контент</a:t>
            </a:r>
          </a:p>
          <a:p>
            <a:r>
              <a:rPr lang="uk-UA">
                <a:solidFill>
                  <a:srgbClr val="FFFFFF"/>
                </a:solidFill>
              </a:rPr>
              <a:t>2. Розважальний контент (більшу частину залишайте для сторіз)</a:t>
            </a:r>
          </a:p>
          <a:p>
            <a:r>
              <a:rPr lang="uk-UA">
                <a:solidFill>
                  <a:srgbClr val="FFFFFF"/>
                </a:solidFill>
              </a:rPr>
              <a:t>3. Корисний контент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77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60EA6"/>
      </a:accent1>
      <a:accent2>
        <a:srgbClr val="C42867"/>
      </a:accent2>
      <a:accent3>
        <a:srgbClr val="B45288"/>
      </a:accent3>
      <a:accent4>
        <a:srgbClr val="AC82A3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1191</TotalTime>
  <Words>1275</Words>
  <Application>Microsoft Macintosh PowerPoint</Application>
  <PresentationFormat>Широкоэкранный</PresentationFormat>
  <Paragraphs>65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Calibri</vt:lpstr>
      <vt:lpstr>Panton</vt:lpstr>
      <vt:lpstr>Tw Cen MT</vt:lpstr>
      <vt:lpstr>Tw Cen MT Condensed</vt:lpstr>
      <vt:lpstr>Wingdings</vt:lpstr>
      <vt:lpstr>Wingdings 3</vt:lpstr>
      <vt:lpstr>Интеграл</vt:lpstr>
      <vt:lpstr>Інтернет-бізнес</vt:lpstr>
      <vt:lpstr>Базові правила оформлення профілю в instargam</vt:lpstr>
      <vt:lpstr>1. Відкритий профіль</vt:lpstr>
      <vt:lpstr>2. «Я назову сторінку именем твоим»  Ім'я користувача і ім'я профілю сторінки.</vt:lpstr>
      <vt:lpstr>3. Якісний аватар</vt:lpstr>
      <vt:lpstr>4. Опис профілю 150 символів, щоб переконати) </vt:lpstr>
      <vt:lpstr>5. Зв’язок</vt:lpstr>
      <vt:lpstr>6. Актуальне має бути актуальним для вашої аудиторії. Ті самі кружечки - Highlights.</vt:lpstr>
      <vt:lpstr>7. Правило 3-х «К» Контент-план</vt:lpstr>
      <vt:lpstr>8. ФОТО</vt:lpstr>
      <vt:lpstr>ПОВЕДІНКА ПОКУПЦІВ: ЯК КОЛІР ВПЛИВАЄ НА ПРОДАЖІ В ІНТЕРНЕТІ</vt:lpstr>
      <vt:lpstr>1. Жіночі кольори: синій, фіолетовий та зелений </vt:lpstr>
      <vt:lpstr>2. Чоловічі кольори: синій, зелений і чорний</vt:lpstr>
      <vt:lpstr>Презентация PowerPoint</vt:lpstr>
      <vt:lpstr>3. Синій підвищує довіру</vt:lpstr>
      <vt:lpstr>4. Жовтий акцентує увагу і попереджає</vt:lpstr>
      <vt:lpstr>Презентация PowerPoint</vt:lpstr>
      <vt:lpstr>5. Зелений - колір екологічності</vt:lpstr>
      <vt:lpstr>Презентация PowerPoint</vt:lpstr>
      <vt:lpstr>6. Помаранчевий - колір поспішності або імпульсу</vt:lpstr>
      <vt:lpstr>Презентация PowerPoint</vt:lpstr>
      <vt:lpstr>7. Чорний - колір luxury-сегмента</vt:lpstr>
      <vt:lpstr>8. Білий - універсальний колір</vt:lpstr>
      <vt:lpstr>Презентация PowerPoint</vt:lpstr>
      <vt:lpstr>Завдання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Марина Лысенко</dc:creator>
  <cp:lastModifiedBy>Microsoft Office User</cp:lastModifiedBy>
  <cp:revision>14</cp:revision>
  <dcterms:created xsi:type="dcterms:W3CDTF">2021-03-10T14:11:15Z</dcterms:created>
  <dcterms:modified xsi:type="dcterms:W3CDTF">2025-12-08T16:07:02Z</dcterms:modified>
</cp:coreProperties>
</file>