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9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6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04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34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302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3646EF-01A0-4F6A-B336-FF3AAFB57DD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78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05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57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3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02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316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3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93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58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B992B-63B1-4D38-90F6-08EEA9EDBA77}" type="datetimeFigureOut">
              <a:rPr lang="ru-RU" smtClean="0"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00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png"/><Relationship Id="rId5" Type="http://schemas.openxmlformats.org/officeDocument/2006/relationships/image" Target="../media/image64.emf"/><Relationship Id="rId4" Type="http://schemas.openxmlformats.org/officeDocument/2006/relationships/package" Target="../embeddings/Microsoft_Word_Document.doc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9"/>
          <p:cNvSpPr>
            <a:spLocks noGrp="1" noChangeArrowheads="1"/>
          </p:cNvSpPr>
          <p:nvPr>
            <p:ph sz="quarter" idx="2"/>
          </p:nvPr>
        </p:nvSpPr>
        <p:spPr>
          <a:xfrm>
            <a:off x="1187624" y="2060848"/>
            <a:ext cx="7586152" cy="2185988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ru-RU" sz="4000" i="1" dirty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uk-UA" sz="2000" b="1" dirty="0"/>
              <a:t>Лекція 3. </a:t>
            </a:r>
            <a:r>
              <a:rPr lang="uk-UA" sz="2400" b="1" dirty="0"/>
              <a:t>ОСНОВНІ АБІОТИЧНІ ФАКТОРИ СЕРЕДОВИЩА: СВІТЛО, ТЕМПЕРАТУРА, ВОЛОГІСТЬ</a:t>
            </a:r>
            <a:br>
              <a:rPr lang="ru-RU" sz="2400" b="1" dirty="0"/>
            </a:br>
            <a:endParaRPr lang="ru-RU" sz="2400" b="1" i="1" dirty="0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4783"/>
            <a:ext cx="3124182" cy="234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89" y="224784"/>
            <a:ext cx="4178786" cy="23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3645024"/>
            <a:ext cx="3940931" cy="24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72" y="3645024"/>
            <a:ext cx="3738103" cy="24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229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uk-UA" dirty="0"/>
              <a:t>Світло для рослин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785647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2. Основа рухів: фототропізми, </a:t>
            </a:r>
            <a:r>
              <a:rPr lang="uk-UA" dirty="0" err="1"/>
              <a:t>фотонастії</a:t>
            </a:r>
            <a:r>
              <a:rPr lang="uk-UA" dirty="0"/>
              <a:t>.   Просторова орієнтація листя.         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390"/>
            <a:ext cx="2448272" cy="265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3" y="4365104"/>
            <a:ext cx="3666973" cy="213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80201"/>
            <a:ext cx="2664296" cy="393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91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60040"/>
          </a:xfrm>
        </p:spPr>
        <p:txBody>
          <a:bodyPr>
            <a:noAutofit/>
          </a:bodyPr>
          <a:lstStyle/>
          <a:p>
            <a:r>
              <a:rPr lang="uk-UA" sz="2800" b="1" dirty="0"/>
              <a:t>Світло для тварин – основа орієнтування у просторі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785647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 err="1"/>
              <a:t>Фотофіли</a:t>
            </a:r>
            <a:r>
              <a:rPr lang="uk-UA" dirty="0"/>
              <a:t>. </a:t>
            </a:r>
            <a:r>
              <a:rPr lang="uk-UA" dirty="0" err="1"/>
              <a:t>Фотофоби</a:t>
            </a:r>
            <a:r>
              <a:rPr lang="uk-UA" dirty="0"/>
              <a:t>.                         2. </a:t>
            </a:r>
            <a:r>
              <a:rPr lang="uk-UA" dirty="0" err="1"/>
              <a:t>Стенофотні</a:t>
            </a:r>
            <a:r>
              <a:rPr lang="uk-UA" dirty="0"/>
              <a:t> та </a:t>
            </a:r>
            <a:r>
              <a:rPr lang="uk-UA" dirty="0" err="1"/>
              <a:t>евріфотні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2098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98359"/>
            <a:ext cx="22098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93" y="168592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92567"/>
            <a:ext cx="1059373" cy="7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9835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88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dirty="0"/>
              <a:t>Світло і біоритми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8072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Світло – </a:t>
            </a:r>
            <a:r>
              <a:rPr lang="uk-UA" b="1" dirty="0"/>
              <a:t>головний</a:t>
            </a:r>
            <a:r>
              <a:rPr lang="uk-UA" dirty="0"/>
              <a:t> і постійний первинно-періодичний чинник, що впливає на організми і екосистеми з моменту їх зародження. </a:t>
            </a:r>
          </a:p>
          <a:p>
            <a:endParaRPr lang="uk-UA" dirty="0"/>
          </a:p>
          <a:p>
            <a:r>
              <a:rPr lang="uk-UA" dirty="0"/>
              <a:t>Виділяють біоритми  1 - добові (</a:t>
            </a:r>
            <a:r>
              <a:rPr lang="uk-UA" dirty="0" err="1"/>
              <a:t>циркадіанні</a:t>
            </a:r>
            <a:r>
              <a:rPr lang="uk-UA" dirty="0"/>
              <a:t>); 2 - сезонні,  3 - річні (</a:t>
            </a:r>
            <a:r>
              <a:rPr lang="uk-UA" dirty="0" err="1"/>
              <a:t>циркануальні</a:t>
            </a:r>
            <a:r>
              <a:rPr lang="uk-UA" dirty="0"/>
              <a:t>).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667969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591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uk-UA" sz="2400" dirty="0"/>
              <a:t>2 – сезонні біоритми</a:t>
            </a:r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66" y="648841"/>
            <a:ext cx="29337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98" y="2110928"/>
            <a:ext cx="2656926" cy="179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21621" r="404" b="-242"/>
          <a:stretch/>
        </p:blipFill>
        <p:spPr bwMode="auto">
          <a:xfrm>
            <a:off x="1259632" y="4303746"/>
            <a:ext cx="3909814" cy="230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2383"/>
            <a:ext cx="2539752" cy="19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5" b="10696"/>
          <a:stretch/>
        </p:blipFill>
        <p:spPr bwMode="auto">
          <a:xfrm>
            <a:off x="3851920" y="1308880"/>
            <a:ext cx="1645227" cy="19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4" y="89692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63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Результат пошуку зображень за запитом &quot;Bombyx mori різні яйц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2590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Результат пошуку зображень за запитом &quot;Bombyx mori різні яйц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/>
              <a:t>3 – </a:t>
            </a:r>
            <a:r>
              <a:rPr lang="uk-UA" sz="2400" dirty="0" err="1"/>
              <a:t>циркануальні</a:t>
            </a:r>
            <a:r>
              <a:rPr lang="uk-UA" sz="2400" dirty="0"/>
              <a:t>( річні) біоритми</a:t>
            </a:r>
            <a:endParaRPr lang="ru-RU" sz="2400" dirty="0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1161702"/>
            <a:ext cx="20955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9500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35994" y="2924944"/>
            <a:ext cx="338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err="1"/>
              <a:t>Bombyx</a:t>
            </a:r>
            <a:r>
              <a:rPr lang="uk-UA" i="1" dirty="0"/>
              <a:t> </a:t>
            </a:r>
            <a:r>
              <a:rPr lang="uk-UA" i="1" dirty="0" err="1"/>
              <a:t>mori</a:t>
            </a:r>
            <a:r>
              <a:rPr lang="uk-UA" i="1" dirty="0"/>
              <a:t> - шовкопряд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4989" y="3573016"/>
            <a:ext cx="88089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Таким чином, для </a:t>
            </a:r>
            <a:r>
              <a:rPr lang="ru-RU" sz="2800" b="1" dirty="0" err="1"/>
              <a:t>рослин</a:t>
            </a:r>
            <a:r>
              <a:rPr lang="ru-RU" sz="2800" b="1" dirty="0"/>
              <a:t> </a:t>
            </a:r>
            <a:r>
              <a:rPr lang="ru-RU" sz="2800" b="1" dirty="0" err="1"/>
              <a:t>світло</a:t>
            </a:r>
            <a:r>
              <a:rPr lang="ru-RU" sz="2800" b="1" dirty="0"/>
              <a:t> </a:t>
            </a:r>
            <a:r>
              <a:rPr lang="ru-RU" sz="2800" b="1" dirty="0" err="1"/>
              <a:t>необхідне</a:t>
            </a:r>
            <a:r>
              <a:rPr lang="ru-RU" sz="2800" b="1" dirty="0"/>
              <a:t> в першу </a:t>
            </a:r>
            <a:r>
              <a:rPr lang="ru-RU" sz="2800" b="1" dirty="0" err="1"/>
              <a:t>чергу</a:t>
            </a:r>
            <a:r>
              <a:rPr lang="ru-RU" sz="2800" b="1" dirty="0"/>
              <a:t>, як ресурс для фотосинтезу і </a:t>
            </a:r>
            <a:r>
              <a:rPr lang="ru-RU" sz="2800" b="1" dirty="0" err="1"/>
              <a:t>транспірації</a:t>
            </a:r>
            <a:r>
              <a:rPr lang="ru-RU" sz="2800" b="1" dirty="0"/>
              <a:t>, </a:t>
            </a:r>
          </a:p>
          <a:p>
            <a:endParaRPr lang="ru-RU" sz="2800" b="1" dirty="0"/>
          </a:p>
          <a:p>
            <a:r>
              <a:rPr lang="ru-RU" sz="2800" b="1" dirty="0"/>
              <a:t>для </a:t>
            </a:r>
            <a:r>
              <a:rPr lang="ru-RU" sz="2800" b="1" dirty="0" err="1"/>
              <a:t>тварин</a:t>
            </a:r>
            <a:r>
              <a:rPr lang="ru-RU" sz="2800" b="1" dirty="0"/>
              <a:t> – для </a:t>
            </a:r>
            <a:r>
              <a:rPr lang="ru-RU" sz="2800" b="1" dirty="0" err="1"/>
              <a:t>інформаційного</a:t>
            </a:r>
            <a:r>
              <a:rPr lang="ru-RU" sz="2800" b="1" dirty="0"/>
              <a:t> </a:t>
            </a:r>
            <a:r>
              <a:rPr lang="ru-RU" sz="2800" b="1" dirty="0" err="1"/>
              <a:t>забезпечення</a:t>
            </a:r>
            <a:r>
              <a:rPr lang="ru-RU" sz="2800" b="1" dirty="0"/>
              <a:t>. </a:t>
            </a:r>
          </a:p>
          <a:p>
            <a:endParaRPr lang="ru-RU" sz="2800" b="1" dirty="0"/>
          </a:p>
          <a:p>
            <a:pPr algn="just"/>
            <a:r>
              <a:rPr lang="ru-RU" sz="2800" b="1" dirty="0"/>
              <a:t>Для тих і </a:t>
            </a:r>
            <a:r>
              <a:rPr lang="ru-RU" sz="2800" b="1" dirty="0" err="1"/>
              <a:t>інших</a:t>
            </a:r>
            <a:r>
              <a:rPr lang="ru-RU" sz="2800" b="1" dirty="0"/>
              <a:t> – як </a:t>
            </a:r>
            <a:r>
              <a:rPr lang="ru-RU" sz="2800" b="1" dirty="0" err="1"/>
              <a:t>еволюційний</a:t>
            </a:r>
            <a:r>
              <a:rPr lang="ru-RU" sz="2800" b="1" dirty="0"/>
              <a:t> </a:t>
            </a:r>
            <a:r>
              <a:rPr lang="ru-RU" sz="2800" b="1" dirty="0" err="1"/>
              <a:t>чинник-синхронізатор</a:t>
            </a:r>
            <a:r>
              <a:rPr lang="ru-RU" sz="2800" b="1" dirty="0"/>
              <a:t> </a:t>
            </a:r>
            <a:r>
              <a:rPr lang="ru-RU" sz="2800" b="1" dirty="0" err="1"/>
              <a:t>біологічних</a:t>
            </a:r>
            <a:r>
              <a:rPr lang="ru-RU" sz="2800" b="1" dirty="0"/>
              <a:t> </a:t>
            </a:r>
            <a:r>
              <a:rPr lang="ru-RU" sz="2800" b="1" dirty="0" err="1"/>
              <a:t>ритмів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643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Температура як екологічний фактор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08720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Важлива не тільки кількість тепла, але і розподіл його протягом доби, вегетаційного сезону, року. 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Температурні межі життя складають 300°, від -200°С до +100°С, але для більшості організмів і фізіологічних процесів цей діапазон ще вужчий – </a:t>
            </a:r>
          </a:p>
          <a:p>
            <a:pPr algn="just"/>
            <a:r>
              <a:rPr lang="uk-UA" dirty="0"/>
              <a:t>від 39° в морі (-3,3 – +35,6°С) до 125° на суші (-70 – +55°С). 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Значення температури  - змінює швидкість протікання фізико-хімічних реакцій в клітинах, а це відбивається на рості, розвитку, розмноженні, поведінці і  визначає географічне розповсюдження . </a:t>
            </a:r>
          </a:p>
        </p:txBody>
      </p:sp>
    </p:spTree>
    <p:extLst>
      <p:ext uri="{BB962C8B-B14F-4D97-AF65-F5344CB8AC3E}">
        <p14:creationId xmlns:p14="http://schemas.microsoft.com/office/powerpoint/2010/main" val="2536097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5" y="866599"/>
            <a:ext cx="3195530" cy="213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88775"/>
            <a:ext cx="20002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17145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/>
              <a:t>Кріофіли</a:t>
            </a:r>
            <a:r>
              <a:rPr lang="uk-UA" b="1" dirty="0"/>
              <a:t> </a:t>
            </a:r>
            <a:r>
              <a:rPr lang="uk-UA" dirty="0"/>
              <a:t>не виносять високих температур і можуть зберігати активність клітин при -8-10°С</a:t>
            </a:r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66599"/>
            <a:ext cx="2714097" cy="205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29050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Термофіли </a:t>
            </a:r>
            <a:r>
              <a:rPr lang="uk-UA" dirty="0"/>
              <a:t>пристосувалися до умов високих температур,  вони мешкають переважно в тропічних районах Землі. </a:t>
            </a:r>
            <a:endParaRPr lang="ru-RU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84" y="4072880"/>
            <a:ext cx="25146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0" y="414908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90" y="4101454"/>
            <a:ext cx="24765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661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83671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Для більшості видів температурний оптимум знаходиться в межах 20-25°С.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348880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/>
              <a:t>Температури, при яких відбуваються активні фізіологічні процеси, називаються </a:t>
            </a:r>
            <a:r>
              <a:rPr lang="uk-UA" sz="2400" b="1" dirty="0"/>
              <a:t>ефективними</a:t>
            </a:r>
            <a:r>
              <a:rPr lang="uk-UA" sz="2400" dirty="0"/>
              <a:t>.</a:t>
            </a:r>
          </a:p>
          <a:p>
            <a:pPr algn="just"/>
            <a:r>
              <a:rPr lang="uk-UA" sz="2400" dirty="0"/>
              <a:t> </a:t>
            </a:r>
            <a:r>
              <a:rPr lang="uk-UA" sz="2400" b="1" dirty="0"/>
              <a:t>Сума  ефективних температур</a:t>
            </a:r>
            <a:r>
              <a:rPr lang="uk-UA" sz="2400" dirty="0"/>
              <a:t> (ЕТ) – величина, постійна для кожного виду. Її розраховують за формулою:</a:t>
            </a:r>
            <a:endParaRPr lang="ru-RU" sz="2400" dirty="0"/>
          </a:p>
          <a:p>
            <a:pPr algn="ctr"/>
            <a:r>
              <a:rPr lang="uk-UA" sz="2400" dirty="0"/>
              <a:t>ЕТ = ∑(t – t</a:t>
            </a:r>
            <a:r>
              <a:rPr lang="uk-UA" sz="2400" baseline="-25000" dirty="0"/>
              <a:t>1</a:t>
            </a:r>
            <a:r>
              <a:rPr lang="uk-UA" sz="2400" dirty="0"/>
              <a:t>) х  n,      де</a:t>
            </a:r>
            <a:endParaRPr lang="ru-RU" sz="2400" dirty="0"/>
          </a:p>
          <a:p>
            <a:pPr algn="just"/>
            <a:r>
              <a:rPr lang="uk-UA" sz="2400" dirty="0"/>
              <a:t>t – температура навколишнього середовища (фактична), t</a:t>
            </a:r>
            <a:r>
              <a:rPr lang="uk-UA" sz="2400" baseline="-25000" dirty="0"/>
              <a:t>1</a:t>
            </a:r>
            <a:r>
              <a:rPr lang="uk-UA" sz="2400" dirty="0"/>
              <a:t> – температура нижнього порогу розвитку, часто 10°С, n – тривалість розвитку в днях.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92900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020" y="1124744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Рослини</a:t>
            </a:r>
            <a:r>
              <a:rPr lang="uk-UA" dirty="0"/>
              <a:t> по </a:t>
            </a:r>
            <a:r>
              <a:rPr lang="uk-UA" u="sng" dirty="0"/>
              <a:t>відношенню до низьких температур </a:t>
            </a:r>
            <a:r>
              <a:rPr lang="uk-UA" dirty="0"/>
              <a:t>характеризуються:</a:t>
            </a:r>
            <a:endParaRPr lang="ru-RU" dirty="0"/>
          </a:p>
          <a:p>
            <a:r>
              <a:rPr lang="uk-UA" b="1" dirty="0"/>
              <a:t>- холодостійкістю</a:t>
            </a:r>
            <a:r>
              <a:rPr lang="uk-UA" dirty="0"/>
              <a:t> –  здатністю довго переносити низькі позитивні температури – від +1 до +10°С; </a:t>
            </a:r>
            <a:endParaRPr lang="ru-RU" dirty="0"/>
          </a:p>
          <a:p>
            <a:r>
              <a:rPr lang="uk-UA" b="1" dirty="0"/>
              <a:t>-  морозостійкістю </a:t>
            </a:r>
            <a:r>
              <a:rPr lang="uk-UA" dirty="0"/>
              <a:t>– здатністю не гинути при температурі від -1 до -7°С;</a:t>
            </a:r>
            <a:endParaRPr lang="ru-RU" dirty="0"/>
          </a:p>
          <a:p>
            <a:pPr algn="just"/>
            <a:r>
              <a:rPr lang="uk-UA" b="1" dirty="0"/>
              <a:t>- </a:t>
            </a:r>
            <a:r>
              <a:rPr lang="uk-UA" b="1" dirty="0" err="1"/>
              <a:t>льодостійкістю</a:t>
            </a:r>
            <a:r>
              <a:rPr lang="uk-UA" b="1" dirty="0"/>
              <a:t> </a:t>
            </a:r>
            <a:r>
              <a:rPr lang="uk-UA" dirty="0"/>
              <a:t>– здатністю переносити короткочасне утворення льоду між клітинами, після відтаювання продовжують життєдіяльність.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573016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/>
              <a:t>Відношення до високих температур </a:t>
            </a:r>
            <a:r>
              <a:rPr lang="uk-UA" b="1" dirty="0"/>
              <a:t>у рослин  </a:t>
            </a:r>
            <a:r>
              <a:rPr lang="uk-UA" dirty="0"/>
              <a:t>характеризується:</a:t>
            </a:r>
            <a:endParaRPr lang="ru-RU" dirty="0"/>
          </a:p>
          <a:p>
            <a:pPr lvl="0" algn="just"/>
            <a:r>
              <a:rPr lang="uk-UA" b="1" dirty="0"/>
              <a:t>жаровитривалістю </a:t>
            </a:r>
            <a:r>
              <a:rPr lang="uk-UA" dirty="0"/>
              <a:t>– рослини сонячних сухих місць існування, здатні переносити короткочасне (до півгодини) підвищення температури до +60°С без пошкодження тканин;</a:t>
            </a:r>
            <a:endParaRPr lang="ru-RU" dirty="0"/>
          </a:p>
          <a:p>
            <a:pPr lvl="0"/>
            <a:r>
              <a:rPr lang="uk-UA" b="1" dirty="0"/>
              <a:t>жаростійкістю </a:t>
            </a:r>
            <a:r>
              <a:rPr lang="uk-UA" dirty="0"/>
              <a:t>– нижчі рослини, що живуть в термальних джерелах (синьо-зелені водорості, бактерії) з температурою до +90°С.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99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uk-UA" sz="2400" b="1" dirty="0"/>
              <a:t>Адаптації рослин до теплового режиму:</a:t>
            </a:r>
            <a:br>
              <a:rPr lang="uk-UA" sz="2400" b="1" dirty="0"/>
            </a:br>
            <a:br>
              <a:rPr lang="uk-UA" sz="2400" b="1" dirty="0"/>
            </a:br>
            <a:r>
              <a:rPr lang="uk-UA" sz="2400" b="1" dirty="0"/>
              <a:t> </a:t>
            </a:r>
            <a:r>
              <a:rPr lang="uk-UA" sz="2400" dirty="0"/>
              <a:t>1. </a:t>
            </a:r>
            <a:r>
              <a:rPr lang="uk-UA" sz="2400" dirty="0" err="1"/>
              <a:t>Анатомо-морфологічні</a:t>
            </a:r>
            <a:r>
              <a:rPr lang="uk-UA" sz="2400" dirty="0"/>
              <a:t>.</a:t>
            </a:r>
            <a:br>
              <a:rPr lang="uk-UA" sz="2400" dirty="0"/>
            </a:br>
            <a:r>
              <a:rPr lang="uk-UA" sz="2400" dirty="0"/>
              <a:t>2. Фізіологічні.</a:t>
            </a:r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4554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52978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1071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4170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5313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08" y="2952952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41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588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/>
              <a:t>Світло як екологічний фактор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140412"/>
            <a:ext cx="4968552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Основні характеристики:</a:t>
            </a:r>
          </a:p>
          <a:p>
            <a:r>
              <a:rPr lang="uk-UA" dirty="0"/>
              <a:t>1.Тривалість (фотоперіод).</a:t>
            </a:r>
          </a:p>
          <a:p>
            <a:r>
              <a:rPr lang="uk-UA" dirty="0"/>
              <a:t>2. Інтенсивність.</a:t>
            </a:r>
          </a:p>
          <a:p>
            <a:r>
              <a:rPr lang="uk-UA" dirty="0"/>
              <a:t>3. Якість (спектральний склад).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36912"/>
            <a:ext cx="6449164" cy="355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244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06090"/>
          </a:xfrm>
        </p:spPr>
        <p:txBody>
          <a:bodyPr>
            <a:noAutofit/>
          </a:bodyPr>
          <a:lstStyle/>
          <a:p>
            <a:r>
              <a:rPr lang="uk-UA" sz="2400" b="1" dirty="0" err="1"/>
              <a:t>Пойкілотермність</a:t>
            </a:r>
            <a:r>
              <a:rPr lang="uk-UA" sz="2400" b="1" dirty="0"/>
              <a:t> і </a:t>
            </a:r>
            <a:r>
              <a:rPr lang="uk-UA" sz="2400" b="1" dirty="0" err="1"/>
              <a:t>гомойотермність</a:t>
            </a:r>
            <a:r>
              <a:rPr lang="uk-UA" sz="2400" b="1" dirty="0"/>
              <a:t> тварин.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124744"/>
            <a:ext cx="79928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/>
              <a:t>До </a:t>
            </a:r>
            <a:r>
              <a:rPr lang="uk-UA" b="1" dirty="0"/>
              <a:t>пойкілотермних</a:t>
            </a:r>
            <a:r>
              <a:rPr lang="uk-UA" dirty="0"/>
              <a:t> (</a:t>
            </a:r>
            <a:r>
              <a:rPr lang="uk-UA" dirty="0" err="1"/>
              <a:t>ектотермних</a:t>
            </a:r>
            <a:r>
              <a:rPr lang="uk-UA" dirty="0"/>
              <a:t>, холоднокровних) відносяться всі безхребетні, риби, рептилії і амфібії.</a:t>
            </a:r>
          </a:p>
          <a:p>
            <a:pPr algn="just"/>
            <a:r>
              <a:rPr lang="uk-UA" dirty="0"/>
              <a:t> Типова низька інтенсивність обміну речовин і майже повна відсутність механізмів теплорегуляції. </a:t>
            </a:r>
            <a:endParaRPr lang="ru-RU" dirty="0"/>
          </a:p>
          <a:p>
            <a:pPr algn="just"/>
            <a:r>
              <a:rPr lang="uk-UA" dirty="0"/>
              <a:t>Терморегуляція здійснюється за рахунок особливої структури і кольору покривів, специфіки поведінки, посиленням мускульної роботи ,за рахунок суспільного життя (мурашники, термітники, вулики); різним вмістом вологи в тілі і різною інтенсивністю випаровування вологи з поверхні тіла. 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Стійкість до низьких температур забезпечується накопиченням жирів, глікогену, деяких солей.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 Несприятливі умови пойкілотермні тварини переживають в неактивному стані – анабіозі. </a:t>
            </a: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079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Гомойотермні </a:t>
            </a:r>
            <a:r>
              <a:rPr lang="uk-UA" dirty="0"/>
              <a:t>(</a:t>
            </a:r>
            <a:r>
              <a:rPr lang="uk-UA" dirty="0" err="1"/>
              <a:t>ендотермні</a:t>
            </a:r>
            <a:r>
              <a:rPr lang="uk-UA" dirty="0"/>
              <a:t>, теплокровні) – тварини з високим рівнем обмінних процесів – птахи і ссавці, що забезпечують підтримку постійної температури тіла навіть при значних коливаннях температури зовнішнього середовища. </a:t>
            </a:r>
          </a:p>
          <a:p>
            <a:pPr algn="just"/>
            <a:endParaRPr lang="ru-RU" dirty="0"/>
          </a:p>
          <a:p>
            <a:pPr algn="just"/>
            <a:r>
              <a:rPr lang="uk-UA" dirty="0"/>
              <a:t>У гомойотермних тварин розрізняють хімічну і фізичну терморегуляції. </a:t>
            </a:r>
            <a:r>
              <a:rPr lang="uk-UA" u="sng" dirty="0"/>
              <a:t>Хімічна</a:t>
            </a:r>
            <a:r>
              <a:rPr lang="uk-UA" dirty="0"/>
              <a:t> виявляється в продукуванні тепла, </a:t>
            </a:r>
            <a:r>
              <a:rPr lang="uk-UA" u="sng" dirty="0"/>
              <a:t>фізична</a:t>
            </a:r>
            <a:r>
              <a:rPr lang="uk-UA" dirty="0"/>
              <a:t> – в його розподілі по тілу і віддачі. 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0902"/>
            <a:ext cx="25050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31871" y="2147957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В екологічно близьких ссавців в холодних кліматичних зонах, згідно з </a:t>
            </a:r>
            <a:r>
              <a:rPr lang="uk-UA" u="sng" dirty="0"/>
              <a:t>правилом </a:t>
            </a:r>
            <a:r>
              <a:rPr lang="uk-UA" u="sng" dirty="0" err="1"/>
              <a:t>Бергмана</a:t>
            </a:r>
            <a:r>
              <a:rPr lang="uk-UA" dirty="0"/>
              <a:t>, закономірно збільшуються розміри тіла і вага внутрішніх органів, що мають відношення до регулювання процесів обміну (серце, нирки, печінка). </a:t>
            </a:r>
          </a:p>
          <a:p>
            <a:pPr algn="just"/>
            <a:r>
              <a:rPr lang="uk-UA" dirty="0"/>
              <a:t>Згідно з </a:t>
            </a:r>
            <a:r>
              <a:rPr lang="uk-UA" u="sng" dirty="0"/>
              <a:t>правилом Алена</a:t>
            </a:r>
            <a:r>
              <a:rPr lang="uk-UA" dirty="0"/>
              <a:t> в холодних зонах щодо розміру тіла скорочуються площі поверхонь виступаючих органів (вуха, носи, хвости) порівняно з ссавцями тепліших зон. 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1" y="4297164"/>
            <a:ext cx="2017395" cy="2296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172156" y="4598680"/>
            <a:ext cx="56886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Проміжне положення між пойкілотермними і гомойотермними організмами займають </a:t>
            </a:r>
            <a:r>
              <a:rPr lang="uk-UA" b="1" dirty="0" err="1"/>
              <a:t>гетеротермні</a:t>
            </a:r>
            <a:r>
              <a:rPr lang="uk-UA" dirty="0"/>
              <a:t> (ховрахи, їжаки, кажани, ведмеді). В активному стані у цих тварин підтримується постійна відносно висока температура тіла. У зимовий час вони впадають в сплячку або глибокий сон, і температура тіла у них в цей час мало відрізняється від зовнішньої.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898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6724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3. Вологість як екологічний фактор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7704" y="3244334"/>
            <a:ext cx="245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/>
              <a:t>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153574"/>
              </p:ext>
            </p:extLst>
          </p:nvPr>
        </p:nvGraphicFramePr>
        <p:xfrm>
          <a:off x="539552" y="2084516"/>
          <a:ext cx="8191997" cy="2319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Документ" r:id="rId4" imgW="6212515" imgH="1758761" progId="Word.Document.12">
                  <p:embed/>
                </p:oleObj>
              </mc:Choice>
              <mc:Fallback>
                <p:oleObj name="Документ" r:id="rId4" imgW="6212515" imgH="17587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2084516"/>
                        <a:ext cx="8191997" cy="2319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83568" y="1268760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 </a:t>
            </a:r>
            <a:endParaRPr lang="ru-RU" dirty="0"/>
          </a:p>
          <a:p>
            <a:pPr algn="ctr"/>
            <a:r>
              <a:rPr lang="uk-UA" b="1" dirty="0"/>
              <a:t>Вміст води в різних організмах, % від маси тіла</a:t>
            </a:r>
            <a:endParaRPr lang="ru-RU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9" y="4941168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39952" y="46531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Найбільш високий зміст води в періоди активної життєдіяльності  і у молодому віці.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433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04664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Джерелами вологи для рослин служать запаси її в ґрунті і атмосфері (опади, тумани, конденсати), для наземних тварин – вода у водоймах, водяна пара в атмосфері і соковита їжа.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48472" y="255213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Найбільш сприятливі умови складаються в діапазоні температур 17-23°С і відносної вологості повітря 85-100%.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149080"/>
            <a:ext cx="4320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Пристосування, що дозволяють підтримувати водний баланс і забезпечувати економне витрачання води, групуються в </a:t>
            </a:r>
            <a:r>
              <a:rPr lang="uk-UA" dirty="0" err="1"/>
              <a:t>анатомо-морфологічні</a:t>
            </a:r>
            <a:r>
              <a:rPr lang="uk-UA" dirty="0"/>
              <a:t>, фізіологічні і поведінкові.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67308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71" y="1179799"/>
            <a:ext cx="34099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58" y="417903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81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460" y="219998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u="sng" dirty="0"/>
              <a:t>За відношенням до вологості</a:t>
            </a:r>
            <a:r>
              <a:rPr lang="uk-UA" dirty="0"/>
              <a:t> розрізняють </a:t>
            </a:r>
            <a:r>
              <a:rPr lang="uk-UA" b="1" dirty="0" err="1">
                <a:solidFill>
                  <a:srgbClr val="FF0000"/>
                </a:solidFill>
              </a:rPr>
              <a:t>еврігігробіонтні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/>
              <a:t> </a:t>
            </a:r>
            <a:r>
              <a:rPr lang="uk-UA" dirty="0"/>
              <a:t>організми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45890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4" y="114910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44" y="558552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89" y="2588965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1" y="2952378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16" y="234946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507" y="4849539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55" y="4638303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81143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9569" y="4427820"/>
            <a:ext cx="224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і </a:t>
            </a:r>
            <a:r>
              <a:rPr lang="uk-UA" b="1" dirty="0" err="1">
                <a:solidFill>
                  <a:srgbClr val="FF0000"/>
                </a:solidFill>
              </a:rPr>
              <a:t>стеногігробіонтні</a:t>
            </a:r>
            <a:r>
              <a:rPr lang="uk-UA" b="1" dirty="0">
                <a:solidFill>
                  <a:srgbClr val="FF0000"/>
                </a:solidFill>
              </a:rPr>
              <a:t>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3" y="5085184"/>
            <a:ext cx="2246961" cy="168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417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u="sng" dirty="0"/>
              <a:t>За способом регуляції водного режиму </a:t>
            </a:r>
            <a:r>
              <a:rPr lang="uk-UA" dirty="0"/>
              <a:t>свого тіла рослини діляться на </a:t>
            </a:r>
            <a:r>
              <a:rPr lang="uk-UA" b="1" dirty="0" err="1"/>
              <a:t>пойкілогідричні</a:t>
            </a:r>
            <a:r>
              <a:rPr lang="uk-UA" b="1" dirty="0"/>
              <a:t> і </a:t>
            </a:r>
            <a:r>
              <a:rPr lang="uk-UA" b="1" dirty="0" err="1"/>
              <a:t>гомойогідричні</a:t>
            </a:r>
            <a:r>
              <a:rPr lang="uk-UA" b="1" dirty="0"/>
              <a:t>.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0" y="1028700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130902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697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0381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789040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437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u="sng" dirty="0"/>
              <a:t>За відношенням до водного режиму екотопу</a:t>
            </a:r>
            <a:r>
              <a:rPr lang="uk-UA" dirty="0"/>
              <a:t> (</a:t>
            </a:r>
            <a:r>
              <a:rPr lang="uk-UA" b="1" dirty="0"/>
              <a:t>екотоп – </a:t>
            </a:r>
            <a:r>
              <a:rPr lang="uk-UA" dirty="0"/>
              <a:t>сукупність факторів місця існування) рослини поділяються на </a:t>
            </a:r>
            <a:r>
              <a:rPr lang="uk-UA" b="1" dirty="0"/>
              <a:t>вологолюбні (</a:t>
            </a:r>
            <a:r>
              <a:rPr lang="uk-UA" b="1" dirty="0" err="1"/>
              <a:t>гідатофіти</a:t>
            </a:r>
            <a:r>
              <a:rPr lang="uk-UA" b="1" dirty="0"/>
              <a:t>, гідрофіти, гігрофіти), сухолюбні (ксерофіти) </a:t>
            </a:r>
            <a:r>
              <a:rPr lang="uk-UA" dirty="0"/>
              <a:t>і</a:t>
            </a:r>
            <a:r>
              <a:rPr lang="uk-UA" b="1" dirty="0"/>
              <a:t> помірно вологолюбні (мезофіти).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0" y="1212560"/>
            <a:ext cx="2063460" cy="191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575" y="319794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Гідатофіти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28" y="1340769"/>
            <a:ext cx="234315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500" y="2520596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32240" y="180306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Гідрофіти</a:t>
            </a:r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0" y="4073007"/>
            <a:ext cx="1905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03" y="464245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78" y="5157192"/>
            <a:ext cx="30099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1" descr="Результат пошуку зображень за запитом &quot;рис вирощуванн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468705" y="4642457"/>
            <a:ext cx="176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Гігрофіти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515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9" t="62987" r="39301" b="5624"/>
          <a:stretch/>
        </p:blipFill>
        <p:spPr bwMode="auto">
          <a:xfrm>
            <a:off x="1547664" y="4797152"/>
            <a:ext cx="2057401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4958"/>
            <a:ext cx="4464496" cy="334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50839" r="192" b="-839"/>
          <a:stretch/>
        </p:blipFill>
        <p:spPr bwMode="auto">
          <a:xfrm>
            <a:off x="5004048" y="4633638"/>
            <a:ext cx="2772866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87"/>
          <a:stretch/>
        </p:blipFill>
        <p:spPr bwMode="auto">
          <a:xfrm>
            <a:off x="611560" y="476672"/>
            <a:ext cx="2773363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4"/>
          <a:stretch/>
        </p:blipFill>
        <p:spPr bwMode="auto">
          <a:xfrm>
            <a:off x="346273" y="2543125"/>
            <a:ext cx="412115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279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b="7878"/>
          <a:stretch/>
        </p:blipFill>
        <p:spPr bwMode="auto">
          <a:xfrm>
            <a:off x="872836" y="188640"/>
            <a:ext cx="7917209" cy="555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79"/>
            <a:ext cx="1581083" cy="158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17032"/>
            <a:ext cx="2210569" cy="14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01" y="2902707"/>
            <a:ext cx="1702671" cy="12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/>
          <a:stretch/>
        </p:blipFill>
        <p:spPr bwMode="auto">
          <a:xfrm>
            <a:off x="96982" y="4178068"/>
            <a:ext cx="2562278" cy="156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2" y="1052736"/>
            <a:ext cx="2569698" cy="17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6206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tx2"/>
                </a:solidFill>
              </a:rPr>
              <a:t>Тропофіти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94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r>
              <a:rPr lang="uk-UA" sz="2400" b="1" dirty="0"/>
              <a:t>Способи регуляції водного балансу у тварин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1 - поведінкові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56490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2- морфологічні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49411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3 - фізіологічні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66775"/>
            <a:ext cx="2203560" cy="165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76" y="866775"/>
            <a:ext cx="28003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33" y="2934236"/>
            <a:ext cx="24574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10423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94" y="4797152"/>
            <a:ext cx="1954498" cy="174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76" y="4718815"/>
            <a:ext cx="1428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713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F0549-98C7-45E8-9350-06D2E354D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32EC092-C0A4-49A3-9223-F1247BE51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073" y="1417638"/>
            <a:ext cx="56290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Частка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різних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ділянок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спектра </a:t>
            </a:r>
            <a:r>
              <a:rPr kumimoji="0" 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сонячної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радіації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%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BCE130B-5010-40D6-8224-01E5C888A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16" y="2740968"/>
            <a:ext cx="5790144" cy="29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293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r>
              <a:rPr lang="uk-UA" sz="2400" b="1" dirty="0"/>
              <a:t>Екологічні групи тварин до </a:t>
            </a:r>
            <a:r>
              <a:rPr lang="uk-UA" sz="2400" b="1" dirty="0" err="1"/>
              <a:t>вологозабезпечення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1 - гігрофіли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348204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2- мезофіли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24283" y="5452756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3 - ксероф</a:t>
            </a:r>
            <a:r>
              <a:rPr lang="uk-UA" dirty="0"/>
              <a:t>іли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68" y="817698"/>
            <a:ext cx="2424949" cy="142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07193"/>
            <a:ext cx="2195395" cy="174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1"/>
          <a:stretch/>
        </p:blipFill>
        <p:spPr bwMode="auto">
          <a:xfrm>
            <a:off x="2483768" y="1269125"/>
            <a:ext cx="2581169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20476"/>
            <a:ext cx="2151172" cy="172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21" y="3048185"/>
            <a:ext cx="2068835" cy="160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92484"/>
            <a:ext cx="272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41168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504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b="1" dirty="0"/>
              <a:t>Загальні  шляхи адаптації організмів до дії несприятливих екологічних факторів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26876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Активний шлях </a:t>
            </a:r>
            <a:r>
              <a:rPr lang="uk-UA" dirty="0"/>
              <a:t>– посилення опірності, розвиток регуляторних здібностей, що дають можливість пройти життєвий цикл. </a:t>
            </a:r>
          </a:p>
          <a:p>
            <a:pPr algn="just"/>
            <a:r>
              <a:rPr lang="uk-UA" dirty="0"/>
              <a:t> - Гомойотермні організми, вищі рослини.</a:t>
            </a:r>
          </a:p>
          <a:p>
            <a:pPr algn="just"/>
            <a:r>
              <a:rPr lang="uk-UA" dirty="0"/>
              <a:t> - Механізми – переважно біохімічні адаптації.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384" y="2636912"/>
            <a:ext cx="8399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Пасивний шлях </a:t>
            </a:r>
            <a:r>
              <a:rPr lang="uk-UA" dirty="0"/>
              <a:t>– підпорядкування життєвих функцій організму зовнішнім умовам. Шляхом економного використання енергетичних ресурсів при погіршенні умов життя. </a:t>
            </a:r>
          </a:p>
          <a:p>
            <a:pPr marL="285750" indent="-285750" algn="just">
              <a:buFontTx/>
              <a:buChar char="-"/>
            </a:pPr>
            <a:r>
              <a:rPr lang="uk-UA" dirty="0"/>
              <a:t>Рослини і пойкілотермні тварини, </a:t>
            </a:r>
            <a:r>
              <a:rPr lang="uk-UA" dirty="0" err="1"/>
              <a:t>гетеротермнітварини</a:t>
            </a:r>
            <a:r>
              <a:rPr lang="uk-UA" dirty="0"/>
              <a:t>. </a:t>
            </a:r>
          </a:p>
          <a:p>
            <a:pPr marL="285750" indent="-285750" algn="just">
              <a:buFontTx/>
              <a:buChar char="-"/>
            </a:pPr>
            <a:r>
              <a:rPr lang="uk-UA" dirty="0"/>
              <a:t>Виявляється в зниженні інтенсивності обмінних процесів, уповільненні швидкості росту і розвитку, літньому листопаді, мінімізації рослин.  </a:t>
            </a:r>
          </a:p>
          <a:p>
            <a:pPr algn="just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2308" y="4941168"/>
            <a:ext cx="8399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Уникнення несприятливих умов середовища </a:t>
            </a:r>
            <a:r>
              <a:rPr lang="uk-UA" dirty="0"/>
              <a:t>– проходження життєвих циклів в найбільш сприятливу пору року (активні процеси – у вегетаційний сезон, взимку – стан спокою).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058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r>
              <a:rPr lang="uk-UA" sz="2400" b="1" dirty="0"/>
              <a:t>Стани спокою</a:t>
            </a:r>
            <a:endParaRPr lang="ru-RU" sz="24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740455" y="620688"/>
            <a:ext cx="194421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2843808" y="620688"/>
            <a:ext cx="172819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3508" y="148438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C00000"/>
                </a:solidFill>
              </a:rPr>
              <a:t>У рослин</a:t>
            </a:r>
            <a:r>
              <a:rPr lang="uk-UA" dirty="0"/>
              <a:t>: вимушений та глибокий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34628" y="150713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C00000"/>
                </a:solidFill>
              </a:rPr>
              <a:t>У тварин</a:t>
            </a:r>
            <a:r>
              <a:rPr lang="uk-UA" dirty="0"/>
              <a:t>: сплячка, анабіоз, діапауза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2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8" y="2366963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22" y="2232024"/>
            <a:ext cx="23812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96952"/>
            <a:ext cx="23812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57" y="5164435"/>
            <a:ext cx="325755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2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247" y="0"/>
            <a:ext cx="882047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err="1"/>
              <a:t>Сонячна</a:t>
            </a:r>
            <a:r>
              <a:rPr lang="ru-RU" sz="1900" dirty="0"/>
              <a:t> стала — </a:t>
            </a:r>
            <a:r>
              <a:rPr lang="ru-RU" sz="1900" dirty="0" err="1"/>
              <a:t>сумарний</a:t>
            </a:r>
            <a:r>
              <a:rPr lang="ru-RU" sz="1900" dirty="0"/>
              <a:t> </a:t>
            </a:r>
            <a:r>
              <a:rPr lang="ru-RU" sz="1900" dirty="0" err="1"/>
              <a:t>потік</a:t>
            </a:r>
            <a:r>
              <a:rPr lang="ru-RU" sz="1900" dirty="0"/>
              <a:t> </a:t>
            </a:r>
            <a:r>
              <a:rPr lang="ru-RU" sz="1900" b="1" dirty="0" err="1"/>
              <a:t>сонячного</a:t>
            </a:r>
            <a:r>
              <a:rPr lang="ru-RU" sz="1900" dirty="0"/>
              <a:t> </a:t>
            </a:r>
            <a:r>
              <a:rPr lang="ru-RU" sz="1900" dirty="0" err="1"/>
              <a:t>випромінювання</a:t>
            </a:r>
            <a:r>
              <a:rPr lang="ru-RU" sz="1900" dirty="0"/>
              <a:t>, </a:t>
            </a:r>
            <a:r>
              <a:rPr lang="ru-RU" sz="1900" dirty="0" err="1"/>
              <a:t>що</a:t>
            </a:r>
            <a:r>
              <a:rPr lang="ru-RU" sz="1900" dirty="0"/>
              <a:t> проходить за </a:t>
            </a:r>
            <a:r>
              <a:rPr lang="ru-RU" sz="1900" dirty="0" err="1"/>
              <a:t>одиницю</a:t>
            </a:r>
            <a:r>
              <a:rPr lang="ru-RU" sz="1900" dirty="0"/>
              <a:t> часу через </a:t>
            </a:r>
            <a:r>
              <a:rPr lang="ru-RU" sz="1900" dirty="0" err="1"/>
              <a:t>одиничну</a:t>
            </a:r>
            <a:r>
              <a:rPr lang="ru-RU" sz="1900" dirty="0"/>
              <a:t> </a:t>
            </a:r>
            <a:r>
              <a:rPr lang="ru-RU" sz="1900" dirty="0" err="1"/>
              <a:t>площу</a:t>
            </a:r>
            <a:r>
              <a:rPr lang="ru-RU" sz="1900" dirty="0"/>
              <a:t>, </a:t>
            </a:r>
            <a:r>
              <a:rPr lang="ru-RU" sz="1900" dirty="0" err="1"/>
              <a:t>орієнтовану</a:t>
            </a:r>
            <a:r>
              <a:rPr lang="ru-RU" sz="1900" dirty="0"/>
              <a:t> перпендикулярно потоку.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5328592" cy="376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55675" y="684950"/>
            <a:ext cx="5687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І</a:t>
            </a:r>
            <a:r>
              <a:rPr lang="ru-RU" b="1" baseline="-25000" dirty="0"/>
              <a:t>0</a:t>
            </a:r>
            <a:r>
              <a:rPr lang="ru-RU" b="1" dirty="0"/>
              <a:t> = 1,98 кал/(см</a:t>
            </a:r>
            <a:r>
              <a:rPr lang="ru-RU" b="1" baseline="30000" dirty="0"/>
              <a:t>2</a:t>
            </a:r>
            <a:r>
              <a:rPr lang="ru-RU" b="1" dirty="0"/>
              <a:t>хв) = 1382 Вт/м</a:t>
            </a:r>
            <a:r>
              <a:rPr lang="ru-RU" b="1" baseline="30000" dirty="0"/>
              <a:t>2</a:t>
            </a:r>
            <a:r>
              <a:rPr lang="ru-RU" b="1" dirty="0"/>
              <a:t> = 1,38 кВт/м</a:t>
            </a:r>
            <a:r>
              <a:rPr lang="ru-RU" b="1" baseline="30000" dirty="0"/>
              <a:t>2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1" y="1054282"/>
            <a:ext cx="4310058" cy="267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konspekta.net/lektsiiimg/baza1/607471170225.files/image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867" y="1350060"/>
            <a:ext cx="2823149" cy="45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13375" y="60932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Розподіл сонячної сталої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246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uk-UA" sz="2800" b="1" dirty="0"/>
              <a:t>Ультрафіолетова радіація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2331" y="692696"/>
            <a:ext cx="48965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dirty="0"/>
              <a:t>Короткі хвилі (200-320 </a:t>
            </a:r>
            <a:r>
              <a:rPr lang="uk-UA" dirty="0" err="1"/>
              <a:t>нм</a:t>
            </a:r>
            <a:r>
              <a:rPr lang="uk-UA" dirty="0"/>
              <a:t>) мають канцерогенну дію, але поглинаються озоновим шаром атмосфери. </a:t>
            </a:r>
          </a:p>
          <a:p>
            <a:pPr marL="285750" indent="-285750" algn="just">
              <a:buFontTx/>
              <a:buChar char="-"/>
            </a:pPr>
            <a:r>
              <a:rPr lang="uk-UA" dirty="0"/>
              <a:t>Стимулює ріст і розмноження клітин, сприяє синтезу біологічно активних речовин, вітамінів, антибіотиків і тим самим підвищує стійкість до хвороб. </a:t>
            </a:r>
          </a:p>
          <a:p>
            <a:pPr marL="285750" indent="-285750" algn="just">
              <a:buFontTx/>
              <a:buChar char="-"/>
            </a:pPr>
            <a:r>
              <a:rPr lang="uk-UA" dirty="0"/>
              <a:t>Викликає у тварин синтез </a:t>
            </a:r>
            <a:r>
              <a:rPr lang="uk-UA" dirty="0" err="1"/>
              <a:t>антирахітичного</a:t>
            </a:r>
            <a:r>
              <a:rPr lang="uk-UA" dirty="0"/>
              <a:t> гормону D - «сонячне купання».</a:t>
            </a:r>
          </a:p>
          <a:p>
            <a:pPr marL="285750" indent="-285750" algn="just">
              <a:buFontTx/>
              <a:buChar char="-"/>
            </a:pPr>
            <a:r>
              <a:rPr lang="uk-UA" dirty="0"/>
              <a:t>Передозування УФ шкідливе (особливо для поділу клітин), тому використовують для дезінфекції приміщень. </a:t>
            </a:r>
          </a:p>
          <a:p>
            <a:pPr marL="285750" indent="-285750" algn="just">
              <a:buFontTx/>
              <a:buChar char="-"/>
            </a:pPr>
            <a:r>
              <a:rPr lang="uk-UA" dirty="0"/>
              <a:t>Як захист від зайвих доз УФ в шкірі людини і інших ссавців утворюється пігмент меланін (засмага).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6712"/>
            <a:ext cx="3372453" cy="223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174" y="378904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 descr="Результат пошуку зображень за запитом &quot;меланін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60577"/>
            <a:ext cx="1747423" cy="205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08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езультат пошуку зображень за запитом &quot;інфрачервоне випромінювання для організму тварин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11" y="842485"/>
            <a:ext cx="2780189" cy="208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/>
              <a:t>Інфрачервоне випромінювання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02774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/>
              <a:t>Є частиною сонячного спектру.</a:t>
            </a:r>
          </a:p>
          <a:p>
            <a:pPr marL="285750" indent="-285750">
              <a:buFontTx/>
              <a:buChar char="-"/>
            </a:pPr>
            <a:r>
              <a:rPr lang="uk-UA" dirty="0"/>
              <a:t>Джерелом також є </a:t>
            </a:r>
            <a:r>
              <a:rPr lang="uk-UA" dirty="0" err="1"/>
              <a:t>будь-</a:t>
            </a:r>
            <a:r>
              <a:rPr lang="uk-UA" dirty="0"/>
              <a:t> яке нагріте тіло.</a:t>
            </a:r>
          </a:p>
          <a:p>
            <a:pPr marL="285750" indent="-285750">
              <a:buFontTx/>
              <a:buChar char="-"/>
            </a:pPr>
            <a:r>
              <a:rPr lang="uk-UA" dirty="0"/>
              <a:t>Сприймається організмами як тепло. </a:t>
            </a:r>
          </a:p>
          <a:p>
            <a:pPr marL="285750" indent="-285750">
              <a:buFontTx/>
              <a:buChar char="-"/>
            </a:pPr>
            <a:r>
              <a:rPr lang="uk-UA" dirty="0"/>
              <a:t>Регулює швидкість окислювальних процесів і рухові реакції відносно джерела тепла. 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5017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9" y="450056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4500563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73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16632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Видима частина спектру</a:t>
            </a:r>
            <a:endParaRPr lang="ru-R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4" y="709349"/>
            <a:ext cx="7560840" cy="214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Результат пошуку зображень за запитом &quot;СПЕКТР світлА  ДЛЯ ФОТОСИНТЕЗ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501009"/>
            <a:ext cx="3861328" cy="251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51784" y="306895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Сонячну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, яку </a:t>
            </a:r>
            <a:r>
              <a:rPr lang="ru-RU" dirty="0" err="1"/>
              <a:t>зелені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</a:t>
            </a:r>
            <a:r>
              <a:rPr lang="ru-RU" dirty="0" err="1"/>
              <a:t>поглинають</a:t>
            </a:r>
            <a:r>
              <a:rPr lang="ru-RU" dirty="0"/>
              <a:t> і </a:t>
            </a:r>
            <a:r>
              <a:rPr lang="ru-RU" dirty="0" err="1"/>
              <a:t>використовують</a:t>
            </a:r>
            <a:r>
              <a:rPr lang="ru-RU" dirty="0"/>
              <a:t> у </a:t>
            </a:r>
            <a:r>
              <a:rPr lang="ru-RU" dirty="0" err="1"/>
              <a:t>процесі</a:t>
            </a:r>
            <a:r>
              <a:rPr lang="ru-RU" dirty="0"/>
              <a:t> фотосинтезу,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b="1" dirty="0" err="1"/>
              <a:t>фізіологічно</a:t>
            </a:r>
            <a:r>
              <a:rPr lang="ru-RU" b="1" dirty="0"/>
              <a:t> активною </a:t>
            </a:r>
            <a:r>
              <a:rPr lang="ru-RU" b="1" dirty="0" err="1"/>
              <a:t>радіацією</a:t>
            </a:r>
            <a:r>
              <a:rPr lang="ru-RU" b="1" dirty="0"/>
              <a:t> (ФАР)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40130" y="5276800"/>
            <a:ext cx="4340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Коефіцієнт використання  поглиненої рослиною променистої енергії  на фотосинтез не перевищує 10 % за низької освітленості і 1-2% – за високої.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723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uk-UA" dirty="0"/>
              <a:t>Світло для рослин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12474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1. Основа фотосинтезу             структура рослинних угруповань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059832" y="1309410"/>
            <a:ext cx="43204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19240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5" y="4752543"/>
            <a:ext cx="2600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90688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36" y="4673417"/>
            <a:ext cx="4046472" cy="19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40" y="1690688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979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uk-UA" sz="2800" b="1" dirty="0"/>
              <a:t>Екологічні групи рослин по відношенню до світла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845152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1 - </a:t>
            </a:r>
            <a:r>
              <a:rPr lang="ru-RU" dirty="0" err="1"/>
              <a:t>світлолюбні</a:t>
            </a:r>
            <a:r>
              <a:rPr lang="ru-RU" dirty="0"/>
              <a:t> (</a:t>
            </a:r>
            <a:r>
              <a:rPr lang="ru-RU" dirty="0" err="1"/>
              <a:t>геліофіти</a:t>
            </a:r>
            <a:r>
              <a:rPr lang="ru-RU" dirty="0"/>
              <a:t>);</a:t>
            </a:r>
          </a:p>
          <a:p>
            <a:r>
              <a:rPr lang="ru-RU" dirty="0"/>
              <a:t>2 - </a:t>
            </a:r>
            <a:r>
              <a:rPr lang="ru-RU" dirty="0" err="1"/>
              <a:t>тіньолюбні</a:t>
            </a:r>
            <a:r>
              <a:rPr lang="ru-RU" dirty="0"/>
              <a:t> (</a:t>
            </a:r>
            <a:r>
              <a:rPr lang="ru-RU" dirty="0" err="1"/>
              <a:t>сциофіти</a:t>
            </a:r>
            <a:r>
              <a:rPr lang="ru-RU" dirty="0"/>
              <a:t>, </a:t>
            </a:r>
            <a:r>
              <a:rPr lang="ru-RU" dirty="0" err="1"/>
              <a:t>геліофоби</a:t>
            </a:r>
            <a:r>
              <a:rPr lang="ru-RU" dirty="0"/>
              <a:t>);</a:t>
            </a:r>
          </a:p>
          <a:p>
            <a:r>
              <a:rPr lang="ru-RU" dirty="0"/>
              <a:t>3 -  </a:t>
            </a:r>
            <a:r>
              <a:rPr lang="ru-RU" dirty="0" err="1"/>
              <a:t>тіньовитривалі</a:t>
            </a:r>
            <a:r>
              <a:rPr lang="ru-RU" dirty="0"/>
              <a:t> (</a:t>
            </a:r>
            <a:r>
              <a:rPr lang="ru-RU" dirty="0" err="1"/>
              <a:t>факультативні</a:t>
            </a:r>
            <a:r>
              <a:rPr lang="ru-RU" dirty="0"/>
              <a:t> </a:t>
            </a:r>
            <a:r>
              <a:rPr lang="ru-RU" dirty="0" err="1"/>
              <a:t>геліофіти</a:t>
            </a:r>
            <a:r>
              <a:rPr lang="ru-RU" dirty="0"/>
              <a:t>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0986"/>
            <a:ext cx="2304256" cy="153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78540"/>
            <a:ext cx="2317799" cy="154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68214"/>
            <a:ext cx="2232820" cy="150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325716"/>
            <a:ext cx="2388757" cy="158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649" y="2220409"/>
            <a:ext cx="1800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14" y="845152"/>
            <a:ext cx="1830948" cy="169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91" y="417270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733" y="4558138"/>
            <a:ext cx="159814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7274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1342</Words>
  <Application>Microsoft Office PowerPoint</Application>
  <PresentationFormat>Экран (4:3)</PresentationFormat>
  <Paragraphs>118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Тема Office</vt:lpstr>
      <vt:lpstr>Документ</vt:lpstr>
      <vt:lpstr>Презентация PowerPoint</vt:lpstr>
      <vt:lpstr>Світло як екологічний фактор</vt:lpstr>
      <vt:lpstr>Презентация PowerPoint</vt:lpstr>
      <vt:lpstr>Презентация PowerPoint</vt:lpstr>
      <vt:lpstr>Ультрафіолетова радіація</vt:lpstr>
      <vt:lpstr>Презентация PowerPoint</vt:lpstr>
      <vt:lpstr>Презентация PowerPoint</vt:lpstr>
      <vt:lpstr>Світло для рослин</vt:lpstr>
      <vt:lpstr>Екологічні групи рослин по відношенню до світла</vt:lpstr>
      <vt:lpstr>Світло для рослин</vt:lpstr>
      <vt:lpstr>Світло для тварин – основа орієнтування у просторі</vt:lpstr>
      <vt:lpstr>Світло і біоритми</vt:lpstr>
      <vt:lpstr>2 – сезонні біоритми</vt:lpstr>
      <vt:lpstr>Презентация PowerPoint</vt:lpstr>
      <vt:lpstr>Температура як екологічний фактор</vt:lpstr>
      <vt:lpstr>Презентация PowerPoint</vt:lpstr>
      <vt:lpstr>Презентация PowerPoint</vt:lpstr>
      <vt:lpstr>Презентация PowerPoint</vt:lpstr>
      <vt:lpstr>Адаптації рослин до теплового режиму:   1. Анатомо-морфологічні. 2. Фізіологічні.</vt:lpstr>
      <vt:lpstr>Пойкілотермність і гомойотермність тварин. </vt:lpstr>
      <vt:lpstr>Презентация PowerPoint</vt:lpstr>
      <vt:lpstr>3. Вологість як екологічний фактор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Способи регуляції водного балансу у тварин</vt:lpstr>
      <vt:lpstr>Екологічні групи тварин до вологозабезпечення</vt:lpstr>
      <vt:lpstr>Загальні  шляхи адаптації організмів до дії несприятливих екологічних факторів</vt:lpstr>
      <vt:lpstr>Стани спокою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Елена</cp:lastModifiedBy>
  <cp:revision>46</cp:revision>
  <dcterms:created xsi:type="dcterms:W3CDTF">2018-10-21T21:16:06Z</dcterms:created>
  <dcterms:modified xsi:type="dcterms:W3CDTF">2019-10-09T07:06:08Z</dcterms:modified>
</cp:coreProperties>
</file>