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DC2B2-F9B6-4C7C-8547-A65A1AA8D5AF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03D41815-DBDD-4E81-B74D-B836A213D21C}">
      <dgm:prSet/>
      <dgm:spPr/>
      <dgm:t>
        <a:bodyPr/>
        <a:lstStyle/>
        <a:p>
          <a:pPr rtl="0"/>
          <a:r>
            <a:rPr lang="ru-RU" dirty="0" err="1" smtClean="0"/>
            <a:t>Термальні</a:t>
          </a:r>
          <a:r>
            <a:rPr lang="ru-RU" dirty="0" smtClean="0"/>
            <a:t> води на </a:t>
          </a:r>
          <a:r>
            <a:rPr lang="ru-RU" dirty="0" err="1" smtClean="0"/>
            <a:t>території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  <a:r>
            <a:rPr lang="ru-RU" dirty="0" err="1" smtClean="0"/>
            <a:t>виявлено</a:t>
          </a:r>
          <a:r>
            <a:rPr lang="ru-RU" dirty="0" smtClean="0"/>
            <a:t> в </a:t>
          </a:r>
          <a:r>
            <a:rPr lang="ru-RU" dirty="0" err="1" smtClean="0"/>
            <a:t>Криму</a:t>
          </a:r>
          <a:r>
            <a:rPr lang="ru-RU" dirty="0" smtClean="0"/>
            <a:t>, </a:t>
          </a:r>
          <a:r>
            <a:rPr lang="ru-RU" dirty="0" err="1" smtClean="0"/>
            <a:t>Приазов'ї</a:t>
          </a:r>
          <a:r>
            <a:rPr lang="ru-RU" dirty="0" smtClean="0"/>
            <a:t> та на </a:t>
          </a:r>
          <a:r>
            <a:rPr lang="ru-RU" dirty="0" err="1" smtClean="0"/>
            <a:t>Закарпатті</a:t>
          </a:r>
          <a:r>
            <a:rPr lang="ru-RU" dirty="0" smtClean="0"/>
            <a:t>. </a:t>
          </a:r>
          <a:r>
            <a:rPr lang="ru-RU" dirty="0" err="1" smtClean="0"/>
            <a:t>Використовуються</a:t>
          </a:r>
          <a:r>
            <a:rPr lang="ru-RU" dirty="0" smtClean="0"/>
            <a:t> вони при </a:t>
          </a:r>
          <a:r>
            <a:rPr lang="ru-RU" dirty="0" err="1" smtClean="0"/>
            <a:t>лікуванні</a:t>
          </a:r>
          <a:r>
            <a:rPr lang="ru-RU" dirty="0" smtClean="0"/>
            <a:t> ревматизму, </a:t>
          </a:r>
          <a:r>
            <a:rPr lang="ru-RU" dirty="0" err="1" smtClean="0"/>
            <a:t>поліартриту</a:t>
          </a:r>
          <a:r>
            <a:rPr lang="ru-RU" dirty="0" smtClean="0"/>
            <a:t>, </a:t>
          </a:r>
          <a:r>
            <a:rPr lang="ru-RU" dirty="0" err="1" smtClean="0"/>
            <a:t>п</a:t>
          </a:r>
          <a:r>
            <a:rPr lang="ru-RU" i="1" dirty="0" err="1" smtClean="0"/>
            <a:t>ро</a:t>
          </a:r>
          <a:r>
            <a:rPr lang="ru-RU" dirty="0" err="1" smtClean="0"/>
            <a:t>те</a:t>
          </a:r>
          <a:r>
            <a:rPr lang="ru-RU" dirty="0" smtClean="0"/>
            <a:t> </a:t>
          </a:r>
          <a:r>
            <a:rPr lang="ru-RU" dirty="0" err="1" smtClean="0"/>
            <a:t>ще</a:t>
          </a:r>
          <a:r>
            <a:rPr lang="ru-RU" dirty="0" smtClean="0"/>
            <a:t> в </a:t>
          </a:r>
          <a:r>
            <a:rPr lang="ru-RU" dirty="0" err="1" smtClean="0"/>
            <a:t>дуже</a:t>
          </a:r>
          <a:r>
            <a:rPr lang="ru-RU" dirty="0" smtClean="0"/>
            <a:t> </a:t>
          </a:r>
          <a:r>
            <a:rPr lang="ru-RU" dirty="0" err="1" smtClean="0"/>
            <a:t>малих</a:t>
          </a:r>
          <a:r>
            <a:rPr lang="ru-RU" dirty="0" smtClean="0"/>
            <a:t> </a:t>
          </a:r>
          <a:r>
            <a:rPr lang="ru-RU" dirty="0" err="1" smtClean="0"/>
            <a:t>обсягах</a:t>
          </a:r>
          <a:r>
            <a:rPr lang="ru-RU" dirty="0" smtClean="0"/>
            <a:t>.</a:t>
          </a:r>
          <a:endParaRPr lang="uk-UA" dirty="0"/>
        </a:p>
      </dgm:t>
    </dgm:pt>
    <dgm:pt modelId="{6A13DFBC-0365-4E72-8CB4-FABE653AD4AF}" type="parTrans" cxnId="{3C7C94CC-8B52-4D13-8E85-BE7584EDA342}">
      <dgm:prSet/>
      <dgm:spPr/>
      <dgm:t>
        <a:bodyPr/>
        <a:lstStyle/>
        <a:p>
          <a:endParaRPr lang="uk-UA"/>
        </a:p>
      </dgm:t>
    </dgm:pt>
    <dgm:pt modelId="{1C99E5F2-A2C0-4E6E-9CBE-DA0CE32A50E6}" type="sibTrans" cxnId="{3C7C94CC-8B52-4D13-8E85-BE7584EDA342}">
      <dgm:prSet/>
      <dgm:spPr/>
      <dgm:t>
        <a:bodyPr/>
        <a:lstStyle/>
        <a:p>
          <a:endParaRPr lang="uk-UA"/>
        </a:p>
      </dgm:t>
    </dgm:pt>
    <dgm:pt modelId="{FDC01BF4-A0BC-43CA-AF3B-3A154E9F3675}" type="pres">
      <dgm:prSet presAssocID="{2DCDC2B2-F9B6-4C7C-8547-A65A1AA8D5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38EFCA-84FD-4873-A375-524F8AA7D0F6}" type="pres">
      <dgm:prSet presAssocID="{03D41815-DBDD-4E81-B74D-B836A213D21C}" presName="circ1TxSh" presStyleLbl="vennNode1" presStyleIdx="0" presStyleCnt="1" custScaleX="159118"/>
      <dgm:spPr/>
      <dgm:t>
        <a:bodyPr/>
        <a:lstStyle/>
        <a:p>
          <a:endParaRPr lang="ru-RU"/>
        </a:p>
      </dgm:t>
    </dgm:pt>
  </dgm:ptLst>
  <dgm:cxnLst>
    <dgm:cxn modelId="{150437BA-8C4C-4FAC-911A-186C0EBA2CC7}" type="presOf" srcId="{2DCDC2B2-F9B6-4C7C-8547-A65A1AA8D5AF}" destId="{FDC01BF4-A0BC-43CA-AF3B-3A154E9F3675}" srcOrd="0" destOrd="0" presId="urn:microsoft.com/office/officeart/2005/8/layout/venn1"/>
    <dgm:cxn modelId="{66B45187-A4FD-480B-AA82-54AC32E2D8A5}" type="presOf" srcId="{03D41815-DBDD-4E81-B74D-B836A213D21C}" destId="{3338EFCA-84FD-4873-A375-524F8AA7D0F6}" srcOrd="0" destOrd="0" presId="urn:microsoft.com/office/officeart/2005/8/layout/venn1"/>
    <dgm:cxn modelId="{3C7C94CC-8B52-4D13-8E85-BE7584EDA342}" srcId="{2DCDC2B2-F9B6-4C7C-8547-A65A1AA8D5AF}" destId="{03D41815-DBDD-4E81-B74D-B836A213D21C}" srcOrd="0" destOrd="0" parTransId="{6A13DFBC-0365-4E72-8CB4-FABE653AD4AF}" sibTransId="{1C99E5F2-A2C0-4E6E-9CBE-DA0CE32A50E6}"/>
    <dgm:cxn modelId="{0E2FE81F-F52C-4557-83DF-DF7468ECE1D2}" type="presParOf" srcId="{FDC01BF4-A0BC-43CA-AF3B-3A154E9F3675}" destId="{3338EFCA-84FD-4873-A375-524F8AA7D0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522BA-F3D7-4089-93A4-E892648E07D5}" type="datetimeFigureOut">
              <a:rPr lang="uk-UA" smtClean="0"/>
              <a:t>15.02.2016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0D865-6119-4B2A-ACFE-855E38DB4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22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0D865-6119-4B2A-ACFE-855E38DB4377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Економічний механізм розвитку та охорони рекреаційних ресурсів України</a:t>
            </a: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Гідромінеральні ресурси</a:t>
            </a: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13287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err="1" smtClean="0"/>
              <a:t>Бальнеолікування</a:t>
            </a:r>
            <a:r>
              <a:rPr lang="uk-UA" sz="2400" dirty="0" smtClean="0"/>
              <a:t> - лікування водами, які мають лікувальні властивості і цілющі речовини. Води такого типу поширені в Львівській та Харківській областях.</a:t>
            </a:r>
            <a:endParaRPr lang="uk-UA" sz="2400" dirty="0"/>
          </a:p>
        </p:txBody>
      </p:sp>
      <p:pic>
        <p:nvPicPr>
          <p:cNvPr id="4" name="Рисунок 3" descr="Balneoterap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929066"/>
            <a:ext cx="4065588" cy="2307496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428596" y="3857628"/>
          <a:ext cx="4071966" cy="260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dirty="0" smtClean="0"/>
              <a:t>Грязелікування. Для лікувально-профілактичних цілей в Україні використовуються 6 різновидів лікувальних грязей (</a:t>
            </a:r>
            <a:r>
              <a:rPr lang="uk-UA" sz="2400" dirty="0" err="1" smtClean="0"/>
              <a:t>пілоідов</a:t>
            </a:r>
            <a:r>
              <a:rPr lang="uk-UA" sz="2400" dirty="0" smtClean="0"/>
              <a:t>):</a:t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а) мінеральні мулові грязі, які утворюються на дні солоних водойм (приморських лиманів і солоних озер), часто містять сірководень;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б) бруду прісних материкових озер з невеликою мінералізацією, що містять органічні речовини;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в) різні види торфу, що утворюється в результаті розкладання рослин;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г) </a:t>
            </a:r>
            <a:r>
              <a:rPr lang="uk-UA" dirty="0" err="1" smtClean="0"/>
              <a:t>сопочні</a:t>
            </a:r>
            <a:r>
              <a:rPr lang="uk-UA" dirty="0" smtClean="0"/>
              <a:t> бруду, які відносяться до грязям, насиченим газами, і часто містять мікроелементи;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д) бруду нафтового походження (озокерит);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е) глинисті бруду.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Рекреаційні ресурси морських узбереж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72452" cy="1471609"/>
          </a:xfr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  Рекреаційна цінність морських узбереж визначається якісним складом і характером поєднання курортно-рекреаційних ресурсів: кліматичних, бальнеологічних, ландшафтних, пляжів і морських узбереж (акваторій моря).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3214686"/>
            <a:ext cx="7215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Морські узбережжя України поділяють на 8 природно-рекреаційних районів, що розрізняються за природними умовами та можливостями їх рекреаційного освоєння: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район Одеського узбережжя;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район </a:t>
            </a:r>
            <a:r>
              <a:rPr lang="uk-UA" dirty="0" err="1" smtClean="0"/>
              <a:t>Скадовського</a:t>
            </a:r>
            <a:r>
              <a:rPr lang="uk-UA" dirty="0" smtClean="0"/>
              <a:t> узбережжя;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район Західного узбережжя Криму;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Південний берег Криму;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район південного узбережжя Керченського півострова;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район північного узбережжя Керченського півострова;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район Генічеського узбережжя;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район Бердянського узбережжя - Північного Приазов'я.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Водні рекреаційні ресурси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900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err="1" smtClean="0"/>
              <a:t>Поділяються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, озер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водосховищ</a:t>
            </a:r>
            <a:r>
              <a:rPr lang="ru-RU" sz="2000" dirty="0" smtClean="0"/>
              <a:t>. 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нараховується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73 тис.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- </a:t>
            </a:r>
            <a:r>
              <a:rPr lang="ru-RU" sz="2000" dirty="0" err="1" smtClean="0"/>
              <a:t>малі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, </a:t>
            </a:r>
            <a:r>
              <a:rPr lang="ru-RU" sz="2000" dirty="0" err="1" smtClean="0"/>
              <a:t>малопридатні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непридатні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uk-UA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4" y="2428868"/>
          <a:ext cx="611983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959"/>
                <a:gridCol w="1529959"/>
                <a:gridCol w="1529959"/>
                <a:gridCol w="1529959"/>
              </a:tblGrid>
              <a:tr h="1130583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водосховища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Площа дзеркала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закладів довготривалого відпочинку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Рекреаційне водокористування, </a:t>
                      </a:r>
                      <a:r>
                        <a:rPr lang="uk-UA" dirty="0" err="1" smtClean="0"/>
                        <a:t>тис.чол</a:t>
                      </a:r>
                      <a:r>
                        <a:rPr lang="uk-UA" dirty="0" smtClean="0"/>
                        <a:t>/день</a:t>
                      </a:r>
                      <a:endParaRPr lang="uk-UA" dirty="0"/>
                    </a:p>
                  </a:txBody>
                  <a:tcPr/>
                </a:tc>
              </a:tr>
              <a:tr h="286572">
                <a:tc>
                  <a:txBody>
                    <a:bodyPr/>
                    <a:lstStyle/>
                    <a:p>
                      <a:r>
                        <a:rPr lang="uk-UA" dirty="0" smtClean="0"/>
                        <a:t>Київське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922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3300</a:t>
                      </a:r>
                      <a:endParaRPr lang="uk-UA" dirty="0"/>
                    </a:p>
                  </a:txBody>
                  <a:tcPr/>
                </a:tc>
              </a:tr>
              <a:tr h="286572">
                <a:tc>
                  <a:txBody>
                    <a:bodyPr/>
                    <a:lstStyle/>
                    <a:p>
                      <a:r>
                        <a:rPr lang="uk-UA" dirty="0" smtClean="0"/>
                        <a:t>Канівське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678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2100</a:t>
                      </a:r>
                      <a:endParaRPr lang="uk-UA" dirty="0"/>
                    </a:p>
                  </a:txBody>
                  <a:tcPr/>
                </a:tc>
              </a:tr>
              <a:tr h="494630">
                <a:tc>
                  <a:txBody>
                    <a:bodyPr/>
                    <a:lstStyle/>
                    <a:p>
                      <a:r>
                        <a:rPr lang="uk-UA" dirty="0" smtClean="0"/>
                        <a:t>Кременчуцьке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2252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5000</a:t>
                      </a:r>
                      <a:endParaRPr lang="uk-UA" dirty="0"/>
                    </a:p>
                  </a:txBody>
                  <a:tcPr/>
                </a:tc>
              </a:tr>
              <a:tr h="494630">
                <a:tc>
                  <a:txBody>
                    <a:bodyPr/>
                    <a:lstStyle/>
                    <a:p>
                      <a:r>
                        <a:rPr lang="uk-UA" dirty="0" smtClean="0"/>
                        <a:t>Дніпродзержинське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567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1600</a:t>
                      </a:r>
                      <a:endParaRPr lang="uk-UA" dirty="0"/>
                    </a:p>
                  </a:txBody>
                  <a:tcPr/>
                </a:tc>
              </a:tr>
              <a:tr h="286572">
                <a:tc>
                  <a:txBody>
                    <a:bodyPr/>
                    <a:lstStyle/>
                    <a:p>
                      <a:r>
                        <a:rPr lang="uk-UA" dirty="0" smtClean="0"/>
                        <a:t>Каховське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2155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8000</a:t>
                      </a:r>
                      <a:endParaRPr lang="uk-UA" dirty="0"/>
                    </a:p>
                  </a:txBody>
                  <a:tcPr/>
                </a:tc>
              </a:tr>
              <a:tr h="286572">
                <a:tc>
                  <a:txBody>
                    <a:bodyPr/>
                    <a:lstStyle/>
                    <a:p>
                      <a:r>
                        <a:rPr lang="uk-UA" dirty="0" smtClean="0"/>
                        <a:t>Дніпровське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300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Рекреаційні ресурси лісів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dirty="0" smtClean="0"/>
              <a:t>Рекреаційна придатність лісів визначається: </a:t>
            </a:r>
          </a:p>
          <a:p>
            <a:r>
              <a:rPr lang="uk-UA" sz="2400" dirty="0" smtClean="0"/>
              <a:t>їх розташуванням щодо населених пунктів;  наявністю в них інших видів рекреаційних ресурсів (наприклад річок, озер, цікавих об'єктів природи та ін.); </a:t>
            </a:r>
          </a:p>
          <a:p>
            <a:r>
              <a:rPr lang="uk-UA" sz="2400" dirty="0" smtClean="0"/>
              <a:t> породним складом лісу; </a:t>
            </a:r>
          </a:p>
          <a:p>
            <a:r>
              <a:rPr lang="uk-UA" sz="2400" dirty="0" smtClean="0"/>
              <a:t>просторовою структурою лісів;</a:t>
            </a:r>
          </a:p>
          <a:p>
            <a:r>
              <a:rPr lang="uk-UA" sz="2400" dirty="0" smtClean="0"/>
              <a:t> </a:t>
            </a:r>
            <a:r>
              <a:rPr lang="uk-UA" sz="2400" dirty="0" err="1" smtClean="0"/>
              <a:t>заболоченностью</a:t>
            </a:r>
            <a:r>
              <a:rPr lang="uk-UA" sz="2400" dirty="0" smtClean="0"/>
              <a:t> лісових територій та ін.</a:t>
            </a:r>
          </a:p>
          <a:p>
            <a:endParaRPr lang="uk-UA" sz="2400" dirty="0" smtClean="0"/>
          </a:p>
          <a:p>
            <a:pPr>
              <a:buNone/>
            </a:pPr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Лісові ресурси дозволяють розвивати такі види туристської діяльності, як маршрутний туризм, лікувально-курортний (кліматолікування), туризм, полювання, промислово-прогулянковий та ін.</a:t>
            </a:r>
            <a:endParaRPr lang="uk-UA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043890" cy="50006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400" b="1" dirty="0" smtClean="0"/>
              <a:t>З метою охорони та раціонального використання природних рослинних ресурсів передбачається: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ліквідація лісових пожеж та їх наслідків;</a:t>
            </a:r>
          </a:p>
          <a:p>
            <a:r>
              <a:rPr lang="uk-UA" dirty="0" smtClean="0"/>
              <a:t>ліквідація наслідків буреломів, снігопадів, вітровалів;</a:t>
            </a:r>
          </a:p>
          <a:p>
            <a:r>
              <a:rPr lang="uk-UA" dirty="0" smtClean="0"/>
              <a:t>ліквідація негативних наслідків техногенного впливу на лісові насадження;</a:t>
            </a:r>
          </a:p>
          <a:p>
            <a:r>
              <a:rPr lang="uk-UA" dirty="0" smtClean="0"/>
              <a:t>проведення заходів щодо виявлення запасів природних рослинних ресурсів, затрати на їх охорону і відтворення;</a:t>
            </a:r>
          </a:p>
          <a:p>
            <a:r>
              <a:rPr lang="uk-UA" dirty="0" smtClean="0"/>
              <a:t>заходи з озеленення міст, курортних зон, населених пунктів;</a:t>
            </a:r>
          </a:p>
          <a:p>
            <a:r>
              <a:rPr lang="uk-UA" dirty="0" smtClean="0"/>
              <a:t>створення станцій і лабораторій біологічного та хімічного захисту лісових насаджень.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Культурно-історичні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пам'ятки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   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цього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виду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туристських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ресурсів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належать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об'єкти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природного та антропогенного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походження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пам'ятки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архітектури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культури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історії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природи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також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різні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твори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мистецтв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які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можуть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стати предметом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вивчення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або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просто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привертають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іноземних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туристів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Часто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цей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вид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ресурсів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називають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об'єктами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туристичної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привабливості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</a:t>
            </a:r>
          </a:p>
          <a:p>
            <a:pPr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Перше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місце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</a:t>
            </a:r>
          </a:p>
          <a:p>
            <a:pPr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кількістю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культурно-історичних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r">
              <a:buNone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ресурсів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займає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b="1" dirty="0" smtClean="0">
                <a:ln w="1905"/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Особлива цінність туристських ресурсів України полягає в тому, що різні види туристських ресурсів часто зосереджені на одній території, це дозволяє комбінувати різні види туристської діяльності, розширюючи тим самим спектр туристичних можливостей даного регіону.</a:t>
            </a:r>
            <a:endParaRPr lang="uk-UA" b="1" dirty="0">
              <a:ln w="1905"/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висновки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dirty="0" smtClean="0"/>
              <a:t>Туристично-рекреаційна індустрія не є наукомісткої, не є екологічно небезпечної (при її розумному розвитку) і дозволяє досить швидко отримати дохід на вкладений капітал. Тепер завданням держави є напрямок і визначення основних принципів розвитку індустрії. Є можливість залучити в цю галузь не тільки закордонний, але і внутрішній інвестиційний капітал, що може активно сприяти виходу української економіки з кризи.</a:t>
            </a:r>
          </a:p>
          <a:p>
            <a:pPr algn="just">
              <a:buNone/>
            </a:pPr>
            <a:r>
              <a:rPr lang="uk-UA" dirty="0" smtClean="0"/>
              <a:t>Країна, підвищуючи рівень життя своїх громадян, мимоволі залучає їх подорожувати. Недарма одні із самих подорожуючих націй - це німці і японці. Однак, розвиваючи цю галузь, можна домогтися підвищення рівня добробуту населення країни. Крім того, туризм сприяє поліпшенню екологічної обстановки з країні. Адже ніхто не захоче їхати в країну, де немає нормальних умов для життя, де природа не цінується як найвище надбання держави.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Також туризм через міжкультурне порозуміння впливає на людей, роблячи їх більш терпимими один у одного. Це допомагає уникнути конфліктів і воєн. Не випадково, що країни, які проголосили політичний нейтралітет, - Швейцарія, Швеція, Австрія, Мексика, завжди були і залишаються привабливими для туристів.</a:t>
            </a:r>
          </a:p>
          <a:p>
            <a:pPr>
              <a:buNone/>
            </a:pPr>
            <a:r>
              <a:rPr lang="uk-UA" dirty="0" smtClean="0"/>
              <a:t>В умовах мирних, стабільних двосторонніх і багатосторонніх відносин між державами міжнародний туристичний обмін значно зростає. За даними статистики, в останні два десятиліття обсяг міжнародного туризму в Європі збільшується щорічно. Це результат нової політичної обстановки, що склалася на Європейському континенті в другій половині нинішнього сторіччя.</a:t>
            </a:r>
          </a:p>
          <a:p>
            <a:pPr>
              <a:buNone/>
            </a:pPr>
            <a:r>
              <a:rPr lang="uk-UA" dirty="0" smtClean="0"/>
              <a:t>І Україна як країна, що бажає увійти до Європейського Співтовариства, повинна слідувати тенденціям, що рухаються в цьому суспільстві. Це може послужити непоганим рушійним фактором для прискорення процесу об'єднання Європи і розвитку України як її складової невід'ємної частини.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96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3" y="0"/>
            <a:ext cx="4286247" cy="3214686"/>
          </a:xfrm>
        </p:spPr>
      </p:pic>
      <p:pic>
        <p:nvPicPr>
          <p:cNvPr id="5" name="Рисунок 4" descr="140117-111316-83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32748" cy="3357562"/>
          </a:xfrm>
          <a:prstGeom prst="rect">
            <a:avLst/>
          </a:prstGeom>
        </p:spPr>
      </p:pic>
      <p:pic>
        <p:nvPicPr>
          <p:cNvPr id="6" name="Рисунок 5" descr="1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5072074"/>
            <a:ext cx="2381234" cy="1785926"/>
          </a:xfrm>
          <a:prstGeom prst="rect">
            <a:avLst/>
          </a:prstGeom>
        </p:spPr>
      </p:pic>
      <p:pic>
        <p:nvPicPr>
          <p:cNvPr id="7" name="Рисунок 6" descr="93785514_3790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52141"/>
            <a:ext cx="4214810" cy="2805859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5029200"/>
            <a:ext cx="2438400" cy="182880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6" y="3132184"/>
            <a:ext cx="3000364" cy="1939890"/>
          </a:xfrm>
          <a:prstGeom prst="rect">
            <a:avLst/>
          </a:prstGeom>
        </p:spPr>
      </p:pic>
      <p:pic>
        <p:nvPicPr>
          <p:cNvPr id="10" name="Рисунок 9" descr="lechenie-stressov-v-gornom-krymu-articles-160-1-w50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488" y="2357430"/>
            <a:ext cx="314327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6541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err="1" smtClean="0">
                <a:solidFill>
                  <a:schemeClr val="tx1"/>
                </a:solidFill>
              </a:rPr>
              <a:t>Рекреаційне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природокористування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природних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ресурсів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умов </a:t>
            </a:r>
            <a:r>
              <a:rPr lang="ru-RU" sz="2400" dirty="0" err="1" smtClean="0">
                <a:solidFill>
                  <a:schemeClr val="tx1"/>
                </a:solidFill>
              </a:rPr>
              <a:t>рекреації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включає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вплив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природи</a:t>
            </a:r>
            <a:r>
              <a:rPr lang="ru-RU" sz="2400" dirty="0" smtClean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людину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метою </a:t>
            </a:r>
            <a:r>
              <a:rPr lang="ru-RU" sz="2400" dirty="0" err="1" smtClean="0">
                <a:solidFill>
                  <a:schemeClr val="tx1"/>
                </a:solidFill>
              </a:rPr>
              <a:t>відновлення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здоров'я</a:t>
            </a:r>
            <a:r>
              <a:rPr lang="ru-RU" sz="2400" dirty="0" smtClean="0">
                <a:solidFill>
                  <a:schemeClr val="tx1"/>
                </a:solidFill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</a:rPr>
              <a:t>працездатності</a:t>
            </a:r>
            <a:r>
              <a:rPr lang="ru-RU" sz="2400" dirty="0" smtClean="0">
                <a:solidFill>
                  <a:schemeClr val="tx1"/>
                </a:solidFill>
              </a:rPr>
              <a:t>, а </a:t>
            </a:r>
            <a:r>
              <a:rPr lang="ru-RU" sz="2400" dirty="0" err="1" smtClean="0">
                <a:solidFill>
                  <a:schemeClr val="tx1"/>
                </a:solidFill>
              </a:rPr>
              <a:t>також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вплив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відпочиваючого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людини</a:t>
            </a:r>
            <a:r>
              <a:rPr lang="ru-RU" sz="2400" dirty="0" smtClean="0">
                <a:solidFill>
                  <a:schemeClr val="tx1"/>
                </a:solidFill>
              </a:rPr>
              <a:t> на природу.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143116"/>
            <a:ext cx="4471990" cy="39830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err="1" smtClean="0"/>
              <a:t>Рекреаційне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природокористування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рекреаційних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286256"/>
            <a:ext cx="7429552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Рекреаційні ресурси </a:t>
            </a:r>
            <a:r>
              <a:rPr lang="uk-UA" sz="2400" dirty="0" smtClean="0">
                <a:solidFill>
                  <a:schemeClr val="tx1"/>
                </a:solidFill>
              </a:rPr>
              <a:t>- природні та </a:t>
            </a:r>
            <a:r>
              <a:rPr lang="uk-UA" sz="2400" dirty="0" err="1" smtClean="0">
                <a:solidFill>
                  <a:schemeClr val="tx1"/>
                </a:solidFill>
              </a:rPr>
              <a:t>соціогенні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об'екти</a:t>
            </a:r>
            <a:r>
              <a:rPr lang="uk-UA" sz="2400" dirty="0" smtClean="0">
                <a:solidFill>
                  <a:schemeClr val="tx1"/>
                </a:solidFill>
              </a:rPr>
              <a:t>, які на сучасній стадії розвитку суспільства використовується для задоволення його рекреаційних потреб.</a:t>
            </a:r>
          </a:p>
          <a:p>
            <a:r>
              <a:rPr lang="uk-UA" sz="2400" u="sng" dirty="0" smtClean="0">
                <a:solidFill>
                  <a:schemeClr val="tx1"/>
                </a:solidFill>
              </a:rPr>
              <a:t>Рекреаційні ресурси поділяються на дві основні групи: </a:t>
            </a:r>
            <a:r>
              <a:rPr lang="uk-UA" sz="2400" dirty="0" smtClean="0">
                <a:solidFill>
                  <a:schemeClr val="tx1"/>
                </a:solidFill>
              </a:rPr>
              <a:t>природну і </a:t>
            </a:r>
            <a:r>
              <a:rPr lang="uk-UA" sz="2400" dirty="0" err="1" smtClean="0">
                <a:solidFill>
                  <a:schemeClr val="tx1"/>
                </a:solidFill>
              </a:rPr>
              <a:t>соціогенних</a:t>
            </a:r>
            <a:r>
              <a:rPr lang="uk-UA" sz="2400" dirty="0" smtClean="0">
                <a:solidFill>
                  <a:schemeClr val="tx1"/>
                </a:solidFill>
              </a:rPr>
              <a:t>. 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Список використаної літератури: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1. </a:t>
            </a:r>
            <a:r>
              <a:rPr lang="uk-UA" dirty="0" err="1" smtClean="0"/>
              <a:t>“Про</a:t>
            </a:r>
            <a:r>
              <a:rPr lang="uk-UA" dirty="0" smtClean="0"/>
              <a:t> заходи щодо розвитку санаторно-курортної діяльності в Автономній Республіці </a:t>
            </a:r>
            <a:r>
              <a:rPr lang="uk-UA" dirty="0" err="1" smtClean="0"/>
              <a:t>Крим”</a:t>
            </a:r>
            <a:r>
              <a:rPr lang="uk-UA" dirty="0" smtClean="0"/>
              <a:t> УКАЗ ПРЕЗИДЕНТА УКРАЇНИ</a:t>
            </a:r>
            <a:br>
              <a:rPr lang="uk-UA" dirty="0" smtClean="0"/>
            </a:br>
            <a:r>
              <a:rPr lang="uk-UA" dirty="0" smtClean="0"/>
              <a:t>2. </a:t>
            </a:r>
            <a:r>
              <a:rPr lang="uk-UA" dirty="0" err="1" smtClean="0"/>
              <a:t>“Про</a:t>
            </a:r>
            <a:r>
              <a:rPr lang="uk-UA" dirty="0" smtClean="0"/>
              <a:t> оподаткування податком на додану вартість послуг з </a:t>
            </a:r>
            <a:r>
              <a:rPr lang="uk-UA" dirty="0" err="1" smtClean="0"/>
              <a:t>туризму”</a:t>
            </a:r>
            <a:r>
              <a:rPr lang="uk-UA" dirty="0" smtClean="0"/>
              <a:t>. Державна податкова адміністрація , Лист № 5628/10/16-1101 від 14.05.98</a:t>
            </a:r>
            <a:br>
              <a:rPr lang="uk-UA" dirty="0" smtClean="0"/>
            </a:br>
            <a:r>
              <a:rPr lang="uk-UA" dirty="0" smtClean="0"/>
              <a:t>3. </a:t>
            </a:r>
            <a:r>
              <a:rPr lang="uk-UA" dirty="0" err="1" smtClean="0"/>
              <a:t>Галушкина</a:t>
            </a:r>
            <a:r>
              <a:rPr lang="uk-UA" dirty="0" smtClean="0"/>
              <a:t> Т.П. </a:t>
            </a:r>
            <a:r>
              <a:rPr lang="uk-UA" dirty="0" err="1" smtClean="0"/>
              <a:t>Харичков</a:t>
            </a:r>
            <a:r>
              <a:rPr lang="uk-UA" dirty="0" smtClean="0"/>
              <a:t> С.К. </a:t>
            </a:r>
            <a:r>
              <a:rPr lang="uk-UA" dirty="0" err="1" smtClean="0"/>
              <a:t>Экологический</a:t>
            </a:r>
            <a:r>
              <a:rPr lang="uk-UA" dirty="0" smtClean="0"/>
              <a:t> менеджмент в </a:t>
            </a:r>
            <a:r>
              <a:rPr lang="uk-UA" dirty="0" err="1" smtClean="0"/>
              <a:t>Украине</a:t>
            </a:r>
            <a:r>
              <a:rPr lang="uk-UA" dirty="0" smtClean="0"/>
              <a:t> Од. 1998</a:t>
            </a:r>
            <a:br>
              <a:rPr lang="uk-UA" dirty="0" smtClean="0"/>
            </a:br>
            <a:r>
              <a:rPr lang="uk-UA" dirty="0" smtClean="0"/>
              <a:t>4. </a:t>
            </a:r>
            <a:r>
              <a:rPr lang="uk-UA" dirty="0" err="1" smtClean="0"/>
              <a:t>Герасименко</a:t>
            </a:r>
            <a:r>
              <a:rPr lang="uk-UA" dirty="0" smtClean="0"/>
              <a:t> В.Г. </a:t>
            </a:r>
            <a:r>
              <a:rPr lang="uk-UA" dirty="0" err="1" smtClean="0"/>
              <a:t>Основы</a:t>
            </a:r>
            <a:r>
              <a:rPr lang="uk-UA" dirty="0" smtClean="0"/>
              <a:t> </a:t>
            </a:r>
            <a:r>
              <a:rPr lang="uk-UA" dirty="0" err="1" smtClean="0"/>
              <a:t>туристского</a:t>
            </a:r>
            <a:r>
              <a:rPr lang="uk-UA" dirty="0" smtClean="0"/>
              <a:t> </a:t>
            </a:r>
            <a:r>
              <a:rPr lang="uk-UA" dirty="0" err="1" smtClean="0"/>
              <a:t>бизнеса</a:t>
            </a:r>
            <a:r>
              <a:rPr lang="uk-UA" dirty="0" smtClean="0"/>
              <a:t> Од. 1996</a:t>
            </a:r>
            <a:br>
              <a:rPr lang="uk-UA" dirty="0" smtClean="0"/>
            </a:br>
            <a:r>
              <a:rPr lang="uk-UA" dirty="0" smtClean="0"/>
              <a:t>5. </a:t>
            </a:r>
            <a:r>
              <a:rPr lang="uk-UA" dirty="0" err="1" smtClean="0"/>
              <a:t>Стратегический</a:t>
            </a:r>
            <a:r>
              <a:rPr lang="uk-UA" dirty="0" smtClean="0"/>
              <a:t> план </a:t>
            </a:r>
            <a:r>
              <a:rPr lang="uk-UA" dirty="0" err="1" smtClean="0"/>
              <a:t>действий</a:t>
            </a:r>
            <a:r>
              <a:rPr lang="uk-UA" dirty="0" smtClean="0"/>
              <a:t> по </a:t>
            </a:r>
            <a:r>
              <a:rPr lang="uk-UA" dirty="0" err="1" smtClean="0"/>
              <a:t>оздоровлению</a:t>
            </a:r>
            <a:r>
              <a:rPr lang="uk-UA" dirty="0" smtClean="0"/>
              <a:t> и </a:t>
            </a:r>
            <a:r>
              <a:rPr lang="uk-UA" dirty="0" err="1" smtClean="0"/>
              <a:t>защите</a:t>
            </a:r>
            <a:r>
              <a:rPr lang="uk-UA" dirty="0" smtClean="0"/>
              <a:t> </a:t>
            </a:r>
            <a:r>
              <a:rPr lang="uk-UA" dirty="0" err="1" smtClean="0"/>
              <a:t>Черного</a:t>
            </a:r>
            <a:r>
              <a:rPr lang="uk-UA" dirty="0" smtClean="0"/>
              <a:t> моря /</a:t>
            </a:r>
            <a:r>
              <a:rPr lang="uk-UA" dirty="0" err="1" smtClean="0"/>
              <a:t>материалы</a:t>
            </a:r>
            <a:r>
              <a:rPr lang="uk-UA" dirty="0" smtClean="0"/>
              <a:t> </a:t>
            </a:r>
            <a:r>
              <a:rPr lang="uk-UA" dirty="0" err="1" smtClean="0"/>
              <a:t>конференции</a:t>
            </a:r>
            <a:r>
              <a:rPr lang="uk-UA" dirty="0" smtClean="0"/>
              <a:t>, Стамбул, </a:t>
            </a:r>
            <a:r>
              <a:rPr lang="uk-UA" dirty="0" err="1" smtClean="0"/>
              <a:t>Турция</a:t>
            </a:r>
            <a:r>
              <a:rPr lang="uk-UA" dirty="0" smtClean="0"/>
              <a:t>, 30-31 </a:t>
            </a:r>
            <a:r>
              <a:rPr lang="uk-UA" dirty="0" err="1" smtClean="0"/>
              <a:t>октября</a:t>
            </a:r>
            <a:r>
              <a:rPr lang="uk-UA" dirty="0" smtClean="0"/>
              <a:t> 1996 г./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Види рекреаційного природокористування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За час відпочинку </a:t>
            </a:r>
            <a:r>
              <a:rPr lang="uk-UA" dirty="0" smtClean="0"/>
              <a:t>- короткочасний і тривалий, літній та зимовий;</a:t>
            </a:r>
          </a:p>
          <a:p>
            <a:r>
              <a:rPr lang="uk-UA" b="1" dirty="0" smtClean="0"/>
              <a:t>За ступенем організованості </a:t>
            </a:r>
            <a:r>
              <a:rPr lang="uk-UA" dirty="0" smtClean="0"/>
              <a:t>- організований і неорганізований;</a:t>
            </a:r>
          </a:p>
          <a:p>
            <a:r>
              <a:rPr lang="uk-UA" b="1" dirty="0" smtClean="0"/>
              <a:t>За ступенем мобільності </a:t>
            </a:r>
            <a:r>
              <a:rPr lang="uk-UA" dirty="0" smtClean="0"/>
              <a:t>- стаціонарний і мобільний (пересувний) відпочинок;</a:t>
            </a:r>
          </a:p>
          <a:p>
            <a:r>
              <a:rPr lang="uk-UA" b="1" dirty="0" smtClean="0"/>
              <a:t>За видами використання ресурсів </a:t>
            </a:r>
            <a:r>
              <a:rPr lang="uk-UA" dirty="0" smtClean="0"/>
              <a:t>- рекреаційне лісокористування, водокористування та ін.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1038" cy="135732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Як правило, </a:t>
            </a:r>
            <a:r>
              <a:rPr lang="ru-RU" sz="2000" b="1" dirty="0" err="1" smtClean="0"/>
              <a:t>рекреаційне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природокористування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орієнтується</a:t>
            </a:r>
            <a:r>
              <a:rPr lang="ru-RU" sz="2000" b="1" dirty="0" smtClean="0"/>
              <a:t> не на один, а на </a:t>
            </a:r>
            <a:r>
              <a:rPr lang="ru-RU" sz="2000" b="1" dirty="0" err="1" smtClean="0"/>
              <a:t>кілька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бути </a:t>
            </a:r>
            <a:r>
              <a:rPr lang="ru-RU" sz="2000" b="1" dirty="0" err="1" smtClean="0"/>
              <a:t>кліматичні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водні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лісові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одночасно</a:t>
            </a:r>
            <a:r>
              <a:rPr lang="ru-RU" sz="2000" b="1" dirty="0" smtClean="0"/>
              <a:t>. Тому </a:t>
            </a:r>
            <a:r>
              <a:rPr lang="ru-RU" sz="2000" b="1" dirty="0" err="1" smtClean="0"/>
              <a:t>виділяють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природокористування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комплекс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:</a:t>
            </a:r>
            <a:endParaRPr lang="uk-UA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4340237"/>
          </a:xfrm>
        </p:spPr>
        <p:txBody>
          <a:bodyPr>
            <a:normAutofit/>
          </a:bodyPr>
          <a:lstStyle/>
          <a:p>
            <a:r>
              <a:rPr lang="uk-UA" sz="2000" dirty="0" smtClean="0"/>
              <a:t> </a:t>
            </a:r>
            <a:r>
              <a:rPr lang="uk-UA" sz="2000" u="sng" dirty="0" smtClean="0"/>
              <a:t>Санаторно-курортне лікування </a:t>
            </a:r>
            <a:r>
              <a:rPr lang="uk-UA" sz="2000" dirty="0" smtClean="0"/>
              <a:t>(</a:t>
            </a:r>
            <a:r>
              <a:rPr lang="uk-UA" sz="2000" dirty="0" err="1" smtClean="0"/>
              <a:t>климато-</a:t>
            </a:r>
            <a:r>
              <a:rPr lang="uk-UA" sz="2000" dirty="0" smtClean="0"/>
              <a:t>, </a:t>
            </a:r>
            <a:r>
              <a:rPr lang="uk-UA" sz="2000" dirty="0" err="1" smtClean="0"/>
              <a:t>бальнео-</a:t>
            </a:r>
            <a:r>
              <a:rPr lang="uk-UA" sz="2000" dirty="0" smtClean="0"/>
              <a:t>, грязелікування);</a:t>
            </a:r>
          </a:p>
          <a:p>
            <a:r>
              <a:rPr lang="uk-UA" sz="2000" u="sng" dirty="0" smtClean="0"/>
              <a:t>Оздоровче природокористування </a:t>
            </a:r>
            <a:r>
              <a:rPr lang="uk-UA" sz="2000" dirty="0" smtClean="0"/>
              <a:t>- купальні-пляжний, прогулянкове;</a:t>
            </a:r>
          </a:p>
          <a:p>
            <a:r>
              <a:rPr lang="uk-UA" sz="2000" dirty="0" smtClean="0"/>
              <a:t> </a:t>
            </a:r>
            <a:r>
              <a:rPr lang="uk-UA" sz="2000" u="sng" dirty="0" smtClean="0"/>
              <a:t>Спортивне</a:t>
            </a:r>
            <a:r>
              <a:rPr lang="uk-UA" sz="2000" dirty="0" smtClean="0"/>
              <a:t> - спортивний туризм, альпінізм, рибальство, мисливство;</a:t>
            </a:r>
          </a:p>
          <a:p>
            <a:r>
              <a:rPr lang="uk-UA" sz="2000" dirty="0" smtClean="0"/>
              <a:t> </a:t>
            </a:r>
            <a:r>
              <a:rPr lang="uk-UA" sz="2000" u="sng" dirty="0" smtClean="0"/>
              <a:t>Пізнавальний туризм </a:t>
            </a:r>
            <a:r>
              <a:rPr lang="uk-UA" sz="2000" dirty="0" smtClean="0"/>
              <a:t>- подорожі по історичних місцях, в інші країни;</a:t>
            </a:r>
          </a:p>
          <a:p>
            <a:r>
              <a:rPr lang="uk-UA" sz="2000" dirty="0" smtClean="0"/>
              <a:t> </a:t>
            </a:r>
            <a:r>
              <a:rPr lang="uk-UA" sz="2000" u="sng" dirty="0" smtClean="0"/>
              <a:t>Дачний відпочинок</a:t>
            </a:r>
            <a:r>
              <a:rPr lang="uk-UA" sz="2000" dirty="0" smtClean="0"/>
              <a:t> - </a:t>
            </a:r>
            <a:r>
              <a:rPr lang="uk-UA" sz="2000" dirty="0" err="1" smtClean="0"/>
              <a:t>відпочинок</a:t>
            </a:r>
            <a:r>
              <a:rPr lang="uk-UA" sz="2000" dirty="0" smtClean="0"/>
              <a:t> на садівничих і дачних ділянках.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/>
              <a:t>Можна виділити наступні форми </a:t>
            </a:r>
            <a:r>
              <a:rPr lang="uk-UA" sz="3200" b="1" smtClean="0"/>
              <a:t>негативного впливу </a:t>
            </a:r>
            <a:r>
              <a:rPr lang="uk-UA" sz="3200" b="1" dirty="0" smtClean="0"/>
              <a:t>на наземні екосистеми:</a:t>
            </a:r>
            <a:br>
              <a:rPr lang="uk-UA" sz="3200" b="1" dirty="0" smtClean="0"/>
            </a:b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1. </a:t>
            </a:r>
            <a:r>
              <a:rPr lang="uk-UA" b="1" dirty="0" err="1" smtClean="0"/>
              <a:t>Селітебна</a:t>
            </a:r>
            <a:r>
              <a:rPr lang="uk-UA" dirty="0" smtClean="0"/>
              <a:t>, пов'язана зі стаціонарним відпочинком в спеціально </a:t>
            </a:r>
            <a:r>
              <a:rPr lang="uk-UA" dirty="0" err="1" smtClean="0"/>
              <a:t>облаштованих</a:t>
            </a:r>
            <a:r>
              <a:rPr lang="uk-UA" dirty="0" smtClean="0"/>
              <a:t> місцях (курорти, санаторії, будинки відпочинку, дачі і т.п.). Тут проявляється весь комплекс впливів на ОС, характерний для населених пунктів.</a:t>
            </a:r>
          </a:p>
          <a:p>
            <a:r>
              <a:rPr lang="uk-UA" dirty="0" smtClean="0"/>
              <a:t>2. </a:t>
            </a:r>
            <a:r>
              <a:rPr lang="uk-UA" b="1" dirty="0" smtClean="0"/>
              <a:t>Дорожня</a:t>
            </a:r>
            <a:r>
              <a:rPr lang="uk-UA" dirty="0" smtClean="0"/>
              <a:t>, при якій відпочиваючі пересуваються дорогами з твердим покриттям. Основний екологічну шкоду тут - вилучення земель.</a:t>
            </a:r>
          </a:p>
          <a:p>
            <a:r>
              <a:rPr lang="uk-UA" dirty="0" smtClean="0"/>
              <a:t>3. </a:t>
            </a:r>
            <a:r>
              <a:rPr lang="uk-UA" b="1" dirty="0" err="1" smtClean="0"/>
              <a:t>бездорожна</a:t>
            </a:r>
            <a:r>
              <a:rPr lang="uk-UA" dirty="0" smtClean="0"/>
              <a:t>, при якій рекреанти пересуваються по </a:t>
            </a:r>
            <a:r>
              <a:rPr lang="uk-UA" dirty="0" err="1" smtClean="0"/>
              <a:t>напочвенному</a:t>
            </a:r>
            <a:r>
              <a:rPr lang="uk-UA" dirty="0" smtClean="0"/>
              <a:t> покрову, ґрасуючи його і знищуючи трав'янисту рослинність і підлісок.</a:t>
            </a:r>
          </a:p>
          <a:p>
            <a:r>
              <a:rPr lang="uk-UA" dirty="0" smtClean="0"/>
              <a:t>4. </a:t>
            </a:r>
            <a:r>
              <a:rPr lang="uk-UA" b="1" dirty="0" smtClean="0"/>
              <a:t>добувна</a:t>
            </a:r>
            <a:r>
              <a:rPr lang="uk-UA" dirty="0" smtClean="0"/>
              <a:t>, тобто збір дарів лісу, полювання, рибна ловля з супутнім знищенням окремих елементів екосистеми;</a:t>
            </a:r>
          </a:p>
          <a:p>
            <a:r>
              <a:rPr lang="uk-UA" dirty="0" smtClean="0"/>
              <a:t>5. </a:t>
            </a:r>
            <a:r>
              <a:rPr lang="uk-UA" b="1" dirty="0" err="1" smtClean="0"/>
              <a:t>бивуачного</a:t>
            </a:r>
            <a:r>
              <a:rPr lang="uk-UA" dirty="0" smtClean="0"/>
              <a:t>, що полягає в установці наметів і розведення багать з відповідними негативними екологічними наслідками;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/>
              <a:t>Заходи, спрямовані на зниження негативних наслідків рекреаційної діяльності:</a:t>
            </a:r>
            <a:br>
              <a:rPr lang="uk-UA" sz="2800" b="1" dirty="0" smtClean="0"/>
            </a:br>
            <a:endParaRPr lang="uk-UA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1. Функціональне зонування рекреаційних територій, виділення зон різних видів рекреації і т.д.</a:t>
            </a:r>
          </a:p>
          <a:p>
            <a:pPr>
              <a:buNone/>
            </a:pPr>
            <a:r>
              <a:rPr lang="uk-UA" dirty="0" smtClean="0"/>
              <a:t>2. Регулювання рекреаційного навантаження з використанням адміністративних та економічних механізмів (заборони, забезпечення доступності / недоступності, плата).</a:t>
            </a:r>
          </a:p>
          <a:p>
            <a:pPr>
              <a:buNone/>
            </a:pPr>
            <a:r>
              <a:rPr lang="uk-UA" dirty="0" smtClean="0"/>
              <a:t>3. Підтримка екологічного стану рекреаційних територій (меліоративні заходи) - посадка певних деревно-чагарникових порід, протиерозійні заходи, регулювання чисельності і складу тварин;</a:t>
            </a:r>
          </a:p>
          <a:p>
            <a:pPr>
              <a:buNone/>
            </a:pPr>
            <a:r>
              <a:rPr lang="uk-UA" dirty="0" smtClean="0"/>
              <a:t>4. Обслуговування відпочиваючих, спрямоване на зниження їх впливу на ОС - організація харчування, продаж сувенірів, пристрій автостоянок і </a:t>
            </a:r>
            <a:r>
              <a:rPr lang="uk-UA" dirty="0" err="1" smtClean="0"/>
              <a:t>т.д</a:t>
            </a:r>
            <a:r>
              <a:rPr lang="uk-UA" dirty="0" smtClean="0"/>
              <a:t> .;</a:t>
            </a:r>
          </a:p>
          <a:p>
            <a:pPr>
              <a:buNone/>
            </a:pPr>
            <a:r>
              <a:rPr lang="uk-UA" dirty="0" smtClean="0"/>
              <a:t>5. Благоустрій місць відпочинку - пристрій вогнищ, установка </a:t>
            </a:r>
            <a:r>
              <a:rPr lang="uk-UA" dirty="0" err="1" smtClean="0"/>
              <a:t>сміттєзбірників</a:t>
            </a:r>
            <a:r>
              <a:rPr lang="uk-UA" dirty="0" smtClean="0"/>
              <a:t>, туалетів і т.д.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Туристичні ресурси поділяються на: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uk-UA" sz="2000" dirty="0" smtClean="0"/>
          </a:p>
          <a:p>
            <a:pPr>
              <a:lnSpc>
                <a:spcPct val="120000"/>
              </a:lnSpc>
              <a:buNone/>
            </a:pPr>
            <a:r>
              <a:rPr lang="uk-UA" sz="2000" dirty="0" smtClean="0"/>
              <a:t>1) кліматичні;</a:t>
            </a:r>
          </a:p>
          <a:p>
            <a:pPr>
              <a:lnSpc>
                <a:spcPct val="120000"/>
              </a:lnSpc>
              <a:buNone/>
            </a:pPr>
            <a:r>
              <a:rPr lang="uk-UA" sz="2000" dirty="0" smtClean="0"/>
              <a:t>2) гідромінеральні;</a:t>
            </a:r>
          </a:p>
          <a:p>
            <a:pPr>
              <a:lnSpc>
                <a:spcPct val="120000"/>
              </a:lnSpc>
              <a:buNone/>
            </a:pPr>
            <a:r>
              <a:rPr lang="uk-UA" sz="2000" dirty="0" smtClean="0"/>
              <a:t>3) рекреаційні ресурси морських узбереж;</a:t>
            </a:r>
          </a:p>
          <a:p>
            <a:pPr>
              <a:lnSpc>
                <a:spcPct val="120000"/>
              </a:lnSpc>
              <a:buNone/>
            </a:pPr>
            <a:r>
              <a:rPr lang="uk-UA" sz="2000" dirty="0" smtClean="0"/>
              <a:t>4) водні рекреаційні ресурси;</a:t>
            </a:r>
          </a:p>
          <a:p>
            <a:pPr>
              <a:lnSpc>
                <a:spcPct val="120000"/>
              </a:lnSpc>
              <a:buNone/>
            </a:pPr>
            <a:r>
              <a:rPr lang="uk-UA" sz="2000" dirty="0" smtClean="0"/>
              <a:t>5) рекреаційні ресурси лісів;</a:t>
            </a:r>
          </a:p>
          <a:p>
            <a:pPr>
              <a:lnSpc>
                <a:spcPct val="120000"/>
              </a:lnSpc>
              <a:buNone/>
            </a:pPr>
            <a:r>
              <a:rPr lang="uk-UA" sz="2000" dirty="0" smtClean="0"/>
              <a:t>6) туристські ресурси гір;</a:t>
            </a:r>
          </a:p>
          <a:p>
            <a:pPr>
              <a:lnSpc>
                <a:spcPct val="120000"/>
              </a:lnSpc>
              <a:buNone/>
            </a:pPr>
            <a:r>
              <a:rPr lang="uk-UA" sz="2000" dirty="0" smtClean="0"/>
              <a:t>7) культурно-історичні ресурси та пам'ятки природи.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Кліматичні ресурси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21859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dirty="0" smtClean="0"/>
              <a:t>В Україні виділяють чотири типи клімату:</a:t>
            </a:r>
          </a:p>
          <a:p>
            <a:r>
              <a:rPr lang="uk-UA" sz="2400" dirty="0" smtClean="0"/>
              <a:t>клімат лісів помірного поясу, </a:t>
            </a:r>
          </a:p>
          <a:p>
            <a:r>
              <a:rPr lang="uk-UA" sz="2400" dirty="0" smtClean="0"/>
              <a:t>клімат лісостепу, </a:t>
            </a:r>
          </a:p>
          <a:p>
            <a:r>
              <a:rPr lang="uk-UA" sz="2400" dirty="0" smtClean="0"/>
              <a:t>середземноморський клімат,</a:t>
            </a:r>
          </a:p>
          <a:p>
            <a:r>
              <a:rPr lang="uk-UA" sz="2400" dirty="0" smtClean="0"/>
              <a:t> гірський клімат.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4643446"/>
            <a:ext cx="7715303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Кліматолікування і окремі метеорологічні елементи, з урахуванням сезонних і погодних умов, використовуються не тільки при лікуванні багатьох захворювань органів дихання, кровообігу, нервової системи та ін., Але і як гартуючий і загальнозміцнюючий засіб для хворих і практично здорових людей.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 метою </a:t>
            </a:r>
            <a:r>
              <a:rPr lang="ru-RU" sz="2800" dirty="0" err="1" smtClean="0"/>
              <a:t>охорони</a:t>
            </a:r>
            <a:r>
              <a:rPr lang="ru-RU" sz="2800" dirty="0" smtClean="0"/>
              <a:t> атмосферного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передбачається</a:t>
            </a:r>
            <a:r>
              <a:rPr lang="ru-RU" sz="2800" dirty="0" smtClean="0"/>
              <a:t>: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514353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uk-UA" dirty="0" smtClean="0"/>
              <a:t>- Будівництво установок, розробка та виробництво пристроїв для уловлювання та знешкодження шкідливих речовин газів, які виділяються з технологічних агрегатів при вентиляції повітря, безпосередньо перед викидом їх в атмосферу;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- Будівництво дослідних і дослідно-промислових установок для розробки методів очищення газів, які відводяться від джерел шкідливих викидів в атмосферу;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- Розробка і виготовлення систем і приладів контролю та оснащення ними стаціонарних джерел викидів шкідливих речовин в атмосферу та пунктів контролю і спостереження за забрудненням атмосферного повітря, особливо в курортній зоні;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- Спорудження та оснащення контрольно-регулювальних пунктів для перевірки і зниження токсичності відпрацьованих газів транспортних засобів;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- Створення і впровадження пристроїв для очищення вихлопних газів двигунів транспортних засобів;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- Проведення робіт з інвентаризації джерел забруднення навколишнього природного середовища.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1558</Words>
  <Application>Microsoft Office PowerPoint</Application>
  <PresentationFormat>Экран (4:3)</PresentationFormat>
  <Paragraphs>145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Економічний механізм розвитку та охорони рекреаційних ресурсів України</vt:lpstr>
      <vt:lpstr>Рекреаційне природокористування - використання природних ресурсів і умов рекреації, що включає вплив природи на людину з метою відновлення здоров'я та працездатності, а також вплив відпочиваючого людини на природу.</vt:lpstr>
      <vt:lpstr>Види рекреаційного природокористування</vt:lpstr>
      <vt:lpstr>Як правило, рекреаційне природокористування орієнтується не на один, а на кілька видів ресурсів. Це можуть бути кліматичні, водні, лісові ресурси одночасно. Тому виділяють види природокористування, що використовують комплекс ресурсів:</vt:lpstr>
      <vt:lpstr>Можна виділити наступні форми негативного впливу на наземні екосистеми: </vt:lpstr>
      <vt:lpstr>Заходи, спрямовані на зниження негативних наслідків рекреаційної діяльності: </vt:lpstr>
      <vt:lpstr>Туристичні ресурси поділяються на: </vt:lpstr>
      <vt:lpstr>Кліматичні ресурси</vt:lpstr>
      <vt:lpstr>З метою охорони атмосферного повітря передбачається:</vt:lpstr>
      <vt:lpstr>Гідромінеральні ресурси</vt:lpstr>
      <vt:lpstr>Грязелікування. Для лікувально-профілактичних цілей в Україні використовуються 6 різновидів лікувальних грязей (пілоідов): </vt:lpstr>
      <vt:lpstr>Рекреаційні ресурси морських узбереж </vt:lpstr>
      <vt:lpstr>Водні рекреаційні ресурси</vt:lpstr>
      <vt:lpstr>Рекреаційні ресурси лісів</vt:lpstr>
      <vt:lpstr>Презентация PowerPoint</vt:lpstr>
      <vt:lpstr>Культурно-історичні ресурси та пам'ятки природи</vt:lpstr>
      <vt:lpstr>висновки</vt:lpstr>
      <vt:lpstr>Презентация PowerPoint</vt:lpstr>
      <vt:lpstr>Презентация PowerPoint</vt:lpstr>
      <vt:lpstr>Список використаної літератури: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</dc:creator>
  <cp:lastModifiedBy>Home</cp:lastModifiedBy>
  <cp:revision>27</cp:revision>
  <dcterms:created xsi:type="dcterms:W3CDTF">2015-05-08T05:57:10Z</dcterms:created>
  <dcterms:modified xsi:type="dcterms:W3CDTF">2016-02-15T13:09:46Z</dcterms:modified>
</cp:coreProperties>
</file>