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64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E19020-E1DB-411B-98E9-423B28A0FB34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9EA12E9-1830-4214-8064-544EF137C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46640" cy="1524000"/>
          </a:xfrm>
        </p:spPr>
        <p:txBody>
          <a:bodyPr/>
          <a:lstStyle/>
          <a:p>
            <a:r>
              <a:rPr lang="uk-UA" dirty="0" smtClean="0"/>
              <a:t>ДОКУМЕНТУВАННЯ В ОБЛІКУ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904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4896544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/>
              <a:t>В </a:t>
            </a:r>
            <a:r>
              <a:rPr lang="ru-RU" dirty="0" err="1"/>
              <a:t>обліку</a:t>
            </a:r>
            <a:r>
              <a:rPr lang="ru-RU" dirty="0"/>
              <a:t> застосовують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вимірники</a:t>
            </a:r>
            <a:r>
              <a:rPr lang="ru-RU" dirty="0"/>
              <a:t> для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процесів</a:t>
            </a:r>
            <a:r>
              <a:rPr lang="ru-RU" dirty="0"/>
              <a:t>, що </a:t>
            </a:r>
            <a:r>
              <a:rPr lang="ru-RU" dirty="0" err="1"/>
              <a:t>здійснюються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, а також їх </a:t>
            </a:r>
            <a:r>
              <a:rPr lang="ru-RU" dirty="0" err="1"/>
              <a:t>кількісних</a:t>
            </a:r>
            <a:r>
              <a:rPr lang="ru-RU" dirty="0"/>
              <a:t> та </a:t>
            </a:r>
            <a:r>
              <a:rPr lang="ru-RU" dirty="0" err="1"/>
              <a:t>якісних</a:t>
            </a:r>
            <a:r>
              <a:rPr lang="ru-RU" dirty="0"/>
              <a:t> характеристик.</a:t>
            </a:r>
          </a:p>
          <a:p>
            <a:pPr marL="68580" indent="0">
              <a:buNone/>
            </a:pPr>
            <a:endParaRPr lang="ru-RU" dirty="0"/>
          </a:p>
          <a:p>
            <a:r>
              <a:rPr lang="ru-RU" b="1" dirty="0" err="1"/>
              <a:t>Облікові</a:t>
            </a:r>
            <a:r>
              <a:rPr lang="ru-RU" b="1" dirty="0"/>
              <a:t> </a:t>
            </a:r>
            <a:r>
              <a:rPr lang="ru-RU" b="1" dirty="0" err="1"/>
              <a:t>вимірники</a:t>
            </a:r>
            <a:r>
              <a:rPr lang="ru-RU" dirty="0"/>
              <a:t> застосовують для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за </a:t>
            </a:r>
            <a:r>
              <a:rPr lang="ru-RU" dirty="0" err="1"/>
              <a:t>кількісними</a:t>
            </a:r>
            <a:r>
              <a:rPr lang="ru-RU" dirty="0"/>
              <a:t> та </a:t>
            </a:r>
            <a:r>
              <a:rPr lang="ru-RU" dirty="0" err="1"/>
              <a:t>вартісними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 в бізнес-</a:t>
            </a:r>
            <a:r>
              <a:rPr lang="ru-RU" dirty="0" err="1"/>
              <a:t>плані</a:t>
            </a:r>
            <a:r>
              <a:rPr lang="ru-RU" dirty="0"/>
              <a:t> та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фінансовій</a:t>
            </a:r>
            <a:r>
              <a:rPr lang="ru-RU" dirty="0"/>
              <a:t> і </a:t>
            </a:r>
            <a:r>
              <a:rPr lang="ru-RU" dirty="0" err="1"/>
              <a:t>статистичній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. </a:t>
            </a:r>
            <a:r>
              <a:rPr lang="ru-RU" dirty="0" err="1"/>
              <a:t>Облікові</a:t>
            </a:r>
            <a:r>
              <a:rPr lang="ru-RU" dirty="0"/>
              <a:t> </a:t>
            </a:r>
            <a:r>
              <a:rPr lang="ru-RU" dirty="0" err="1"/>
              <a:t>вимірники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натуральні</a:t>
            </a:r>
            <a:r>
              <a:rPr lang="ru-RU" dirty="0"/>
              <a:t>, </a:t>
            </a:r>
            <a:r>
              <a:rPr lang="ru-RU" dirty="0" err="1"/>
              <a:t>трудові</a:t>
            </a:r>
            <a:r>
              <a:rPr lang="ru-RU" dirty="0"/>
              <a:t> та </a:t>
            </a:r>
            <a:r>
              <a:rPr lang="ru-RU" dirty="0" err="1"/>
              <a:t>грошові</a:t>
            </a:r>
            <a:r>
              <a:rPr lang="ru-RU" dirty="0"/>
              <a:t>.</a:t>
            </a:r>
          </a:p>
          <a:p>
            <a:r>
              <a:rPr lang="ru-RU" b="1" dirty="0" err="1"/>
              <a:t>Натуральні</a:t>
            </a:r>
            <a:r>
              <a:rPr lang="ru-RU" b="1" dirty="0"/>
              <a:t> </a:t>
            </a:r>
            <a:r>
              <a:rPr lang="ru-RU" b="1" dirty="0" err="1"/>
              <a:t>вимірники</a:t>
            </a:r>
            <a:r>
              <a:rPr lang="ru-RU" dirty="0"/>
              <a:t> застосовують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та </a:t>
            </a:r>
            <a:r>
              <a:rPr lang="ru-RU" dirty="0" err="1"/>
              <a:t>процеси</a:t>
            </a:r>
            <a:r>
              <a:rPr lang="ru-RU" dirty="0"/>
              <a:t> в їх натуральному </a:t>
            </a:r>
            <a:r>
              <a:rPr lang="ru-RU" dirty="0" err="1"/>
              <a:t>вираженні</a:t>
            </a:r>
            <a:r>
              <a:rPr lang="ru-RU" dirty="0"/>
              <a:t> (через </a:t>
            </a:r>
            <a:r>
              <a:rPr lang="ru-RU" dirty="0" err="1"/>
              <a:t>масу</a:t>
            </a:r>
            <a:r>
              <a:rPr lang="ru-RU" dirty="0"/>
              <a:t>, </a:t>
            </a:r>
            <a:r>
              <a:rPr lang="ru-RU" dirty="0" err="1"/>
              <a:t>об'єм</a:t>
            </a:r>
            <a:r>
              <a:rPr lang="ru-RU" dirty="0"/>
              <a:t>, </a:t>
            </a:r>
            <a:r>
              <a:rPr lang="ru-RU" dirty="0" err="1"/>
              <a:t>площу</a:t>
            </a:r>
            <a:r>
              <a:rPr lang="ru-RU" dirty="0"/>
              <a:t>). їх застосовують для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однорідних</a:t>
            </a:r>
            <a:r>
              <a:rPr lang="ru-RU" dirty="0"/>
              <a:t> об'єктів.</a:t>
            </a:r>
          </a:p>
          <a:p>
            <a:r>
              <a:rPr lang="ru-RU" b="1" dirty="0" err="1"/>
              <a:t>Трудові</a:t>
            </a:r>
            <a:r>
              <a:rPr lang="ru-RU" b="1" dirty="0"/>
              <a:t> </a:t>
            </a:r>
            <a:r>
              <a:rPr lang="ru-RU" b="1" dirty="0" err="1"/>
              <a:t>вимірники</a:t>
            </a:r>
            <a:r>
              <a:rPr lang="ru-RU" dirty="0"/>
              <a:t> 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витраченої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/>
              <a:t>одиницях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 (</a:t>
            </a:r>
            <a:r>
              <a:rPr lang="ru-RU" dirty="0" err="1"/>
              <a:t>хвилинах</a:t>
            </a:r>
            <a:r>
              <a:rPr lang="ru-RU" dirty="0"/>
              <a:t>, годинах, днях, </a:t>
            </a:r>
            <a:r>
              <a:rPr lang="ru-RU" dirty="0" err="1"/>
              <a:t>місяцях</a:t>
            </a:r>
            <a:r>
              <a:rPr lang="ru-RU" dirty="0"/>
              <a:t>, роках).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вимірників</a:t>
            </a:r>
            <a:r>
              <a:rPr lang="ru-RU" dirty="0"/>
              <a:t> можна </a:t>
            </a:r>
            <a:r>
              <a:rPr lang="ru-RU" dirty="0" err="1"/>
              <a:t>узагальнювати</a:t>
            </a:r>
            <a:r>
              <a:rPr lang="ru-RU" dirty="0"/>
              <a:t> й </a:t>
            </a:r>
            <a:r>
              <a:rPr lang="ru-RU" dirty="0" err="1"/>
              <a:t>порівнювати</a:t>
            </a:r>
            <a:r>
              <a:rPr lang="ru-RU" dirty="0"/>
              <a:t> </a:t>
            </a:r>
            <a:r>
              <a:rPr lang="ru-RU" dirty="0" err="1"/>
              <a:t>різнорідні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.</a:t>
            </a:r>
          </a:p>
          <a:p>
            <a:r>
              <a:rPr lang="ru-RU" b="1" dirty="0" err="1"/>
              <a:t>Грошові</a:t>
            </a:r>
            <a:r>
              <a:rPr lang="ru-RU" b="1" dirty="0"/>
              <a:t> </a:t>
            </a:r>
            <a:r>
              <a:rPr lang="ru-RU" b="1" dirty="0" err="1"/>
              <a:t>вимірники</a:t>
            </a:r>
            <a:r>
              <a:rPr lang="ru-RU" dirty="0"/>
              <a:t> застосовують для </a:t>
            </a:r>
            <a:r>
              <a:rPr lang="ru-RU" dirty="0" err="1"/>
              <a:t>узагальненого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та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підприємства, джерел їх формування,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і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єдиному</a:t>
            </a:r>
            <a:r>
              <a:rPr lang="ru-RU" dirty="0"/>
              <a:t> грошовому </a:t>
            </a:r>
            <a:r>
              <a:rPr lang="ru-RU" dirty="0" err="1"/>
              <a:t>вираженні</a:t>
            </a:r>
            <a:r>
              <a:rPr lang="ru-RU" dirty="0"/>
              <a:t> (з метою </a:t>
            </a:r>
            <a:r>
              <a:rPr lang="ru-RU" dirty="0" err="1"/>
              <a:t>планування</a:t>
            </a:r>
            <a:r>
              <a:rPr lang="ru-RU" dirty="0"/>
              <a:t> та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виробництва і </a:t>
            </a:r>
            <a:r>
              <a:rPr lang="ru-RU" dirty="0" err="1"/>
              <a:t>обігу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підприємства).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гифки человечки деньг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277227" cy="25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5010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060848"/>
            <a:ext cx="8712968" cy="1613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Дякую</a:t>
            </a:r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5400" b="1" cap="none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увагу</a:t>
            </a:r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75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772400" cy="1440160"/>
          </a:xfrm>
        </p:spPr>
        <p:txBody>
          <a:bodyPr/>
          <a:lstStyle/>
          <a:p>
            <a:pPr marL="68580" indent="0">
              <a:buNone/>
            </a:pPr>
            <a:r>
              <a:rPr lang="vi-VN" b="1" dirty="0"/>
              <a:t>Бухгалтерський о́блік</a:t>
            </a:r>
            <a:r>
              <a:rPr lang="vi-VN" dirty="0"/>
              <a:t> — процес виявлення, вимірювання, реєстрації, накопичення, узагальнення, зберігання та передачі інформації про діяльність підприємства зовнішнім та внутрішнім користувачам для прийняття рішень</a:t>
            </a:r>
            <a:endParaRPr lang="ru-RU" dirty="0"/>
          </a:p>
        </p:txBody>
      </p:sp>
      <p:pic>
        <p:nvPicPr>
          <p:cNvPr id="1026" name="Picture 2" descr="Accountancy templat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9866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4193"/>
            <a:ext cx="2657872" cy="33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04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46640" cy="1524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первинний документ – </a:t>
            </a:r>
            <a:r>
              <a:rPr lang="uk-UA" dirty="0" err="1" smtClean="0"/>
              <a:t>документ</a:t>
            </a:r>
            <a:r>
              <a:rPr lang="uk-UA" dirty="0" smtClean="0"/>
              <a:t>, який містить відомості про господарську операцію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7904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561662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бухгалтерського</a:t>
            </a:r>
            <a:r>
              <a:rPr lang="ru-RU" b="1" dirty="0"/>
              <a:t> </a:t>
            </a:r>
            <a:r>
              <a:rPr lang="ru-RU" b="1" dirty="0" err="1"/>
              <a:t>обліку</a:t>
            </a:r>
            <a:r>
              <a:rPr lang="ru-RU" dirty="0"/>
              <a:t> — правила, </a:t>
            </a:r>
            <a:r>
              <a:rPr lang="ru-RU" dirty="0" err="1"/>
              <a:t>яким</a:t>
            </a:r>
            <a:r>
              <a:rPr lang="ru-RU" dirty="0"/>
              <a:t> слід </a:t>
            </a:r>
            <a:r>
              <a:rPr lang="ru-RU" dirty="0" err="1"/>
              <a:t>керуватися</a:t>
            </a:r>
            <a:r>
              <a:rPr lang="ru-RU" dirty="0"/>
              <a:t> при </a:t>
            </a:r>
            <a:r>
              <a:rPr lang="ru-RU" dirty="0" err="1"/>
              <a:t>вимірюванні</a:t>
            </a:r>
            <a:r>
              <a:rPr lang="ru-RU" dirty="0"/>
              <a:t>, </a:t>
            </a:r>
            <a:r>
              <a:rPr lang="ru-RU" dirty="0" err="1"/>
              <a:t>оцінці</a:t>
            </a:r>
            <a:r>
              <a:rPr lang="ru-RU" dirty="0"/>
              <a:t> та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і при </a:t>
            </a:r>
            <a:r>
              <a:rPr lang="ru-RU" dirty="0" err="1"/>
              <a:t>відображенні</a:t>
            </a:r>
            <a:r>
              <a:rPr lang="ru-RU" dirty="0"/>
              <a:t> їх </a:t>
            </a:r>
            <a:r>
              <a:rPr lang="ru-RU" dirty="0" err="1"/>
              <a:t>результатів</a:t>
            </a:r>
            <a:r>
              <a:rPr lang="ru-RU" dirty="0"/>
              <a:t> у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 smtClean="0"/>
              <a:t>звітності</a:t>
            </a:r>
            <a:endParaRPr lang="ru-RU" dirty="0" smtClean="0"/>
          </a:p>
          <a:p>
            <a:r>
              <a:rPr lang="ru-RU" dirty="0" err="1"/>
              <a:t>Бухгалтерський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та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</a:t>
            </a:r>
            <a:r>
              <a:rPr lang="ru-RU" dirty="0" err="1"/>
              <a:t>ґрунтуються</a:t>
            </a:r>
            <a:r>
              <a:rPr lang="ru-RU" dirty="0"/>
              <a:t> на таких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smtClean="0"/>
              <a:t>принципах:</a:t>
            </a:r>
            <a:endParaRPr lang="ru-RU" dirty="0"/>
          </a:p>
          <a:p>
            <a:r>
              <a:rPr lang="ru-RU" b="1" i="1" dirty="0" err="1"/>
              <a:t>повне</a:t>
            </a:r>
            <a:r>
              <a:rPr lang="ru-RU" b="1" i="1" dirty="0"/>
              <a:t> </a:t>
            </a:r>
            <a:r>
              <a:rPr lang="ru-RU" b="1" i="1" dirty="0" err="1"/>
              <a:t>висвітлення</a:t>
            </a:r>
            <a:r>
              <a:rPr lang="ru-RU" dirty="0"/>
              <a:t> —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повинна </a:t>
            </a:r>
            <a:r>
              <a:rPr lang="ru-RU" dirty="0" err="1"/>
              <a:t>містити</a:t>
            </a:r>
            <a:r>
              <a:rPr lang="ru-RU" dirty="0"/>
              <a:t> всю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фактичні</a:t>
            </a:r>
            <a:r>
              <a:rPr lang="ru-RU" dirty="0"/>
              <a:t> та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та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рішення, що </a:t>
            </a:r>
            <a:r>
              <a:rPr lang="ru-RU" dirty="0" err="1"/>
              <a:t>приймаються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;</a:t>
            </a:r>
          </a:p>
          <a:p>
            <a:r>
              <a:rPr lang="ru-RU" b="1" i="1" dirty="0" err="1"/>
              <a:t>автономність</a:t>
            </a:r>
            <a:r>
              <a:rPr lang="ru-RU" dirty="0"/>
              <a:t> —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 </a:t>
            </a:r>
            <a:r>
              <a:rPr lang="ru-RU" dirty="0" err="1"/>
              <a:t>юридична</a:t>
            </a:r>
            <a:r>
              <a:rPr lang="ru-RU" dirty="0"/>
              <a:t> особа, </a:t>
            </a:r>
            <a:r>
              <a:rPr lang="ru-RU" dirty="0" err="1"/>
              <a:t>відокремлена</a:t>
            </a:r>
            <a:r>
              <a:rPr lang="ru-RU" dirty="0"/>
              <a:t> від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,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та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не повинні </a:t>
            </a:r>
            <a:r>
              <a:rPr lang="ru-RU" dirty="0" err="1"/>
              <a:t>відображатися</a:t>
            </a:r>
            <a:r>
              <a:rPr lang="ru-RU" dirty="0"/>
              <a:t> у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підприємства;</a:t>
            </a:r>
          </a:p>
          <a:p>
            <a:r>
              <a:rPr lang="ru-RU" b="1" i="1" dirty="0" err="1"/>
              <a:t>послідовність</a:t>
            </a:r>
            <a:r>
              <a:rPr lang="ru-RU" dirty="0"/>
              <a:t> —</a:t>
            </a:r>
            <a:r>
              <a:rPr lang="ru-RU" dirty="0" err="1"/>
              <a:t>постійне</a:t>
            </a:r>
            <a:r>
              <a:rPr lang="ru-RU" dirty="0"/>
              <a:t>  (з  року в  рік) 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</a:t>
            </a:r>
            <a:r>
              <a:rPr lang="ru-RU" dirty="0" err="1"/>
              <a:t>обраної</a:t>
            </a:r>
            <a:r>
              <a:rPr lang="ru-RU" dirty="0"/>
              <a:t> </a:t>
            </a:r>
            <a:r>
              <a:rPr lang="ru-RU" dirty="0" err="1"/>
              <a:t>облікової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облікової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лише  у 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положеннями</a:t>
            </a:r>
            <a:r>
              <a:rPr lang="ru-RU" dirty="0"/>
              <a:t> (стандартами)  </a:t>
            </a:r>
            <a:r>
              <a:rPr lang="ru-RU" dirty="0" err="1"/>
              <a:t>бухгалтерського</a:t>
            </a:r>
            <a:r>
              <a:rPr lang="ru-RU" dirty="0"/>
              <a:t>  </a:t>
            </a:r>
            <a:r>
              <a:rPr lang="ru-RU" dirty="0" err="1"/>
              <a:t>обліку</a:t>
            </a:r>
            <a:r>
              <a:rPr lang="ru-RU" dirty="0"/>
              <a:t>, </a:t>
            </a:r>
            <a:r>
              <a:rPr lang="ru-RU" dirty="0" err="1"/>
              <a:t>міжнародними</a:t>
            </a:r>
            <a:r>
              <a:rPr lang="ru-RU" dirty="0"/>
              <a:t> стандартами  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  та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положеннями</a:t>
            </a:r>
            <a:r>
              <a:rPr lang="ru-RU" dirty="0"/>
              <a:t> (стандартами)  </a:t>
            </a:r>
            <a:r>
              <a:rPr lang="ru-RU" dirty="0" err="1"/>
              <a:t>бухгалтерського</a:t>
            </a:r>
            <a:r>
              <a:rPr lang="ru-RU" dirty="0"/>
              <a:t>  </a:t>
            </a:r>
            <a:r>
              <a:rPr lang="ru-RU" dirty="0" err="1"/>
              <a:t>обліку</a:t>
            </a:r>
            <a:r>
              <a:rPr lang="ru-RU" dirty="0"/>
              <a:t> у  державному  </a:t>
            </a:r>
            <a:r>
              <a:rPr lang="ru-RU" dirty="0" err="1"/>
              <a:t>секторі</a:t>
            </a:r>
            <a:r>
              <a:rPr lang="ru-RU" dirty="0"/>
              <a:t>, і  повинна  бути </a:t>
            </a:r>
            <a:r>
              <a:rPr lang="ru-RU" dirty="0" err="1"/>
              <a:t>обґрунтована</a:t>
            </a:r>
            <a:r>
              <a:rPr lang="ru-RU" dirty="0"/>
              <a:t> та </a:t>
            </a:r>
            <a:r>
              <a:rPr lang="ru-RU" dirty="0" err="1"/>
              <a:t>розкрита</a:t>
            </a:r>
            <a:r>
              <a:rPr lang="ru-RU" dirty="0"/>
              <a:t> у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346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3733800"/>
          </a:xfrm>
        </p:spPr>
        <p:txBody>
          <a:bodyPr>
            <a:normAutofit/>
          </a:bodyPr>
          <a:lstStyle/>
          <a:p>
            <a:r>
              <a:rPr lang="ru-RU" b="1" i="1" dirty="0" err="1"/>
              <a:t>безперервність</a:t>
            </a:r>
            <a:r>
              <a:rPr lang="ru-RU" dirty="0"/>
              <a:t> —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та </a:t>
            </a:r>
            <a:r>
              <a:rPr lang="ru-RU" dirty="0" err="1"/>
              <a:t>зобов'язань</a:t>
            </a:r>
            <a:r>
              <a:rPr lang="ru-RU" dirty="0"/>
              <a:t> підприємства здійснюється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припущення</a:t>
            </a:r>
            <a:r>
              <a:rPr lang="ru-RU" dirty="0"/>
              <a:t>, що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буде </a:t>
            </a:r>
            <a:r>
              <a:rPr lang="ru-RU" dirty="0" err="1"/>
              <a:t>тривати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;</a:t>
            </a:r>
          </a:p>
          <a:p>
            <a:r>
              <a:rPr lang="ru-RU" b="1" i="1" dirty="0" err="1"/>
              <a:t>нарахування</a:t>
            </a:r>
            <a:r>
              <a:rPr lang="ru-RU" dirty="0"/>
              <a:t>  — доходи   і   витрати  </a:t>
            </a:r>
            <a:r>
              <a:rPr lang="ru-RU" dirty="0" err="1"/>
              <a:t>відображаються</a:t>
            </a:r>
            <a:r>
              <a:rPr lang="ru-RU" dirty="0"/>
              <a:t>   в </a:t>
            </a:r>
            <a:r>
              <a:rPr lang="ru-RU" dirty="0" err="1"/>
              <a:t>бухгалтерському</a:t>
            </a:r>
            <a:r>
              <a:rPr lang="ru-RU" dirty="0"/>
              <a:t>   </a:t>
            </a:r>
            <a:r>
              <a:rPr lang="ru-RU" dirty="0" err="1"/>
              <a:t>обліку</a:t>
            </a:r>
            <a:r>
              <a:rPr lang="ru-RU" dirty="0"/>
              <a:t>  та </a:t>
            </a:r>
            <a:r>
              <a:rPr lang="ru-RU" dirty="0" err="1"/>
              <a:t>фінансовій</a:t>
            </a:r>
            <a:r>
              <a:rPr lang="ru-RU" dirty="0"/>
              <a:t>  </a:t>
            </a:r>
            <a:r>
              <a:rPr lang="ru-RU" dirty="0" err="1"/>
              <a:t>звітності</a:t>
            </a:r>
            <a:r>
              <a:rPr lang="ru-RU" dirty="0"/>
              <a:t>  в момент  їх </a:t>
            </a:r>
            <a:r>
              <a:rPr lang="ru-RU" dirty="0" err="1"/>
              <a:t>виникнення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  від </a:t>
            </a:r>
            <a:r>
              <a:rPr lang="ru-RU" dirty="0" err="1"/>
              <a:t>дати</a:t>
            </a:r>
            <a:r>
              <a:rPr lang="ru-RU" dirty="0"/>
              <a:t>  надходження або </a:t>
            </a:r>
            <a:r>
              <a:rPr lang="ru-RU" dirty="0" err="1"/>
              <a:t>сплати</a:t>
            </a:r>
            <a:r>
              <a:rPr lang="ru-RU" dirty="0"/>
              <a:t> грошових коштів;</a:t>
            </a:r>
          </a:p>
          <a:p>
            <a:r>
              <a:rPr lang="ru-RU" b="1" i="1" dirty="0" err="1"/>
              <a:t>превалювання</a:t>
            </a:r>
            <a:r>
              <a:rPr lang="ru-RU" b="1" i="1" dirty="0"/>
              <a:t> </a:t>
            </a:r>
            <a:r>
              <a:rPr lang="ru-RU" b="1" i="1" dirty="0" err="1"/>
              <a:t>сутності</a:t>
            </a:r>
            <a:r>
              <a:rPr lang="ru-RU" b="1" i="1" dirty="0"/>
              <a:t> над формою</a:t>
            </a:r>
            <a:r>
              <a:rPr lang="ru-RU" dirty="0"/>
              <a:t> —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обліковуються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їх </a:t>
            </a:r>
            <a:r>
              <a:rPr lang="ru-RU" dirty="0" err="1"/>
              <a:t>сутності</a:t>
            </a:r>
            <a:r>
              <a:rPr lang="ru-RU" dirty="0"/>
              <a:t>, а не лише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;</a:t>
            </a:r>
          </a:p>
          <a:p>
            <a:r>
              <a:rPr lang="ru-RU" b="1" i="1" dirty="0" err="1"/>
              <a:t>єдиний</a:t>
            </a:r>
            <a:r>
              <a:rPr lang="ru-RU" b="1" i="1" dirty="0"/>
              <a:t> грошовий </a:t>
            </a:r>
            <a:r>
              <a:rPr lang="ru-RU" b="1" i="1" dirty="0" err="1"/>
              <a:t>вимірник</a:t>
            </a:r>
            <a:r>
              <a:rPr lang="ru-RU" dirty="0"/>
              <a:t> — </a:t>
            </a:r>
            <a:r>
              <a:rPr lang="ru-RU" dirty="0" err="1"/>
              <a:t>вимірювання</a:t>
            </a:r>
            <a:r>
              <a:rPr lang="ru-RU" dirty="0"/>
              <a:t> та </a:t>
            </a:r>
            <a:r>
              <a:rPr lang="ru-RU" dirty="0" err="1"/>
              <a:t>узагальнення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підприємства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в </a:t>
            </a:r>
            <a:r>
              <a:rPr lang="ru-RU" dirty="0" err="1"/>
              <a:t>єдиній</a:t>
            </a:r>
            <a:r>
              <a:rPr lang="ru-RU" dirty="0"/>
              <a:t> </a:t>
            </a:r>
            <a:r>
              <a:rPr lang="ru-RU" dirty="0" err="1"/>
              <a:t>грошовій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;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84984"/>
            <a:ext cx="2093218" cy="41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165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3" y="260648"/>
            <a:ext cx="6796494" cy="6113910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Метод </a:t>
            </a:r>
            <a:r>
              <a:rPr lang="ru-RU" b="1" dirty="0" err="1"/>
              <a:t>бухгалтерського</a:t>
            </a:r>
            <a:r>
              <a:rPr lang="ru-RU" b="1" dirty="0"/>
              <a:t> </a:t>
            </a:r>
            <a:r>
              <a:rPr lang="ru-RU" b="1" dirty="0" err="1"/>
              <a:t>обліку</a:t>
            </a:r>
            <a:r>
              <a:rPr lang="ru-RU" dirty="0"/>
              <a:t> — це </a:t>
            </a:r>
            <a:r>
              <a:rPr lang="ru-RU" dirty="0" err="1"/>
              <a:t>сукупність</a:t>
            </a:r>
            <a:r>
              <a:rPr lang="ru-RU" dirty="0"/>
              <a:t> конкретно-</a:t>
            </a:r>
            <a:r>
              <a:rPr lang="ru-RU" dirty="0" err="1"/>
              <a:t>емпіричних</a:t>
            </a:r>
            <a:r>
              <a:rPr lang="ru-RU" dirty="0"/>
              <a:t>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нагромадження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та використання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.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Метод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:</a:t>
            </a:r>
          </a:p>
          <a:p>
            <a:r>
              <a:rPr lang="ru-RU" dirty="0" err="1"/>
              <a:t>документація</a:t>
            </a:r>
            <a:endParaRPr lang="ru-RU" dirty="0"/>
          </a:p>
          <a:p>
            <a:r>
              <a:rPr lang="ru-RU" dirty="0" err="1"/>
              <a:t>інвентаризація</a:t>
            </a:r>
            <a:endParaRPr lang="ru-RU" dirty="0"/>
          </a:p>
          <a:p>
            <a:r>
              <a:rPr lang="ru-RU" dirty="0" err="1"/>
              <a:t>оцінювання</a:t>
            </a:r>
            <a:endParaRPr lang="ru-RU" dirty="0"/>
          </a:p>
          <a:p>
            <a:r>
              <a:rPr lang="ru-RU" dirty="0" err="1"/>
              <a:t>калькуляція</a:t>
            </a:r>
            <a:endParaRPr lang="ru-RU" dirty="0"/>
          </a:p>
          <a:p>
            <a:r>
              <a:rPr lang="ru-RU" dirty="0"/>
              <a:t>система </a:t>
            </a:r>
            <a:r>
              <a:rPr lang="ru-RU" dirty="0" err="1"/>
              <a:t>бухгалтерських</a:t>
            </a:r>
            <a:r>
              <a:rPr lang="ru-RU" dirty="0"/>
              <a:t> </a:t>
            </a:r>
            <a:r>
              <a:rPr lang="ru-RU" dirty="0" err="1"/>
              <a:t>рахунків</a:t>
            </a:r>
            <a:endParaRPr lang="ru-RU" dirty="0"/>
          </a:p>
          <a:p>
            <a:r>
              <a:rPr lang="ru-RU" dirty="0" err="1"/>
              <a:t>подвійний</a:t>
            </a:r>
            <a:r>
              <a:rPr lang="ru-RU" dirty="0"/>
              <a:t> </a:t>
            </a:r>
            <a:r>
              <a:rPr lang="ru-RU" dirty="0" err="1"/>
              <a:t>запис</a:t>
            </a:r>
            <a:endParaRPr lang="ru-RU" dirty="0"/>
          </a:p>
          <a:p>
            <a:r>
              <a:rPr lang="ru-RU" dirty="0"/>
              <a:t>баланс</a:t>
            </a:r>
          </a:p>
          <a:p>
            <a:r>
              <a:rPr lang="ru-RU" dirty="0" err="1"/>
              <a:t>звітність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0648"/>
            <a:ext cx="2919420" cy="41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784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328592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кожного підприємства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раціональному</a:t>
            </a:r>
            <a:r>
              <a:rPr lang="ru-RU" dirty="0"/>
              <a:t>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і грошових </a:t>
            </a:r>
            <a:r>
              <a:rPr lang="ru-RU" dirty="0" err="1"/>
              <a:t>ресурсів</a:t>
            </a:r>
            <a:r>
              <a:rPr lang="ru-RU" dirty="0"/>
              <a:t> та </a:t>
            </a:r>
            <a:r>
              <a:rPr lang="ru-RU" dirty="0" err="1"/>
              <a:t>робочого</a:t>
            </a:r>
            <a:r>
              <a:rPr lang="ru-RU" dirty="0"/>
              <a:t> часу. </a:t>
            </a:r>
            <a:endParaRPr lang="ru-RU" dirty="0" smtClean="0"/>
          </a:p>
          <a:p>
            <a:pPr marL="68580" indent="0">
              <a:buNone/>
            </a:pPr>
            <a:r>
              <a:rPr lang="ru-RU" b="1" dirty="0" err="1" smtClean="0"/>
              <a:t>Основне</a:t>
            </a:r>
            <a:r>
              <a:rPr lang="ru-RU" b="1" dirty="0" smtClean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— 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товарами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з </a:t>
            </a:r>
            <a:r>
              <a:rPr lang="ru-RU" dirty="0" err="1"/>
              <a:t>найменшими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.</a:t>
            </a:r>
          </a:p>
          <a:p>
            <a:pPr marL="68580" indent="0">
              <a:buNone/>
            </a:pP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бухгалтерського</a:t>
            </a:r>
            <a:r>
              <a:rPr lang="ru-RU" b="1" dirty="0"/>
              <a:t> </a:t>
            </a:r>
            <a:r>
              <a:rPr lang="ru-RU" b="1" dirty="0" err="1"/>
              <a:t>обліку</a:t>
            </a:r>
            <a:r>
              <a:rPr lang="ru-RU" b="1" dirty="0"/>
              <a:t>:</a:t>
            </a:r>
          </a:p>
          <a:p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і </a:t>
            </a:r>
            <a:r>
              <a:rPr lang="ru-RU" dirty="0" err="1"/>
              <a:t>звітності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;</a:t>
            </a:r>
          </a:p>
          <a:p>
            <a:r>
              <a:rPr lang="ru-RU" dirty="0" err="1"/>
              <a:t>облік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</a:t>
            </a:r>
          </a:p>
          <a:p>
            <a:r>
              <a:rPr lang="ru-RU" dirty="0"/>
              <a:t>контроль за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виробництва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</a:t>
            </a:r>
            <a:r>
              <a:rPr lang="ru-RU" dirty="0" err="1"/>
              <a:t>якості</a:t>
            </a:r>
            <a:r>
              <a:rPr lang="ru-RU" dirty="0"/>
              <a:t> й </a:t>
            </a:r>
            <a:r>
              <a:rPr lang="ru-RU" dirty="0" err="1"/>
              <a:t>асортименту</a:t>
            </a:r>
            <a:r>
              <a:rPr lang="ru-RU" dirty="0"/>
              <a:t>;</a:t>
            </a:r>
          </a:p>
          <a:p>
            <a:r>
              <a:rPr lang="ru-RU" dirty="0"/>
              <a:t>контроль за </a:t>
            </a:r>
            <a:r>
              <a:rPr lang="ru-RU" dirty="0" err="1"/>
              <a:t>зберіганням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підприємства;</a:t>
            </a:r>
          </a:p>
          <a:p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невикористаних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;</a:t>
            </a:r>
          </a:p>
          <a:p>
            <a:r>
              <a:rPr lang="ru-RU" dirty="0"/>
              <a:t>контроль за оплатою </a:t>
            </a:r>
            <a:r>
              <a:rPr lang="ru-RU" dirty="0" err="1"/>
              <a:t>праці</a:t>
            </a:r>
            <a:r>
              <a:rPr lang="ru-RU" dirty="0"/>
              <a:t>;</a:t>
            </a:r>
          </a:p>
          <a:p>
            <a:r>
              <a:rPr lang="ru-RU" dirty="0" err="1"/>
              <a:t>облік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і контроль за </a:t>
            </a:r>
            <a:r>
              <a:rPr lang="ru-RU" dirty="0" err="1"/>
              <a:t>заощадженням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коштів;</a:t>
            </a:r>
          </a:p>
          <a:p>
            <a:r>
              <a:rPr lang="ru-RU" dirty="0"/>
              <a:t>контроль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рентабельності</a:t>
            </a:r>
            <a:r>
              <a:rPr lang="ru-RU" dirty="0"/>
              <a:t> виробництва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виробництва;</a:t>
            </a:r>
          </a:p>
          <a:p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;</a:t>
            </a:r>
          </a:p>
          <a:p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265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712968" cy="3168352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Для </a:t>
            </a:r>
            <a:r>
              <a:rPr lang="ru-RU" b="1" dirty="0" err="1"/>
              <a:t>успішного</a:t>
            </a:r>
            <a:r>
              <a:rPr lang="ru-RU" b="1" dirty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завдань</a:t>
            </a:r>
            <a:r>
              <a:rPr lang="ru-RU" b="1" dirty="0"/>
              <a:t>, що стоять перед </a:t>
            </a:r>
            <a:r>
              <a:rPr lang="ru-RU" b="1" dirty="0" err="1"/>
              <a:t>бухгалтерським</a:t>
            </a:r>
            <a:r>
              <a:rPr lang="ru-RU" b="1" dirty="0"/>
              <a:t> </a:t>
            </a:r>
            <a:r>
              <a:rPr lang="ru-RU" b="1" dirty="0" err="1"/>
              <a:t>обліком</a:t>
            </a:r>
            <a:r>
              <a:rPr lang="ru-RU" b="1" dirty="0"/>
              <a:t>, він має </a:t>
            </a:r>
            <a:r>
              <a:rPr lang="ru-RU" b="1" dirty="0" err="1"/>
              <a:t>відповідати</a:t>
            </a:r>
            <a:r>
              <a:rPr lang="ru-RU" b="1" dirty="0"/>
              <a:t> </a:t>
            </a:r>
            <a:r>
              <a:rPr lang="ru-RU" b="1" dirty="0" err="1"/>
              <a:t>певним</a:t>
            </a:r>
            <a:r>
              <a:rPr lang="ru-RU" b="1" dirty="0"/>
              <a:t> </a:t>
            </a:r>
            <a:r>
              <a:rPr lang="ru-RU" b="1" dirty="0" err="1"/>
              <a:t>вимогам</a:t>
            </a:r>
            <a:r>
              <a:rPr lang="ru-RU" b="1" dirty="0"/>
              <a:t>:</a:t>
            </a:r>
          </a:p>
          <a:p>
            <a:r>
              <a:rPr lang="ru-RU" dirty="0" err="1"/>
              <a:t>порівнянності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з </a:t>
            </a:r>
            <a:r>
              <a:rPr lang="ru-RU" dirty="0" err="1"/>
              <a:t>показниками</a:t>
            </a:r>
            <a:r>
              <a:rPr lang="ru-RU" dirty="0"/>
              <a:t> плану;</a:t>
            </a:r>
          </a:p>
          <a:p>
            <a:r>
              <a:rPr lang="ru-RU" dirty="0" err="1"/>
              <a:t>своєчасності</a:t>
            </a:r>
            <a:r>
              <a:rPr lang="ru-RU" dirty="0"/>
              <a:t>;</a:t>
            </a:r>
          </a:p>
          <a:p>
            <a:r>
              <a:rPr lang="ru-RU" dirty="0" err="1"/>
              <a:t>точності</a:t>
            </a:r>
            <a:r>
              <a:rPr lang="ru-RU" dirty="0"/>
              <a:t> й </a:t>
            </a:r>
            <a:r>
              <a:rPr lang="ru-RU" dirty="0" err="1"/>
              <a:t>об'єктивності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;</a:t>
            </a:r>
          </a:p>
          <a:p>
            <a:r>
              <a:rPr lang="ru-RU" dirty="0" err="1"/>
              <a:t>повноти</a:t>
            </a:r>
            <a:r>
              <a:rPr lang="ru-RU" dirty="0"/>
              <a:t>, </a:t>
            </a:r>
            <a:r>
              <a:rPr lang="ru-RU" dirty="0" err="1"/>
              <a:t>чіткості</a:t>
            </a:r>
            <a:r>
              <a:rPr lang="ru-RU" dirty="0"/>
              <a:t>, </a:t>
            </a:r>
            <a:r>
              <a:rPr lang="ru-RU" dirty="0" err="1"/>
              <a:t>точності</a:t>
            </a:r>
            <a:r>
              <a:rPr lang="ru-RU" dirty="0"/>
              <a:t> й </a:t>
            </a:r>
            <a:r>
              <a:rPr lang="ru-RU" dirty="0" err="1"/>
              <a:t>достовірності</a:t>
            </a:r>
            <a:r>
              <a:rPr lang="ru-RU" dirty="0"/>
              <a:t>;</a:t>
            </a:r>
          </a:p>
          <a:p>
            <a:r>
              <a:rPr lang="ru-RU" dirty="0" err="1"/>
              <a:t>економічності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6146" name="Picture 2" descr="Картинки по запросу гифки человечки бизнес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3613" y="2636912"/>
            <a:ext cx="3384670" cy="33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1280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472608"/>
          </a:xfrm>
        </p:spPr>
        <p:txBody>
          <a:bodyPr>
            <a:normAutofit fontScale="85000" lnSpcReduction="20000"/>
          </a:bodyPr>
          <a:lstStyle/>
          <a:p>
            <a:pPr marL="68580" indent="0" algn="ctr">
              <a:buNone/>
            </a:pPr>
            <a:r>
              <a:rPr lang="ru-RU" sz="2400" b="1" dirty="0" err="1"/>
              <a:t>Види</a:t>
            </a:r>
            <a:r>
              <a:rPr lang="ru-RU" sz="2400" b="1" dirty="0"/>
              <a:t> </a:t>
            </a:r>
            <a:r>
              <a:rPr lang="ru-RU" sz="2400" b="1" dirty="0" err="1"/>
              <a:t>бухгалтерського</a:t>
            </a:r>
            <a:r>
              <a:rPr lang="ru-RU" sz="2400" b="1" dirty="0"/>
              <a:t> </a:t>
            </a:r>
            <a:r>
              <a:rPr lang="ru-RU" sz="2400" b="1" dirty="0" err="1" smtClean="0"/>
              <a:t>обліку</a:t>
            </a:r>
            <a:endParaRPr lang="ru-RU" sz="2400" b="1" dirty="0"/>
          </a:p>
          <a:p>
            <a:pPr marL="68580" indent="0">
              <a:buNone/>
            </a:pPr>
            <a:r>
              <a:rPr lang="ru-RU" i="1" dirty="0" err="1"/>
              <a:t>Залежно</a:t>
            </a:r>
            <a:r>
              <a:rPr lang="ru-RU" i="1" dirty="0"/>
              <a:t> від об'єктів </a:t>
            </a:r>
            <a:r>
              <a:rPr lang="ru-RU" i="1" dirty="0" err="1"/>
              <a:t>обліку</a:t>
            </a:r>
            <a:r>
              <a:rPr lang="ru-RU" i="1" dirty="0"/>
              <a:t> </a:t>
            </a:r>
            <a:r>
              <a:rPr lang="ru-RU" i="1" dirty="0" err="1"/>
              <a:t>виділяють</a:t>
            </a:r>
            <a:r>
              <a:rPr lang="ru-RU" i="1" dirty="0"/>
              <a:t>:</a:t>
            </a:r>
          </a:p>
          <a:p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касових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endParaRPr lang="ru-RU" dirty="0"/>
          </a:p>
          <a:p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на </a:t>
            </a:r>
            <a:r>
              <a:rPr lang="ru-RU" dirty="0" err="1"/>
              <a:t>рахунках</a:t>
            </a:r>
            <a:r>
              <a:rPr lang="ru-RU" dirty="0"/>
              <a:t> у банку</a:t>
            </a:r>
          </a:p>
          <a:p>
            <a:r>
              <a:rPr lang="ru-RU" dirty="0" err="1"/>
              <a:t>облік</a:t>
            </a:r>
            <a:r>
              <a:rPr lang="ru-RU" dirty="0"/>
              <a:t> 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 err="1"/>
              <a:t>облік</a:t>
            </a:r>
            <a:r>
              <a:rPr lang="ru-RU" dirty="0"/>
              <a:t> 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endParaRPr lang="ru-RU" dirty="0"/>
          </a:p>
          <a:p>
            <a:r>
              <a:rPr lang="ru-RU" dirty="0" err="1"/>
              <a:t>облік</a:t>
            </a:r>
            <a:r>
              <a:rPr lang="ru-RU" dirty="0"/>
              <a:t> 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endParaRPr lang="ru-RU" dirty="0"/>
          </a:p>
          <a:p>
            <a:r>
              <a:rPr lang="ru-RU" dirty="0" err="1"/>
              <a:t>облік</a:t>
            </a:r>
            <a:r>
              <a:rPr lang="ru-RU" dirty="0"/>
              <a:t> </a:t>
            </a:r>
            <a:r>
              <a:rPr lang="ru-RU" dirty="0" err="1"/>
              <a:t>доходів</a:t>
            </a:r>
            <a:endParaRPr lang="ru-RU" dirty="0"/>
          </a:p>
          <a:p>
            <a:r>
              <a:rPr lang="ru-RU" dirty="0" err="1"/>
              <a:t>тощо</a:t>
            </a:r>
            <a:endParaRPr lang="ru-RU" dirty="0"/>
          </a:p>
          <a:p>
            <a:pPr marL="68580" indent="0">
              <a:buNone/>
            </a:pPr>
            <a:r>
              <a:rPr lang="ru-RU" i="1" dirty="0" err="1"/>
              <a:t>Залежно</a:t>
            </a:r>
            <a:r>
              <a:rPr lang="ru-RU" i="1" dirty="0"/>
              <a:t> від </a:t>
            </a:r>
            <a:r>
              <a:rPr lang="ru-RU" i="1" dirty="0" err="1"/>
              <a:t>ступеню</a:t>
            </a:r>
            <a:r>
              <a:rPr lang="ru-RU" i="1" dirty="0"/>
              <a:t> </a:t>
            </a:r>
            <a:r>
              <a:rPr lang="ru-RU" i="1" dirty="0" err="1"/>
              <a:t>деталізації</a:t>
            </a:r>
            <a:r>
              <a:rPr lang="ru-RU" i="1" dirty="0"/>
              <a:t> </a:t>
            </a:r>
            <a:r>
              <a:rPr lang="ru-RU" i="1" dirty="0" err="1"/>
              <a:t>інформації</a:t>
            </a:r>
            <a:r>
              <a:rPr lang="ru-RU" i="1" dirty="0"/>
              <a:t> </a:t>
            </a:r>
            <a:r>
              <a:rPr lang="ru-RU" i="1" dirty="0" err="1"/>
              <a:t>виділяють</a:t>
            </a:r>
            <a:r>
              <a:rPr lang="ru-RU" i="1" dirty="0"/>
              <a:t>:</a:t>
            </a:r>
          </a:p>
          <a:p>
            <a:r>
              <a:rPr lang="ru-RU" dirty="0" err="1"/>
              <a:t>аналітичний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r>
              <a:rPr lang="ru-RU" dirty="0" err="1"/>
              <a:t>синтетичний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pPr marL="68580" indent="0">
              <a:buNone/>
            </a:pPr>
            <a:r>
              <a:rPr lang="ru-RU" i="1" dirty="0" err="1"/>
              <a:t>Залежно</a:t>
            </a:r>
            <a:r>
              <a:rPr lang="ru-RU" i="1" dirty="0"/>
              <a:t> від </a:t>
            </a:r>
            <a:r>
              <a:rPr lang="ru-RU" i="1" dirty="0" err="1"/>
              <a:t>суб'єктів</a:t>
            </a:r>
            <a:r>
              <a:rPr lang="ru-RU" i="1" dirty="0"/>
              <a:t> </a:t>
            </a:r>
            <a:r>
              <a:rPr lang="ru-RU" i="1" dirty="0" err="1"/>
              <a:t>обліку</a:t>
            </a:r>
            <a:r>
              <a:rPr lang="ru-RU" i="1" dirty="0"/>
              <a:t> </a:t>
            </a:r>
            <a:r>
              <a:rPr lang="ru-RU" i="1" dirty="0" err="1"/>
              <a:t>виділяють</a:t>
            </a:r>
            <a:r>
              <a:rPr lang="ru-RU" i="1" dirty="0"/>
              <a:t>:</a:t>
            </a:r>
          </a:p>
          <a:p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r>
              <a:rPr lang="ru-RU" dirty="0" err="1"/>
              <a:t>податковий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r>
              <a:rPr lang="ru-RU" dirty="0" err="1"/>
              <a:t>статистичний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endParaRPr lang="ru-RU" dirty="0"/>
          </a:p>
          <a:p>
            <a:endParaRPr lang="ru-RU" dirty="0"/>
          </a:p>
        </p:txBody>
      </p:sp>
      <p:pic>
        <p:nvPicPr>
          <p:cNvPr id="4100" name="Picture 4" descr="Картинки по запросу гифки человечки бизнес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85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55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34</TotalTime>
  <Words>232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Urban Pop</vt:lpstr>
      <vt:lpstr>ДОКУМЕНТУВАННЯ В ОБЛІКУ</vt:lpstr>
      <vt:lpstr>Слайд 2</vt:lpstr>
      <vt:lpstr>первинний документ – документ, який містить відомості про господарську операцію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Бухгалтерський облік на підприємстві</dc:title>
  <dc:creator>User</dc:creator>
  <cp:lastModifiedBy>Asus</cp:lastModifiedBy>
  <cp:revision>5</cp:revision>
  <dcterms:created xsi:type="dcterms:W3CDTF">2019-11-01T18:36:46Z</dcterms:created>
  <dcterms:modified xsi:type="dcterms:W3CDTF">2025-10-27T17:22:20Z</dcterms:modified>
</cp:coreProperties>
</file>