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139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F217FC-4481-4CF9-9DA0-A73B33F02E0C}" type="datetimeFigureOut">
              <a:rPr lang="ru-RU" smtClean="0"/>
              <a:t>21.08.2025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C2C9E0-A5D7-4CFA-A14D-9D5E36C3ED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41383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2C9E0-A5D7-4CFA-A14D-9D5E36C3ED8E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12855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BD247-D68F-47AA-9D9E-416F5382B01B}" type="datetimeFigureOut">
              <a:rPr lang="ru-RU" smtClean="0"/>
              <a:t>21.08.2025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87DFC-7188-4D5B-8C3C-D3340FD7248B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3343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BD247-D68F-47AA-9D9E-416F5382B01B}" type="datetimeFigureOut">
              <a:rPr lang="ru-RU" smtClean="0"/>
              <a:t>21.08.2025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87DFC-7188-4D5B-8C3C-D3340FD724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9124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BD247-D68F-47AA-9D9E-416F5382B01B}" type="datetimeFigureOut">
              <a:rPr lang="ru-RU" smtClean="0"/>
              <a:t>21.08.2025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87DFC-7188-4D5B-8C3C-D3340FD724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5872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BD247-D68F-47AA-9D9E-416F5382B01B}" type="datetimeFigureOut">
              <a:rPr lang="ru-RU" smtClean="0"/>
              <a:t>21.08.2025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87DFC-7188-4D5B-8C3C-D3340FD724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9687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BD247-D68F-47AA-9D9E-416F5382B01B}" type="datetimeFigureOut">
              <a:rPr lang="ru-RU" smtClean="0"/>
              <a:t>21.08.2025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87DFC-7188-4D5B-8C3C-D3340FD7248B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0479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BD247-D68F-47AA-9D9E-416F5382B01B}" type="datetimeFigureOut">
              <a:rPr lang="ru-RU" smtClean="0"/>
              <a:t>21.08.2025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87DFC-7188-4D5B-8C3C-D3340FD724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6268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BD247-D68F-47AA-9D9E-416F5382B01B}" type="datetimeFigureOut">
              <a:rPr lang="ru-RU" smtClean="0"/>
              <a:t>21.08.2025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87DFC-7188-4D5B-8C3C-D3340FD724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9524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BD247-D68F-47AA-9D9E-416F5382B01B}" type="datetimeFigureOut">
              <a:rPr lang="ru-RU" smtClean="0"/>
              <a:t>21.08.2025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87DFC-7188-4D5B-8C3C-D3340FD724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3389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BD247-D68F-47AA-9D9E-416F5382B01B}" type="datetimeFigureOut">
              <a:rPr lang="ru-RU" smtClean="0"/>
              <a:t>21.08.2025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87DFC-7188-4D5B-8C3C-D3340FD724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8955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18BD247-D68F-47AA-9D9E-416F5382B01B}" type="datetimeFigureOut">
              <a:rPr lang="ru-RU" smtClean="0"/>
              <a:t>21.08.2025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C287DFC-7188-4D5B-8C3C-D3340FD724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7498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BD247-D68F-47AA-9D9E-416F5382B01B}" type="datetimeFigureOut">
              <a:rPr lang="ru-RU" smtClean="0"/>
              <a:t>21.08.2025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87DFC-7188-4D5B-8C3C-D3340FD724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1077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18BD247-D68F-47AA-9D9E-416F5382B01B}" type="datetimeFigureOut">
              <a:rPr lang="ru-RU" smtClean="0"/>
              <a:t>21.08.2025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C287DFC-7188-4D5B-8C3C-D3340FD7248B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7347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err="1"/>
              <a:t>Ринок</a:t>
            </a:r>
            <a:r>
              <a:rPr lang="ru-RU" dirty="0"/>
              <a:t> </a:t>
            </a:r>
            <a:r>
              <a:rPr lang="ru-RU" dirty="0" err="1"/>
              <a:t>банківських</a:t>
            </a:r>
            <a:r>
              <a:rPr lang="ru-RU" dirty="0"/>
              <a:t> </a:t>
            </a:r>
            <a:r>
              <a:rPr lang="ru-RU" dirty="0" err="1"/>
              <a:t>послуг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91037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Фактори</a:t>
            </a:r>
            <a:r>
              <a:rPr lang="ru-RU" dirty="0" smtClean="0"/>
              <a:t> </a:t>
            </a:r>
            <a:r>
              <a:rPr lang="ru-RU" dirty="0" err="1" smtClean="0"/>
              <a:t>впливу</a:t>
            </a:r>
            <a:r>
              <a:rPr lang="ru-RU" dirty="0" smtClean="0"/>
              <a:t> на </a:t>
            </a:r>
            <a:r>
              <a:rPr lang="ru-RU" dirty="0" err="1" smtClean="0"/>
              <a:t>розвиток</a:t>
            </a:r>
            <a:r>
              <a:rPr lang="ru-RU" dirty="0" smtClean="0"/>
              <a:t> ринку </a:t>
            </a:r>
            <a:r>
              <a:rPr lang="ru-RU" dirty="0" err="1" smtClean="0"/>
              <a:t>банківських</a:t>
            </a:r>
            <a:r>
              <a:rPr lang="ru-RU" dirty="0" smtClean="0"/>
              <a:t> </a:t>
            </a:r>
            <a:r>
              <a:rPr lang="ru-RU" dirty="0" err="1" smtClean="0"/>
              <a:t>послуг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042" t="35172" r="26443" b="22576"/>
          <a:stretch/>
        </p:blipFill>
        <p:spPr>
          <a:xfrm>
            <a:off x="982492" y="1605064"/>
            <a:ext cx="9698478" cy="5177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5984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Сутність</a:t>
            </a:r>
            <a:r>
              <a:rPr lang="ru-RU" dirty="0" smtClean="0"/>
              <a:t> і </a:t>
            </a:r>
            <a:r>
              <a:rPr lang="ru-RU" dirty="0" err="1" smtClean="0"/>
              <a:t>необхідність</a:t>
            </a:r>
            <a:r>
              <a:rPr lang="ru-RU" dirty="0" smtClean="0"/>
              <a:t> </a:t>
            </a:r>
            <a:r>
              <a:rPr lang="ru-RU" dirty="0" err="1" smtClean="0"/>
              <a:t>сегментації</a:t>
            </a:r>
            <a:r>
              <a:rPr lang="ru-RU" dirty="0" smtClean="0"/>
              <a:t> ринку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 err="1" smtClean="0"/>
              <a:t>Сегментація</a:t>
            </a:r>
            <a:r>
              <a:rPr lang="ru-RU" dirty="0" smtClean="0"/>
              <a:t> ринку -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процес</a:t>
            </a:r>
            <a:r>
              <a:rPr lang="ru-RU" dirty="0" smtClean="0"/>
              <a:t> </a:t>
            </a:r>
            <a:r>
              <a:rPr lang="ru-RU" dirty="0" err="1" smtClean="0"/>
              <a:t>розподілу</a:t>
            </a:r>
            <a:r>
              <a:rPr lang="ru-RU" dirty="0" smtClean="0"/>
              <a:t> </a:t>
            </a:r>
            <a:r>
              <a:rPr lang="ru-RU" dirty="0" err="1" smtClean="0"/>
              <a:t>споживачів</a:t>
            </a:r>
            <a:r>
              <a:rPr lang="ru-RU" dirty="0" smtClean="0"/>
              <a:t> на </a:t>
            </a:r>
            <a:r>
              <a:rPr lang="ru-RU" dirty="0" err="1" smtClean="0"/>
              <a:t>однорідні</a:t>
            </a:r>
            <a:r>
              <a:rPr lang="ru-RU" dirty="0" smtClean="0"/>
              <a:t> </a:t>
            </a:r>
            <a:r>
              <a:rPr lang="ru-RU" dirty="0" err="1" smtClean="0"/>
              <a:t>групи</a:t>
            </a:r>
            <a:r>
              <a:rPr lang="ru-RU" dirty="0" smtClean="0"/>
              <a:t> (</a:t>
            </a:r>
            <a:r>
              <a:rPr lang="ru-RU" dirty="0" err="1" smtClean="0"/>
              <a:t>сегменти</a:t>
            </a:r>
            <a:r>
              <a:rPr lang="ru-RU" dirty="0" smtClean="0"/>
              <a:t>) на </a:t>
            </a:r>
            <a:r>
              <a:rPr lang="ru-RU" dirty="0" err="1" smtClean="0"/>
              <a:t>основі</a:t>
            </a:r>
            <a:r>
              <a:rPr lang="ru-RU" dirty="0" smtClean="0"/>
              <a:t> </a:t>
            </a:r>
            <a:r>
              <a:rPr lang="ru-RU" dirty="0" err="1" smtClean="0"/>
              <a:t>різниці</a:t>
            </a:r>
            <a:r>
              <a:rPr lang="ru-RU" dirty="0" smtClean="0"/>
              <a:t> в </a:t>
            </a:r>
            <a:r>
              <a:rPr lang="ru-RU" dirty="0" err="1" smtClean="0"/>
              <a:t>їх</a:t>
            </a:r>
            <a:r>
              <a:rPr lang="ru-RU" dirty="0" smtClean="0"/>
              <a:t> потребах, </a:t>
            </a:r>
            <a:r>
              <a:rPr lang="ru-RU" dirty="0" err="1" smtClean="0"/>
              <a:t>важливих</a:t>
            </a:r>
            <a:r>
              <a:rPr lang="ru-RU" dirty="0" smtClean="0"/>
              <a:t> характеристиках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поведінці</a:t>
            </a:r>
            <a:r>
              <a:rPr lang="ru-RU" dirty="0" smtClean="0"/>
              <a:t>. </a:t>
            </a:r>
            <a:r>
              <a:rPr lang="ru-RU" dirty="0" err="1" smtClean="0"/>
              <a:t>Сегментація</a:t>
            </a:r>
            <a:r>
              <a:rPr lang="ru-RU" dirty="0" smtClean="0"/>
              <a:t> ринку - </a:t>
            </a:r>
            <a:r>
              <a:rPr lang="ru-RU" dirty="0" err="1" smtClean="0"/>
              <a:t>розподіл</a:t>
            </a:r>
            <a:r>
              <a:rPr lang="ru-RU" dirty="0" smtClean="0"/>
              <a:t> </a:t>
            </a:r>
            <a:r>
              <a:rPr lang="ru-RU" dirty="0" err="1" smtClean="0"/>
              <a:t>неоднорідного</a:t>
            </a:r>
            <a:r>
              <a:rPr lang="ru-RU" dirty="0" smtClean="0"/>
              <a:t> великого ринку на ряд </a:t>
            </a:r>
            <a:r>
              <a:rPr lang="ru-RU" dirty="0" err="1" smtClean="0"/>
              <a:t>дрібних</a:t>
            </a:r>
            <a:r>
              <a:rPr lang="ru-RU" dirty="0" smtClean="0"/>
              <a:t> </a:t>
            </a:r>
            <a:r>
              <a:rPr lang="ru-RU" dirty="0" err="1" smtClean="0"/>
              <a:t>однорідних</a:t>
            </a:r>
            <a:r>
              <a:rPr lang="ru-RU" dirty="0" smtClean="0"/>
              <a:t> </a:t>
            </a:r>
            <a:r>
              <a:rPr lang="ru-RU" dirty="0" err="1" smtClean="0"/>
              <a:t>сегментів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дозволяєвиділити</a:t>
            </a:r>
            <a:r>
              <a:rPr lang="ru-RU" dirty="0" smtClean="0"/>
              <a:t> </a:t>
            </a:r>
            <a:r>
              <a:rPr lang="ru-RU" dirty="0" err="1" smtClean="0"/>
              <a:t>групи</a:t>
            </a:r>
            <a:r>
              <a:rPr lang="ru-RU" dirty="0" smtClean="0"/>
              <a:t> </a:t>
            </a:r>
            <a:r>
              <a:rPr lang="ru-RU" dirty="0" err="1" smtClean="0"/>
              <a:t>клієнтів</a:t>
            </a:r>
            <a:r>
              <a:rPr lang="ru-RU" dirty="0" smtClean="0"/>
              <a:t> з </a:t>
            </a:r>
            <a:r>
              <a:rPr lang="ru-RU" dirty="0" err="1" smtClean="0"/>
              <a:t>близькими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ідентичними</a:t>
            </a:r>
            <a:r>
              <a:rPr lang="ru-RU" dirty="0" smtClean="0"/>
              <a:t> </a:t>
            </a:r>
            <a:r>
              <a:rPr lang="ru-RU" dirty="0" err="1" smtClean="0"/>
              <a:t>інтересами</a:t>
            </a:r>
            <a:r>
              <a:rPr lang="ru-RU" dirty="0" smtClean="0"/>
              <a:t> і потребами. </a:t>
            </a:r>
          </a:p>
          <a:p>
            <a:pPr algn="just"/>
            <a:r>
              <a:rPr lang="ru-RU" dirty="0" smtClean="0"/>
              <a:t>Головна </a:t>
            </a:r>
            <a:r>
              <a:rPr lang="ru-RU" dirty="0" err="1" smtClean="0"/>
              <a:t>ідея</a:t>
            </a:r>
            <a:r>
              <a:rPr lang="ru-RU" dirty="0" smtClean="0"/>
              <a:t> </a:t>
            </a:r>
            <a:r>
              <a:rPr lang="ru-RU" dirty="0" err="1" smtClean="0"/>
              <a:t>лежить</a:t>
            </a:r>
            <a:r>
              <a:rPr lang="ru-RU" dirty="0" smtClean="0"/>
              <a:t> у тому, </a:t>
            </a:r>
            <a:r>
              <a:rPr lang="ru-RU" dirty="0" err="1" smtClean="0"/>
              <a:t>що</a:t>
            </a:r>
            <a:r>
              <a:rPr lang="ru-RU" dirty="0" smtClean="0"/>
              <a:t> за </a:t>
            </a:r>
            <a:r>
              <a:rPr lang="ru-RU" dirty="0" err="1" smtClean="0"/>
              <a:t>допомогою</a:t>
            </a:r>
            <a:r>
              <a:rPr lang="ru-RU" dirty="0" smtClean="0"/>
              <a:t> </a:t>
            </a:r>
            <a:r>
              <a:rPr lang="ru-RU" dirty="0" err="1" smtClean="0"/>
              <a:t>сегментації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: - </a:t>
            </a:r>
            <a:r>
              <a:rPr lang="ru-RU" dirty="0" err="1" smtClean="0"/>
              <a:t>чіткіше</a:t>
            </a:r>
            <a:r>
              <a:rPr lang="ru-RU" dirty="0" smtClean="0"/>
              <a:t> </a:t>
            </a:r>
            <a:r>
              <a:rPr lang="ru-RU" dirty="0" err="1" smtClean="0"/>
              <a:t>визначити</a:t>
            </a:r>
            <a:r>
              <a:rPr lang="ru-RU" dirty="0" smtClean="0"/>
              <a:t> </a:t>
            </a:r>
            <a:r>
              <a:rPr lang="ru-RU" dirty="0" err="1" smtClean="0"/>
              <a:t>межі</a:t>
            </a:r>
            <a:r>
              <a:rPr lang="ru-RU" dirty="0" smtClean="0"/>
              <a:t> </a:t>
            </a:r>
            <a:r>
              <a:rPr lang="ru-RU" dirty="0" err="1" smtClean="0"/>
              <a:t>цільового</a:t>
            </a:r>
            <a:r>
              <a:rPr lang="ru-RU" dirty="0" smtClean="0"/>
              <a:t> ринку, </a:t>
            </a:r>
            <a:r>
              <a:rPr lang="ru-RU" dirty="0" err="1" smtClean="0"/>
              <a:t>враховуючи</a:t>
            </a:r>
            <a:r>
              <a:rPr lang="ru-RU" dirty="0" smtClean="0"/>
              <a:t> потреби </a:t>
            </a:r>
            <a:r>
              <a:rPr lang="ru-RU" dirty="0" err="1" smtClean="0"/>
              <a:t>клієнтів</a:t>
            </a:r>
            <a:r>
              <a:rPr lang="ru-RU" dirty="0" smtClean="0"/>
              <a:t>; - </a:t>
            </a:r>
            <a:r>
              <a:rPr lang="ru-RU" dirty="0" err="1" smtClean="0"/>
              <a:t>визначити</a:t>
            </a:r>
            <a:r>
              <a:rPr lang="ru-RU" dirty="0" smtClean="0"/>
              <a:t> </a:t>
            </a:r>
            <a:r>
              <a:rPr lang="ru-RU" dirty="0" err="1" smtClean="0"/>
              <a:t>переваги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слабкі</a:t>
            </a:r>
            <a:r>
              <a:rPr lang="ru-RU" dirty="0" smtClean="0"/>
              <a:t> </a:t>
            </a:r>
            <a:r>
              <a:rPr lang="ru-RU" dirty="0" err="1" smtClean="0"/>
              <a:t>місця</a:t>
            </a:r>
            <a:r>
              <a:rPr lang="ru-RU" dirty="0" smtClean="0"/>
              <a:t> самого банку в </a:t>
            </a:r>
            <a:r>
              <a:rPr lang="ru-RU" dirty="0" err="1" smtClean="0"/>
              <a:t>боротьбі</a:t>
            </a:r>
            <a:r>
              <a:rPr lang="ru-RU" dirty="0" smtClean="0"/>
              <a:t> за </a:t>
            </a:r>
            <a:r>
              <a:rPr lang="ru-RU" dirty="0" err="1" smtClean="0"/>
              <a:t>освоєння</a:t>
            </a:r>
            <a:r>
              <a:rPr lang="ru-RU" dirty="0" smtClean="0"/>
              <a:t> </a:t>
            </a:r>
            <a:r>
              <a:rPr lang="ru-RU" dirty="0" err="1" smtClean="0"/>
              <a:t>цього</a:t>
            </a:r>
            <a:r>
              <a:rPr lang="ru-RU" dirty="0" smtClean="0"/>
              <a:t> ринку; - </a:t>
            </a:r>
            <a:r>
              <a:rPr lang="ru-RU" dirty="0" err="1" smtClean="0"/>
              <a:t>визначити</a:t>
            </a:r>
            <a:r>
              <a:rPr lang="ru-RU" dirty="0" smtClean="0"/>
              <a:t> </a:t>
            </a:r>
            <a:r>
              <a:rPr lang="ru-RU" dirty="0" err="1" smtClean="0"/>
              <a:t>групи</a:t>
            </a:r>
            <a:r>
              <a:rPr lang="ru-RU" dirty="0" smtClean="0"/>
              <a:t> </a:t>
            </a:r>
            <a:r>
              <a:rPr lang="ru-RU" dirty="0" err="1" smtClean="0"/>
              <a:t>споживачів</a:t>
            </a:r>
            <a:r>
              <a:rPr lang="ru-RU" dirty="0" smtClean="0"/>
              <a:t>, </a:t>
            </a:r>
            <a:r>
              <a:rPr lang="ru-RU" dirty="0" err="1" smtClean="0"/>
              <a:t>специфічні</a:t>
            </a:r>
            <a:r>
              <a:rPr lang="ru-RU" dirty="0" smtClean="0"/>
              <a:t> потреби </a:t>
            </a:r>
            <a:r>
              <a:rPr lang="ru-RU" dirty="0" err="1" smtClean="0"/>
              <a:t>яких</a:t>
            </a:r>
            <a:r>
              <a:rPr lang="ru-RU" dirty="0" smtClean="0"/>
              <a:t> не </a:t>
            </a:r>
            <a:r>
              <a:rPr lang="ru-RU" dirty="0" err="1" smtClean="0"/>
              <a:t>задоволені</a:t>
            </a:r>
            <a:r>
              <a:rPr lang="ru-RU" dirty="0" smtClean="0"/>
              <a:t> конкурентами; - </a:t>
            </a:r>
            <a:r>
              <a:rPr lang="ru-RU" dirty="0" err="1" smtClean="0"/>
              <a:t>знайти</a:t>
            </a:r>
            <a:r>
              <a:rPr lang="ru-RU" dirty="0" smtClean="0"/>
              <a:t> </a:t>
            </a:r>
            <a:r>
              <a:rPr lang="ru-RU" dirty="0" err="1" smtClean="0"/>
              <a:t>найпривабливіші</a:t>
            </a:r>
            <a:r>
              <a:rPr lang="ru-RU" dirty="0" smtClean="0"/>
              <a:t> </a:t>
            </a:r>
            <a:r>
              <a:rPr lang="ru-RU" dirty="0" err="1" smtClean="0"/>
              <a:t>ринкові</a:t>
            </a:r>
            <a:r>
              <a:rPr lang="ru-RU" dirty="0" smtClean="0"/>
              <a:t> </a:t>
            </a:r>
            <a:r>
              <a:rPr lang="ru-RU" dirty="0" err="1" smtClean="0"/>
              <a:t>сегменти</a:t>
            </a:r>
            <a:r>
              <a:rPr lang="ru-RU" dirty="0" smtClean="0"/>
              <a:t>; - </a:t>
            </a:r>
            <a:r>
              <a:rPr lang="ru-RU" dirty="0" err="1" smtClean="0"/>
              <a:t>розробити</a:t>
            </a:r>
            <a:r>
              <a:rPr lang="ru-RU" dirty="0" smtClean="0"/>
              <a:t> </a:t>
            </a:r>
            <a:r>
              <a:rPr lang="ru-RU" dirty="0" err="1" smtClean="0"/>
              <a:t>індивідуалізовані</a:t>
            </a:r>
            <a:r>
              <a:rPr lang="ru-RU" dirty="0" smtClean="0"/>
              <a:t> </a:t>
            </a:r>
            <a:r>
              <a:rPr lang="ru-RU" dirty="0" err="1" smtClean="0"/>
              <a:t>маркетингові</a:t>
            </a:r>
            <a:r>
              <a:rPr lang="ru-RU" dirty="0" smtClean="0"/>
              <a:t> заходи для </a:t>
            </a:r>
            <a:r>
              <a:rPr lang="ru-RU" dirty="0" err="1" smtClean="0"/>
              <a:t>задоволення</a:t>
            </a:r>
            <a:r>
              <a:rPr lang="ru-RU" dirty="0" smtClean="0"/>
              <a:t> потреб </a:t>
            </a:r>
            <a:r>
              <a:rPr lang="ru-RU" dirty="0" err="1" smtClean="0"/>
              <a:t>різних</a:t>
            </a:r>
            <a:r>
              <a:rPr lang="ru-RU" dirty="0" smtClean="0"/>
              <a:t> </a:t>
            </a:r>
            <a:r>
              <a:rPr lang="ru-RU" dirty="0" err="1" smtClean="0"/>
              <a:t>груп</a:t>
            </a:r>
            <a:r>
              <a:rPr lang="ru-RU" dirty="0" smtClean="0"/>
              <a:t> </a:t>
            </a:r>
            <a:r>
              <a:rPr lang="ru-RU" dirty="0" err="1" smtClean="0"/>
              <a:t>споживачів</a:t>
            </a:r>
            <a:r>
              <a:rPr lang="ru-RU" dirty="0" smtClean="0"/>
              <a:t> і </a:t>
            </a:r>
            <a:r>
              <a:rPr lang="ru-RU" dirty="0" err="1" smtClean="0"/>
              <a:t>позиціонування</a:t>
            </a:r>
            <a:r>
              <a:rPr lang="ru-RU" dirty="0" smtClean="0"/>
              <a:t> </a:t>
            </a:r>
            <a:r>
              <a:rPr lang="ru-RU" dirty="0" err="1" smtClean="0"/>
              <a:t>продукції</a:t>
            </a:r>
            <a:r>
              <a:rPr lang="ru-RU" dirty="0" smtClean="0"/>
              <a:t> на ринку. </a:t>
            </a:r>
            <a:endParaRPr lang="ru-RU" dirty="0"/>
          </a:p>
          <a:p>
            <a:pPr algn="just"/>
            <a:r>
              <a:rPr lang="ru-RU" dirty="0" smtClean="0"/>
              <a:t>В </a:t>
            </a:r>
            <a:r>
              <a:rPr lang="ru-RU" dirty="0" err="1" smtClean="0"/>
              <a:t>основі</a:t>
            </a:r>
            <a:r>
              <a:rPr lang="ru-RU" dirty="0" smtClean="0"/>
              <a:t> </a:t>
            </a:r>
            <a:r>
              <a:rPr lang="ru-RU" dirty="0" err="1" smtClean="0"/>
              <a:t>сегментації</a:t>
            </a:r>
            <a:r>
              <a:rPr lang="ru-RU" dirty="0" smtClean="0"/>
              <a:t> </a:t>
            </a:r>
            <a:r>
              <a:rPr lang="ru-RU" dirty="0" err="1" smtClean="0"/>
              <a:t>лежить</a:t>
            </a:r>
            <a:r>
              <a:rPr lang="ru-RU" dirty="0" smtClean="0"/>
              <a:t> характер </a:t>
            </a:r>
            <a:r>
              <a:rPr lang="ru-RU" dirty="0" err="1" smtClean="0"/>
              <a:t>банківських</a:t>
            </a:r>
            <a:r>
              <a:rPr lang="ru-RU" dirty="0" smtClean="0"/>
              <a:t> </a:t>
            </a:r>
            <a:r>
              <a:rPr lang="ru-RU" dirty="0" err="1" smtClean="0"/>
              <a:t>послуг</a:t>
            </a:r>
            <a:r>
              <a:rPr lang="ru-RU" dirty="0" smtClean="0"/>
              <a:t> (</a:t>
            </a:r>
            <a:r>
              <a:rPr lang="ru-RU" dirty="0" err="1" smtClean="0"/>
              <a:t>кредитові</a:t>
            </a:r>
            <a:r>
              <a:rPr lang="ru-RU" dirty="0" smtClean="0"/>
              <a:t>, </a:t>
            </a:r>
            <a:r>
              <a:rPr lang="ru-RU" dirty="0" err="1" smtClean="0"/>
              <a:t>депозитні</a:t>
            </a:r>
            <a:r>
              <a:rPr lang="ru-RU" dirty="0" smtClean="0"/>
              <a:t>, </a:t>
            </a:r>
            <a:r>
              <a:rPr lang="ru-RU" dirty="0" err="1" smtClean="0"/>
              <a:t>інвестиційні</a:t>
            </a:r>
            <a:r>
              <a:rPr lang="ru-RU" dirty="0" smtClean="0"/>
              <a:t> й </a:t>
            </a:r>
            <a:r>
              <a:rPr lang="ru-RU" dirty="0" err="1" smtClean="0"/>
              <a:t>ін</a:t>
            </a:r>
            <a:r>
              <a:rPr lang="ru-RU" dirty="0" smtClean="0"/>
              <a:t>.) і </a:t>
            </a:r>
            <a:r>
              <a:rPr lang="ru-RU" dirty="0" err="1" smtClean="0"/>
              <a:t>клієнтурна</a:t>
            </a:r>
            <a:r>
              <a:rPr lang="ru-RU" dirty="0" smtClean="0"/>
              <a:t> </a:t>
            </a:r>
            <a:r>
              <a:rPr lang="ru-RU" dirty="0" err="1" smtClean="0"/>
              <a:t>ознака</a:t>
            </a:r>
            <a:r>
              <a:rPr lang="ru-RU" dirty="0" smtClean="0"/>
              <a:t> (</a:t>
            </a:r>
            <a:r>
              <a:rPr lang="ru-RU" dirty="0" err="1" smtClean="0"/>
              <a:t>юридичні</a:t>
            </a:r>
            <a:r>
              <a:rPr lang="ru-RU" dirty="0" smtClean="0"/>
              <a:t> і </a:t>
            </a:r>
            <a:r>
              <a:rPr lang="ru-RU" dirty="0" err="1" smtClean="0"/>
              <a:t>фізичні</a:t>
            </a:r>
            <a:r>
              <a:rPr lang="ru-RU" dirty="0" smtClean="0"/>
              <a:t> особи, </a:t>
            </a:r>
            <a:r>
              <a:rPr lang="ru-RU" dirty="0" err="1" smtClean="0"/>
              <a:t>корпорації</a:t>
            </a:r>
            <a:r>
              <a:rPr lang="ru-RU" dirty="0" smtClean="0"/>
              <a:t>, банки-</a:t>
            </a:r>
            <a:r>
              <a:rPr lang="ru-RU" dirty="0" err="1" smtClean="0"/>
              <a:t>кореспонденти</a:t>
            </a:r>
            <a:r>
              <a:rPr lang="ru-RU" dirty="0" smtClean="0"/>
              <a:t>, </a:t>
            </a:r>
            <a:r>
              <a:rPr lang="ru-RU" dirty="0" err="1" smtClean="0"/>
              <a:t>державні</a:t>
            </a:r>
            <a:r>
              <a:rPr lang="ru-RU" dirty="0" smtClean="0"/>
              <a:t> </a:t>
            </a:r>
            <a:r>
              <a:rPr lang="ru-RU" dirty="0" err="1" smtClean="0"/>
              <a:t>органи</a:t>
            </a:r>
            <a:r>
              <a:rPr lang="ru-RU" dirty="0" smtClean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9352287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Етапи</a:t>
            </a:r>
            <a:r>
              <a:rPr lang="ru-RU" dirty="0" smtClean="0"/>
              <a:t> </a:t>
            </a:r>
            <a:r>
              <a:rPr lang="ru-RU" dirty="0" err="1" smtClean="0"/>
              <a:t>сегментації</a:t>
            </a:r>
            <a:r>
              <a:rPr lang="ru-RU" dirty="0" smtClean="0"/>
              <a:t> ринку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3694" t="35395" r="34994" b="42697"/>
          <a:stretch/>
        </p:blipFill>
        <p:spPr>
          <a:xfrm>
            <a:off x="768486" y="1612865"/>
            <a:ext cx="10389140" cy="4088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7571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Головні</a:t>
            </a:r>
            <a:r>
              <a:rPr lang="ru-RU" dirty="0" smtClean="0"/>
              <a:t> </a:t>
            </a:r>
            <a:r>
              <a:rPr lang="ru-RU" dirty="0" err="1" smtClean="0"/>
              <a:t>ознаки</a:t>
            </a:r>
            <a:r>
              <a:rPr lang="ru-RU" dirty="0" smtClean="0"/>
              <a:t> </a:t>
            </a:r>
            <a:r>
              <a:rPr lang="ru-RU" dirty="0" err="1" smtClean="0"/>
              <a:t>сегментації</a:t>
            </a:r>
            <a:r>
              <a:rPr lang="ru-RU" dirty="0" smtClean="0"/>
              <a:t> </a:t>
            </a:r>
            <a:r>
              <a:rPr lang="ru-RU" dirty="0" err="1" smtClean="0"/>
              <a:t>споживачів</a:t>
            </a:r>
            <a:r>
              <a:rPr lang="ru-RU" dirty="0" smtClean="0"/>
              <a:t> </a:t>
            </a:r>
            <a:r>
              <a:rPr lang="ru-RU" dirty="0" err="1" smtClean="0"/>
              <a:t>банківських</a:t>
            </a:r>
            <a:r>
              <a:rPr lang="ru-RU" dirty="0" smtClean="0"/>
              <a:t> </a:t>
            </a:r>
            <a:r>
              <a:rPr lang="ru-RU" dirty="0" err="1" smtClean="0"/>
              <a:t>послуг</a:t>
            </a:r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3455383"/>
              </p:ext>
            </p:extLst>
          </p:nvPr>
        </p:nvGraphicFramePr>
        <p:xfrm>
          <a:off x="838200" y="1825625"/>
          <a:ext cx="11136549" cy="457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3834"/>
                <a:gridCol w="8832715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Ознака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сегментації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Характеристика 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Географічний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критерій</a:t>
                      </a:r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Потенційні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клієнти</a:t>
                      </a:r>
                      <a:r>
                        <a:rPr lang="ru-RU" dirty="0" smtClean="0"/>
                        <a:t> банку </a:t>
                      </a:r>
                      <a:r>
                        <a:rPr lang="ru-RU" dirty="0" err="1" smtClean="0"/>
                        <a:t>розділяються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залежно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від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приналежності</a:t>
                      </a:r>
                      <a:r>
                        <a:rPr lang="ru-RU" dirty="0" smtClean="0"/>
                        <a:t> до того </a:t>
                      </a:r>
                      <a:r>
                        <a:rPr lang="ru-RU" dirty="0" err="1" smtClean="0"/>
                        <a:t>або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іншого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регіону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країни</a:t>
                      </a:r>
                      <a:r>
                        <a:rPr lang="ru-RU" dirty="0" smtClean="0"/>
                        <a:t>, </a:t>
                      </a:r>
                      <a:r>
                        <a:rPr lang="ru-RU" dirty="0" err="1" smtClean="0"/>
                        <a:t>який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має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свої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особливості</a:t>
                      </a:r>
                      <a:r>
                        <a:rPr lang="ru-RU" dirty="0" smtClean="0"/>
                        <a:t>: </a:t>
                      </a:r>
                      <a:r>
                        <a:rPr lang="ru-RU" dirty="0" err="1" smtClean="0"/>
                        <a:t>країна</a:t>
                      </a:r>
                      <a:r>
                        <a:rPr lang="ru-RU" dirty="0" smtClean="0"/>
                        <a:t>, </a:t>
                      </a:r>
                      <a:r>
                        <a:rPr lang="ru-RU" dirty="0" err="1" smtClean="0"/>
                        <a:t>регіон</a:t>
                      </a:r>
                      <a:r>
                        <a:rPr lang="ru-RU" dirty="0" smtClean="0"/>
                        <a:t>, населений пункт (тип, </a:t>
                      </a:r>
                      <a:r>
                        <a:rPr lang="ru-RU" dirty="0" err="1" smtClean="0"/>
                        <a:t>розмір</a:t>
                      </a:r>
                      <a:r>
                        <a:rPr lang="ru-RU" dirty="0" smtClean="0"/>
                        <a:t>, </a:t>
                      </a:r>
                      <a:r>
                        <a:rPr lang="ru-RU" dirty="0" err="1" smtClean="0"/>
                        <a:t>чисельність</a:t>
                      </a:r>
                      <a:r>
                        <a:rPr lang="ru-RU" dirty="0" smtClean="0"/>
                        <a:t>), </a:t>
                      </a:r>
                      <a:r>
                        <a:rPr lang="ru-RU" dirty="0" err="1" smtClean="0"/>
                        <a:t>клімат</a:t>
                      </a:r>
                      <a:r>
                        <a:rPr lang="ru-RU" dirty="0" smtClean="0"/>
                        <a:t>, </a:t>
                      </a:r>
                      <a:r>
                        <a:rPr lang="ru-RU" dirty="0" err="1" smtClean="0"/>
                        <a:t>щільність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населення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Соціальнодемографічний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критерій</a:t>
                      </a:r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Вік</a:t>
                      </a:r>
                      <a:r>
                        <a:rPr lang="ru-RU" dirty="0" smtClean="0"/>
                        <a:t>, стать, </a:t>
                      </a:r>
                      <a:r>
                        <a:rPr lang="ru-RU" dirty="0" err="1" smtClean="0"/>
                        <a:t>сімейний</a:t>
                      </a:r>
                      <a:r>
                        <a:rPr lang="ru-RU" dirty="0" smtClean="0"/>
                        <a:t> стан, </a:t>
                      </a:r>
                      <a:r>
                        <a:rPr lang="ru-RU" dirty="0" err="1" smtClean="0"/>
                        <a:t>кількість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членів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сім'ї</a:t>
                      </a:r>
                      <a:r>
                        <a:rPr lang="ru-RU" dirty="0" smtClean="0"/>
                        <a:t>, </a:t>
                      </a:r>
                      <a:r>
                        <a:rPr lang="ru-RU" dirty="0" err="1" smtClean="0"/>
                        <a:t>освіта</a:t>
                      </a:r>
                      <a:r>
                        <a:rPr lang="ru-RU" dirty="0" smtClean="0"/>
                        <a:t>, </a:t>
                      </a:r>
                      <a:r>
                        <a:rPr lang="ru-RU" dirty="0" err="1" smtClean="0"/>
                        <a:t>професія</a:t>
                      </a:r>
                      <a:r>
                        <a:rPr lang="ru-RU" dirty="0" smtClean="0"/>
                        <a:t>, </a:t>
                      </a:r>
                      <a:r>
                        <a:rPr lang="ru-RU" dirty="0" err="1" smtClean="0"/>
                        <a:t>релігія</a:t>
                      </a:r>
                      <a:r>
                        <a:rPr lang="ru-RU" dirty="0" smtClean="0"/>
                        <a:t>, </a:t>
                      </a:r>
                      <a:r>
                        <a:rPr lang="ru-RU" dirty="0" err="1" smtClean="0"/>
                        <a:t>національність</a:t>
                      </a:r>
                      <a:r>
                        <a:rPr lang="ru-RU" dirty="0" smtClean="0"/>
                        <a:t>, </a:t>
                      </a:r>
                      <a:r>
                        <a:rPr lang="ru-RU" dirty="0" err="1" smtClean="0"/>
                        <a:t>покоління</a:t>
                      </a:r>
                      <a:r>
                        <a:rPr lang="ru-RU" dirty="0" smtClean="0"/>
                        <a:t>, </a:t>
                      </a:r>
                      <a:r>
                        <a:rPr lang="ru-RU" dirty="0" err="1" smtClean="0"/>
                        <a:t>звички</a:t>
                      </a:r>
                      <a:r>
                        <a:rPr lang="ru-RU" dirty="0" smtClean="0"/>
                        <a:t>, </a:t>
                      </a:r>
                      <a:r>
                        <a:rPr lang="ru-RU" dirty="0" err="1" smtClean="0"/>
                        <a:t>традиції</a:t>
                      </a:r>
                      <a:r>
                        <a:rPr lang="ru-RU" dirty="0" smtClean="0"/>
                        <a:t>, </a:t>
                      </a:r>
                      <a:r>
                        <a:rPr lang="ru-RU" dirty="0" err="1" smtClean="0"/>
                        <a:t>цінності</a:t>
                      </a:r>
                      <a:r>
                        <a:rPr lang="ru-RU" dirty="0" smtClean="0"/>
                        <a:t>, </a:t>
                      </a:r>
                      <a:r>
                        <a:rPr lang="ru-RU" dirty="0" err="1" smtClean="0"/>
                        <a:t>стадія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життєвого</a:t>
                      </a:r>
                      <a:r>
                        <a:rPr lang="ru-RU" dirty="0" smtClean="0"/>
                        <a:t> циклу </a:t>
                      </a:r>
                      <a:r>
                        <a:rPr lang="ru-RU" dirty="0" err="1" smtClean="0"/>
                        <a:t>сім'ї</a:t>
                      </a:r>
                      <a:r>
                        <a:rPr lang="ru-RU" dirty="0" smtClean="0"/>
                        <a:t>, </a:t>
                      </a:r>
                      <a:r>
                        <a:rPr lang="ru-RU" dirty="0" err="1" smtClean="0"/>
                        <a:t>побутові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умови</a:t>
                      </a:r>
                      <a:r>
                        <a:rPr lang="ru-RU" dirty="0" smtClean="0"/>
                        <a:t>, </a:t>
                      </a:r>
                      <a:r>
                        <a:rPr lang="ru-RU" dirty="0" err="1" smtClean="0"/>
                        <a:t>соціальний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клас</a:t>
                      </a:r>
                      <a:r>
                        <a:rPr lang="ru-RU" dirty="0" smtClean="0"/>
                        <a:t>, </a:t>
                      </a:r>
                      <a:r>
                        <a:rPr lang="ru-RU" dirty="0" err="1" smtClean="0"/>
                        <a:t>рівень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прибутків</a:t>
                      </a:r>
                      <a:r>
                        <a:rPr lang="ru-RU" dirty="0" smtClean="0"/>
                        <a:t> і </a:t>
                      </a:r>
                      <a:r>
                        <a:rPr lang="ru-RU" dirty="0" err="1" smtClean="0"/>
                        <a:t>витрат</a:t>
                      </a:r>
                      <a:r>
                        <a:rPr lang="ru-RU" dirty="0" smtClean="0"/>
                        <a:t> на </a:t>
                      </a:r>
                      <a:r>
                        <a:rPr lang="ru-RU" dirty="0" err="1" smtClean="0"/>
                        <a:t>сім'ю</a:t>
                      </a:r>
                      <a:r>
                        <a:rPr lang="ru-RU" dirty="0" smtClean="0"/>
                        <a:t>, </a:t>
                      </a:r>
                      <a:r>
                        <a:rPr lang="ru-RU" dirty="0" err="1" smtClean="0"/>
                        <a:t>форми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заощаджень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Психографічний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критерій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Припускає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вивчення</a:t>
                      </a:r>
                      <a:r>
                        <a:rPr lang="ru-RU" dirty="0" smtClean="0"/>
                        <a:t> способу </a:t>
                      </a:r>
                      <a:r>
                        <a:rPr lang="ru-RU" dirty="0" err="1" smtClean="0"/>
                        <a:t>життя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споживача</a:t>
                      </a:r>
                      <a:r>
                        <a:rPr lang="ru-RU" dirty="0" smtClean="0"/>
                        <a:t>, </a:t>
                      </a:r>
                      <a:r>
                        <a:rPr lang="ru-RU" dirty="0" err="1" smtClean="0"/>
                        <a:t>його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реакцію</a:t>
                      </a:r>
                      <a:r>
                        <a:rPr lang="ru-RU" dirty="0" smtClean="0"/>
                        <a:t> на </a:t>
                      </a:r>
                      <a:r>
                        <a:rPr lang="ru-RU" dirty="0" err="1" smtClean="0"/>
                        <a:t>пропоновані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послуги</a:t>
                      </a:r>
                      <a:r>
                        <a:rPr lang="ru-RU" dirty="0" smtClean="0"/>
                        <a:t>, </a:t>
                      </a:r>
                      <a:r>
                        <a:rPr lang="ru-RU" dirty="0" err="1" smtClean="0"/>
                        <a:t>спосіб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їх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просування</a:t>
                      </a:r>
                      <a:r>
                        <a:rPr lang="ru-RU" dirty="0" smtClean="0"/>
                        <a:t>, а </a:t>
                      </a:r>
                      <a:r>
                        <a:rPr lang="ru-RU" dirty="0" err="1" smtClean="0"/>
                        <a:t>також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привід</a:t>
                      </a:r>
                      <a:r>
                        <a:rPr lang="ru-RU" dirty="0" smtClean="0"/>
                        <a:t> для </a:t>
                      </a:r>
                      <a:r>
                        <a:rPr lang="ru-RU" dirty="0" err="1" smtClean="0"/>
                        <a:t>придбання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послуги</a:t>
                      </a:r>
                      <a:r>
                        <a:rPr lang="ru-RU" dirty="0" smtClean="0"/>
                        <a:t> і </a:t>
                      </a:r>
                      <a:r>
                        <a:rPr lang="ru-RU" dirty="0" err="1" smtClean="0"/>
                        <a:t>відношення</a:t>
                      </a:r>
                      <a:r>
                        <a:rPr lang="ru-RU" dirty="0" smtClean="0"/>
                        <a:t> до </a:t>
                      </a:r>
                      <a:r>
                        <a:rPr lang="ru-RU" dirty="0" err="1" smtClean="0"/>
                        <a:t>неї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Спосіб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життя</a:t>
                      </a:r>
                      <a:r>
                        <a:rPr lang="ru-RU" dirty="0" smtClean="0"/>
                        <a:t> (</a:t>
                      </a:r>
                      <a:r>
                        <a:rPr lang="ru-RU" dirty="0" err="1" smtClean="0"/>
                        <a:t>консерватори</a:t>
                      </a:r>
                      <a:r>
                        <a:rPr lang="ru-RU" dirty="0" smtClean="0"/>
                        <a:t>, </a:t>
                      </a:r>
                      <a:r>
                        <a:rPr lang="ru-RU" dirty="0" err="1" smtClean="0"/>
                        <a:t>життєлюби</a:t>
                      </a:r>
                      <a:r>
                        <a:rPr lang="ru-RU" dirty="0" smtClean="0"/>
                        <a:t>, </a:t>
                      </a:r>
                      <a:r>
                        <a:rPr lang="ru-RU" dirty="0" err="1" smtClean="0"/>
                        <a:t>естети</a:t>
                      </a:r>
                      <a:r>
                        <a:rPr lang="ru-RU" dirty="0" smtClean="0"/>
                        <a:t>), стиль </a:t>
                      </a:r>
                      <a:r>
                        <a:rPr lang="ru-RU" dirty="0" err="1" smtClean="0"/>
                        <a:t>життя</a:t>
                      </a:r>
                      <a:r>
                        <a:rPr lang="ru-RU" dirty="0" smtClean="0"/>
                        <a:t> (</a:t>
                      </a:r>
                      <a:r>
                        <a:rPr lang="ru-RU" dirty="0" err="1" smtClean="0"/>
                        <a:t>молодіжний</a:t>
                      </a:r>
                      <a:r>
                        <a:rPr lang="ru-RU" dirty="0" smtClean="0"/>
                        <a:t>, </a:t>
                      </a:r>
                      <a:r>
                        <a:rPr lang="ru-RU" dirty="0" err="1" smtClean="0"/>
                        <a:t>спортивний</a:t>
                      </a:r>
                      <a:r>
                        <a:rPr lang="ru-RU" dirty="0" smtClean="0"/>
                        <a:t>, </a:t>
                      </a:r>
                      <a:r>
                        <a:rPr lang="ru-RU" dirty="0" err="1" smtClean="0"/>
                        <a:t>елітарний</a:t>
                      </a:r>
                      <a:r>
                        <a:rPr lang="ru-RU" dirty="0" smtClean="0"/>
                        <a:t>, </a:t>
                      </a:r>
                      <a:r>
                        <a:rPr lang="ru-RU" dirty="0" err="1" smtClean="0"/>
                        <a:t>діловий</a:t>
                      </a:r>
                      <a:r>
                        <a:rPr lang="ru-RU" dirty="0" smtClean="0"/>
                        <a:t>), тип особи (холерик, </a:t>
                      </a:r>
                      <a:r>
                        <a:rPr lang="ru-RU" dirty="0" err="1" smtClean="0"/>
                        <a:t>сангвінік</a:t>
                      </a:r>
                      <a:r>
                        <a:rPr lang="ru-RU" dirty="0" smtClean="0"/>
                        <a:t>, </a:t>
                      </a:r>
                      <a:r>
                        <a:rPr lang="ru-RU" dirty="0" err="1" smtClean="0"/>
                        <a:t>меланхолік</a:t>
                      </a:r>
                      <a:r>
                        <a:rPr lang="ru-RU" dirty="0" smtClean="0"/>
                        <a:t>)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Поведінковий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критерій</a:t>
                      </a:r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Причини </a:t>
                      </a:r>
                      <a:r>
                        <a:rPr lang="ru-RU" dirty="0" err="1" smtClean="0"/>
                        <a:t>купівлі</a:t>
                      </a:r>
                      <a:r>
                        <a:rPr lang="ru-RU" dirty="0" smtClean="0"/>
                        <a:t>, статус </a:t>
                      </a:r>
                      <a:r>
                        <a:rPr lang="ru-RU" dirty="0" err="1" smtClean="0"/>
                        <a:t>споживача</a:t>
                      </a:r>
                      <a:r>
                        <a:rPr lang="ru-RU" dirty="0" smtClean="0"/>
                        <a:t> (не </a:t>
                      </a:r>
                      <a:r>
                        <a:rPr lang="ru-RU" dirty="0" err="1" smtClean="0"/>
                        <a:t>був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користувачем</a:t>
                      </a:r>
                      <a:r>
                        <a:rPr lang="ru-RU" dirty="0" smtClean="0"/>
                        <a:t>, </a:t>
                      </a:r>
                      <a:r>
                        <a:rPr lang="ru-RU" dirty="0" err="1" smtClean="0"/>
                        <a:t>користувався</a:t>
                      </a:r>
                      <a:r>
                        <a:rPr lang="ru-RU" dirty="0" smtClean="0"/>
                        <a:t> у </a:t>
                      </a:r>
                      <a:r>
                        <a:rPr lang="ru-RU" dirty="0" err="1" smtClean="0"/>
                        <a:t>минулому</a:t>
                      </a:r>
                      <a:r>
                        <a:rPr lang="ru-RU" dirty="0" smtClean="0"/>
                        <a:t>, </a:t>
                      </a:r>
                      <a:r>
                        <a:rPr lang="ru-RU" dirty="0" err="1" smtClean="0"/>
                        <a:t>потенційний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або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регулярний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користувач</a:t>
                      </a:r>
                      <a:r>
                        <a:rPr lang="ru-RU" dirty="0" smtClean="0"/>
                        <a:t>), частота </a:t>
                      </a:r>
                      <a:r>
                        <a:rPr lang="ru-RU" dirty="0" err="1" smtClean="0"/>
                        <a:t>користування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продукцією</a:t>
                      </a:r>
                      <a:r>
                        <a:rPr lang="ru-RU" dirty="0" smtClean="0"/>
                        <a:t>, </a:t>
                      </a:r>
                      <a:r>
                        <a:rPr lang="ru-RU" dirty="0" err="1" smtClean="0"/>
                        <a:t>пошук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вигоди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банківського</a:t>
                      </a:r>
                      <a:r>
                        <a:rPr lang="ru-RU" dirty="0" smtClean="0"/>
                        <a:t> продукту (</a:t>
                      </a:r>
                      <a:r>
                        <a:rPr lang="ru-RU" dirty="0" err="1" smtClean="0"/>
                        <a:t>ціна</a:t>
                      </a:r>
                      <a:r>
                        <a:rPr lang="ru-RU" dirty="0" smtClean="0"/>
                        <a:t>, </a:t>
                      </a:r>
                      <a:r>
                        <a:rPr lang="ru-RU" dirty="0" err="1" smtClean="0"/>
                        <a:t>сервіс</a:t>
                      </a:r>
                      <a:r>
                        <a:rPr lang="ru-RU" dirty="0" smtClean="0"/>
                        <a:t>, </a:t>
                      </a:r>
                      <a:r>
                        <a:rPr lang="ru-RU" dirty="0" err="1" smtClean="0"/>
                        <a:t>якість</a:t>
                      </a:r>
                      <a:r>
                        <a:rPr lang="ru-RU" dirty="0" smtClean="0"/>
                        <a:t>), </a:t>
                      </a:r>
                      <a:r>
                        <a:rPr lang="ru-RU" dirty="0" err="1" smtClean="0"/>
                        <a:t>міра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випадковості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купівлі</a:t>
                      </a:r>
                      <a:r>
                        <a:rPr lang="ru-RU" dirty="0" smtClean="0"/>
                        <a:t>, </a:t>
                      </a:r>
                      <a:r>
                        <a:rPr lang="ru-RU" dirty="0" err="1" smtClean="0"/>
                        <a:t>лояльність</a:t>
                      </a:r>
                      <a:r>
                        <a:rPr lang="ru-RU" dirty="0" smtClean="0"/>
                        <a:t> до 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09282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466928"/>
            <a:ext cx="10515600" cy="5710035"/>
          </a:xfrm>
        </p:spPr>
        <p:txBody>
          <a:bodyPr>
            <a:normAutofit/>
          </a:bodyPr>
          <a:lstStyle/>
          <a:p>
            <a:pPr algn="just"/>
            <a:r>
              <a:rPr lang="ru-RU" dirty="0" err="1" smtClean="0"/>
              <a:t>Говорячи</a:t>
            </a:r>
            <a:r>
              <a:rPr lang="ru-RU" dirty="0" smtClean="0"/>
              <a:t> про </a:t>
            </a:r>
            <a:r>
              <a:rPr lang="ru-RU" dirty="0" err="1" smtClean="0"/>
              <a:t>сегментацію</a:t>
            </a:r>
            <a:r>
              <a:rPr lang="ru-RU" dirty="0" smtClean="0"/>
              <a:t> ринку, не </a:t>
            </a:r>
            <a:r>
              <a:rPr lang="ru-RU" dirty="0" err="1" smtClean="0"/>
              <a:t>можна</a:t>
            </a:r>
            <a:r>
              <a:rPr lang="ru-RU" dirty="0" smtClean="0"/>
              <a:t> не </a:t>
            </a:r>
            <a:r>
              <a:rPr lang="ru-RU" dirty="0" err="1" smtClean="0"/>
              <a:t>торкнутися</a:t>
            </a:r>
            <a:r>
              <a:rPr lang="ru-RU" dirty="0" smtClean="0"/>
              <a:t> </a:t>
            </a:r>
            <a:r>
              <a:rPr lang="ru-RU" dirty="0" err="1" smtClean="0"/>
              <a:t>рівнів</a:t>
            </a:r>
            <a:r>
              <a:rPr lang="ru-RU" dirty="0" smtClean="0"/>
              <a:t> </a:t>
            </a:r>
            <a:r>
              <a:rPr lang="ru-RU" dirty="0" err="1" smtClean="0"/>
              <a:t>сегментації</a:t>
            </a:r>
            <a:r>
              <a:rPr lang="ru-RU" dirty="0" smtClean="0"/>
              <a:t>: - сегмент ринку – велика, </a:t>
            </a:r>
            <a:r>
              <a:rPr lang="ru-RU" dirty="0" err="1" smtClean="0"/>
              <a:t>ідентифікована</a:t>
            </a:r>
            <a:r>
              <a:rPr lang="ru-RU" dirty="0" smtClean="0"/>
              <a:t> за </a:t>
            </a:r>
            <a:r>
              <a:rPr lang="ru-RU" dirty="0" err="1" smtClean="0"/>
              <a:t>певними</a:t>
            </a:r>
            <a:r>
              <a:rPr lang="ru-RU" dirty="0" smtClean="0"/>
              <a:t> </a:t>
            </a:r>
            <a:r>
              <a:rPr lang="ru-RU" dirty="0" err="1" smtClean="0"/>
              <a:t>ознаками</a:t>
            </a:r>
            <a:r>
              <a:rPr lang="ru-RU" dirty="0" smtClean="0"/>
              <a:t> </a:t>
            </a:r>
            <a:r>
              <a:rPr lang="ru-RU" dirty="0" err="1" smtClean="0"/>
              <a:t>група</a:t>
            </a:r>
            <a:r>
              <a:rPr lang="ru-RU" dirty="0" smtClean="0"/>
              <a:t> </a:t>
            </a:r>
            <a:r>
              <a:rPr lang="ru-RU" dirty="0" err="1" smtClean="0"/>
              <a:t>споживачів</a:t>
            </a:r>
            <a:r>
              <a:rPr lang="ru-RU" dirty="0" smtClean="0"/>
              <a:t> ринку; - </a:t>
            </a:r>
            <a:r>
              <a:rPr lang="ru-RU" dirty="0" err="1" smtClean="0"/>
              <a:t>ніша</a:t>
            </a:r>
            <a:r>
              <a:rPr lang="ru-RU" dirty="0" smtClean="0"/>
              <a:t> ринку – велика </a:t>
            </a:r>
            <a:r>
              <a:rPr lang="ru-RU" dirty="0" err="1" smtClean="0"/>
              <a:t>група</a:t>
            </a:r>
            <a:r>
              <a:rPr lang="ru-RU" dirty="0" smtClean="0"/>
              <a:t> </a:t>
            </a:r>
            <a:r>
              <a:rPr lang="ru-RU" dirty="0" err="1" smtClean="0"/>
              <a:t>споживачів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мають</a:t>
            </a:r>
            <a:r>
              <a:rPr lang="ru-RU" dirty="0" smtClean="0"/>
              <a:t> </a:t>
            </a:r>
            <a:r>
              <a:rPr lang="ru-RU" dirty="0" err="1" smtClean="0"/>
              <a:t>певну</a:t>
            </a:r>
            <a:r>
              <a:rPr lang="ru-RU" dirty="0" smtClean="0"/>
              <a:t> схожу характеристику і потреби,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недостатньо</a:t>
            </a:r>
            <a:r>
              <a:rPr lang="ru-RU" dirty="0" smtClean="0"/>
              <a:t> </a:t>
            </a:r>
            <a:r>
              <a:rPr lang="ru-RU" dirty="0" err="1" smtClean="0"/>
              <a:t>задовольняють</a:t>
            </a:r>
            <a:r>
              <a:rPr lang="ru-RU" dirty="0" smtClean="0"/>
              <a:t> </a:t>
            </a:r>
            <a:r>
              <a:rPr lang="ru-RU" dirty="0" err="1" smtClean="0"/>
              <a:t>конкуренти</a:t>
            </a:r>
            <a:r>
              <a:rPr lang="ru-RU" dirty="0" smtClean="0"/>
              <a:t>; - </a:t>
            </a:r>
            <a:r>
              <a:rPr lang="ru-RU" dirty="0" err="1" smtClean="0"/>
              <a:t>група</a:t>
            </a:r>
            <a:r>
              <a:rPr lang="ru-RU" dirty="0" smtClean="0"/>
              <a:t> </a:t>
            </a:r>
            <a:r>
              <a:rPr lang="ru-RU" dirty="0" err="1" smtClean="0"/>
              <a:t>споживачів</a:t>
            </a:r>
            <a:r>
              <a:rPr lang="ru-RU" dirty="0" smtClean="0"/>
              <a:t> </a:t>
            </a:r>
            <a:r>
              <a:rPr lang="ru-RU" dirty="0" err="1" smtClean="0"/>
              <a:t>регіону</a:t>
            </a:r>
            <a:r>
              <a:rPr lang="ru-RU" dirty="0" smtClean="0"/>
              <a:t>; - </a:t>
            </a:r>
            <a:r>
              <a:rPr lang="ru-RU" dirty="0" err="1" smtClean="0"/>
              <a:t>окремі</a:t>
            </a:r>
            <a:r>
              <a:rPr lang="ru-RU" dirty="0" smtClean="0"/>
              <a:t> </a:t>
            </a:r>
            <a:r>
              <a:rPr lang="ru-RU" dirty="0" err="1" smtClean="0"/>
              <a:t>споживачі</a:t>
            </a:r>
            <a:r>
              <a:rPr lang="ru-RU" dirty="0" smtClean="0"/>
              <a:t>. Таким чином,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говорити</a:t>
            </a:r>
            <a:r>
              <a:rPr lang="ru-RU" dirty="0" smtClean="0"/>
              <a:t> і про </a:t>
            </a:r>
            <a:r>
              <a:rPr lang="ru-RU" dirty="0" err="1" smtClean="0"/>
              <a:t>різні</a:t>
            </a:r>
            <a:r>
              <a:rPr lang="ru-RU" dirty="0" smtClean="0"/>
              <a:t> </a:t>
            </a:r>
            <a:r>
              <a:rPr lang="ru-RU" dirty="0" err="1" smtClean="0"/>
              <a:t>рівні</a:t>
            </a:r>
            <a:r>
              <a:rPr lang="ru-RU" dirty="0" smtClean="0"/>
              <a:t> маркетингу: </a:t>
            </a:r>
            <a:r>
              <a:rPr lang="ru-RU" dirty="0" err="1" smtClean="0"/>
              <a:t>від</a:t>
            </a:r>
            <a:r>
              <a:rPr lang="ru-RU" dirty="0" smtClean="0"/>
              <a:t> маркетингу сегмента до </a:t>
            </a:r>
            <a:r>
              <a:rPr lang="ru-RU" dirty="0" err="1" smtClean="0"/>
              <a:t>індивідуалізованого</a:t>
            </a:r>
            <a:r>
              <a:rPr lang="ru-RU" dirty="0" smtClean="0"/>
              <a:t> маркетингу, коли </a:t>
            </a:r>
            <a:r>
              <a:rPr lang="ru-RU" dirty="0" err="1" smtClean="0"/>
              <a:t>кожен</a:t>
            </a:r>
            <a:r>
              <a:rPr lang="ru-RU" dirty="0" smtClean="0"/>
              <a:t> </a:t>
            </a:r>
            <a:r>
              <a:rPr lang="ru-RU" dirty="0" err="1" smtClean="0"/>
              <a:t>окремий</a:t>
            </a:r>
            <a:r>
              <a:rPr lang="ru-RU" dirty="0" smtClean="0"/>
              <a:t> </a:t>
            </a:r>
            <a:r>
              <a:rPr lang="ru-RU" dirty="0" err="1" smtClean="0"/>
              <a:t>споживач</a:t>
            </a:r>
            <a:r>
              <a:rPr lang="ru-RU" dirty="0" smtClean="0"/>
              <a:t> </a:t>
            </a:r>
            <a:r>
              <a:rPr lang="ru-RU" dirty="0" err="1" smtClean="0"/>
              <a:t>вважається</a:t>
            </a:r>
            <a:r>
              <a:rPr lang="ru-RU" dirty="0" smtClean="0"/>
              <a:t> </a:t>
            </a:r>
            <a:r>
              <a:rPr lang="ru-RU" dirty="0" err="1" smtClean="0"/>
              <a:t>цілим</a:t>
            </a:r>
            <a:r>
              <a:rPr lang="ru-RU" dirty="0" smtClean="0"/>
              <a:t> сегментом ринку. </a:t>
            </a:r>
            <a:r>
              <a:rPr lang="ru-RU" dirty="0" err="1" smtClean="0"/>
              <a:t>Тобто</a:t>
            </a:r>
            <a:r>
              <a:rPr lang="ru-RU" dirty="0" smtClean="0"/>
              <a:t> </a:t>
            </a:r>
            <a:r>
              <a:rPr lang="ru-RU" dirty="0" err="1" smtClean="0"/>
              <a:t>йдеться</a:t>
            </a:r>
            <a:r>
              <a:rPr lang="ru-RU" dirty="0" smtClean="0"/>
              <a:t> про </a:t>
            </a:r>
            <a:r>
              <a:rPr lang="ru-RU" dirty="0" err="1" smtClean="0"/>
              <a:t>можливу</a:t>
            </a:r>
            <a:r>
              <a:rPr lang="ru-RU" dirty="0" smtClean="0"/>
              <a:t> </a:t>
            </a:r>
            <a:r>
              <a:rPr lang="ru-RU" dirty="0" err="1" smtClean="0"/>
              <a:t>кількість</a:t>
            </a:r>
            <a:r>
              <a:rPr lang="ru-RU" dirty="0" smtClean="0"/>
              <a:t> </a:t>
            </a:r>
            <a:r>
              <a:rPr lang="ru-RU" dirty="0" err="1" smtClean="0"/>
              <a:t>сегментів</a:t>
            </a:r>
            <a:r>
              <a:rPr lang="ru-RU" dirty="0" smtClean="0"/>
              <a:t>, на 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 err="1" smtClean="0"/>
              <a:t>працюватиме</a:t>
            </a:r>
            <a:r>
              <a:rPr lang="ru-RU" dirty="0" smtClean="0"/>
              <a:t> банк. </a:t>
            </a:r>
            <a:endParaRPr lang="ru-RU" dirty="0" smtClean="0"/>
          </a:p>
          <a:p>
            <a:pPr algn="just"/>
            <a:r>
              <a:rPr lang="ru-RU" dirty="0" err="1" smtClean="0"/>
              <a:t>Виділяють</a:t>
            </a:r>
            <a:r>
              <a:rPr lang="ru-RU" dirty="0" smtClean="0"/>
              <a:t> </a:t>
            </a:r>
            <a:r>
              <a:rPr lang="ru-RU" dirty="0" err="1" smtClean="0"/>
              <a:t>п'ять</a:t>
            </a:r>
            <a:r>
              <a:rPr lang="ru-RU" dirty="0" smtClean="0"/>
              <a:t> </a:t>
            </a:r>
            <a:r>
              <a:rPr lang="ru-RU" dirty="0" err="1" smtClean="0"/>
              <a:t>варіантів</a:t>
            </a:r>
            <a:r>
              <a:rPr lang="ru-RU" dirty="0" smtClean="0"/>
              <a:t> </a:t>
            </a:r>
            <a:r>
              <a:rPr lang="ru-RU" dirty="0" err="1" smtClean="0"/>
              <a:t>стратегій</a:t>
            </a:r>
            <a:r>
              <a:rPr lang="ru-RU" dirty="0" smtClean="0"/>
              <a:t> </a:t>
            </a:r>
            <a:r>
              <a:rPr lang="ru-RU" dirty="0" err="1" smtClean="0"/>
              <a:t>охоплення</a:t>
            </a:r>
            <a:r>
              <a:rPr lang="ru-RU" dirty="0" smtClean="0"/>
              <a:t> </a:t>
            </a:r>
            <a:r>
              <a:rPr lang="ru-RU" dirty="0" err="1" smtClean="0"/>
              <a:t>сегментів</a:t>
            </a:r>
            <a:r>
              <a:rPr lang="ru-RU" dirty="0" smtClean="0"/>
              <a:t>:</a:t>
            </a:r>
          </a:p>
          <a:p>
            <a:pPr algn="just"/>
            <a:r>
              <a:rPr lang="ru-RU" dirty="0" smtClean="0"/>
              <a:t>1) </a:t>
            </a:r>
            <a:r>
              <a:rPr lang="ru-RU" dirty="0" err="1" smtClean="0"/>
              <a:t>концентрація</a:t>
            </a:r>
            <a:r>
              <a:rPr lang="ru-RU" dirty="0" smtClean="0"/>
              <a:t> </a:t>
            </a:r>
            <a:r>
              <a:rPr lang="ru-RU" dirty="0" err="1" smtClean="0"/>
              <a:t>зусиль</a:t>
            </a:r>
            <a:r>
              <a:rPr lang="ru-RU" dirty="0" smtClean="0"/>
              <a:t> на одному </a:t>
            </a:r>
            <a:r>
              <a:rPr lang="ru-RU" dirty="0" err="1" smtClean="0"/>
              <a:t>сегменті</a:t>
            </a:r>
            <a:r>
              <a:rPr lang="ru-RU" dirty="0" smtClean="0"/>
              <a:t>; 2) </a:t>
            </a:r>
            <a:r>
              <a:rPr lang="ru-RU" dirty="0" err="1" smtClean="0"/>
              <a:t>вибіркова</a:t>
            </a:r>
            <a:r>
              <a:rPr lang="ru-RU" dirty="0" smtClean="0"/>
              <a:t> </a:t>
            </a:r>
            <a:r>
              <a:rPr lang="ru-RU" dirty="0" err="1" smtClean="0"/>
              <a:t>спеціалізація</a:t>
            </a:r>
            <a:r>
              <a:rPr lang="ru-RU" dirty="0" smtClean="0"/>
              <a:t> - </a:t>
            </a:r>
            <a:r>
              <a:rPr lang="ru-RU" dirty="0" err="1" smtClean="0"/>
              <a:t>вибір</a:t>
            </a:r>
            <a:r>
              <a:rPr lang="ru-RU" dirty="0" smtClean="0"/>
              <a:t> </a:t>
            </a:r>
            <a:r>
              <a:rPr lang="ru-RU" dirty="0" err="1" smtClean="0"/>
              <a:t>декількох</a:t>
            </a:r>
            <a:r>
              <a:rPr lang="ru-RU" dirty="0" smtClean="0"/>
              <a:t> </a:t>
            </a:r>
            <a:r>
              <a:rPr lang="ru-RU" dirty="0" err="1" smtClean="0"/>
              <a:t>сегментів</a:t>
            </a:r>
            <a:r>
              <a:rPr lang="ru-RU" dirty="0" smtClean="0"/>
              <a:t>, </a:t>
            </a:r>
            <a:r>
              <a:rPr lang="ru-RU" dirty="0" err="1" smtClean="0"/>
              <a:t>привабливих</a:t>
            </a:r>
            <a:r>
              <a:rPr lang="ru-RU" dirty="0" smtClean="0"/>
              <a:t> з </a:t>
            </a:r>
            <a:r>
              <a:rPr lang="ru-RU" dirty="0" err="1" smtClean="0"/>
              <a:t>позиції</a:t>
            </a:r>
            <a:r>
              <a:rPr lang="ru-RU" dirty="0" smtClean="0"/>
              <a:t> </a:t>
            </a:r>
            <a:r>
              <a:rPr lang="ru-RU" dirty="0" err="1" smtClean="0"/>
              <a:t>поставлених</a:t>
            </a:r>
            <a:r>
              <a:rPr lang="ru-RU" dirty="0" smtClean="0"/>
              <a:t> банком </a:t>
            </a:r>
            <a:r>
              <a:rPr lang="ru-RU" dirty="0" err="1" smtClean="0"/>
              <a:t>цілей</a:t>
            </a:r>
            <a:r>
              <a:rPr lang="ru-RU" dirty="0" smtClean="0"/>
              <a:t> і </a:t>
            </a:r>
            <a:r>
              <a:rPr lang="ru-RU" dirty="0" err="1" smtClean="0"/>
              <a:t>наявності</a:t>
            </a:r>
            <a:r>
              <a:rPr lang="ru-RU" dirty="0" smtClean="0"/>
              <a:t> у </a:t>
            </a:r>
            <a:r>
              <a:rPr lang="ru-RU" dirty="0" err="1" smtClean="0"/>
              <a:t>нього</a:t>
            </a:r>
            <a:r>
              <a:rPr lang="ru-RU" dirty="0" smtClean="0"/>
              <a:t> </a:t>
            </a:r>
            <a:r>
              <a:rPr lang="ru-RU" dirty="0" err="1" smtClean="0"/>
              <a:t>ресурсів</a:t>
            </a:r>
            <a:r>
              <a:rPr lang="ru-RU" dirty="0" smtClean="0"/>
              <a:t>; 3) </a:t>
            </a:r>
            <a:r>
              <a:rPr lang="ru-RU" dirty="0" err="1" smtClean="0"/>
              <a:t>товарна</a:t>
            </a:r>
            <a:r>
              <a:rPr lang="ru-RU" dirty="0" smtClean="0"/>
              <a:t> </a:t>
            </a:r>
            <a:r>
              <a:rPr lang="ru-RU" dirty="0" err="1" smtClean="0"/>
              <a:t>спеціалізація</a:t>
            </a:r>
            <a:r>
              <a:rPr lang="ru-RU" dirty="0" smtClean="0"/>
              <a:t> - </a:t>
            </a:r>
            <a:r>
              <a:rPr lang="ru-RU" dirty="0" err="1" smtClean="0"/>
              <a:t>концентрація</a:t>
            </a:r>
            <a:r>
              <a:rPr lang="ru-RU" dirty="0" smtClean="0"/>
              <a:t> </a:t>
            </a:r>
            <a:r>
              <a:rPr lang="ru-RU" dirty="0" err="1" smtClean="0"/>
              <a:t>зусиль</a:t>
            </a:r>
            <a:r>
              <a:rPr lang="ru-RU" dirty="0" smtClean="0"/>
              <a:t> на </a:t>
            </a:r>
            <a:r>
              <a:rPr lang="ru-RU" dirty="0" err="1" smtClean="0"/>
              <a:t>виробництві</a:t>
            </a:r>
            <a:r>
              <a:rPr lang="ru-RU" dirty="0" smtClean="0"/>
              <a:t> одного виду </a:t>
            </a:r>
            <a:r>
              <a:rPr lang="ru-RU" dirty="0" err="1" smtClean="0"/>
              <a:t>продукції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надання</a:t>
            </a:r>
            <a:r>
              <a:rPr lang="ru-RU" dirty="0" smtClean="0"/>
              <a:t> одного виду </a:t>
            </a:r>
            <a:r>
              <a:rPr lang="ru-RU" dirty="0" err="1" smtClean="0"/>
              <a:t>послуг</a:t>
            </a:r>
            <a:r>
              <a:rPr lang="ru-RU" dirty="0" smtClean="0"/>
              <a:t> </a:t>
            </a:r>
            <a:r>
              <a:rPr lang="ru-RU" dirty="0" err="1" smtClean="0"/>
              <a:t>декільком</a:t>
            </a:r>
            <a:r>
              <a:rPr lang="ru-RU" dirty="0" smtClean="0"/>
              <a:t> сегментам ринку; 4) </a:t>
            </a:r>
            <a:r>
              <a:rPr lang="ru-RU" dirty="0" err="1" smtClean="0"/>
              <a:t>ринкова</a:t>
            </a:r>
            <a:r>
              <a:rPr lang="ru-RU" dirty="0" smtClean="0"/>
              <a:t> </a:t>
            </a:r>
            <a:r>
              <a:rPr lang="ru-RU" dirty="0" err="1" smtClean="0"/>
              <a:t>спеціалізація</a:t>
            </a:r>
            <a:r>
              <a:rPr lang="ru-RU" dirty="0" smtClean="0"/>
              <a:t> - </a:t>
            </a:r>
            <a:r>
              <a:rPr lang="ru-RU" dirty="0" err="1" smtClean="0"/>
              <a:t>зосередження</a:t>
            </a:r>
            <a:r>
              <a:rPr lang="ru-RU" dirty="0" smtClean="0"/>
              <a:t> </a:t>
            </a:r>
            <a:r>
              <a:rPr lang="ru-RU" dirty="0" err="1" smtClean="0"/>
              <a:t>уваги</a:t>
            </a:r>
            <a:r>
              <a:rPr lang="ru-RU" dirty="0" smtClean="0"/>
              <a:t> на </a:t>
            </a:r>
            <a:r>
              <a:rPr lang="ru-RU" dirty="0" err="1" smtClean="0"/>
              <a:t>задоволенні</a:t>
            </a:r>
            <a:r>
              <a:rPr lang="ru-RU" dirty="0" smtClean="0"/>
              <a:t> </a:t>
            </a:r>
            <a:r>
              <a:rPr lang="ru-RU" dirty="0" err="1" smtClean="0"/>
              <a:t>різних</a:t>
            </a:r>
            <a:r>
              <a:rPr lang="ru-RU" dirty="0" smtClean="0"/>
              <a:t> потреб </a:t>
            </a:r>
            <a:r>
              <a:rPr lang="ru-RU" dirty="0" err="1" smtClean="0"/>
              <a:t>вибраної</a:t>
            </a:r>
            <a:r>
              <a:rPr lang="ru-RU" dirty="0" smtClean="0"/>
              <a:t> </a:t>
            </a:r>
            <a:r>
              <a:rPr lang="ru-RU" dirty="0" err="1" smtClean="0"/>
              <a:t>групи</a:t>
            </a:r>
            <a:r>
              <a:rPr lang="ru-RU" dirty="0" smtClean="0"/>
              <a:t> </a:t>
            </a:r>
            <a:r>
              <a:rPr lang="ru-RU" dirty="0" err="1" smtClean="0"/>
              <a:t>цільових</a:t>
            </a:r>
            <a:r>
              <a:rPr lang="ru-RU" dirty="0" smtClean="0"/>
              <a:t> </a:t>
            </a:r>
            <a:r>
              <a:rPr lang="ru-RU" dirty="0" err="1" smtClean="0"/>
              <a:t>споживачів</a:t>
            </a:r>
            <a:r>
              <a:rPr lang="ru-RU" dirty="0" smtClean="0"/>
              <a:t>; 5) </a:t>
            </a:r>
            <a:r>
              <a:rPr lang="ru-RU" dirty="0" err="1" smtClean="0"/>
              <a:t>повне</a:t>
            </a:r>
            <a:r>
              <a:rPr lang="ru-RU" dirty="0" smtClean="0"/>
              <a:t> </a:t>
            </a:r>
            <a:r>
              <a:rPr lang="ru-RU" dirty="0" err="1" smtClean="0"/>
              <a:t>охоплення</a:t>
            </a:r>
            <a:r>
              <a:rPr lang="ru-RU" dirty="0" smtClean="0"/>
              <a:t> ринку - </a:t>
            </a:r>
            <a:r>
              <a:rPr lang="ru-RU" dirty="0" err="1" smtClean="0"/>
              <a:t>надання</a:t>
            </a:r>
            <a:r>
              <a:rPr lang="ru-RU" dirty="0" smtClean="0"/>
              <a:t> </a:t>
            </a:r>
            <a:r>
              <a:rPr lang="ru-RU" dirty="0" err="1" smtClean="0"/>
              <a:t>всім</a:t>
            </a:r>
            <a:r>
              <a:rPr lang="ru-RU" dirty="0" smtClean="0"/>
              <a:t> </a:t>
            </a:r>
            <a:r>
              <a:rPr lang="ru-RU" dirty="0" err="1" smtClean="0"/>
              <a:t>групам</a:t>
            </a:r>
            <a:r>
              <a:rPr lang="ru-RU" dirty="0" smtClean="0"/>
              <a:t> </a:t>
            </a:r>
            <a:r>
              <a:rPr lang="ru-RU" dirty="0" err="1" smtClean="0"/>
              <a:t>споживачів</a:t>
            </a:r>
            <a:r>
              <a:rPr lang="ru-RU" dirty="0" smtClean="0"/>
              <a:t> </a:t>
            </a:r>
            <a:r>
              <a:rPr lang="ru-RU" dirty="0" err="1" smtClean="0"/>
              <a:t>яких-небудь</a:t>
            </a:r>
            <a:r>
              <a:rPr lang="ru-RU" dirty="0" smtClean="0"/>
              <a:t> </a:t>
            </a:r>
            <a:r>
              <a:rPr lang="ru-RU" dirty="0" err="1" smtClean="0"/>
              <a:t>продуктів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їм</a:t>
            </a:r>
            <a:r>
              <a:rPr lang="ru-RU" dirty="0" smtClean="0"/>
              <a:t> </a:t>
            </a:r>
            <a:r>
              <a:rPr lang="ru-RU" dirty="0" err="1" smtClean="0"/>
              <a:t>можуть</a:t>
            </a:r>
            <a:r>
              <a:rPr lang="ru-RU" dirty="0" smtClean="0"/>
              <a:t> </a:t>
            </a:r>
            <a:r>
              <a:rPr lang="ru-RU" dirty="0" err="1" smtClean="0"/>
              <a:t>знадобитися</a:t>
            </a:r>
            <a:r>
              <a:rPr lang="ru-RU" dirty="0" smtClean="0"/>
              <a:t> (</a:t>
            </a:r>
            <a:r>
              <a:rPr lang="ru-RU" dirty="0" err="1" smtClean="0"/>
              <a:t>недиференційований</a:t>
            </a:r>
            <a:r>
              <a:rPr lang="ru-RU" dirty="0" smtClean="0"/>
              <a:t> маркетинг)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23278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Вибір</a:t>
            </a:r>
            <a:r>
              <a:rPr lang="ru-RU" dirty="0" smtClean="0"/>
              <a:t> </a:t>
            </a:r>
            <a:r>
              <a:rPr lang="ru-RU" dirty="0" err="1" smtClean="0"/>
              <a:t>цільових</a:t>
            </a:r>
            <a:r>
              <a:rPr lang="ru-RU" dirty="0" smtClean="0"/>
              <a:t> </a:t>
            </a:r>
            <a:r>
              <a:rPr lang="ru-RU" dirty="0" err="1" smtClean="0"/>
              <a:t>ринків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ru-RU" dirty="0" err="1" smtClean="0"/>
              <a:t>Вибір</a:t>
            </a:r>
            <a:r>
              <a:rPr lang="ru-RU" dirty="0" smtClean="0"/>
              <a:t> </a:t>
            </a:r>
            <a:r>
              <a:rPr lang="ru-RU" dirty="0" err="1" smtClean="0"/>
              <a:t>цільових</a:t>
            </a:r>
            <a:r>
              <a:rPr lang="ru-RU" dirty="0" smtClean="0"/>
              <a:t> </a:t>
            </a:r>
            <a:r>
              <a:rPr lang="ru-RU" dirty="0" err="1" smtClean="0"/>
              <a:t>ринків</a:t>
            </a:r>
            <a:r>
              <a:rPr lang="ru-RU" dirty="0" smtClean="0"/>
              <a:t> – </a:t>
            </a:r>
            <a:r>
              <a:rPr lang="ru-RU" dirty="0" err="1" smtClean="0"/>
              <a:t>пошук</a:t>
            </a:r>
            <a:r>
              <a:rPr lang="ru-RU" dirty="0" smtClean="0"/>
              <a:t> банком </a:t>
            </a:r>
            <a:r>
              <a:rPr lang="ru-RU" dirty="0" err="1" smtClean="0"/>
              <a:t>найпривабливішої</a:t>
            </a:r>
            <a:r>
              <a:rPr lang="ru-RU" dirty="0" smtClean="0"/>
              <a:t> </a:t>
            </a:r>
            <a:r>
              <a:rPr lang="ru-RU" dirty="0" err="1" smtClean="0"/>
              <a:t>групи</a:t>
            </a:r>
            <a:r>
              <a:rPr lang="ru-RU" dirty="0" smtClean="0"/>
              <a:t> </a:t>
            </a:r>
            <a:r>
              <a:rPr lang="ru-RU" dirty="0" err="1" smtClean="0"/>
              <a:t>клієнтів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відносяться</a:t>
            </a:r>
            <a:r>
              <a:rPr lang="ru-RU" dirty="0" smtClean="0"/>
              <a:t> до одного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декількох</a:t>
            </a:r>
            <a:r>
              <a:rPr lang="ru-RU" dirty="0" smtClean="0"/>
              <a:t> </a:t>
            </a:r>
            <a:r>
              <a:rPr lang="ru-RU" dirty="0" err="1" smtClean="0"/>
              <a:t>однорідних</a:t>
            </a:r>
            <a:r>
              <a:rPr lang="ru-RU" dirty="0" smtClean="0"/>
              <a:t> </a:t>
            </a:r>
            <a:r>
              <a:rPr lang="ru-RU" dirty="0" err="1" smtClean="0"/>
              <a:t>сегментів</a:t>
            </a:r>
            <a:r>
              <a:rPr lang="ru-RU" dirty="0" smtClean="0"/>
              <a:t>, для </a:t>
            </a:r>
            <a:r>
              <a:rPr lang="ru-RU" dirty="0" err="1" smtClean="0"/>
              <a:t>реалізації</a:t>
            </a:r>
            <a:r>
              <a:rPr lang="ru-RU" dirty="0" smtClean="0"/>
              <a:t> </a:t>
            </a:r>
            <a:r>
              <a:rPr lang="ru-RU" dirty="0" err="1" smtClean="0"/>
              <a:t>своїх</a:t>
            </a:r>
            <a:r>
              <a:rPr lang="ru-RU" dirty="0" smtClean="0"/>
              <a:t> </a:t>
            </a:r>
            <a:r>
              <a:rPr lang="ru-RU" dirty="0" err="1" smtClean="0"/>
              <a:t>продуктів</a:t>
            </a:r>
            <a:r>
              <a:rPr lang="ru-RU" dirty="0" smtClean="0"/>
              <a:t> на </a:t>
            </a:r>
            <a:r>
              <a:rPr lang="ru-RU" dirty="0" err="1" smtClean="0"/>
              <a:t>цих</a:t>
            </a:r>
            <a:r>
              <a:rPr lang="ru-RU" dirty="0" smtClean="0"/>
              <a:t> сегментах ринку. </a:t>
            </a:r>
            <a:r>
              <a:rPr lang="ru-RU" dirty="0" err="1" smtClean="0"/>
              <a:t>Тобто</a:t>
            </a:r>
            <a:r>
              <a:rPr lang="ru-RU" dirty="0" smtClean="0"/>
              <a:t> </a:t>
            </a:r>
            <a:r>
              <a:rPr lang="ru-RU" dirty="0" err="1" smtClean="0"/>
              <a:t>саме</a:t>
            </a:r>
            <a:r>
              <a:rPr lang="ru-RU" dirty="0" smtClean="0"/>
              <a:t> для </a:t>
            </a:r>
            <a:r>
              <a:rPr lang="ru-RU" dirty="0" err="1" smtClean="0"/>
              <a:t>цих</a:t>
            </a:r>
            <a:r>
              <a:rPr lang="ru-RU" dirty="0" smtClean="0"/>
              <a:t> </a:t>
            </a:r>
            <a:r>
              <a:rPr lang="ru-RU" dirty="0" err="1" smtClean="0"/>
              <a:t>ринків</a:t>
            </a:r>
            <a:r>
              <a:rPr lang="ru-RU" dirty="0" smtClean="0"/>
              <a:t> </a:t>
            </a:r>
            <a:r>
              <a:rPr lang="ru-RU" dirty="0" err="1" smtClean="0"/>
              <a:t>плануватиметься</a:t>
            </a:r>
            <a:r>
              <a:rPr lang="ru-RU" dirty="0" smtClean="0"/>
              <a:t> </a:t>
            </a:r>
            <a:r>
              <a:rPr lang="ru-RU" dirty="0" err="1" smtClean="0"/>
              <a:t>асортиментна</a:t>
            </a:r>
            <a:r>
              <a:rPr lang="ru-RU" dirty="0" smtClean="0"/>
              <a:t> </a:t>
            </a:r>
            <a:r>
              <a:rPr lang="ru-RU" dirty="0" err="1" smtClean="0"/>
              <a:t>політика</a:t>
            </a:r>
            <a:r>
              <a:rPr lang="ru-RU" dirty="0" smtClean="0"/>
              <a:t>, </a:t>
            </a:r>
            <a:r>
              <a:rPr lang="ru-RU" dirty="0" err="1" smtClean="0"/>
              <a:t>встановлюватиметься</a:t>
            </a:r>
            <a:r>
              <a:rPr lang="ru-RU" dirty="0" smtClean="0"/>
              <a:t> </a:t>
            </a:r>
            <a:r>
              <a:rPr lang="ru-RU" dirty="0" err="1" smtClean="0"/>
              <a:t>ціна</a:t>
            </a:r>
            <a:r>
              <a:rPr lang="ru-RU" dirty="0" smtClean="0"/>
              <a:t>, </a:t>
            </a:r>
            <a:r>
              <a:rPr lang="ru-RU" dirty="0" err="1" smtClean="0"/>
              <a:t>плануватиметься</a:t>
            </a:r>
            <a:r>
              <a:rPr lang="ru-RU" dirty="0" smtClean="0"/>
              <a:t> система </a:t>
            </a:r>
            <a:r>
              <a:rPr lang="ru-RU" dirty="0" err="1" smtClean="0"/>
              <a:t>дистрибуції</a:t>
            </a:r>
            <a:r>
              <a:rPr lang="ru-RU" dirty="0" smtClean="0"/>
              <a:t> і </a:t>
            </a:r>
            <a:r>
              <a:rPr lang="ru-RU" dirty="0" err="1" smtClean="0"/>
              <a:t>комунікації</a:t>
            </a:r>
            <a:r>
              <a:rPr lang="ru-RU" dirty="0" smtClean="0"/>
              <a:t>. Тому </a:t>
            </a:r>
            <a:r>
              <a:rPr lang="ru-RU" dirty="0" err="1" smtClean="0"/>
              <a:t>вибір</a:t>
            </a:r>
            <a:r>
              <a:rPr lang="ru-RU" dirty="0" smtClean="0"/>
              <a:t> </a:t>
            </a:r>
            <a:r>
              <a:rPr lang="ru-RU" dirty="0" err="1" smtClean="0"/>
              <a:t>цільових</a:t>
            </a:r>
            <a:r>
              <a:rPr lang="ru-RU" dirty="0" smtClean="0"/>
              <a:t> </a:t>
            </a:r>
            <a:r>
              <a:rPr lang="ru-RU" dirty="0" err="1" smtClean="0"/>
              <a:t>ринків</a:t>
            </a:r>
            <a:r>
              <a:rPr lang="ru-RU" dirty="0" smtClean="0"/>
              <a:t> </a:t>
            </a:r>
            <a:r>
              <a:rPr lang="ru-RU" dirty="0" err="1" smtClean="0"/>
              <a:t>здійснюють</a:t>
            </a:r>
            <a:r>
              <a:rPr lang="ru-RU" dirty="0" smtClean="0"/>
              <a:t> з точки </a:t>
            </a:r>
            <a:r>
              <a:rPr lang="ru-RU" dirty="0" err="1" smtClean="0"/>
              <a:t>зору</a:t>
            </a:r>
            <a:r>
              <a:rPr lang="ru-RU" dirty="0" smtClean="0"/>
              <a:t> </a:t>
            </a:r>
            <a:r>
              <a:rPr lang="ru-RU" dirty="0" err="1" smtClean="0"/>
              <a:t>аналізу</a:t>
            </a:r>
            <a:r>
              <a:rPr lang="ru-RU" dirty="0" smtClean="0"/>
              <a:t> </a:t>
            </a:r>
            <a:r>
              <a:rPr lang="ru-RU" dirty="0" err="1" smtClean="0"/>
              <a:t>можливостей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відкриваються</a:t>
            </a:r>
            <a:r>
              <a:rPr lang="ru-RU" dirty="0" smtClean="0"/>
              <a:t> перед банком при </a:t>
            </a:r>
            <a:r>
              <a:rPr lang="ru-RU" dirty="0" err="1" smtClean="0"/>
              <a:t>обслуговуванні</a:t>
            </a:r>
            <a:r>
              <a:rPr lang="ru-RU" dirty="0" smtClean="0"/>
              <a:t> </a:t>
            </a:r>
            <a:r>
              <a:rPr lang="ru-RU" dirty="0" err="1" smtClean="0"/>
              <a:t>цього</a:t>
            </a:r>
            <a:r>
              <a:rPr lang="ru-RU" dirty="0" smtClean="0"/>
              <a:t> </a:t>
            </a:r>
            <a:r>
              <a:rPr lang="ru-RU" dirty="0" err="1" smtClean="0"/>
              <a:t>цільового</a:t>
            </a:r>
            <a:r>
              <a:rPr lang="ru-RU" dirty="0" smtClean="0"/>
              <a:t> сегмента. </a:t>
            </a:r>
            <a:endParaRPr lang="ru-RU" dirty="0" smtClean="0"/>
          </a:p>
          <a:p>
            <a:pPr algn="just"/>
            <a:r>
              <a:rPr lang="ru-RU" dirty="0" err="1" smtClean="0"/>
              <a:t>Доцільно</a:t>
            </a:r>
            <a:r>
              <a:rPr lang="ru-RU" dirty="0" smtClean="0"/>
              <a:t> </a:t>
            </a:r>
            <a:r>
              <a:rPr lang="ru-RU" dirty="0" err="1" smtClean="0"/>
              <a:t>проаналізувати</a:t>
            </a:r>
            <a:r>
              <a:rPr lang="ru-RU" dirty="0" smtClean="0"/>
              <a:t> </a:t>
            </a:r>
            <a:r>
              <a:rPr lang="ru-RU" dirty="0" err="1" smtClean="0"/>
              <a:t>такі</a:t>
            </a:r>
            <a:r>
              <a:rPr lang="ru-RU" dirty="0" smtClean="0"/>
              <a:t> </a:t>
            </a:r>
            <a:r>
              <a:rPr lang="ru-RU" dirty="0" err="1" smtClean="0"/>
              <a:t>параметри</a:t>
            </a:r>
            <a:r>
              <a:rPr lang="ru-RU" dirty="0" smtClean="0"/>
              <a:t>: </a:t>
            </a:r>
            <a:endParaRPr lang="ru-RU" dirty="0" smtClean="0"/>
          </a:p>
          <a:p>
            <a:pPr algn="just"/>
            <a:r>
              <a:rPr lang="ru-RU" dirty="0" smtClean="0"/>
              <a:t>- </a:t>
            </a:r>
            <a:r>
              <a:rPr lang="ru-RU" dirty="0" err="1" smtClean="0"/>
              <a:t>прибутковість</a:t>
            </a:r>
            <a:r>
              <a:rPr lang="ru-RU" dirty="0" smtClean="0"/>
              <a:t> </a:t>
            </a:r>
            <a:r>
              <a:rPr lang="ru-RU" dirty="0" err="1" smtClean="0"/>
              <a:t>цільового</a:t>
            </a:r>
            <a:r>
              <a:rPr lang="ru-RU" dirty="0" smtClean="0"/>
              <a:t> ринку; </a:t>
            </a:r>
            <a:endParaRPr lang="ru-RU" dirty="0" smtClean="0"/>
          </a:p>
          <a:p>
            <a:pPr algn="just"/>
            <a:r>
              <a:rPr lang="ru-RU" dirty="0" smtClean="0"/>
              <a:t>- </a:t>
            </a:r>
            <a:r>
              <a:rPr lang="ru-RU" dirty="0" err="1" smtClean="0"/>
              <a:t>місткість</a:t>
            </a:r>
            <a:r>
              <a:rPr lang="ru-RU" dirty="0" smtClean="0"/>
              <a:t> ринку; </a:t>
            </a:r>
            <a:endParaRPr lang="ru-RU" dirty="0" smtClean="0"/>
          </a:p>
          <a:p>
            <a:pPr algn="just"/>
            <a:r>
              <a:rPr lang="ru-RU" dirty="0" smtClean="0"/>
              <a:t>- </a:t>
            </a:r>
            <a:r>
              <a:rPr lang="ru-RU" dirty="0" err="1" smtClean="0"/>
              <a:t>стабільність</a:t>
            </a:r>
            <a:r>
              <a:rPr lang="ru-RU" dirty="0" smtClean="0"/>
              <a:t> </a:t>
            </a:r>
            <a:r>
              <a:rPr lang="ru-RU" dirty="0" err="1" smtClean="0"/>
              <a:t>попиту</a:t>
            </a:r>
            <a:r>
              <a:rPr lang="ru-RU" dirty="0" smtClean="0"/>
              <a:t> на </a:t>
            </a:r>
            <a:r>
              <a:rPr lang="ru-RU" dirty="0" err="1" smtClean="0"/>
              <a:t>послуги</a:t>
            </a:r>
            <a:r>
              <a:rPr lang="ru-RU" dirty="0" smtClean="0"/>
              <a:t>; </a:t>
            </a:r>
            <a:endParaRPr lang="ru-RU" dirty="0" smtClean="0"/>
          </a:p>
          <a:p>
            <a:pPr algn="just"/>
            <a:r>
              <a:rPr lang="ru-RU" dirty="0" smtClean="0"/>
              <a:t>- </a:t>
            </a:r>
            <a:r>
              <a:rPr lang="ru-RU" dirty="0" err="1" smtClean="0"/>
              <a:t>прихильність</a:t>
            </a:r>
            <a:r>
              <a:rPr lang="ru-RU" dirty="0" smtClean="0"/>
              <a:t> </a:t>
            </a:r>
            <a:r>
              <a:rPr lang="ru-RU" dirty="0" err="1" smtClean="0"/>
              <a:t>цільового</a:t>
            </a:r>
            <a:r>
              <a:rPr lang="ru-RU" dirty="0" smtClean="0"/>
              <a:t> ринку до </a:t>
            </a:r>
            <a:r>
              <a:rPr lang="ru-RU" dirty="0" err="1" smtClean="0"/>
              <a:t>послуг</a:t>
            </a:r>
            <a:r>
              <a:rPr lang="ru-RU" dirty="0" smtClean="0"/>
              <a:t> і бренда банку; </a:t>
            </a:r>
            <a:endParaRPr lang="ru-RU" dirty="0" smtClean="0"/>
          </a:p>
          <a:p>
            <a:pPr algn="just"/>
            <a:r>
              <a:rPr lang="ru-RU" dirty="0" smtClean="0"/>
              <a:t>- </a:t>
            </a:r>
            <a:r>
              <a:rPr lang="ru-RU" dirty="0" err="1" smtClean="0"/>
              <a:t>платоспроможність</a:t>
            </a:r>
            <a:r>
              <a:rPr lang="ru-RU" dirty="0" smtClean="0"/>
              <a:t> </a:t>
            </a:r>
            <a:r>
              <a:rPr lang="ru-RU" dirty="0" err="1" smtClean="0"/>
              <a:t>цільового</a:t>
            </a:r>
            <a:r>
              <a:rPr lang="ru-RU" dirty="0" smtClean="0"/>
              <a:t> ринку; </a:t>
            </a:r>
            <a:endParaRPr lang="ru-RU" dirty="0" smtClean="0"/>
          </a:p>
          <a:p>
            <a:pPr algn="just"/>
            <a:r>
              <a:rPr lang="ru-RU" dirty="0" smtClean="0"/>
              <a:t>- </a:t>
            </a:r>
            <a:r>
              <a:rPr lang="ru-RU" dirty="0" err="1" smtClean="0"/>
              <a:t>маркетингові</a:t>
            </a:r>
            <a:r>
              <a:rPr lang="ru-RU" dirty="0" smtClean="0"/>
              <a:t> </a:t>
            </a:r>
            <a:r>
              <a:rPr lang="ru-RU" dirty="0" err="1" smtClean="0"/>
              <a:t>можливості</a:t>
            </a:r>
            <a:r>
              <a:rPr lang="ru-RU" dirty="0" smtClean="0"/>
              <a:t> банку в </a:t>
            </a:r>
            <a:r>
              <a:rPr lang="ru-RU" dirty="0" err="1" smtClean="0"/>
              <a:t>обслуговуванні</a:t>
            </a:r>
            <a:r>
              <a:rPr lang="ru-RU" dirty="0" smtClean="0"/>
              <a:t> </a:t>
            </a:r>
            <a:r>
              <a:rPr lang="ru-RU" dirty="0" err="1" smtClean="0"/>
              <a:t>цільового</a:t>
            </a:r>
            <a:r>
              <a:rPr lang="ru-RU" dirty="0" smtClean="0"/>
              <a:t> ринку.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4818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- Алгоритм </a:t>
            </a:r>
            <a:r>
              <a:rPr lang="ru-RU" dirty="0" err="1" smtClean="0"/>
              <a:t>вибору</a:t>
            </a:r>
            <a:r>
              <a:rPr lang="ru-RU" dirty="0" smtClean="0"/>
              <a:t> </a:t>
            </a:r>
            <a:r>
              <a:rPr lang="ru-RU" dirty="0" err="1" smtClean="0"/>
              <a:t>цільових</a:t>
            </a:r>
            <a:r>
              <a:rPr lang="ru-RU" dirty="0" smtClean="0"/>
              <a:t> </a:t>
            </a:r>
            <a:r>
              <a:rPr lang="ru-RU" dirty="0" err="1" smtClean="0"/>
              <a:t>ринків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6084" t="27347" r="37005" b="26601"/>
          <a:stretch/>
        </p:blipFill>
        <p:spPr>
          <a:xfrm>
            <a:off x="2966936" y="1264594"/>
            <a:ext cx="5671225" cy="545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9986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90909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Процес</a:t>
            </a:r>
            <a:r>
              <a:rPr lang="ru-RU" dirty="0"/>
              <a:t> </a:t>
            </a:r>
            <a:r>
              <a:rPr lang="ru-RU" dirty="0" err="1"/>
              <a:t>вибору</a:t>
            </a:r>
            <a:r>
              <a:rPr lang="ru-RU" dirty="0"/>
              <a:t> </a:t>
            </a:r>
            <a:r>
              <a:rPr lang="ru-RU" dirty="0" err="1"/>
              <a:t>цільових</a:t>
            </a:r>
            <a:r>
              <a:rPr lang="ru-RU" dirty="0"/>
              <a:t> </a:t>
            </a:r>
            <a:r>
              <a:rPr lang="ru-RU" dirty="0" err="1"/>
              <a:t>ринків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963038"/>
            <a:ext cx="10515600" cy="5213925"/>
          </a:xfrm>
        </p:spPr>
        <p:txBody>
          <a:bodyPr>
            <a:normAutofit/>
          </a:bodyPr>
          <a:lstStyle/>
          <a:p>
            <a:pPr algn="just"/>
            <a:r>
              <a:rPr lang="ru-RU" dirty="0" err="1" smtClean="0"/>
              <a:t>Процес</a:t>
            </a:r>
            <a:r>
              <a:rPr lang="ru-RU" dirty="0" smtClean="0"/>
              <a:t> </a:t>
            </a:r>
            <a:r>
              <a:rPr lang="ru-RU" dirty="0" err="1" smtClean="0"/>
              <a:t>вибору</a:t>
            </a:r>
            <a:r>
              <a:rPr lang="ru-RU" dirty="0" smtClean="0"/>
              <a:t> </a:t>
            </a:r>
            <a:r>
              <a:rPr lang="ru-RU" dirty="0" err="1" smtClean="0"/>
              <a:t>цільових</a:t>
            </a:r>
            <a:r>
              <a:rPr lang="ru-RU" dirty="0" smtClean="0"/>
              <a:t> </a:t>
            </a:r>
            <a:r>
              <a:rPr lang="ru-RU" dirty="0" err="1" smtClean="0"/>
              <a:t>ринків</a:t>
            </a:r>
            <a:r>
              <a:rPr lang="ru-RU" dirty="0" smtClean="0"/>
              <a:t> </a:t>
            </a:r>
            <a:r>
              <a:rPr lang="ru-RU" dirty="0" err="1" smtClean="0"/>
              <a:t>супроводжується</a:t>
            </a:r>
            <a:r>
              <a:rPr lang="ru-RU" dirty="0" smtClean="0"/>
              <a:t> </a:t>
            </a:r>
            <a:r>
              <a:rPr lang="ru-RU" dirty="0" err="1" smtClean="0"/>
              <a:t>дослідженням</a:t>
            </a:r>
            <a:r>
              <a:rPr lang="ru-RU" dirty="0" smtClean="0"/>
              <a:t> </a:t>
            </a:r>
            <a:r>
              <a:rPr lang="ru-RU" dirty="0" err="1" smtClean="0"/>
              <a:t>основних</a:t>
            </a:r>
            <a:r>
              <a:rPr lang="ru-RU" dirty="0" smtClean="0"/>
              <a:t> </a:t>
            </a:r>
            <a:r>
              <a:rPr lang="ru-RU" dirty="0" err="1" smtClean="0"/>
              <a:t>мотивацій</a:t>
            </a:r>
            <a:r>
              <a:rPr lang="ru-RU" dirty="0" smtClean="0"/>
              <a:t> </a:t>
            </a:r>
            <a:r>
              <a:rPr lang="ru-RU" dirty="0" err="1" smtClean="0"/>
              <a:t>клієнтів</a:t>
            </a:r>
            <a:r>
              <a:rPr lang="ru-RU" dirty="0" smtClean="0"/>
              <a:t>: </a:t>
            </a:r>
            <a:endParaRPr lang="ru-RU" dirty="0" smtClean="0"/>
          </a:p>
          <a:p>
            <a:pPr algn="just"/>
            <a:r>
              <a:rPr lang="ru-RU" dirty="0" smtClean="0"/>
              <a:t>- </a:t>
            </a:r>
            <a:r>
              <a:rPr lang="ru-RU" dirty="0" err="1" smtClean="0"/>
              <a:t>вивчення</a:t>
            </a:r>
            <a:r>
              <a:rPr lang="ru-RU" dirty="0" smtClean="0"/>
              <a:t> </a:t>
            </a:r>
            <a:r>
              <a:rPr lang="ru-RU" dirty="0" err="1" smtClean="0"/>
              <a:t>мотивів</a:t>
            </a:r>
            <a:r>
              <a:rPr lang="ru-RU" dirty="0" smtClean="0"/>
              <a:t> </a:t>
            </a:r>
            <a:r>
              <a:rPr lang="ru-RU" dirty="0" err="1" smtClean="0"/>
              <a:t>попиту</a:t>
            </a:r>
            <a:r>
              <a:rPr lang="ru-RU" dirty="0" smtClean="0"/>
              <a:t>; </a:t>
            </a:r>
            <a:endParaRPr lang="ru-RU" dirty="0" smtClean="0"/>
          </a:p>
          <a:p>
            <a:pPr algn="just"/>
            <a:r>
              <a:rPr lang="ru-RU" dirty="0" smtClean="0"/>
              <a:t>- </a:t>
            </a:r>
            <a:r>
              <a:rPr lang="ru-RU" dirty="0" err="1" smtClean="0"/>
              <a:t>оцінка</a:t>
            </a:r>
            <a:r>
              <a:rPr lang="ru-RU" dirty="0" smtClean="0"/>
              <a:t> </a:t>
            </a:r>
            <a:r>
              <a:rPr lang="ru-RU" dirty="0" err="1" smtClean="0"/>
              <a:t>загальних</a:t>
            </a:r>
            <a:r>
              <a:rPr lang="ru-RU" dirty="0" smtClean="0"/>
              <a:t> </a:t>
            </a:r>
            <a:r>
              <a:rPr lang="ru-RU" dirty="0" err="1" smtClean="0"/>
              <a:t>способів</a:t>
            </a:r>
            <a:r>
              <a:rPr lang="ru-RU" dirty="0" smtClean="0"/>
              <a:t> </a:t>
            </a:r>
            <a:r>
              <a:rPr lang="ru-RU" dirty="0" err="1" smtClean="0"/>
              <a:t>придбання</a:t>
            </a:r>
            <a:r>
              <a:rPr lang="ru-RU" dirty="0" smtClean="0"/>
              <a:t> </a:t>
            </a:r>
            <a:r>
              <a:rPr lang="ru-RU" dirty="0" err="1" smtClean="0"/>
              <a:t>продуктів</a:t>
            </a:r>
            <a:r>
              <a:rPr lang="ru-RU" dirty="0" smtClean="0"/>
              <a:t> </a:t>
            </a:r>
            <a:r>
              <a:rPr lang="ru-RU" dirty="0" err="1" smtClean="0"/>
              <a:t>цією</a:t>
            </a:r>
            <a:r>
              <a:rPr lang="ru-RU" dirty="0" smtClean="0"/>
              <a:t> </a:t>
            </a:r>
            <a:r>
              <a:rPr lang="ru-RU" dirty="0" err="1" smtClean="0"/>
              <a:t>групою</a:t>
            </a:r>
            <a:r>
              <a:rPr lang="ru-RU" dirty="0" smtClean="0"/>
              <a:t> </a:t>
            </a:r>
            <a:r>
              <a:rPr lang="ru-RU" dirty="0" err="1" smtClean="0"/>
              <a:t>споживачів</a:t>
            </a:r>
            <a:r>
              <a:rPr lang="ru-RU" dirty="0" smtClean="0"/>
              <a:t>; </a:t>
            </a:r>
            <a:endParaRPr lang="ru-RU" dirty="0" smtClean="0"/>
          </a:p>
          <a:p>
            <a:pPr algn="just"/>
            <a:r>
              <a:rPr lang="ru-RU" dirty="0" smtClean="0"/>
              <a:t>- </a:t>
            </a:r>
            <a:r>
              <a:rPr lang="ru-RU" dirty="0" err="1" smtClean="0"/>
              <a:t>визначення</a:t>
            </a:r>
            <a:r>
              <a:rPr lang="ru-RU" dirty="0" smtClean="0"/>
              <a:t> причин,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спонукають</a:t>
            </a:r>
            <a:r>
              <a:rPr lang="ru-RU" dirty="0" smtClean="0"/>
              <a:t> </a:t>
            </a:r>
            <a:r>
              <a:rPr lang="ru-RU" dirty="0" err="1" smtClean="0"/>
              <a:t>купувати</a:t>
            </a:r>
            <a:r>
              <a:rPr lang="ru-RU" dirty="0" smtClean="0"/>
              <a:t> </a:t>
            </a:r>
            <a:r>
              <a:rPr lang="ru-RU" dirty="0" err="1" smtClean="0"/>
              <a:t>саме</a:t>
            </a:r>
            <a:r>
              <a:rPr lang="ru-RU" dirty="0" smtClean="0"/>
              <a:t> </a:t>
            </a:r>
            <a:r>
              <a:rPr lang="ru-RU" dirty="0" err="1" smtClean="0"/>
              <a:t>ці</a:t>
            </a:r>
            <a:r>
              <a:rPr lang="ru-RU" dirty="0" smtClean="0"/>
              <a:t> </a:t>
            </a:r>
            <a:r>
              <a:rPr lang="ru-RU" dirty="0" err="1" smtClean="0"/>
              <a:t>продукти</a:t>
            </a:r>
            <a:r>
              <a:rPr lang="ru-RU" dirty="0" smtClean="0"/>
              <a:t>; </a:t>
            </a:r>
            <a:endParaRPr lang="ru-RU" dirty="0" smtClean="0"/>
          </a:p>
          <a:p>
            <a:pPr algn="just"/>
            <a:r>
              <a:rPr lang="ru-RU" dirty="0" smtClean="0"/>
              <a:t>- </a:t>
            </a:r>
            <a:r>
              <a:rPr lang="ru-RU" dirty="0" err="1" smtClean="0"/>
              <a:t>оцінка</a:t>
            </a:r>
            <a:r>
              <a:rPr lang="ru-RU" dirty="0" smtClean="0"/>
              <a:t> </a:t>
            </a:r>
            <a:r>
              <a:rPr lang="ru-RU" dirty="0" err="1" smtClean="0"/>
              <a:t>тенденцій</a:t>
            </a:r>
            <a:r>
              <a:rPr lang="ru-RU" dirty="0" smtClean="0"/>
              <a:t> і причин </a:t>
            </a:r>
            <a:r>
              <a:rPr lang="ru-RU" dirty="0" err="1" smtClean="0"/>
              <a:t>зміни</a:t>
            </a:r>
            <a:r>
              <a:rPr lang="ru-RU" dirty="0" smtClean="0"/>
              <a:t> потреб і </a:t>
            </a:r>
            <a:r>
              <a:rPr lang="ru-RU" dirty="0" err="1" smtClean="0"/>
              <a:t>вимог</a:t>
            </a:r>
            <a:r>
              <a:rPr lang="ru-RU" dirty="0" smtClean="0"/>
              <a:t> до </a:t>
            </a:r>
            <a:r>
              <a:rPr lang="ru-RU" dirty="0" err="1" smtClean="0"/>
              <a:t>банківських</a:t>
            </a:r>
            <a:r>
              <a:rPr lang="ru-RU" dirty="0" smtClean="0"/>
              <a:t> </a:t>
            </a:r>
            <a:r>
              <a:rPr lang="ru-RU" dirty="0" err="1" smtClean="0"/>
              <a:t>продуктів</a:t>
            </a:r>
            <a:r>
              <a:rPr lang="ru-RU" dirty="0" smtClean="0"/>
              <a:t>. </a:t>
            </a:r>
            <a:endParaRPr lang="ru-RU" dirty="0" smtClean="0"/>
          </a:p>
          <a:p>
            <a:pPr algn="just"/>
            <a:r>
              <a:rPr lang="ru-RU" dirty="0" smtClean="0"/>
              <a:t>На </a:t>
            </a:r>
            <a:r>
              <a:rPr lang="ru-RU" dirty="0" err="1" smtClean="0"/>
              <a:t>українському</a:t>
            </a:r>
            <a:r>
              <a:rPr lang="ru-RU" dirty="0" smtClean="0"/>
              <a:t> ринку </a:t>
            </a:r>
            <a:r>
              <a:rPr lang="ru-RU" dirty="0" err="1" smtClean="0"/>
              <a:t>банківських</a:t>
            </a:r>
            <a:r>
              <a:rPr lang="ru-RU" dirty="0" smtClean="0"/>
              <a:t> </a:t>
            </a:r>
            <a:r>
              <a:rPr lang="ru-RU" dirty="0" err="1" smtClean="0"/>
              <a:t>послуг</a:t>
            </a:r>
            <a:r>
              <a:rPr lang="ru-RU" dirty="0" smtClean="0"/>
              <a:t> </a:t>
            </a:r>
            <a:r>
              <a:rPr lang="ru-RU" dirty="0" err="1" smtClean="0"/>
              <a:t>основними</a:t>
            </a:r>
            <a:r>
              <a:rPr lang="ru-RU" dirty="0" smtClean="0"/>
              <a:t> </a:t>
            </a:r>
            <a:r>
              <a:rPr lang="ru-RU" dirty="0" err="1" smtClean="0"/>
              <a:t>критеріями</a:t>
            </a:r>
            <a:r>
              <a:rPr lang="ru-RU" dirty="0" smtClean="0"/>
              <a:t> при </a:t>
            </a:r>
            <a:r>
              <a:rPr lang="ru-RU" dirty="0" err="1" smtClean="0"/>
              <a:t>ухваленні</a:t>
            </a:r>
            <a:r>
              <a:rPr lang="ru-RU" dirty="0" smtClean="0"/>
              <a:t> </a:t>
            </a:r>
            <a:r>
              <a:rPr lang="ru-RU" dirty="0" err="1" smtClean="0"/>
              <a:t>рішення</a:t>
            </a:r>
            <a:r>
              <a:rPr lang="ru-RU" dirty="0" smtClean="0"/>
              <a:t> про </a:t>
            </a:r>
            <a:r>
              <a:rPr lang="ru-RU" dirty="0" err="1" smtClean="0"/>
              <a:t>купівлю</a:t>
            </a:r>
            <a:r>
              <a:rPr lang="ru-RU" dirty="0" smtClean="0"/>
              <a:t> </a:t>
            </a:r>
            <a:r>
              <a:rPr lang="ru-RU" dirty="0" err="1" smtClean="0"/>
              <a:t>банківських</a:t>
            </a:r>
            <a:r>
              <a:rPr lang="ru-RU" dirty="0" smtClean="0"/>
              <a:t> </a:t>
            </a:r>
            <a:r>
              <a:rPr lang="ru-RU" dirty="0" err="1" smtClean="0"/>
              <a:t>продуктів</a:t>
            </a:r>
            <a:r>
              <a:rPr lang="ru-RU" dirty="0" smtClean="0"/>
              <a:t> у конкретного банку є: - </a:t>
            </a:r>
            <a:r>
              <a:rPr lang="ru-RU" dirty="0" err="1" smtClean="0"/>
              <a:t>вивчення</a:t>
            </a:r>
            <a:r>
              <a:rPr lang="ru-RU" dirty="0" smtClean="0"/>
              <a:t> </a:t>
            </a:r>
            <a:r>
              <a:rPr lang="ru-RU" dirty="0" err="1" smtClean="0"/>
              <a:t>основних</a:t>
            </a:r>
            <a:r>
              <a:rPr lang="ru-RU" dirty="0" smtClean="0"/>
              <a:t> характеристик конкретного продукту (22%); - </a:t>
            </a:r>
            <a:r>
              <a:rPr lang="ru-RU" dirty="0" err="1" smtClean="0"/>
              <a:t>вивчення</a:t>
            </a:r>
            <a:r>
              <a:rPr lang="ru-RU" dirty="0" smtClean="0"/>
              <a:t> </a:t>
            </a:r>
            <a:r>
              <a:rPr lang="ru-RU" dirty="0" err="1" smtClean="0"/>
              <a:t>діяльності</a:t>
            </a:r>
            <a:r>
              <a:rPr lang="ru-RU" dirty="0" smtClean="0"/>
              <a:t> банку (78%). А </a:t>
            </a:r>
            <a:r>
              <a:rPr lang="ru-RU" dirty="0" err="1" smtClean="0"/>
              <a:t>основними</a:t>
            </a:r>
            <a:r>
              <a:rPr lang="ru-RU" dirty="0" smtClean="0"/>
              <a:t> </a:t>
            </a:r>
            <a:r>
              <a:rPr lang="ru-RU" dirty="0" err="1" smtClean="0"/>
              <a:t>вирішальними</a:t>
            </a:r>
            <a:r>
              <a:rPr lang="ru-RU" dirty="0" smtClean="0"/>
              <a:t> </a:t>
            </a:r>
            <a:r>
              <a:rPr lang="ru-RU" dirty="0" err="1" smtClean="0"/>
              <a:t>критеріями</a:t>
            </a:r>
            <a:r>
              <a:rPr lang="ru-RU" dirty="0" smtClean="0"/>
              <a:t> </a:t>
            </a:r>
            <a:r>
              <a:rPr lang="ru-RU" dirty="0" err="1" smtClean="0"/>
              <a:t>оцінки</a:t>
            </a:r>
            <a:r>
              <a:rPr lang="ru-RU" dirty="0" smtClean="0"/>
              <a:t> банку є: - </a:t>
            </a:r>
            <a:r>
              <a:rPr lang="ru-RU" dirty="0" err="1" smtClean="0"/>
              <a:t>імідж</a:t>
            </a:r>
            <a:r>
              <a:rPr lang="ru-RU" dirty="0" smtClean="0"/>
              <a:t> банку в очах </a:t>
            </a:r>
            <a:r>
              <a:rPr lang="ru-RU" dirty="0" err="1" smtClean="0"/>
              <a:t>громадськості</a:t>
            </a:r>
            <a:r>
              <a:rPr lang="ru-RU" dirty="0" smtClean="0"/>
              <a:t> (48%); - </a:t>
            </a:r>
            <a:r>
              <a:rPr lang="ru-RU" dirty="0" err="1" smtClean="0"/>
              <a:t>показники</a:t>
            </a:r>
            <a:r>
              <a:rPr lang="ru-RU" dirty="0" smtClean="0"/>
              <a:t> </a:t>
            </a:r>
            <a:r>
              <a:rPr lang="ru-RU" dirty="0" err="1" smtClean="0"/>
              <a:t>фінансової</a:t>
            </a:r>
            <a:r>
              <a:rPr lang="ru-RU" dirty="0" smtClean="0"/>
              <a:t> </a:t>
            </a:r>
            <a:r>
              <a:rPr lang="ru-RU" dirty="0" err="1" smtClean="0"/>
              <a:t>діяльності</a:t>
            </a:r>
            <a:r>
              <a:rPr lang="ru-RU" dirty="0" smtClean="0"/>
              <a:t> (23%); - </a:t>
            </a:r>
            <a:r>
              <a:rPr lang="ru-RU" dirty="0" err="1" smtClean="0"/>
              <a:t>стратегія</a:t>
            </a:r>
            <a:r>
              <a:rPr lang="ru-RU" dirty="0" smtClean="0"/>
              <a:t> банку при </a:t>
            </a:r>
            <a:r>
              <a:rPr lang="ru-RU" dirty="0" err="1" smtClean="0"/>
              <a:t>обслуговуванні</a:t>
            </a:r>
            <a:r>
              <a:rPr lang="ru-RU" dirty="0" smtClean="0"/>
              <a:t> </a:t>
            </a:r>
            <a:r>
              <a:rPr lang="ru-RU" dirty="0" err="1" smtClean="0"/>
              <a:t>клієнтів</a:t>
            </a:r>
            <a:r>
              <a:rPr lang="ru-RU" dirty="0" smtClean="0"/>
              <a:t> (14%); - </a:t>
            </a:r>
            <a:r>
              <a:rPr lang="ru-RU" dirty="0" err="1" smtClean="0"/>
              <a:t>стійкість</a:t>
            </a:r>
            <a:r>
              <a:rPr lang="ru-RU" dirty="0" smtClean="0"/>
              <a:t> </a:t>
            </a:r>
            <a:r>
              <a:rPr lang="ru-RU" dirty="0" err="1" smtClean="0"/>
              <a:t>клієнтури</a:t>
            </a:r>
            <a:r>
              <a:rPr lang="ru-RU" dirty="0" smtClean="0"/>
              <a:t> (9%); - </a:t>
            </a:r>
            <a:r>
              <a:rPr lang="ru-RU" dirty="0" err="1" smtClean="0"/>
              <a:t>усі</a:t>
            </a:r>
            <a:r>
              <a:rPr lang="ru-RU" dirty="0" smtClean="0"/>
              <a:t> характеристики разом (6%).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36577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Фахівці розділяють клієнтів вітчизняного банківського ринку на такі цільові ринки: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/>
              <a:t>- </a:t>
            </a:r>
            <a:r>
              <a:rPr lang="ru-RU" dirty="0" err="1" smtClean="0"/>
              <a:t>найбільш</a:t>
            </a:r>
            <a:r>
              <a:rPr lang="ru-RU" dirty="0" smtClean="0"/>
              <a:t> </a:t>
            </a:r>
            <a:r>
              <a:rPr lang="ru-RU" dirty="0" err="1" smtClean="0"/>
              <a:t>вимогливі</a:t>
            </a:r>
            <a:r>
              <a:rPr lang="ru-RU" dirty="0" smtClean="0"/>
              <a:t> </a:t>
            </a:r>
            <a:r>
              <a:rPr lang="ru-RU" dirty="0" err="1" smtClean="0"/>
              <a:t>клієнти</a:t>
            </a:r>
            <a:r>
              <a:rPr lang="ru-RU" dirty="0" smtClean="0"/>
              <a:t> – </a:t>
            </a:r>
            <a:r>
              <a:rPr lang="ru-RU" dirty="0" err="1" smtClean="0"/>
              <a:t>ці</a:t>
            </a:r>
            <a:r>
              <a:rPr lang="ru-RU" dirty="0" smtClean="0"/>
              <a:t> </a:t>
            </a:r>
            <a:r>
              <a:rPr lang="ru-RU" dirty="0" err="1" smtClean="0"/>
              <a:t>клієнти</a:t>
            </a:r>
            <a:r>
              <a:rPr lang="ru-RU" dirty="0" smtClean="0"/>
              <a:t> </a:t>
            </a:r>
            <a:r>
              <a:rPr lang="ru-RU" dirty="0" err="1" smtClean="0"/>
              <a:t>мають</a:t>
            </a:r>
            <a:r>
              <a:rPr lang="ru-RU" dirty="0" smtClean="0"/>
              <a:t> </a:t>
            </a:r>
            <a:r>
              <a:rPr lang="ru-RU" dirty="0" err="1" smtClean="0"/>
              <a:t>ділові</a:t>
            </a:r>
            <a:r>
              <a:rPr lang="ru-RU" dirty="0" smtClean="0"/>
              <a:t> </a:t>
            </a:r>
            <a:r>
              <a:rPr lang="ru-RU" dirty="0" err="1" smtClean="0"/>
              <a:t>відносини</a:t>
            </a:r>
            <a:r>
              <a:rPr lang="ru-RU" dirty="0" smtClean="0"/>
              <a:t> з </a:t>
            </a:r>
            <a:r>
              <a:rPr lang="ru-RU" dirty="0" err="1" smtClean="0"/>
              <a:t>багатьма</a:t>
            </a:r>
            <a:r>
              <a:rPr lang="ru-RU" dirty="0" smtClean="0"/>
              <a:t> банками, </a:t>
            </a:r>
            <a:r>
              <a:rPr lang="ru-RU" dirty="0" err="1" smtClean="0"/>
              <a:t>тобто</a:t>
            </a:r>
            <a:r>
              <a:rPr lang="ru-RU" dirty="0" smtClean="0"/>
              <a:t> </a:t>
            </a:r>
            <a:r>
              <a:rPr lang="ru-RU" dirty="0" err="1" smtClean="0"/>
              <a:t>можуть</a:t>
            </a:r>
            <a:r>
              <a:rPr lang="ru-RU" dirty="0" smtClean="0"/>
              <a:t> </a:t>
            </a:r>
            <a:r>
              <a:rPr lang="ru-RU" dirty="0" err="1" smtClean="0"/>
              <a:t>порівнювати</a:t>
            </a:r>
            <a:r>
              <a:rPr lang="ru-RU" dirty="0" smtClean="0"/>
              <a:t>; </a:t>
            </a:r>
            <a:endParaRPr lang="ru-RU" dirty="0" smtClean="0"/>
          </a:p>
          <a:p>
            <a:pPr algn="just"/>
            <a:r>
              <a:rPr lang="ru-RU" dirty="0" smtClean="0"/>
              <a:t>- </a:t>
            </a:r>
            <a:r>
              <a:rPr lang="ru-RU" dirty="0" err="1" smtClean="0"/>
              <a:t>вимогливі</a:t>
            </a:r>
            <a:r>
              <a:rPr lang="ru-RU" dirty="0" smtClean="0"/>
              <a:t> – </a:t>
            </a:r>
            <a:r>
              <a:rPr lang="ru-RU" dirty="0" err="1" smtClean="0"/>
              <a:t>ці</a:t>
            </a:r>
            <a:r>
              <a:rPr lang="ru-RU" dirty="0" smtClean="0"/>
              <a:t> </a:t>
            </a:r>
            <a:r>
              <a:rPr lang="ru-RU" dirty="0" err="1" smtClean="0"/>
              <a:t>клієнти</a:t>
            </a:r>
            <a:r>
              <a:rPr lang="ru-RU" dirty="0" smtClean="0"/>
              <a:t> </a:t>
            </a:r>
            <a:r>
              <a:rPr lang="ru-RU" dirty="0" err="1" smtClean="0"/>
              <a:t>вимогливі</a:t>
            </a:r>
            <a:r>
              <a:rPr lang="ru-RU" dirty="0" smtClean="0"/>
              <a:t> до банку, але стоять на </a:t>
            </a:r>
            <a:r>
              <a:rPr lang="ru-RU" dirty="0" err="1" smtClean="0"/>
              <a:t>позиції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всі</a:t>
            </a:r>
            <a:r>
              <a:rPr lang="ru-RU" dirty="0" smtClean="0"/>
              <a:t> банки </a:t>
            </a:r>
            <a:r>
              <a:rPr lang="ru-RU" dirty="0" err="1" smtClean="0"/>
              <a:t>однакові</a:t>
            </a:r>
            <a:r>
              <a:rPr lang="ru-RU" dirty="0" smtClean="0"/>
              <a:t> і для того, </a:t>
            </a: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досягти</a:t>
            </a:r>
            <a:r>
              <a:rPr lang="ru-RU" dirty="0" smtClean="0"/>
              <a:t> </a:t>
            </a:r>
            <a:r>
              <a:rPr lang="ru-RU" dirty="0" err="1" smtClean="0"/>
              <a:t>бажаної</a:t>
            </a:r>
            <a:r>
              <a:rPr lang="ru-RU" dirty="0" smtClean="0"/>
              <a:t> </a:t>
            </a:r>
            <a:r>
              <a:rPr lang="ru-RU" dirty="0" err="1" smtClean="0"/>
              <a:t>якості</a:t>
            </a:r>
            <a:r>
              <a:rPr lang="ru-RU" dirty="0" smtClean="0"/>
              <a:t> </a:t>
            </a:r>
            <a:r>
              <a:rPr lang="ru-RU" dirty="0" err="1" smtClean="0"/>
              <a:t>обслуговування</a:t>
            </a:r>
            <a:r>
              <a:rPr lang="ru-RU" dirty="0" smtClean="0"/>
              <a:t>, з банком </a:t>
            </a:r>
            <a:r>
              <a:rPr lang="ru-RU" dirty="0" err="1" smtClean="0"/>
              <a:t>необхідно</a:t>
            </a:r>
            <a:r>
              <a:rPr lang="ru-RU" dirty="0" smtClean="0"/>
              <a:t> «</a:t>
            </a:r>
            <a:r>
              <a:rPr lang="ru-RU" dirty="0" err="1" smtClean="0"/>
              <a:t>домовлятися</a:t>
            </a:r>
            <a:r>
              <a:rPr lang="ru-RU" dirty="0" smtClean="0"/>
              <a:t>»,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необхідно</a:t>
            </a:r>
            <a:r>
              <a:rPr lang="ru-RU" dirty="0" smtClean="0"/>
              <a:t> «</a:t>
            </a:r>
            <a:r>
              <a:rPr lang="ru-RU" dirty="0" err="1" smtClean="0"/>
              <a:t>виховувати</a:t>
            </a:r>
            <a:r>
              <a:rPr lang="ru-RU" dirty="0" smtClean="0"/>
              <a:t>»; </a:t>
            </a:r>
            <a:endParaRPr lang="ru-RU" dirty="0" smtClean="0"/>
          </a:p>
          <a:p>
            <a:pPr algn="just"/>
            <a:r>
              <a:rPr lang="ru-RU" dirty="0" smtClean="0"/>
              <a:t>- </a:t>
            </a:r>
            <a:r>
              <a:rPr lang="ru-RU" dirty="0" err="1" smtClean="0"/>
              <a:t>невимогливі</a:t>
            </a:r>
            <a:r>
              <a:rPr lang="ru-RU" dirty="0" smtClean="0"/>
              <a:t> </a:t>
            </a:r>
            <a:r>
              <a:rPr lang="ru-RU" dirty="0" err="1" smtClean="0"/>
              <a:t>клієнти</a:t>
            </a:r>
            <a:r>
              <a:rPr lang="ru-RU" dirty="0" smtClean="0"/>
              <a:t> – </a:t>
            </a:r>
            <a:r>
              <a:rPr lang="ru-RU" dirty="0" err="1" smtClean="0"/>
              <a:t>ці</a:t>
            </a:r>
            <a:r>
              <a:rPr lang="ru-RU" dirty="0" smtClean="0"/>
              <a:t> </a:t>
            </a:r>
            <a:r>
              <a:rPr lang="ru-RU" dirty="0" err="1" smtClean="0"/>
              <a:t>клієнти</a:t>
            </a:r>
            <a:r>
              <a:rPr lang="ru-RU" dirty="0" smtClean="0"/>
              <a:t> </a:t>
            </a:r>
            <a:r>
              <a:rPr lang="ru-RU" dirty="0" err="1" smtClean="0"/>
              <a:t>малоактивні</a:t>
            </a:r>
            <a:r>
              <a:rPr lang="ru-RU" dirty="0" smtClean="0"/>
              <a:t>, не </a:t>
            </a:r>
            <a:r>
              <a:rPr lang="ru-RU" dirty="0" err="1" smtClean="0"/>
              <a:t>користуються</a:t>
            </a:r>
            <a:r>
              <a:rPr lang="ru-RU" dirty="0" smtClean="0"/>
              <a:t> </a:t>
            </a:r>
            <a:r>
              <a:rPr lang="ru-RU" dirty="0" err="1" smtClean="0"/>
              <a:t>послугами</a:t>
            </a:r>
            <a:r>
              <a:rPr lang="ru-RU" dirty="0" smtClean="0"/>
              <a:t>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банків</a:t>
            </a:r>
            <a:r>
              <a:rPr lang="ru-RU" dirty="0" smtClean="0"/>
              <a:t>, </a:t>
            </a:r>
            <a:r>
              <a:rPr lang="ru-RU" dirty="0" err="1" smtClean="0"/>
              <a:t>мають</a:t>
            </a:r>
            <a:r>
              <a:rPr lang="ru-RU" dirty="0" smtClean="0"/>
              <a:t> </a:t>
            </a:r>
            <a:r>
              <a:rPr lang="ru-RU" dirty="0" err="1" smtClean="0"/>
              <a:t>мінімальний</a:t>
            </a:r>
            <a:r>
              <a:rPr lang="ru-RU" dirty="0" smtClean="0"/>
              <a:t> </a:t>
            </a:r>
            <a:r>
              <a:rPr lang="ru-RU" dirty="0" err="1" smtClean="0"/>
              <a:t>набір</a:t>
            </a:r>
            <a:r>
              <a:rPr lang="ru-RU" dirty="0" smtClean="0"/>
              <a:t> потреб у </a:t>
            </a:r>
            <a:r>
              <a:rPr lang="ru-RU" dirty="0" err="1" smtClean="0"/>
              <a:t>банківських</a:t>
            </a:r>
            <a:r>
              <a:rPr lang="ru-RU" dirty="0" smtClean="0"/>
              <a:t> продуктах.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50380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Цільові групи клієнтів на ринку юридичних осіб 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18366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 smtClean="0"/>
              <a:t>- </a:t>
            </a:r>
            <a:r>
              <a:rPr lang="ru-RU" dirty="0" err="1" smtClean="0"/>
              <a:t>найактивніші</a:t>
            </a:r>
            <a:r>
              <a:rPr lang="ru-RU" dirty="0" smtClean="0"/>
              <a:t> </a:t>
            </a:r>
            <a:r>
              <a:rPr lang="ru-RU" dirty="0" err="1" smtClean="0"/>
              <a:t>клієнти</a:t>
            </a:r>
            <a:r>
              <a:rPr lang="ru-RU" dirty="0" smtClean="0"/>
              <a:t> – </a:t>
            </a:r>
            <a:r>
              <a:rPr lang="ru-RU" dirty="0" err="1" smtClean="0"/>
              <a:t>група</a:t>
            </a:r>
            <a:r>
              <a:rPr lang="ru-RU" dirty="0" smtClean="0"/>
              <a:t> </a:t>
            </a:r>
            <a:r>
              <a:rPr lang="ru-RU" dirty="0" err="1" smtClean="0"/>
              <a:t>підприємств</a:t>
            </a:r>
            <a:r>
              <a:rPr lang="ru-RU" dirty="0" smtClean="0"/>
              <a:t>, яка </a:t>
            </a:r>
            <a:r>
              <a:rPr lang="ru-RU" dirty="0" err="1" smtClean="0"/>
              <a:t>характеризує</a:t>
            </a:r>
            <a:r>
              <a:rPr lang="ru-RU" dirty="0" smtClean="0"/>
              <a:t> </a:t>
            </a:r>
            <a:r>
              <a:rPr lang="ru-RU" dirty="0" err="1" smtClean="0"/>
              <a:t>активне</a:t>
            </a:r>
            <a:r>
              <a:rPr lang="ru-RU" dirty="0" smtClean="0"/>
              <a:t> </a:t>
            </a:r>
            <a:r>
              <a:rPr lang="ru-RU" dirty="0" err="1" smtClean="0"/>
              <a:t>користування</a:t>
            </a:r>
            <a:r>
              <a:rPr lang="ru-RU" dirty="0" smtClean="0"/>
              <a:t> </a:t>
            </a:r>
            <a:r>
              <a:rPr lang="ru-RU" dirty="0" err="1" smtClean="0"/>
              <a:t>всім</a:t>
            </a:r>
            <a:r>
              <a:rPr lang="ru-RU" dirty="0" smtClean="0"/>
              <a:t> спектром </a:t>
            </a:r>
            <a:r>
              <a:rPr lang="ru-RU" dirty="0" err="1" smtClean="0"/>
              <a:t>банківських</a:t>
            </a:r>
            <a:r>
              <a:rPr lang="ru-RU" dirty="0" smtClean="0"/>
              <a:t> </a:t>
            </a:r>
            <a:r>
              <a:rPr lang="ru-RU" dirty="0" err="1" smtClean="0"/>
              <a:t>послуг</a:t>
            </a:r>
            <a:r>
              <a:rPr lang="ru-RU" dirty="0" smtClean="0"/>
              <a:t>. Вони є </a:t>
            </a:r>
            <a:r>
              <a:rPr lang="ru-RU" dirty="0" err="1" smtClean="0"/>
              <a:t>найпривабливішою</a:t>
            </a:r>
            <a:r>
              <a:rPr lang="ru-RU" dirty="0" smtClean="0"/>
              <a:t> </a:t>
            </a:r>
            <a:r>
              <a:rPr lang="ru-RU" dirty="0" err="1" smtClean="0"/>
              <a:t>категорією</a:t>
            </a:r>
            <a:r>
              <a:rPr lang="ru-RU" dirty="0" smtClean="0"/>
              <a:t> </a:t>
            </a:r>
            <a:r>
              <a:rPr lang="ru-RU" dirty="0" err="1" smtClean="0"/>
              <a:t>клієнтів</a:t>
            </a:r>
            <a:r>
              <a:rPr lang="ru-RU" dirty="0" smtClean="0"/>
              <a:t>, </a:t>
            </a:r>
            <a:r>
              <a:rPr lang="ru-RU" dirty="0" err="1" smtClean="0"/>
              <a:t>оскільки</a:t>
            </a:r>
            <a:r>
              <a:rPr lang="ru-RU" dirty="0" smtClean="0"/>
              <a:t> </a:t>
            </a:r>
            <a:r>
              <a:rPr lang="ru-RU" dirty="0" err="1" smtClean="0"/>
              <a:t>забезпечують</a:t>
            </a:r>
            <a:r>
              <a:rPr lang="ru-RU" dirty="0" smtClean="0"/>
              <a:t> банку </a:t>
            </a:r>
            <a:r>
              <a:rPr lang="ru-RU" dirty="0" err="1" smtClean="0"/>
              <a:t>найбільші</a:t>
            </a:r>
            <a:r>
              <a:rPr lang="ru-RU" dirty="0" smtClean="0"/>
              <a:t> </a:t>
            </a:r>
            <a:r>
              <a:rPr lang="ru-RU" dirty="0" err="1" smtClean="0"/>
              <a:t>ресурси</a:t>
            </a:r>
            <a:r>
              <a:rPr lang="ru-RU" dirty="0" smtClean="0"/>
              <a:t> через </a:t>
            </a:r>
            <a:r>
              <a:rPr lang="ru-RU" dirty="0" err="1" smtClean="0"/>
              <a:t>активне</a:t>
            </a:r>
            <a:r>
              <a:rPr lang="ru-RU" dirty="0" smtClean="0"/>
              <a:t> </a:t>
            </a:r>
            <a:r>
              <a:rPr lang="ru-RU" dirty="0" err="1" smtClean="0"/>
              <a:t>користування</a:t>
            </a:r>
            <a:r>
              <a:rPr lang="ru-RU" dirty="0" smtClean="0"/>
              <a:t> депозитами, </a:t>
            </a:r>
            <a:r>
              <a:rPr lang="ru-RU" dirty="0" err="1" smtClean="0"/>
              <a:t>приносять</a:t>
            </a:r>
            <a:r>
              <a:rPr lang="ru-RU" dirty="0" smtClean="0"/>
              <a:t> банку </a:t>
            </a:r>
            <a:r>
              <a:rPr lang="ru-RU" dirty="0" err="1" smtClean="0"/>
              <a:t>відсотковий</a:t>
            </a:r>
            <a:r>
              <a:rPr lang="ru-RU" dirty="0" smtClean="0"/>
              <a:t> </a:t>
            </a:r>
            <a:r>
              <a:rPr lang="ru-RU" dirty="0" err="1" smtClean="0"/>
              <a:t>дохід</a:t>
            </a:r>
            <a:r>
              <a:rPr lang="ru-RU" dirty="0" smtClean="0"/>
              <a:t>, а </a:t>
            </a:r>
            <a:r>
              <a:rPr lang="ru-RU" dirty="0" err="1" smtClean="0"/>
              <a:t>також</a:t>
            </a:r>
            <a:r>
              <a:rPr lang="ru-RU" dirty="0" smtClean="0"/>
              <a:t> є </a:t>
            </a:r>
            <a:r>
              <a:rPr lang="ru-RU" dirty="0" err="1" smtClean="0"/>
              <a:t>джерелом</a:t>
            </a:r>
            <a:r>
              <a:rPr lang="ru-RU" dirty="0" smtClean="0"/>
              <a:t> </a:t>
            </a:r>
            <a:r>
              <a:rPr lang="ru-RU" dirty="0" err="1" smtClean="0"/>
              <a:t>комісійного</a:t>
            </a:r>
            <a:r>
              <a:rPr lang="ru-RU" dirty="0" smtClean="0"/>
              <a:t> доходу; </a:t>
            </a:r>
            <a:endParaRPr lang="ru-RU" dirty="0" smtClean="0"/>
          </a:p>
          <a:p>
            <a:pPr algn="just"/>
            <a:r>
              <a:rPr lang="ru-RU" dirty="0" smtClean="0"/>
              <a:t>- </a:t>
            </a:r>
            <a:r>
              <a:rPr lang="ru-RU" dirty="0" err="1" smtClean="0"/>
              <a:t>традиційні</a:t>
            </a:r>
            <a:r>
              <a:rPr lang="ru-RU" dirty="0" smtClean="0"/>
              <a:t> –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підприємства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активно </a:t>
            </a:r>
            <a:r>
              <a:rPr lang="ru-RU" dirty="0" err="1" smtClean="0"/>
              <a:t>користуються</a:t>
            </a:r>
            <a:r>
              <a:rPr lang="ru-RU" dirty="0" smtClean="0"/>
              <a:t> </a:t>
            </a:r>
            <a:r>
              <a:rPr lang="ru-RU" dirty="0" err="1" smtClean="0"/>
              <a:t>всіма</a:t>
            </a:r>
            <a:r>
              <a:rPr lang="ru-RU" dirty="0" smtClean="0"/>
              <a:t> </a:t>
            </a:r>
            <a:r>
              <a:rPr lang="ru-RU" dirty="0" err="1" smtClean="0"/>
              <a:t>послугами</a:t>
            </a:r>
            <a:r>
              <a:rPr lang="ru-RU" dirty="0" smtClean="0"/>
              <a:t> </a:t>
            </a:r>
            <a:r>
              <a:rPr lang="ru-RU" dirty="0" err="1" smtClean="0"/>
              <a:t>розрахунково-касового</a:t>
            </a:r>
            <a:r>
              <a:rPr lang="ru-RU" dirty="0" smtClean="0"/>
              <a:t> </a:t>
            </a:r>
            <a:r>
              <a:rPr lang="ru-RU" dirty="0" err="1" smtClean="0"/>
              <a:t>обслуговування</a:t>
            </a:r>
            <a:r>
              <a:rPr lang="ru-RU" dirty="0" smtClean="0"/>
              <a:t>, </a:t>
            </a:r>
            <a:r>
              <a:rPr lang="ru-RU" dirty="0" err="1" smtClean="0"/>
              <a:t>зокрема</a:t>
            </a:r>
            <a:r>
              <a:rPr lang="ru-RU" dirty="0" smtClean="0"/>
              <a:t> і в </a:t>
            </a:r>
            <a:r>
              <a:rPr lang="ru-RU" dirty="0" err="1" smtClean="0"/>
              <a:t>іноземній</a:t>
            </a:r>
            <a:r>
              <a:rPr lang="ru-RU" dirty="0" smtClean="0"/>
              <a:t> </a:t>
            </a:r>
            <a:r>
              <a:rPr lang="ru-RU" dirty="0" err="1" smtClean="0"/>
              <a:t>валюті</a:t>
            </a:r>
            <a:r>
              <a:rPr lang="ru-RU" dirty="0" smtClean="0"/>
              <a:t>, а </a:t>
            </a:r>
            <a:r>
              <a:rPr lang="ru-RU" dirty="0" err="1" smtClean="0"/>
              <a:t>також</a:t>
            </a:r>
            <a:r>
              <a:rPr lang="ru-RU" dirty="0" smtClean="0"/>
              <a:t> «</a:t>
            </a:r>
            <a:r>
              <a:rPr lang="ru-RU" dirty="0" err="1" smtClean="0"/>
              <a:t>клієнт</a:t>
            </a:r>
            <a:r>
              <a:rPr lang="ru-RU" dirty="0" smtClean="0"/>
              <a:t>-банком». </a:t>
            </a:r>
            <a:r>
              <a:rPr lang="ru-RU" dirty="0" err="1" smtClean="0"/>
              <a:t>Одночасно</a:t>
            </a:r>
            <a:r>
              <a:rPr lang="ru-RU" dirty="0" smtClean="0"/>
              <a:t> вони </a:t>
            </a:r>
            <a:r>
              <a:rPr lang="ru-RU" dirty="0" err="1" smtClean="0"/>
              <a:t>дуже</a:t>
            </a:r>
            <a:r>
              <a:rPr lang="ru-RU" dirty="0" smtClean="0"/>
              <a:t> слабо </a:t>
            </a:r>
            <a:r>
              <a:rPr lang="ru-RU" dirty="0" err="1" smtClean="0"/>
              <a:t>користуються</a:t>
            </a:r>
            <a:r>
              <a:rPr lang="ru-RU" dirty="0" smtClean="0"/>
              <a:t> </a:t>
            </a:r>
            <a:r>
              <a:rPr lang="ru-RU" dirty="0" err="1" smtClean="0"/>
              <a:t>іншими</a:t>
            </a:r>
            <a:r>
              <a:rPr lang="ru-RU" dirty="0" smtClean="0"/>
              <a:t> </a:t>
            </a:r>
            <a:r>
              <a:rPr lang="ru-RU" dirty="0" err="1" smtClean="0"/>
              <a:t>банківськими</a:t>
            </a:r>
            <a:r>
              <a:rPr lang="ru-RU" dirty="0" smtClean="0"/>
              <a:t> </a:t>
            </a:r>
            <a:r>
              <a:rPr lang="ru-RU" dirty="0" err="1" smtClean="0"/>
              <a:t>послугами</a:t>
            </a:r>
            <a:r>
              <a:rPr lang="ru-RU" dirty="0" smtClean="0"/>
              <a:t>. Вони </a:t>
            </a:r>
            <a:r>
              <a:rPr lang="ru-RU" dirty="0" err="1" smtClean="0"/>
              <a:t>приносять</a:t>
            </a:r>
            <a:r>
              <a:rPr lang="ru-RU" dirty="0" smtClean="0"/>
              <a:t> банку </a:t>
            </a:r>
            <a:r>
              <a:rPr lang="ru-RU" dirty="0" err="1" smtClean="0"/>
              <a:t>прибутки</a:t>
            </a:r>
            <a:r>
              <a:rPr lang="ru-RU" dirty="0" smtClean="0"/>
              <a:t> </a:t>
            </a:r>
            <a:r>
              <a:rPr lang="ru-RU" dirty="0" err="1" smtClean="0"/>
              <a:t>тільки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розрахунково-касового</a:t>
            </a:r>
            <a:r>
              <a:rPr lang="ru-RU" dirty="0" smtClean="0"/>
              <a:t> </a:t>
            </a:r>
            <a:r>
              <a:rPr lang="ru-RU" dirty="0" err="1" smtClean="0"/>
              <a:t>обслуговування</a:t>
            </a:r>
            <a:r>
              <a:rPr lang="ru-RU" dirty="0" smtClean="0"/>
              <a:t>, а </a:t>
            </a:r>
            <a:r>
              <a:rPr lang="ru-RU" dirty="0" err="1" smtClean="0"/>
              <a:t>залишки</a:t>
            </a:r>
            <a:r>
              <a:rPr lang="ru-RU" dirty="0" smtClean="0"/>
              <a:t> на </a:t>
            </a:r>
            <a:r>
              <a:rPr lang="ru-RU" dirty="0" err="1" smtClean="0"/>
              <a:t>рахунках</a:t>
            </a:r>
            <a:r>
              <a:rPr lang="ru-RU" dirty="0" smtClean="0"/>
              <a:t> </a:t>
            </a:r>
            <a:r>
              <a:rPr lang="ru-RU" dirty="0" err="1" smtClean="0"/>
              <a:t>поповнюють</a:t>
            </a:r>
            <a:r>
              <a:rPr lang="ru-RU" dirty="0" smtClean="0"/>
              <a:t> </a:t>
            </a:r>
            <a:r>
              <a:rPr lang="ru-RU" dirty="0" err="1" smtClean="0"/>
              <a:t>ресурсну</a:t>
            </a:r>
            <a:r>
              <a:rPr lang="ru-RU" dirty="0" smtClean="0"/>
              <a:t> базу банку; </a:t>
            </a:r>
            <a:endParaRPr lang="ru-RU" dirty="0" smtClean="0"/>
          </a:p>
          <a:p>
            <a:pPr algn="just"/>
            <a:r>
              <a:rPr lang="ru-RU" dirty="0" smtClean="0"/>
              <a:t>- </a:t>
            </a:r>
            <a:r>
              <a:rPr lang="ru-RU" dirty="0" err="1" smtClean="0"/>
              <a:t>клієнти-позичальники</a:t>
            </a:r>
            <a:r>
              <a:rPr lang="ru-RU" dirty="0" smtClean="0"/>
              <a:t> – </a:t>
            </a:r>
            <a:r>
              <a:rPr lang="ru-RU" dirty="0" err="1" smtClean="0"/>
              <a:t>група</a:t>
            </a:r>
            <a:r>
              <a:rPr lang="ru-RU" dirty="0" smtClean="0"/>
              <a:t> </a:t>
            </a:r>
            <a:r>
              <a:rPr lang="ru-RU" dirty="0" err="1" smtClean="0"/>
              <a:t>підприємств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дуже</a:t>
            </a:r>
            <a:r>
              <a:rPr lang="ru-RU" dirty="0" smtClean="0"/>
              <a:t> широко </a:t>
            </a:r>
            <a:r>
              <a:rPr lang="ru-RU" dirty="0" err="1" smtClean="0"/>
              <a:t>користуються</a:t>
            </a:r>
            <a:r>
              <a:rPr lang="ru-RU" dirty="0" smtClean="0"/>
              <a:t> кредитами, але практично не </a:t>
            </a:r>
            <a:r>
              <a:rPr lang="ru-RU" dirty="0" err="1" smtClean="0"/>
              <a:t>користуються</a:t>
            </a:r>
            <a:r>
              <a:rPr lang="ru-RU" dirty="0" smtClean="0"/>
              <a:t> </a:t>
            </a:r>
            <a:r>
              <a:rPr lang="ru-RU" dirty="0" err="1" smtClean="0"/>
              <a:t>іншими</a:t>
            </a:r>
            <a:r>
              <a:rPr lang="ru-RU" dirty="0" smtClean="0"/>
              <a:t> </a:t>
            </a:r>
            <a:r>
              <a:rPr lang="ru-RU" dirty="0" err="1" smtClean="0"/>
              <a:t>послугами</a:t>
            </a:r>
            <a:r>
              <a:rPr lang="ru-RU" dirty="0" smtClean="0"/>
              <a:t> банку. Вони </a:t>
            </a:r>
            <a:r>
              <a:rPr lang="ru-RU" dirty="0" err="1" smtClean="0"/>
              <a:t>забезпечують</a:t>
            </a:r>
            <a:r>
              <a:rPr lang="ru-RU" dirty="0" smtClean="0"/>
              <a:t> банку </a:t>
            </a:r>
            <a:r>
              <a:rPr lang="ru-RU" dirty="0" err="1" smtClean="0"/>
              <a:t>відсотковий</a:t>
            </a:r>
            <a:r>
              <a:rPr lang="ru-RU" dirty="0" smtClean="0"/>
              <a:t> </a:t>
            </a:r>
            <a:r>
              <a:rPr lang="ru-RU" dirty="0" err="1" smtClean="0"/>
              <a:t>дохід</a:t>
            </a:r>
            <a:r>
              <a:rPr lang="ru-RU" dirty="0" smtClean="0"/>
              <a:t>, активно </a:t>
            </a:r>
            <a:r>
              <a:rPr lang="ru-RU" dirty="0" err="1" smtClean="0"/>
              <a:t>користуючись</a:t>
            </a:r>
            <a:r>
              <a:rPr lang="ru-RU" dirty="0" smtClean="0"/>
              <a:t> кредитами, </a:t>
            </a:r>
            <a:r>
              <a:rPr lang="ru-RU" dirty="0" err="1" smtClean="0"/>
              <a:t>крім</a:t>
            </a:r>
            <a:r>
              <a:rPr lang="ru-RU" dirty="0" smtClean="0"/>
              <a:t> того, вони </a:t>
            </a:r>
            <a:r>
              <a:rPr lang="ru-RU" dirty="0" err="1" smtClean="0"/>
              <a:t>характеризуються</a:t>
            </a:r>
            <a:r>
              <a:rPr lang="ru-RU" dirty="0" smtClean="0"/>
              <a:t> </a:t>
            </a:r>
            <a:r>
              <a:rPr lang="ru-RU" dirty="0" err="1" smtClean="0"/>
              <a:t>високою</a:t>
            </a:r>
            <a:r>
              <a:rPr lang="ru-RU" dirty="0" smtClean="0"/>
              <a:t> </a:t>
            </a:r>
            <a:r>
              <a:rPr lang="ru-RU" dirty="0" err="1" smtClean="0"/>
              <a:t>мірою</a:t>
            </a:r>
            <a:r>
              <a:rPr lang="ru-RU" dirty="0" smtClean="0"/>
              <a:t> </a:t>
            </a:r>
            <a:r>
              <a:rPr lang="ru-RU" dirty="0" err="1" smtClean="0"/>
              <a:t>прихильності</a:t>
            </a:r>
            <a:r>
              <a:rPr lang="ru-RU" dirty="0" smtClean="0"/>
              <a:t> і </a:t>
            </a:r>
            <a:r>
              <a:rPr lang="ru-RU" dirty="0" err="1" smtClean="0"/>
              <a:t>лояльності</a:t>
            </a:r>
            <a:r>
              <a:rPr lang="ru-RU" dirty="0" smtClean="0"/>
              <a:t> до «</a:t>
            </a:r>
            <a:r>
              <a:rPr lang="ru-RU" dirty="0" err="1" smtClean="0"/>
              <a:t>свого</a:t>
            </a:r>
            <a:r>
              <a:rPr lang="ru-RU" dirty="0" smtClean="0"/>
              <a:t>» банку; </a:t>
            </a:r>
            <a:endParaRPr lang="ru-RU" dirty="0" smtClean="0"/>
          </a:p>
          <a:p>
            <a:pPr algn="just"/>
            <a:r>
              <a:rPr lang="ru-RU" dirty="0" smtClean="0"/>
              <a:t>- </a:t>
            </a:r>
            <a:r>
              <a:rPr lang="ru-RU" dirty="0" err="1" smtClean="0"/>
              <a:t>мінімальні</a:t>
            </a:r>
            <a:r>
              <a:rPr lang="ru-RU" dirty="0" smtClean="0"/>
              <a:t> </a:t>
            </a:r>
            <a:r>
              <a:rPr lang="ru-RU" dirty="0" err="1" smtClean="0"/>
              <a:t>клієнти</a:t>
            </a:r>
            <a:r>
              <a:rPr lang="ru-RU" dirty="0" smtClean="0"/>
              <a:t> – </a:t>
            </a:r>
            <a:r>
              <a:rPr lang="ru-RU" dirty="0" err="1" smtClean="0"/>
              <a:t>прагнуть</a:t>
            </a:r>
            <a:r>
              <a:rPr lang="ru-RU" dirty="0" smtClean="0"/>
              <a:t> у </a:t>
            </a:r>
            <a:r>
              <a:rPr lang="ru-RU" dirty="0" err="1" smtClean="0"/>
              <a:t>мінімальній</a:t>
            </a:r>
            <a:r>
              <a:rPr lang="ru-RU" dirty="0" smtClean="0"/>
              <a:t> </a:t>
            </a:r>
            <a:r>
              <a:rPr lang="ru-RU" dirty="0" err="1" smtClean="0"/>
              <a:t>мірі</a:t>
            </a:r>
            <a:r>
              <a:rPr lang="ru-RU" dirty="0" smtClean="0"/>
              <a:t> </a:t>
            </a:r>
            <a:r>
              <a:rPr lang="ru-RU" dirty="0" err="1" smtClean="0"/>
              <a:t>користуватися</a:t>
            </a:r>
            <a:r>
              <a:rPr lang="ru-RU" dirty="0" smtClean="0"/>
              <a:t> </a:t>
            </a:r>
            <a:r>
              <a:rPr lang="ru-RU" dirty="0" err="1" smtClean="0"/>
              <a:t>банківськими</a:t>
            </a:r>
            <a:r>
              <a:rPr lang="ru-RU" dirty="0" smtClean="0"/>
              <a:t> </a:t>
            </a:r>
            <a:r>
              <a:rPr lang="ru-RU" dirty="0" err="1" smtClean="0"/>
              <a:t>послугами</a:t>
            </a:r>
            <a:r>
              <a:rPr lang="ru-RU" dirty="0" smtClean="0"/>
              <a:t> і </a:t>
            </a:r>
            <a:r>
              <a:rPr lang="ru-RU" dirty="0" err="1" smtClean="0"/>
              <a:t>майже</a:t>
            </a:r>
            <a:r>
              <a:rPr lang="ru-RU" dirty="0" smtClean="0"/>
              <a:t> за </a:t>
            </a:r>
            <a:r>
              <a:rPr lang="ru-RU" dirty="0" err="1" smtClean="0"/>
              <a:t>всіма</a:t>
            </a:r>
            <a:r>
              <a:rPr lang="ru-RU" dirty="0" smtClean="0"/>
              <a:t> ними </a:t>
            </a:r>
            <a:r>
              <a:rPr lang="ru-RU" dirty="0" err="1" smtClean="0"/>
              <a:t>мають</a:t>
            </a:r>
            <a:r>
              <a:rPr lang="ru-RU" dirty="0" smtClean="0"/>
              <a:t> </a:t>
            </a:r>
            <a:r>
              <a:rPr lang="ru-RU" dirty="0" err="1" smtClean="0"/>
              <a:t>найменший</a:t>
            </a:r>
            <a:r>
              <a:rPr lang="ru-RU" dirty="0" smtClean="0"/>
              <a:t> </a:t>
            </a:r>
            <a:r>
              <a:rPr lang="ru-RU" dirty="0" err="1" smtClean="0"/>
              <a:t>відсоток</a:t>
            </a:r>
            <a:r>
              <a:rPr lang="ru-RU" dirty="0" smtClean="0"/>
              <a:t> </a:t>
            </a:r>
            <a:r>
              <a:rPr lang="ru-RU" dirty="0" err="1" smtClean="0"/>
              <a:t>користування</a:t>
            </a:r>
            <a:r>
              <a:rPr lang="ru-RU" dirty="0" smtClean="0"/>
              <a:t>. Вони практично не </a:t>
            </a:r>
            <a:r>
              <a:rPr lang="ru-RU" dirty="0" err="1" smtClean="0"/>
              <a:t>приносять</a:t>
            </a:r>
            <a:r>
              <a:rPr lang="ru-RU" dirty="0" smtClean="0"/>
              <a:t> банку </a:t>
            </a:r>
            <a:r>
              <a:rPr lang="ru-RU" dirty="0" err="1" smtClean="0"/>
              <a:t>прибутків</a:t>
            </a:r>
            <a:r>
              <a:rPr lang="ru-RU" dirty="0" smtClean="0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217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Ринок</a:t>
            </a:r>
            <a:r>
              <a:rPr lang="ru-RU" dirty="0"/>
              <a:t> </a:t>
            </a:r>
            <a:r>
              <a:rPr lang="ru-RU" dirty="0" err="1"/>
              <a:t>банківських</a:t>
            </a:r>
            <a:r>
              <a:rPr lang="ru-RU" dirty="0"/>
              <a:t> </a:t>
            </a:r>
            <a:r>
              <a:rPr lang="ru-RU" dirty="0" err="1"/>
              <a:t>послуг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 err="1" smtClean="0"/>
              <a:t>Ринок</a:t>
            </a:r>
            <a:r>
              <a:rPr lang="ru-RU" dirty="0" smtClean="0"/>
              <a:t> </a:t>
            </a:r>
            <a:r>
              <a:rPr lang="ru-RU" dirty="0" err="1" smtClean="0"/>
              <a:t>банківських</a:t>
            </a:r>
            <a:r>
              <a:rPr lang="ru-RU" dirty="0" smtClean="0"/>
              <a:t> </a:t>
            </a:r>
            <a:r>
              <a:rPr lang="ru-RU" dirty="0" err="1" smtClean="0"/>
              <a:t>послуг</a:t>
            </a:r>
            <a:r>
              <a:rPr lang="ru-RU" dirty="0" smtClean="0"/>
              <a:t> -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специфічна</a:t>
            </a:r>
            <a:r>
              <a:rPr lang="ru-RU" dirty="0"/>
              <a:t> сфера </a:t>
            </a:r>
            <a:r>
              <a:rPr lang="ru-RU" dirty="0" err="1"/>
              <a:t>економічних</a:t>
            </a:r>
            <a:r>
              <a:rPr lang="ru-RU" dirty="0"/>
              <a:t> </a:t>
            </a:r>
            <a:r>
              <a:rPr lang="ru-RU" dirty="0" err="1"/>
              <a:t>відносин</a:t>
            </a:r>
            <a:r>
              <a:rPr lang="ru-RU" dirty="0"/>
              <a:t>, </a:t>
            </a:r>
            <a:r>
              <a:rPr lang="ru-RU" dirty="0" err="1"/>
              <a:t>функцією</a:t>
            </a:r>
            <a:r>
              <a:rPr lang="ru-RU" dirty="0"/>
              <a:t> </a:t>
            </a:r>
            <a:r>
              <a:rPr lang="ru-RU" dirty="0" err="1"/>
              <a:t>яких</a:t>
            </a:r>
            <a:r>
              <a:rPr lang="ru-RU" dirty="0"/>
              <a:t> є </a:t>
            </a:r>
            <a:r>
              <a:rPr lang="ru-RU" dirty="0" err="1"/>
              <a:t>балансування</a:t>
            </a:r>
            <a:r>
              <a:rPr lang="ru-RU" dirty="0"/>
              <a:t> </a:t>
            </a:r>
            <a:r>
              <a:rPr lang="ru-RU" dirty="0" err="1"/>
              <a:t>попиту</a:t>
            </a:r>
            <a:r>
              <a:rPr lang="ru-RU" dirty="0"/>
              <a:t> і </a:t>
            </a:r>
            <a:r>
              <a:rPr lang="ru-RU" dirty="0" err="1"/>
              <a:t>пропозиції</a:t>
            </a:r>
            <a:r>
              <a:rPr lang="ru-RU" dirty="0"/>
              <a:t> на </a:t>
            </a:r>
            <a:r>
              <a:rPr lang="ru-RU" dirty="0" err="1"/>
              <a:t>банківські</a:t>
            </a:r>
            <a:r>
              <a:rPr lang="ru-RU" dirty="0"/>
              <a:t> </a:t>
            </a:r>
            <a:r>
              <a:rPr lang="ru-RU" dirty="0" err="1"/>
              <a:t>продукти</a:t>
            </a:r>
            <a:r>
              <a:rPr lang="ru-RU" dirty="0"/>
              <a:t>. </a:t>
            </a:r>
            <a:r>
              <a:rPr lang="ru-RU" dirty="0" err="1"/>
              <a:t>Функціонування</a:t>
            </a:r>
            <a:r>
              <a:rPr lang="ru-RU" dirty="0"/>
              <a:t> ринку </a:t>
            </a:r>
            <a:r>
              <a:rPr lang="ru-RU" dirty="0" err="1"/>
              <a:t>банківських</a:t>
            </a:r>
            <a:r>
              <a:rPr lang="ru-RU" dirty="0"/>
              <a:t> </a:t>
            </a:r>
            <a:r>
              <a:rPr lang="ru-RU" dirty="0" err="1"/>
              <a:t>послуг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свої</a:t>
            </a:r>
            <a:r>
              <a:rPr lang="ru-RU" dirty="0"/>
              <a:t> </a:t>
            </a:r>
            <a:r>
              <a:rPr lang="ru-RU" dirty="0" err="1"/>
              <a:t>особливості</a:t>
            </a:r>
            <a:r>
              <a:rPr lang="ru-RU" dirty="0"/>
              <a:t>, </a:t>
            </a:r>
            <a:r>
              <a:rPr lang="ru-RU" dirty="0" err="1"/>
              <a:t>серед</a:t>
            </a:r>
            <a:r>
              <a:rPr lang="ru-RU" dirty="0"/>
              <a:t>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бути </a:t>
            </a:r>
            <a:r>
              <a:rPr lang="ru-RU" dirty="0" err="1"/>
              <a:t>виділені</a:t>
            </a:r>
            <a:r>
              <a:rPr lang="ru-RU" dirty="0"/>
              <a:t>:</a:t>
            </a:r>
          </a:p>
          <a:p>
            <a:pPr algn="just"/>
            <a:r>
              <a:rPr lang="ru-RU" dirty="0" err="1"/>
              <a:t>тісне</a:t>
            </a:r>
            <a:r>
              <a:rPr lang="ru-RU" dirty="0"/>
              <a:t> </a:t>
            </a:r>
            <a:r>
              <a:rPr lang="ru-RU" dirty="0" err="1"/>
              <a:t>поєднання</a:t>
            </a:r>
            <a:r>
              <a:rPr lang="ru-RU" dirty="0"/>
              <a:t> державного і </a:t>
            </a:r>
            <a:r>
              <a:rPr lang="ru-RU" dirty="0" err="1"/>
              <a:t>ринкового</a:t>
            </a:r>
            <a:r>
              <a:rPr lang="ru-RU" dirty="0"/>
              <a:t> </a:t>
            </a:r>
            <a:r>
              <a:rPr lang="ru-RU" dirty="0" err="1"/>
              <a:t>регулювання</a:t>
            </a:r>
            <a:r>
              <a:rPr lang="ru-RU" dirty="0"/>
              <a:t> з метою </a:t>
            </a:r>
            <a:r>
              <a:rPr lang="ru-RU" dirty="0" err="1"/>
              <a:t>підтримки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стабільності</a:t>
            </a:r>
            <a:r>
              <a:rPr lang="ru-RU" dirty="0"/>
              <a:t>;</a:t>
            </a:r>
          </a:p>
          <a:p>
            <a:pPr algn="just"/>
            <a:r>
              <a:rPr lang="ru-RU" dirty="0" err="1"/>
              <a:t>регулювання</a:t>
            </a:r>
            <a:r>
              <a:rPr lang="ru-RU" dirty="0"/>
              <a:t> і </a:t>
            </a:r>
            <a:r>
              <a:rPr lang="ru-RU" dirty="0" err="1"/>
              <a:t>регламентація</a:t>
            </a:r>
            <a:r>
              <a:rPr lang="ru-RU" dirty="0"/>
              <a:t> </a:t>
            </a:r>
            <a:r>
              <a:rPr lang="ru-RU" dirty="0" err="1"/>
              <a:t>відносин</a:t>
            </a:r>
            <a:r>
              <a:rPr lang="ru-RU" dirty="0"/>
              <a:t> на ринку нормами </a:t>
            </a:r>
            <a:r>
              <a:rPr lang="ru-RU" dirty="0" err="1"/>
              <a:t>міжнародного</a:t>
            </a:r>
            <a:r>
              <a:rPr lang="ru-RU" dirty="0"/>
              <a:t> права і </a:t>
            </a:r>
            <a:r>
              <a:rPr lang="ru-RU" dirty="0" err="1"/>
              <a:t>внутрішнім</a:t>
            </a:r>
            <a:r>
              <a:rPr lang="ru-RU" dirty="0"/>
              <a:t> </a:t>
            </a:r>
            <a:r>
              <a:rPr lang="ru-RU" dirty="0" err="1"/>
              <a:t>законодавством</a:t>
            </a:r>
            <a:r>
              <a:rPr lang="ru-RU" dirty="0"/>
              <a:t>;</a:t>
            </a:r>
          </a:p>
          <a:p>
            <a:pPr algn="just"/>
            <a:r>
              <a:rPr lang="ru-RU" dirty="0" err="1"/>
              <a:t>прозорість</a:t>
            </a:r>
            <a:r>
              <a:rPr lang="ru-RU" dirty="0"/>
              <a:t> </a:t>
            </a:r>
            <a:r>
              <a:rPr lang="ru-RU" dirty="0" err="1"/>
              <a:t>інформації</a:t>
            </a:r>
            <a:r>
              <a:rPr lang="ru-RU" dirty="0"/>
              <a:t> про стан ринку та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учасників</a:t>
            </a:r>
            <a:r>
              <a:rPr lang="ru-RU" dirty="0"/>
              <a:t>;</a:t>
            </a:r>
          </a:p>
          <a:p>
            <a:pPr algn="just"/>
            <a:r>
              <a:rPr lang="ru-RU" dirty="0" err="1"/>
              <a:t>необмежена</a:t>
            </a:r>
            <a:r>
              <a:rPr lang="ru-RU" dirty="0"/>
              <a:t>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учасників</a:t>
            </a:r>
            <a:r>
              <a:rPr lang="ru-RU" dirty="0"/>
              <a:t> ринку;</a:t>
            </a:r>
          </a:p>
          <a:p>
            <a:pPr algn="just"/>
            <a:r>
              <a:rPr lang="ru-RU" dirty="0"/>
              <a:t>широкий </a:t>
            </a:r>
            <a:r>
              <a:rPr lang="ru-RU" dirty="0" err="1"/>
              <a:t>асортимент</a:t>
            </a:r>
            <a:r>
              <a:rPr lang="ru-RU" dirty="0"/>
              <a:t> і </a:t>
            </a:r>
            <a:r>
              <a:rPr lang="ru-RU" dirty="0" err="1"/>
              <a:t>диверсифікація</a:t>
            </a:r>
            <a:r>
              <a:rPr lang="ru-RU" dirty="0"/>
              <a:t> </a:t>
            </a:r>
            <a:r>
              <a:rPr lang="ru-RU" dirty="0" err="1"/>
              <a:t>банківських</a:t>
            </a:r>
            <a:r>
              <a:rPr lang="ru-RU" dirty="0"/>
              <a:t> </a:t>
            </a:r>
            <a:r>
              <a:rPr lang="ru-RU" dirty="0" err="1"/>
              <a:t>продуктів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41108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Процес</a:t>
            </a:r>
            <a:r>
              <a:rPr lang="ru-RU" dirty="0" smtClean="0"/>
              <a:t> </a:t>
            </a:r>
            <a:r>
              <a:rPr lang="ru-RU" dirty="0" err="1" smtClean="0"/>
              <a:t>позиціонування</a:t>
            </a:r>
            <a:r>
              <a:rPr lang="ru-RU" dirty="0" smtClean="0"/>
              <a:t> </a:t>
            </a:r>
            <a:r>
              <a:rPr lang="ru-RU" dirty="0" err="1" smtClean="0"/>
              <a:t>банків</a:t>
            </a:r>
            <a:r>
              <a:rPr lang="ru-RU" dirty="0" smtClean="0"/>
              <a:t> і </a:t>
            </a:r>
            <a:r>
              <a:rPr lang="ru-RU" dirty="0" err="1" smtClean="0"/>
              <a:t>банківських</a:t>
            </a:r>
            <a:r>
              <a:rPr lang="ru-RU" dirty="0" smtClean="0"/>
              <a:t> </a:t>
            </a:r>
            <a:r>
              <a:rPr lang="ru-RU" dirty="0" err="1" smtClean="0"/>
              <a:t>послуг</a:t>
            </a:r>
            <a:r>
              <a:rPr lang="ru-RU" dirty="0" smtClean="0"/>
              <a:t> на ринку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47549"/>
          </a:xfrm>
        </p:spPr>
        <p:txBody>
          <a:bodyPr>
            <a:normAutofit fontScale="62500" lnSpcReduction="20000"/>
          </a:bodyPr>
          <a:lstStyle/>
          <a:p>
            <a:r>
              <a:rPr lang="ru-RU" dirty="0" err="1" smtClean="0"/>
              <a:t>Позиціонування</a:t>
            </a:r>
            <a:r>
              <a:rPr lang="ru-RU" dirty="0" smtClean="0"/>
              <a:t> – </a:t>
            </a:r>
            <a:r>
              <a:rPr lang="ru-RU" dirty="0" err="1" smtClean="0"/>
              <a:t>створення</a:t>
            </a:r>
            <a:r>
              <a:rPr lang="ru-RU" dirty="0" smtClean="0"/>
              <a:t> і </a:t>
            </a:r>
            <a:r>
              <a:rPr lang="ru-RU" dirty="0" err="1" smtClean="0"/>
              <a:t>збереження</a:t>
            </a:r>
            <a:r>
              <a:rPr lang="ru-RU" dirty="0" smtClean="0"/>
              <a:t> за банком (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банківськими</a:t>
            </a:r>
            <a:r>
              <a:rPr lang="ru-RU" dirty="0" smtClean="0"/>
              <a:t> продуктами) особливого </a:t>
            </a:r>
            <a:r>
              <a:rPr lang="ru-RU" dirty="0" err="1" smtClean="0"/>
              <a:t>місця</a:t>
            </a:r>
            <a:r>
              <a:rPr lang="ru-RU" dirty="0" smtClean="0"/>
              <a:t> на ринку. </a:t>
            </a:r>
            <a:endParaRPr lang="ru-RU" dirty="0" smtClean="0"/>
          </a:p>
          <a:p>
            <a:r>
              <a:rPr lang="ru-RU" dirty="0" err="1" smtClean="0"/>
              <a:t>Процес</a:t>
            </a:r>
            <a:r>
              <a:rPr lang="ru-RU" dirty="0" smtClean="0"/>
              <a:t> </a:t>
            </a:r>
            <a:r>
              <a:rPr lang="ru-RU" dirty="0" err="1" smtClean="0"/>
              <a:t>позиціонування</a:t>
            </a:r>
            <a:r>
              <a:rPr lang="ru-RU" dirty="0" smtClean="0"/>
              <a:t> </a:t>
            </a:r>
            <a:r>
              <a:rPr lang="ru-RU" dirty="0" err="1" smtClean="0"/>
              <a:t>вимагає</a:t>
            </a:r>
            <a:r>
              <a:rPr lang="ru-RU" dirty="0" smtClean="0"/>
              <a:t> </a:t>
            </a:r>
            <a:r>
              <a:rPr lang="ru-RU" dirty="0" err="1" smtClean="0"/>
              <a:t>ухвалення</a:t>
            </a:r>
            <a:r>
              <a:rPr lang="ru-RU" dirty="0" smtClean="0"/>
              <a:t> таких </a:t>
            </a:r>
            <a:r>
              <a:rPr lang="ru-RU" dirty="0" err="1" smtClean="0"/>
              <a:t>рішень</a:t>
            </a:r>
            <a:r>
              <a:rPr lang="ru-RU" dirty="0" smtClean="0"/>
              <a:t>: </a:t>
            </a:r>
            <a:endParaRPr lang="ru-RU" dirty="0" smtClean="0"/>
          </a:p>
          <a:p>
            <a:r>
              <a:rPr lang="ru-RU" dirty="0" smtClean="0"/>
              <a:t>- </a:t>
            </a:r>
            <a:r>
              <a:rPr lang="ru-RU" dirty="0" err="1" smtClean="0"/>
              <a:t>географічне</a:t>
            </a:r>
            <a:r>
              <a:rPr lang="ru-RU" dirty="0" smtClean="0"/>
              <a:t> </a:t>
            </a:r>
            <a:r>
              <a:rPr lang="ru-RU" dirty="0" err="1" smtClean="0"/>
              <a:t>місце</a:t>
            </a:r>
            <a:r>
              <a:rPr lang="ru-RU" dirty="0" smtClean="0"/>
              <a:t> </a:t>
            </a:r>
            <a:r>
              <a:rPr lang="ru-RU" dirty="0" err="1" smtClean="0"/>
              <a:t>позиціонування</a:t>
            </a:r>
            <a:r>
              <a:rPr lang="ru-RU" dirty="0" smtClean="0"/>
              <a:t>; </a:t>
            </a:r>
            <a:endParaRPr lang="ru-RU" dirty="0" smtClean="0"/>
          </a:p>
          <a:p>
            <a:r>
              <a:rPr lang="ru-RU" dirty="0" smtClean="0"/>
              <a:t>- </a:t>
            </a:r>
            <a:r>
              <a:rPr lang="ru-RU" dirty="0" err="1" smtClean="0"/>
              <a:t>конкурентна</a:t>
            </a:r>
            <a:r>
              <a:rPr lang="ru-RU" dirty="0" smtClean="0"/>
              <a:t> </a:t>
            </a:r>
            <a:r>
              <a:rPr lang="ru-RU" dirty="0" err="1" smtClean="0"/>
              <a:t>перевага</a:t>
            </a:r>
            <a:r>
              <a:rPr lang="ru-RU" dirty="0" smtClean="0"/>
              <a:t> </a:t>
            </a:r>
            <a:r>
              <a:rPr lang="ru-RU" dirty="0" err="1" smtClean="0"/>
              <a:t>позиціонування</a:t>
            </a:r>
            <a:r>
              <a:rPr lang="ru-RU" dirty="0" smtClean="0"/>
              <a:t> (</a:t>
            </a:r>
            <a:r>
              <a:rPr lang="ru-RU" dirty="0" err="1" smtClean="0"/>
              <a:t>вибір</a:t>
            </a:r>
            <a:r>
              <a:rPr lang="ru-RU" dirty="0" smtClean="0"/>
              <a:t> </a:t>
            </a:r>
            <a:r>
              <a:rPr lang="ru-RU" dirty="0" err="1" smtClean="0"/>
              <a:t>способів</a:t>
            </a:r>
            <a:r>
              <a:rPr lang="ru-RU" dirty="0" smtClean="0"/>
              <a:t> </a:t>
            </a:r>
            <a:r>
              <a:rPr lang="ru-RU" dirty="0" err="1" smtClean="0"/>
              <a:t>отримання</a:t>
            </a:r>
            <a:r>
              <a:rPr lang="ru-RU" dirty="0" smtClean="0"/>
              <a:t> </a:t>
            </a:r>
            <a:r>
              <a:rPr lang="ru-RU" dirty="0" err="1" smtClean="0"/>
              <a:t>конкурентних</a:t>
            </a:r>
            <a:r>
              <a:rPr lang="ru-RU" dirty="0" smtClean="0"/>
              <a:t> </a:t>
            </a:r>
            <a:r>
              <a:rPr lang="ru-RU" dirty="0" err="1" smtClean="0"/>
              <a:t>переваг</a:t>
            </a:r>
            <a:r>
              <a:rPr lang="ru-RU" dirty="0" smtClean="0"/>
              <a:t>, </a:t>
            </a:r>
            <a:r>
              <a:rPr lang="ru-RU" dirty="0" err="1" smtClean="0"/>
              <a:t>тобто</a:t>
            </a:r>
            <a:r>
              <a:rPr lang="ru-RU" dirty="0" smtClean="0"/>
              <a:t> </a:t>
            </a:r>
            <a:r>
              <a:rPr lang="ru-RU" dirty="0" err="1" smtClean="0"/>
              <a:t>стратегій</a:t>
            </a:r>
            <a:r>
              <a:rPr lang="ru-RU" dirty="0" smtClean="0"/>
              <a:t> і </a:t>
            </a:r>
            <a:r>
              <a:rPr lang="ru-RU" dirty="0" err="1" smtClean="0"/>
              <a:t>чинників</a:t>
            </a:r>
            <a:r>
              <a:rPr lang="ru-RU" dirty="0" smtClean="0"/>
              <a:t> </a:t>
            </a:r>
            <a:r>
              <a:rPr lang="ru-RU" dirty="0" err="1" smtClean="0"/>
              <a:t>позиціонування</a:t>
            </a:r>
            <a:r>
              <a:rPr lang="ru-RU" dirty="0" smtClean="0"/>
              <a:t>). </a:t>
            </a:r>
            <a:endParaRPr lang="ru-RU" dirty="0" smtClean="0"/>
          </a:p>
          <a:p>
            <a:r>
              <a:rPr lang="ru-RU" dirty="0" smtClean="0"/>
              <a:t>При </a:t>
            </a:r>
            <a:r>
              <a:rPr lang="ru-RU" dirty="0" err="1" smtClean="0"/>
              <a:t>географічному</a:t>
            </a:r>
            <a:r>
              <a:rPr lang="ru-RU" dirty="0" smtClean="0"/>
              <a:t> </a:t>
            </a:r>
            <a:r>
              <a:rPr lang="ru-RU" dirty="0" err="1" smtClean="0"/>
              <a:t>позиціонуванні</a:t>
            </a:r>
            <a:r>
              <a:rPr lang="ru-RU" dirty="0" smtClean="0"/>
              <a:t> </a:t>
            </a:r>
            <a:r>
              <a:rPr lang="ru-RU" dirty="0" err="1" smtClean="0"/>
              <a:t>використовується</a:t>
            </a:r>
            <a:r>
              <a:rPr lang="ru-RU" dirty="0" smtClean="0"/>
              <a:t> два </a:t>
            </a:r>
            <a:r>
              <a:rPr lang="ru-RU" dirty="0" err="1" smtClean="0"/>
              <a:t>підходи</a:t>
            </a:r>
            <a:r>
              <a:rPr lang="ru-RU" dirty="0" smtClean="0"/>
              <a:t>: </a:t>
            </a:r>
            <a:endParaRPr lang="ru-RU" dirty="0" smtClean="0"/>
          </a:p>
          <a:p>
            <a:r>
              <a:rPr lang="ru-RU" dirty="0" smtClean="0"/>
              <a:t>- </a:t>
            </a:r>
            <a:r>
              <a:rPr lang="ru-RU" dirty="0" err="1" smtClean="0"/>
              <a:t>діяти</a:t>
            </a:r>
            <a:r>
              <a:rPr lang="ru-RU" dirty="0" smtClean="0"/>
              <a:t> на одному ринку з конкурентами; </a:t>
            </a:r>
            <a:endParaRPr lang="ru-RU" dirty="0" smtClean="0"/>
          </a:p>
          <a:p>
            <a:r>
              <a:rPr lang="ru-RU" dirty="0" smtClean="0"/>
              <a:t>- </a:t>
            </a:r>
            <a:r>
              <a:rPr lang="ru-RU" dirty="0" err="1" smtClean="0"/>
              <a:t>знайти</a:t>
            </a:r>
            <a:r>
              <a:rPr lang="ru-RU" dirty="0" smtClean="0"/>
              <a:t> і </a:t>
            </a:r>
            <a:r>
              <a:rPr lang="ru-RU" dirty="0" err="1" smtClean="0"/>
              <a:t>зайняти</a:t>
            </a:r>
            <a:r>
              <a:rPr lang="ru-RU" dirty="0" smtClean="0"/>
              <a:t> </a:t>
            </a:r>
            <a:r>
              <a:rPr lang="ru-RU" dirty="0" err="1" smtClean="0"/>
              <a:t>вільну</a:t>
            </a:r>
            <a:r>
              <a:rPr lang="ru-RU" dirty="0" smtClean="0"/>
              <a:t> </a:t>
            </a:r>
            <a:r>
              <a:rPr lang="ru-RU" dirty="0" err="1" smtClean="0"/>
              <a:t>нішу</a:t>
            </a:r>
            <a:r>
              <a:rPr lang="ru-RU" dirty="0" smtClean="0"/>
              <a:t>. </a:t>
            </a:r>
            <a:r>
              <a:rPr lang="ru-RU" dirty="0" err="1" smtClean="0"/>
              <a:t>Зайняти</a:t>
            </a:r>
            <a:r>
              <a:rPr lang="ru-RU" dirty="0" smtClean="0"/>
              <a:t> </a:t>
            </a:r>
            <a:r>
              <a:rPr lang="ru-RU" dirty="0" err="1" smtClean="0"/>
              <a:t>вільну</a:t>
            </a:r>
            <a:r>
              <a:rPr lang="ru-RU" dirty="0" smtClean="0"/>
              <a:t> </a:t>
            </a:r>
            <a:r>
              <a:rPr lang="ru-RU" dirty="0" err="1" smtClean="0"/>
              <a:t>нішу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конкурентів</a:t>
            </a:r>
            <a:r>
              <a:rPr lang="ru-RU" dirty="0" smtClean="0"/>
              <a:t> банкам практично не </a:t>
            </a:r>
            <a:r>
              <a:rPr lang="ru-RU" dirty="0" err="1" smtClean="0"/>
              <a:t>вдається</a:t>
            </a:r>
            <a:r>
              <a:rPr lang="ru-RU" dirty="0" smtClean="0"/>
              <a:t>, </a:t>
            </a:r>
            <a:r>
              <a:rPr lang="ru-RU" dirty="0" err="1" smtClean="0"/>
              <a:t>оскільки</a:t>
            </a:r>
            <a:r>
              <a:rPr lang="ru-RU" dirty="0" smtClean="0"/>
              <a:t> </a:t>
            </a:r>
            <a:r>
              <a:rPr lang="ru-RU" dirty="0" err="1" smtClean="0"/>
              <a:t>асортимент</a:t>
            </a:r>
            <a:r>
              <a:rPr lang="ru-RU" dirty="0" smtClean="0"/>
              <a:t> </a:t>
            </a:r>
            <a:r>
              <a:rPr lang="ru-RU" dirty="0" err="1" smtClean="0"/>
              <a:t>банківських</a:t>
            </a:r>
            <a:r>
              <a:rPr lang="ru-RU" dirty="0" smtClean="0"/>
              <a:t> </a:t>
            </a:r>
            <a:r>
              <a:rPr lang="ru-RU" dirty="0" err="1" smtClean="0"/>
              <a:t>послуг</a:t>
            </a:r>
            <a:r>
              <a:rPr lang="ru-RU" dirty="0" smtClean="0"/>
              <a:t> в основному </a:t>
            </a:r>
            <a:r>
              <a:rPr lang="ru-RU" dirty="0" err="1" smtClean="0"/>
              <a:t>ідентичний</a:t>
            </a:r>
            <a:r>
              <a:rPr lang="ru-RU" dirty="0" smtClean="0"/>
              <a:t>. </a:t>
            </a:r>
            <a:endParaRPr lang="ru-RU" dirty="0" smtClean="0"/>
          </a:p>
          <a:p>
            <a:r>
              <a:rPr lang="ru-RU" dirty="0" smtClean="0"/>
              <a:t>Тому </a:t>
            </a:r>
            <a:r>
              <a:rPr lang="ru-RU" dirty="0" err="1" smtClean="0"/>
              <a:t>залишаються</a:t>
            </a:r>
            <a:r>
              <a:rPr lang="ru-RU" dirty="0" smtClean="0"/>
              <a:t> </a:t>
            </a:r>
            <a:r>
              <a:rPr lang="ru-RU" dirty="0" err="1" smtClean="0"/>
              <a:t>можливими</a:t>
            </a:r>
            <a:r>
              <a:rPr lang="ru-RU" dirty="0" smtClean="0"/>
              <a:t> для </a:t>
            </a:r>
            <a:r>
              <a:rPr lang="ru-RU" dirty="0" err="1" smtClean="0"/>
              <a:t>впровадження</a:t>
            </a:r>
            <a:r>
              <a:rPr lang="ru-RU" dirty="0" smtClean="0"/>
              <a:t> </a:t>
            </a:r>
            <a:r>
              <a:rPr lang="ru-RU" dirty="0" err="1" smtClean="0"/>
              <a:t>чинники</a:t>
            </a:r>
            <a:r>
              <a:rPr lang="ru-RU" dirty="0" smtClean="0"/>
              <a:t> </a:t>
            </a:r>
            <a:r>
              <a:rPr lang="ru-RU" dirty="0" err="1" smtClean="0"/>
              <a:t>позиціонування</a:t>
            </a:r>
            <a:r>
              <a:rPr lang="ru-RU" dirty="0" smtClean="0"/>
              <a:t>:</a:t>
            </a:r>
          </a:p>
          <a:p>
            <a:r>
              <a:rPr lang="ru-RU" dirty="0" smtClean="0"/>
              <a:t> </a:t>
            </a:r>
            <a:r>
              <a:rPr lang="ru-RU" dirty="0" smtClean="0"/>
              <a:t>- </a:t>
            </a:r>
            <a:r>
              <a:rPr lang="ru-RU" dirty="0" err="1" smtClean="0"/>
              <a:t>зручне</a:t>
            </a:r>
            <a:r>
              <a:rPr lang="ru-RU" dirty="0" smtClean="0"/>
              <a:t> </a:t>
            </a:r>
            <a:r>
              <a:rPr lang="ru-RU" dirty="0" err="1" smtClean="0"/>
              <a:t>місце</a:t>
            </a:r>
            <a:r>
              <a:rPr lang="ru-RU" dirty="0" smtClean="0"/>
              <a:t> </a:t>
            </a:r>
            <a:r>
              <a:rPr lang="ru-RU" dirty="0" err="1" smtClean="0"/>
              <a:t>розміщення</a:t>
            </a:r>
            <a:r>
              <a:rPr lang="ru-RU" dirty="0" smtClean="0"/>
              <a:t> банку; </a:t>
            </a:r>
            <a:endParaRPr lang="ru-RU" dirty="0" smtClean="0"/>
          </a:p>
          <a:p>
            <a:r>
              <a:rPr lang="ru-RU" dirty="0" smtClean="0"/>
              <a:t>- </a:t>
            </a:r>
            <a:r>
              <a:rPr lang="ru-RU" dirty="0" err="1" smtClean="0"/>
              <a:t>зручний</a:t>
            </a:r>
            <a:r>
              <a:rPr lang="ru-RU" dirty="0" smtClean="0"/>
              <a:t> </a:t>
            </a:r>
            <a:r>
              <a:rPr lang="ru-RU" dirty="0" err="1" smtClean="0"/>
              <a:t>графік</a:t>
            </a:r>
            <a:r>
              <a:rPr lang="ru-RU" dirty="0" smtClean="0"/>
              <a:t> </a:t>
            </a:r>
            <a:r>
              <a:rPr lang="ru-RU" dirty="0" err="1" smtClean="0"/>
              <a:t>роботи</a:t>
            </a:r>
            <a:r>
              <a:rPr lang="ru-RU" dirty="0" smtClean="0"/>
              <a:t>; </a:t>
            </a:r>
            <a:endParaRPr lang="ru-RU" dirty="0" smtClean="0"/>
          </a:p>
          <a:p>
            <a:r>
              <a:rPr lang="ru-RU" dirty="0" smtClean="0"/>
              <a:t>- </a:t>
            </a:r>
            <a:r>
              <a:rPr lang="ru-RU" dirty="0" err="1" smtClean="0"/>
              <a:t>супутні</a:t>
            </a:r>
            <a:r>
              <a:rPr lang="ru-RU" dirty="0" smtClean="0"/>
              <a:t> </a:t>
            </a:r>
            <a:r>
              <a:rPr lang="ru-RU" dirty="0" err="1" smtClean="0"/>
              <a:t>послуги</a:t>
            </a:r>
            <a:r>
              <a:rPr lang="ru-RU" dirty="0" smtClean="0"/>
              <a:t>; </a:t>
            </a:r>
            <a:endParaRPr lang="ru-RU" dirty="0" smtClean="0"/>
          </a:p>
          <a:p>
            <a:r>
              <a:rPr lang="ru-RU" dirty="0" smtClean="0"/>
              <a:t>- </a:t>
            </a:r>
            <a:r>
              <a:rPr lang="ru-RU" dirty="0" err="1" smtClean="0"/>
              <a:t>додаткові</a:t>
            </a:r>
            <a:r>
              <a:rPr lang="ru-RU" dirty="0" smtClean="0"/>
              <a:t> </a:t>
            </a:r>
            <a:r>
              <a:rPr lang="ru-RU" dirty="0" err="1" smtClean="0"/>
              <a:t>подарунки</a:t>
            </a:r>
            <a:r>
              <a:rPr lang="ru-RU" dirty="0" smtClean="0"/>
              <a:t>; </a:t>
            </a:r>
            <a:endParaRPr lang="ru-RU" dirty="0" smtClean="0"/>
          </a:p>
          <a:p>
            <a:r>
              <a:rPr lang="ru-RU" dirty="0" smtClean="0"/>
              <a:t>- </a:t>
            </a:r>
            <a:r>
              <a:rPr lang="ru-RU" dirty="0" err="1" smtClean="0"/>
              <a:t>акції</a:t>
            </a:r>
            <a:r>
              <a:rPr lang="ru-RU" dirty="0" smtClean="0"/>
              <a:t> </a:t>
            </a:r>
            <a:r>
              <a:rPr lang="ru-RU" dirty="0" err="1" smtClean="0"/>
              <a:t>стимулювання</a:t>
            </a:r>
            <a:r>
              <a:rPr lang="ru-RU" dirty="0" smtClean="0"/>
              <a:t> </a:t>
            </a:r>
            <a:r>
              <a:rPr lang="ru-RU" dirty="0" err="1" smtClean="0"/>
              <a:t>збуту</a:t>
            </a:r>
            <a:r>
              <a:rPr lang="ru-RU" dirty="0" smtClean="0"/>
              <a:t>; </a:t>
            </a:r>
            <a:endParaRPr lang="ru-RU" dirty="0" smtClean="0"/>
          </a:p>
          <a:p>
            <a:r>
              <a:rPr lang="ru-RU" dirty="0" smtClean="0"/>
              <a:t>- </a:t>
            </a:r>
            <a:r>
              <a:rPr lang="ru-RU" dirty="0" err="1" smtClean="0"/>
              <a:t>особливі</a:t>
            </a:r>
            <a:r>
              <a:rPr lang="ru-RU" dirty="0" smtClean="0"/>
              <a:t> </a:t>
            </a:r>
            <a:r>
              <a:rPr lang="ru-RU" dirty="0" err="1" smtClean="0"/>
              <a:t>умови</a:t>
            </a:r>
            <a:r>
              <a:rPr lang="ru-RU" dirty="0" smtClean="0"/>
              <a:t> </a:t>
            </a:r>
            <a:r>
              <a:rPr lang="ru-RU" dirty="0" err="1" smtClean="0"/>
              <a:t>обслуговування</a:t>
            </a:r>
            <a:r>
              <a:rPr lang="ru-RU" dirty="0" smtClean="0"/>
              <a:t>; </a:t>
            </a:r>
            <a:endParaRPr lang="ru-RU" dirty="0" smtClean="0"/>
          </a:p>
          <a:p>
            <a:r>
              <a:rPr lang="ru-RU" dirty="0" smtClean="0"/>
              <a:t>- </a:t>
            </a:r>
            <a:r>
              <a:rPr lang="ru-RU" dirty="0" err="1" smtClean="0"/>
              <a:t>швидкість</a:t>
            </a:r>
            <a:r>
              <a:rPr lang="ru-RU" dirty="0" smtClean="0"/>
              <a:t> </a:t>
            </a:r>
            <a:r>
              <a:rPr lang="ru-RU" dirty="0" err="1" smtClean="0"/>
              <a:t>обслуговування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96006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5826" y="1503262"/>
            <a:ext cx="10515600" cy="2825547"/>
          </a:xfrm>
        </p:spPr>
        <p:txBody>
          <a:bodyPr>
            <a:normAutofit/>
          </a:bodyPr>
          <a:lstStyle/>
          <a:p>
            <a:r>
              <a:rPr lang="ru-RU" dirty="0" err="1" smtClean="0"/>
              <a:t>Позиціонування</a:t>
            </a:r>
            <a:r>
              <a:rPr lang="ru-RU" dirty="0" smtClean="0"/>
              <a:t> в </a:t>
            </a:r>
            <a:r>
              <a:rPr lang="ru-RU" dirty="0" err="1" smtClean="0"/>
              <a:t>банківській</a:t>
            </a:r>
            <a:r>
              <a:rPr lang="ru-RU" dirty="0" smtClean="0"/>
              <a:t> </a:t>
            </a:r>
            <a:r>
              <a:rPr lang="ru-RU" dirty="0" err="1" smtClean="0"/>
              <a:t>сфері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деякі</a:t>
            </a:r>
            <a:r>
              <a:rPr lang="ru-RU" dirty="0" smtClean="0"/>
              <a:t> </a:t>
            </a:r>
            <a:r>
              <a:rPr lang="ru-RU" dirty="0" err="1" smtClean="0"/>
              <a:t>специфічні</a:t>
            </a:r>
            <a:r>
              <a:rPr lang="ru-RU" dirty="0" smtClean="0"/>
              <a:t> характеристики,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мають</a:t>
            </a:r>
            <a:r>
              <a:rPr lang="ru-RU" dirty="0" smtClean="0"/>
              <a:t> бути </a:t>
            </a:r>
            <a:r>
              <a:rPr lang="ru-RU" dirty="0" err="1" smtClean="0"/>
              <a:t>усвідомлені</a:t>
            </a:r>
            <a:r>
              <a:rPr lang="ru-RU" dirty="0" smtClean="0"/>
              <a:t> </a:t>
            </a:r>
            <a:r>
              <a:rPr lang="ru-RU" dirty="0" err="1" smtClean="0"/>
              <a:t>працівниками</a:t>
            </a:r>
            <a:r>
              <a:rPr lang="ru-RU" dirty="0" smtClean="0"/>
              <a:t> </a:t>
            </a:r>
            <a:r>
              <a:rPr lang="ru-RU" dirty="0" err="1" smtClean="0"/>
              <a:t>банківських</a:t>
            </a:r>
            <a:r>
              <a:rPr lang="ru-RU" dirty="0" smtClean="0"/>
              <a:t> </a:t>
            </a:r>
            <a:r>
              <a:rPr lang="ru-RU" dirty="0" err="1" smtClean="0"/>
              <a:t>установ</a:t>
            </a:r>
            <a:r>
              <a:rPr lang="ru-RU" dirty="0" smtClean="0"/>
              <a:t> </a:t>
            </a:r>
            <a:r>
              <a:rPr lang="ru-RU" dirty="0" smtClean="0"/>
              <a:t>: </a:t>
            </a:r>
          </a:p>
          <a:p>
            <a:r>
              <a:rPr lang="ru-RU" dirty="0" smtClean="0"/>
              <a:t>- </a:t>
            </a:r>
            <a:r>
              <a:rPr lang="ru-RU" dirty="0" err="1" smtClean="0"/>
              <a:t>відсутність</a:t>
            </a:r>
            <a:r>
              <a:rPr lang="ru-RU" dirty="0" smtClean="0"/>
              <a:t> </a:t>
            </a:r>
            <a:r>
              <a:rPr lang="ru-RU" dirty="0" err="1" smtClean="0"/>
              <a:t>унікальної</a:t>
            </a:r>
            <a:r>
              <a:rPr lang="ru-RU" dirty="0" smtClean="0"/>
              <a:t> </a:t>
            </a:r>
            <a:r>
              <a:rPr lang="ru-RU" dirty="0" err="1" smtClean="0"/>
              <a:t>торговельної</a:t>
            </a:r>
            <a:r>
              <a:rPr lang="ru-RU" dirty="0" smtClean="0"/>
              <a:t> </a:t>
            </a:r>
            <a:r>
              <a:rPr lang="ru-RU" dirty="0" err="1" smtClean="0"/>
              <a:t>пропозиції</a:t>
            </a:r>
            <a:r>
              <a:rPr lang="ru-RU" dirty="0" smtClean="0"/>
              <a:t> у </a:t>
            </a:r>
            <a:r>
              <a:rPr lang="ru-RU" dirty="0" err="1" smtClean="0"/>
              <a:t>сфері</a:t>
            </a:r>
            <a:r>
              <a:rPr lang="ru-RU" dirty="0" smtClean="0"/>
              <a:t> </a:t>
            </a:r>
            <a:r>
              <a:rPr lang="ru-RU" dirty="0" err="1" smtClean="0"/>
              <a:t>банківських</a:t>
            </a:r>
            <a:r>
              <a:rPr lang="ru-RU" dirty="0" smtClean="0"/>
              <a:t> </a:t>
            </a:r>
            <a:r>
              <a:rPr lang="ru-RU" dirty="0" err="1" smtClean="0"/>
              <a:t>послуг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зводить</a:t>
            </a:r>
            <a:r>
              <a:rPr lang="ru-RU" dirty="0" smtClean="0"/>
              <a:t> </a:t>
            </a:r>
            <a:r>
              <a:rPr lang="ru-RU" dirty="0" err="1" smtClean="0"/>
              <a:t>позиціонування</a:t>
            </a:r>
            <a:r>
              <a:rPr lang="ru-RU" dirty="0" smtClean="0"/>
              <a:t> до </a:t>
            </a:r>
            <a:r>
              <a:rPr lang="ru-RU" dirty="0" err="1" smtClean="0"/>
              <a:t>необхідності</a:t>
            </a:r>
            <a:r>
              <a:rPr lang="ru-RU" dirty="0" smtClean="0"/>
              <a:t> </a:t>
            </a:r>
            <a:r>
              <a:rPr lang="ru-RU" dirty="0" err="1" smtClean="0"/>
              <a:t>позиціонувати</a:t>
            </a:r>
            <a:r>
              <a:rPr lang="ru-RU" dirty="0" smtClean="0"/>
              <a:t> не </a:t>
            </a:r>
            <a:r>
              <a:rPr lang="ru-RU" dirty="0" err="1" smtClean="0"/>
              <a:t>стільки</a:t>
            </a:r>
            <a:r>
              <a:rPr lang="ru-RU" dirty="0" smtClean="0"/>
              <a:t> </a:t>
            </a:r>
            <a:r>
              <a:rPr lang="ru-RU" dirty="0" err="1" smtClean="0"/>
              <a:t>банківські</a:t>
            </a:r>
            <a:r>
              <a:rPr lang="ru-RU" dirty="0" smtClean="0"/>
              <a:t> </a:t>
            </a:r>
            <a:r>
              <a:rPr lang="ru-RU" dirty="0" err="1" smtClean="0"/>
              <a:t>продукти</a:t>
            </a:r>
            <a:r>
              <a:rPr lang="ru-RU" dirty="0" smtClean="0"/>
              <a:t>, </a:t>
            </a:r>
            <a:r>
              <a:rPr lang="ru-RU" dirty="0" err="1" smtClean="0"/>
              <a:t>скільки</a:t>
            </a:r>
            <a:r>
              <a:rPr lang="ru-RU" dirty="0" smtClean="0"/>
              <a:t> </a:t>
            </a:r>
            <a:r>
              <a:rPr lang="ru-RU" dirty="0" err="1" smtClean="0"/>
              <a:t>імідж</a:t>
            </a:r>
            <a:r>
              <a:rPr lang="ru-RU" dirty="0" smtClean="0"/>
              <a:t> банку; </a:t>
            </a:r>
            <a:endParaRPr lang="ru-RU" dirty="0" smtClean="0"/>
          </a:p>
          <a:p>
            <a:r>
              <a:rPr lang="ru-RU" dirty="0" smtClean="0"/>
              <a:t>- </a:t>
            </a:r>
            <a:r>
              <a:rPr lang="ru-RU" dirty="0" err="1" smtClean="0"/>
              <a:t>специфічні</a:t>
            </a:r>
            <a:r>
              <a:rPr lang="ru-RU" dirty="0" smtClean="0"/>
              <a:t> характеристики </a:t>
            </a:r>
            <a:r>
              <a:rPr lang="ru-RU" dirty="0" err="1" smtClean="0"/>
              <a:t>банківського</a:t>
            </a:r>
            <a:r>
              <a:rPr lang="ru-RU" dirty="0" smtClean="0"/>
              <a:t> продукту (</a:t>
            </a:r>
            <a:r>
              <a:rPr lang="ru-RU" dirty="0" err="1" smtClean="0"/>
              <a:t>абстрактність</a:t>
            </a:r>
            <a:r>
              <a:rPr lang="ru-RU" dirty="0" smtClean="0"/>
              <a:t> і </a:t>
            </a:r>
            <a:r>
              <a:rPr lang="ru-RU" dirty="0" err="1" smtClean="0"/>
              <a:t>розрив</a:t>
            </a:r>
            <a:r>
              <a:rPr lang="ru-RU" dirty="0" smtClean="0"/>
              <a:t> у </a:t>
            </a:r>
            <a:r>
              <a:rPr lang="ru-RU" dirty="0" err="1" smtClean="0"/>
              <a:t>процесі</a:t>
            </a:r>
            <a:r>
              <a:rPr lang="ru-RU" dirty="0" smtClean="0"/>
              <a:t> </a:t>
            </a:r>
            <a:r>
              <a:rPr lang="ru-RU" dirty="0" err="1" smtClean="0"/>
              <a:t>купівлі</a:t>
            </a:r>
            <a:r>
              <a:rPr lang="ru-RU" dirty="0" smtClean="0"/>
              <a:t>-продажу) </a:t>
            </a:r>
            <a:r>
              <a:rPr lang="ru-RU" dirty="0" err="1" smtClean="0"/>
              <a:t>обумовлюють</a:t>
            </a:r>
            <a:r>
              <a:rPr lang="ru-RU" dirty="0" smtClean="0"/>
              <a:t> </a:t>
            </a:r>
            <a:r>
              <a:rPr lang="ru-RU" dirty="0" err="1" smtClean="0"/>
              <a:t>критерій</a:t>
            </a:r>
            <a:r>
              <a:rPr lang="ru-RU" dirty="0" smtClean="0"/>
              <a:t> </a:t>
            </a:r>
            <a:r>
              <a:rPr lang="ru-RU" dirty="0" err="1" smtClean="0"/>
              <a:t>вибору</a:t>
            </a:r>
            <a:r>
              <a:rPr lang="ru-RU" dirty="0" smtClean="0"/>
              <a:t> </a:t>
            </a:r>
            <a:r>
              <a:rPr lang="ru-RU" dirty="0" err="1" smtClean="0"/>
              <a:t>клієнтів</a:t>
            </a:r>
            <a:r>
              <a:rPr lang="ru-RU" dirty="0" smtClean="0"/>
              <a:t>, </a:t>
            </a:r>
            <a:r>
              <a:rPr lang="ru-RU" dirty="0" err="1" smtClean="0"/>
              <a:t>згідно</a:t>
            </a:r>
            <a:r>
              <a:rPr lang="ru-RU" dirty="0" smtClean="0"/>
              <a:t> з </a:t>
            </a:r>
            <a:r>
              <a:rPr lang="ru-RU" dirty="0" err="1" smtClean="0"/>
              <a:t>яким</a:t>
            </a:r>
            <a:r>
              <a:rPr lang="ru-RU" dirty="0" smtClean="0"/>
              <a:t> </a:t>
            </a:r>
            <a:r>
              <a:rPr lang="ru-RU" dirty="0" err="1" smtClean="0"/>
              <a:t>висновки</a:t>
            </a:r>
            <a:r>
              <a:rPr lang="ru-RU" dirty="0" smtClean="0"/>
              <a:t> про </a:t>
            </a:r>
            <a:r>
              <a:rPr lang="ru-RU" dirty="0" err="1" smtClean="0"/>
              <a:t>певний</a:t>
            </a:r>
            <a:r>
              <a:rPr lang="ru-RU" dirty="0" smtClean="0"/>
              <a:t> </a:t>
            </a:r>
            <a:r>
              <a:rPr lang="ru-RU" dirty="0" err="1" smtClean="0"/>
              <a:t>банківський</a:t>
            </a:r>
            <a:r>
              <a:rPr lang="ru-RU" dirty="0" smtClean="0"/>
              <a:t> продукт </a:t>
            </a:r>
            <a:r>
              <a:rPr lang="ru-RU" dirty="0" err="1" smtClean="0"/>
              <a:t>робляться</a:t>
            </a:r>
            <a:r>
              <a:rPr lang="ru-RU" dirty="0" smtClean="0"/>
              <a:t> на </a:t>
            </a:r>
            <a:r>
              <a:rPr lang="ru-RU" dirty="0" err="1" smtClean="0"/>
              <a:t>основі</a:t>
            </a:r>
            <a:r>
              <a:rPr lang="ru-RU" dirty="0" smtClean="0"/>
              <a:t> </a:t>
            </a:r>
            <a:r>
              <a:rPr lang="ru-RU" dirty="0" err="1" smtClean="0"/>
              <a:t>показників</a:t>
            </a:r>
            <a:r>
              <a:rPr lang="ru-RU" dirty="0" smtClean="0"/>
              <a:t> </a:t>
            </a:r>
            <a:r>
              <a:rPr lang="ru-RU" dirty="0" err="1" smtClean="0"/>
              <a:t>діяльності</a:t>
            </a:r>
            <a:r>
              <a:rPr lang="ru-RU" dirty="0" smtClean="0"/>
              <a:t> </a:t>
            </a:r>
            <a:r>
              <a:rPr lang="ru-RU" dirty="0" err="1" smtClean="0"/>
              <a:t>банківської</a:t>
            </a:r>
            <a:r>
              <a:rPr lang="ru-RU" dirty="0" smtClean="0"/>
              <a:t> установи в </a:t>
            </a:r>
            <a:r>
              <a:rPr lang="ru-RU" dirty="0" err="1" smtClean="0"/>
              <a:t>цілому</a:t>
            </a:r>
            <a:r>
              <a:rPr lang="ru-RU" dirty="0" smtClean="0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01098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4198" t="24888" r="35496" b="46945"/>
          <a:stretch/>
        </p:blipFill>
        <p:spPr>
          <a:xfrm>
            <a:off x="2101173" y="121933"/>
            <a:ext cx="6546715" cy="342276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34548" t="69787" r="35452" b="26099"/>
          <a:stretch/>
        </p:blipFill>
        <p:spPr>
          <a:xfrm>
            <a:off x="2170771" y="3544696"/>
            <a:ext cx="6477117" cy="47769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34707" t="39858" r="35532" b="40284"/>
          <a:stretch/>
        </p:blipFill>
        <p:spPr>
          <a:xfrm>
            <a:off x="2170771" y="4036831"/>
            <a:ext cx="6477117" cy="2431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901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Інфраструктура</a:t>
            </a:r>
            <a:r>
              <a:rPr lang="ru-RU" dirty="0"/>
              <a:t> ринку </a:t>
            </a:r>
            <a:r>
              <a:rPr lang="ru-RU" dirty="0" err="1"/>
              <a:t>банківських</a:t>
            </a:r>
            <a:r>
              <a:rPr lang="ru-RU" dirty="0"/>
              <a:t> </a:t>
            </a:r>
            <a:r>
              <a:rPr lang="ru-RU" dirty="0" err="1"/>
              <a:t>послуг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err="1"/>
              <a:t>Інфраструктура</a:t>
            </a:r>
            <a:r>
              <a:rPr lang="ru-RU" dirty="0"/>
              <a:t> ринку </a:t>
            </a:r>
            <a:r>
              <a:rPr lang="ru-RU" dirty="0" err="1"/>
              <a:t>банківських</a:t>
            </a:r>
            <a:r>
              <a:rPr lang="ru-RU" dirty="0"/>
              <a:t> </a:t>
            </a:r>
            <a:r>
              <a:rPr lang="ru-RU" dirty="0" err="1"/>
              <a:t>послуг</a:t>
            </a:r>
            <a:r>
              <a:rPr lang="ru-RU" dirty="0"/>
              <a:t> -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сукупність</a:t>
            </a:r>
            <a:r>
              <a:rPr lang="ru-RU" dirty="0"/>
              <a:t> </a:t>
            </a:r>
            <a:r>
              <a:rPr lang="ru-RU" dirty="0" err="1"/>
              <a:t>організаційно</a:t>
            </a:r>
            <a:r>
              <a:rPr lang="ru-RU" dirty="0"/>
              <a:t> - </a:t>
            </a:r>
            <a:r>
              <a:rPr lang="ru-RU" dirty="0" err="1"/>
              <a:t>правових</a:t>
            </a:r>
            <a:r>
              <a:rPr lang="ru-RU" dirty="0"/>
              <a:t> форм,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обслуговують</a:t>
            </a:r>
            <a:r>
              <a:rPr lang="ru-RU" dirty="0"/>
              <a:t> </a:t>
            </a:r>
            <a:r>
              <a:rPr lang="ru-RU" dirty="0" err="1"/>
              <a:t>формування</a:t>
            </a:r>
            <a:r>
              <a:rPr lang="ru-RU" dirty="0"/>
              <a:t> </a:t>
            </a:r>
            <a:r>
              <a:rPr lang="ru-RU" dirty="0" err="1"/>
              <a:t>попиту</a:t>
            </a:r>
            <a:r>
              <a:rPr lang="ru-RU" dirty="0"/>
              <a:t> і </a:t>
            </a:r>
            <a:r>
              <a:rPr lang="ru-RU" dirty="0" err="1"/>
              <a:t>пропозиції</a:t>
            </a:r>
            <a:r>
              <a:rPr lang="ru-RU" dirty="0"/>
              <a:t>, </a:t>
            </a:r>
            <a:r>
              <a:rPr lang="ru-RU" dirty="0" err="1"/>
              <a:t>купівлю</a:t>
            </a:r>
            <a:r>
              <a:rPr lang="ru-RU" dirty="0"/>
              <a:t>-продаж </a:t>
            </a:r>
            <a:r>
              <a:rPr lang="ru-RU" dirty="0" err="1"/>
              <a:t>банківських</a:t>
            </a:r>
            <a:r>
              <a:rPr lang="ru-RU" dirty="0"/>
              <a:t> </a:t>
            </a:r>
            <a:r>
              <a:rPr lang="ru-RU" dirty="0" err="1"/>
              <a:t>послуг</a:t>
            </a:r>
            <a:r>
              <a:rPr lang="ru-RU" dirty="0"/>
              <a:t> через </a:t>
            </a:r>
            <a:r>
              <a:rPr lang="ru-RU" dirty="0" err="1"/>
              <a:t>кредитно</a:t>
            </a:r>
            <a:r>
              <a:rPr lang="ru-RU" dirty="0"/>
              <a:t> -</a:t>
            </a:r>
            <a:r>
              <a:rPr lang="ru-RU" dirty="0" err="1"/>
              <a:t>фінансові</a:t>
            </a:r>
            <a:r>
              <a:rPr lang="ru-RU" dirty="0"/>
              <a:t> </a:t>
            </a:r>
            <a:r>
              <a:rPr lang="ru-RU" dirty="0" err="1"/>
              <a:t>інститути</a:t>
            </a:r>
            <a:r>
              <a:rPr lang="ru-RU" dirty="0"/>
              <a:t>. </a:t>
            </a:r>
            <a:r>
              <a:rPr lang="ru-RU" dirty="0" err="1"/>
              <a:t>Основними</a:t>
            </a:r>
            <a:r>
              <a:rPr lang="ru-RU" dirty="0"/>
              <a:t> </a:t>
            </a:r>
            <a:r>
              <a:rPr lang="ru-RU" dirty="0" err="1"/>
              <a:t>складовими</a:t>
            </a:r>
            <a:r>
              <a:rPr lang="ru-RU" dirty="0"/>
              <a:t> </a:t>
            </a:r>
            <a:r>
              <a:rPr lang="ru-RU" dirty="0" err="1"/>
              <a:t>елементами</a:t>
            </a:r>
            <a:r>
              <a:rPr lang="ru-RU" dirty="0"/>
              <a:t> </a:t>
            </a:r>
            <a:r>
              <a:rPr lang="ru-RU" dirty="0" err="1"/>
              <a:t>інфраструктури</a:t>
            </a:r>
            <a:r>
              <a:rPr lang="ru-RU" dirty="0"/>
              <a:t> ринку </a:t>
            </a:r>
            <a:r>
              <a:rPr lang="ru-RU" dirty="0" err="1"/>
              <a:t>банківських</a:t>
            </a:r>
            <a:r>
              <a:rPr lang="ru-RU" dirty="0"/>
              <a:t> </a:t>
            </a:r>
            <a:r>
              <a:rPr lang="ru-RU" dirty="0" err="1"/>
              <a:t>послуг</a:t>
            </a:r>
            <a:r>
              <a:rPr lang="ru-RU" dirty="0"/>
              <a:t> є </a:t>
            </a:r>
            <a:r>
              <a:rPr lang="ru-RU" dirty="0" err="1"/>
              <a:t>центральні</a:t>
            </a:r>
            <a:r>
              <a:rPr lang="ru-RU" dirty="0"/>
              <a:t> і </a:t>
            </a:r>
            <a:r>
              <a:rPr lang="ru-RU" dirty="0" err="1"/>
              <a:t>комерційні</a:t>
            </a:r>
            <a:r>
              <a:rPr lang="ru-RU" dirty="0"/>
              <a:t> банки, </a:t>
            </a:r>
            <a:r>
              <a:rPr lang="ru-RU" dirty="0" err="1"/>
              <a:t>небанківські</a:t>
            </a:r>
            <a:r>
              <a:rPr lang="ru-RU" dirty="0"/>
              <a:t> кредитно-</a:t>
            </a:r>
            <a:r>
              <a:rPr lang="ru-RU" dirty="0" err="1"/>
              <a:t>фінансові</a:t>
            </a:r>
            <a:r>
              <a:rPr lang="ru-RU" dirty="0"/>
              <a:t> </a:t>
            </a:r>
            <a:r>
              <a:rPr lang="ru-RU" dirty="0" err="1"/>
              <a:t>інститути</a:t>
            </a:r>
            <a:r>
              <a:rPr lang="ru-RU" dirty="0"/>
              <a:t>, </a:t>
            </a:r>
            <a:r>
              <a:rPr lang="ru-RU" dirty="0" err="1"/>
              <a:t>інформаційні</a:t>
            </a:r>
            <a:r>
              <a:rPr lang="ru-RU" dirty="0"/>
              <a:t> </a:t>
            </a:r>
            <a:r>
              <a:rPr lang="ru-RU" dirty="0" err="1"/>
              <a:t>технології</a:t>
            </a:r>
            <a:r>
              <a:rPr lang="ru-RU" dirty="0"/>
              <a:t> і </a:t>
            </a:r>
            <a:r>
              <a:rPr lang="ru-RU" dirty="0" err="1"/>
              <a:t>засоби</a:t>
            </a:r>
            <a:r>
              <a:rPr lang="ru-RU" dirty="0"/>
              <a:t> </a:t>
            </a:r>
            <a:r>
              <a:rPr lang="ru-RU" dirty="0" err="1"/>
              <a:t>зв'язку</a:t>
            </a:r>
            <a:r>
              <a:rPr lang="ru-RU" dirty="0"/>
              <a:t>, </a:t>
            </a:r>
            <a:r>
              <a:rPr lang="ru-RU" dirty="0" err="1"/>
              <a:t>консалтингові</a:t>
            </a:r>
            <a:r>
              <a:rPr lang="ru-RU" dirty="0"/>
              <a:t> </a:t>
            </a:r>
            <a:r>
              <a:rPr lang="ru-RU" dirty="0" err="1"/>
              <a:t>компанії</a:t>
            </a:r>
            <a:r>
              <a:rPr lang="ru-RU" dirty="0"/>
              <a:t>, </a:t>
            </a:r>
            <a:r>
              <a:rPr lang="ru-RU" dirty="0" err="1"/>
              <a:t>офшорні</a:t>
            </a:r>
            <a:r>
              <a:rPr lang="ru-RU" dirty="0"/>
              <a:t> </a:t>
            </a:r>
            <a:r>
              <a:rPr lang="ru-RU" dirty="0" err="1"/>
              <a:t>зони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592239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Ринок</a:t>
            </a:r>
            <a:r>
              <a:rPr lang="ru-RU" dirty="0"/>
              <a:t> </a:t>
            </a:r>
            <a:r>
              <a:rPr lang="ru-RU" dirty="0" err="1"/>
              <a:t>банківських</a:t>
            </a:r>
            <a:r>
              <a:rPr lang="ru-RU" dirty="0"/>
              <a:t> </a:t>
            </a:r>
            <a:r>
              <a:rPr lang="ru-RU" dirty="0" err="1"/>
              <a:t>послуг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бути </a:t>
            </a:r>
            <a:r>
              <a:rPr lang="ru-RU" dirty="0" err="1"/>
              <a:t>класифікований</a:t>
            </a:r>
            <a:r>
              <a:rPr lang="ru-RU" dirty="0"/>
              <a:t> за </a:t>
            </a:r>
            <a:r>
              <a:rPr lang="ru-RU" dirty="0" err="1"/>
              <a:t>певними</a:t>
            </a:r>
            <a:r>
              <a:rPr lang="ru-RU" dirty="0"/>
              <a:t> </a:t>
            </a:r>
            <a:r>
              <a:rPr lang="ru-RU" dirty="0" err="1"/>
              <a:t>ознаками</a:t>
            </a:r>
            <a:r>
              <a:rPr lang="ru-RU" dirty="0"/>
              <a:t>. 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 smtClean="0"/>
              <a:t>З </a:t>
            </a:r>
            <a:r>
              <a:rPr lang="ru-RU" dirty="0"/>
              <a:t>точки </a:t>
            </a:r>
            <a:r>
              <a:rPr lang="ru-RU" dirty="0" err="1"/>
              <a:t>зору</a:t>
            </a:r>
            <a:r>
              <a:rPr lang="ru-RU" dirty="0"/>
              <a:t> </a:t>
            </a:r>
            <a:r>
              <a:rPr lang="ru-RU" dirty="0" err="1"/>
              <a:t>інституційної</a:t>
            </a:r>
            <a:r>
              <a:rPr lang="ru-RU" dirty="0"/>
              <a:t> </a:t>
            </a:r>
            <a:r>
              <a:rPr lang="ru-RU" dirty="0" err="1"/>
              <a:t>структури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представляє</a:t>
            </a:r>
            <a:r>
              <a:rPr lang="ru-RU" dirty="0"/>
              <a:t> собою </a:t>
            </a:r>
            <a:r>
              <a:rPr lang="ru-RU" dirty="0" err="1"/>
              <a:t>сукупність</a:t>
            </a:r>
            <a:r>
              <a:rPr lang="ru-RU" dirty="0"/>
              <a:t> </a:t>
            </a:r>
            <a:r>
              <a:rPr lang="ru-RU" dirty="0" err="1"/>
              <a:t>носіїв</a:t>
            </a:r>
            <a:r>
              <a:rPr lang="ru-RU" dirty="0"/>
              <a:t> </a:t>
            </a:r>
            <a:r>
              <a:rPr lang="ru-RU" dirty="0" err="1"/>
              <a:t>попиту</a:t>
            </a:r>
            <a:r>
              <a:rPr lang="ru-RU" dirty="0"/>
              <a:t> і </a:t>
            </a:r>
            <a:r>
              <a:rPr lang="ru-RU" dirty="0" err="1"/>
              <a:t>пропозиції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взаємодіють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собою. </a:t>
            </a:r>
            <a:r>
              <a:rPr lang="ru-RU" dirty="0" err="1"/>
              <a:t>Носіями</a:t>
            </a:r>
            <a:r>
              <a:rPr lang="ru-RU" dirty="0"/>
              <a:t> </a:t>
            </a:r>
            <a:r>
              <a:rPr lang="ru-RU" dirty="0" err="1"/>
              <a:t>пропозиції</a:t>
            </a:r>
            <a:r>
              <a:rPr lang="ru-RU" dirty="0"/>
              <a:t> </a:t>
            </a:r>
            <a:r>
              <a:rPr lang="ru-RU" dirty="0" err="1"/>
              <a:t>виступають</a:t>
            </a:r>
            <a:r>
              <a:rPr lang="ru-RU" dirty="0"/>
              <a:t> </a:t>
            </a:r>
            <a:r>
              <a:rPr lang="ru-RU" dirty="0" err="1"/>
              <a:t>комерційні</a:t>
            </a:r>
            <a:r>
              <a:rPr lang="ru-RU" dirty="0"/>
              <a:t> банки та 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економічні</a:t>
            </a:r>
            <a:r>
              <a:rPr lang="ru-RU" dirty="0"/>
              <a:t> </a:t>
            </a:r>
            <a:r>
              <a:rPr lang="ru-RU" dirty="0" err="1"/>
              <a:t>суб'єкти</a:t>
            </a:r>
            <a:r>
              <a:rPr lang="ru-RU" dirty="0"/>
              <a:t>, </a:t>
            </a:r>
            <a:r>
              <a:rPr lang="ru-RU" dirty="0" err="1"/>
              <a:t>яким</a:t>
            </a:r>
            <a:r>
              <a:rPr lang="ru-RU" dirty="0"/>
              <a:t> </a:t>
            </a:r>
            <a:r>
              <a:rPr lang="ru-RU" dirty="0" err="1"/>
              <a:t>згідно</a:t>
            </a:r>
            <a:r>
              <a:rPr lang="ru-RU" dirty="0"/>
              <a:t> чинного </a:t>
            </a:r>
            <a:r>
              <a:rPr lang="ru-RU" dirty="0" err="1"/>
              <a:t>законодавства</a:t>
            </a:r>
            <a:r>
              <a:rPr lang="ru-RU" dirty="0"/>
              <a:t> </a:t>
            </a:r>
            <a:r>
              <a:rPr lang="ru-RU" dirty="0" err="1"/>
              <a:t>дозволяється</a:t>
            </a:r>
            <a:r>
              <a:rPr lang="ru-RU" dirty="0"/>
              <a:t> </a:t>
            </a:r>
            <a:r>
              <a:rPr lang="ru-RU" dirty="0" err="1"/>
              <a:t>надання</a:t>
            </a:r>
            <a:r>
              <a:rPr lang="ru-RU" dirty="0"/>
              <a:t> </a:t>
            </a:r>
            <a:r>
              <a:rPr lang="ru-RU" dirty="0" err="1"/>
              <a:t>фінансових</a:t>
            </a:r>
            <a:r>
              <a:rPr lang="ru-RU" dirty="0"/>
              <a:t> </a:t>
            </a:r>
            <a:r>
              <a:rPr lang="ru-RU" dirty="0" err="1"/>
              <a:t>послуг</a:t>
            </a:r>
            <a:r>
              <a:rPr lang="ru-RU" dirty="0"/>
              <a:t> </a:t>
            </a:r>
            <a:r>
              <a:rPr lang="ru-RU" dirty="0" err="1"/>
              <a:t>банківського</a:t>
            </a:r>
            <a:r>
              <a:rPr lang="ru-RU" dirty="0"/>
              <a:t> характеру. </a:t>
            </a:r>
            <a:r>
              <a:rPr lang="ru-RU" dirty="0" err="1"/>
              <a:t>Носіями</a:t>
            </a:r>
            <a:r>
              <a:rPr lang="ru-RU" dirty="0"/>
              <a:t> </a:t>
            </a:r>
            <a:r>
              <a:rPr lang="ru-RU" dirty="0" err="1"/>
              <a:t>попиту</a:t>
            </a:r>
            <a:r>
              <a:rPr lang="ru-RU" dirty="0"/>
              <a:t> є вся </a:t>
            </a:r>
            <a:r>
              <a:rPr lang="ru-RU" dirty="0" err="1"/>
              <a:t>сукупність</a:t>
            </a:r>
            <a:r>
              <a:rPr lang="ru-RU" dirty="0"/>
              <a:t> </a:t>
            </a:r>
            <a:r>
              <a:rPr lang="ru-RU" dirty="0" err="1"/>
              <a:t>юридичних</a:t>
            </a:r>
            <a:r>
              <a:rPr lang="ru-RU" dirty="0"/>
              <a:t> і </a:t>
            </a:r>
            <a:r>
              <a:rPr lang="ru-RU" dirty="0" err="1"/>
              <a:t>фізичних</a:t>
            </a:r>
            <a:r>
              <a:rPr lang="ru-RU" dirty="0"/>
              <a:t> </a:t>
            </a:r>
            <a:r>
              <a:rPr lang="ru-RU" dirty="0" err="1"/>
              <a:t>осіб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29060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476655"/>
            <a:ext cx="10515600" cy="5700308"/>
          </a:xfrm>
        </p:spPr>
        <p:txBody>
          <a:bodyPr/>
          <a:lstStyle/>
          <a:p>
            <a:r>
              <a:rPr lang="ru-RU" dirty="0"/>
              <a:t>З точки </a:t>
            </a:r>
            <a:r>
              <a:rPr lang="ru-RU" dirty="0" err="1"/>
              <a:t>зору</a:t>
            </a:r>
            <a:r>
              <a:rPr lang="ru-RU" dirty="0"/>
              <a:t> </a:t>
            </a:r>
            <a:r>
              <a:rPr lang="ru-RU" dirty="0" err="1"/>
              <a:t>продуктової</a:t>
            </a:r>
            <a:r>
              <a:rPr lang="ru-RU" dirty="0"/>
              <a:t> </a:t>
            </a:r>
            <a:r>
              <a:rPr lang="ru-RU" dirty="0" err="1"/>
              <a:t>структури</a:t>
            </a:r>
            <a:r>
              <a:rPr lang="ru-RU" dirty="0"/>
              <a:t> </a:t>
            </a:r>
            <a:r>
              <a:rPr lang="ru-RU" dirty="0" err="1"/>
              <a:t>ринок</a:t>
            </a:r>
            <a:r>
              <a:rPr lang="ru-RU" dirty="0"/>
              <a:t> </a:t>
            </a:r>
            <a:r>
              <a:rPr lang="ru-RU" dirty="0" err="1"/>
              <a:t>банківських</a:t>
            </a:r>
            <a:r>
              <a:rPr lang="ru-RU" dirty="0"/>
              <a:t> </a:t>
            </a:r>
            <a:r>
              <a:rPr lang="ru-RU" dirty="0" err="1"/>
              <a:t>послуг</a:t>
            </a:r>
            <a:r>
              <a:rPr lang="ru-RU" dirty="0"/>
              <a:t> </a:t>
            </a:r>
            <a:r>
              <a:rPr lang="ru-RU" dirty="0" err="1"/>
              <a:t>являє</a:t>
            </a:r>
            <a:r>
              <a:rPr lang="ru-RU" dirty="0"/>
              <a:t> собою </a:t>
            </a:r>
            <a:r>
              <a:rPr lang="ru-RU" dirty="0" err="1"/>
              <a:t>сукупність</a:t>
            </a:r>
            <a:r>
              <a:rPr lang="ru-RU" dirty="0"/>
              <a:t> </a:t>
            </a:r>
            <a:r>
              <a:rPr lang="ru-RU" dirty="0" err="1"/>
              <a:t>пропонованих</a:t>
            </a:r>
            <a:r>
              <a:rPr lang="ru-RU" dirty="0"/>
              <a:t> для продажу </a:t>
            </a:r>
            <a:r>
              <a:rPr lang="ru-RU" dirty="0" err="1"/>
              <a:t>банківських</a:t>
            </a:r>
            <a:r>
              <a:rPr lang="ru-RU" dirty="0"/>
              <a:t> </a:t>
            </a:r>
            <a:r>
              <a:rPr lang="ru-RU" dirty="0" err="1"/>
              <a:t>послуг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обумовлює</a:t>
            </a:r>
            <a:r>
              <a:rPr lang="ru-RU" dirty="0"/>
              <a:t> </a:t>
            </a:r>
            <a:r>
              <a:rPr lang="ru-RU" dirty="0" err="1"/>
              <a:t>виділення</a:t>
            </a:r>
            <a:r>
              <a:rPr lang="ru-RU" dirty="0"/>
              <a:t> у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структурі</a:t>
            </a:r>
            <a:r>
              <a:rPr lang="ru-RU" dirty="0"/>
              <a:t> </a:t>
            </a:r>
            <a:r>
              <a:rPr lang="ru-RU" dirty="0" err="1"/>
              <a:t>певних</a:t>
            </a:r>
            <a:r>
              <a:rPr lang="ru-RU" dirty="0"/>
              <a:t> </a:t>
            </a:r>
            <a:r>
              <a:rPr lang="ru-RU" dirty="0" err="1"/>
              <a:t>сегментів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відповідають</a:t>
            </a:r>
            <a:r>
              <a:rPr lang="ru-RU" dirty="0"/>
              <a:t> </a:t>
            </a:r>
            <a:r>
              <a:rPr lang="ru-RU" dirty="0" err="1"/>
              <a:t>окремим</a:t>
            </a:r>
            <a:r>
              <a:rPr lang="ru-RU" dirty="0"/>
              <a:t> </a:t>
            </a:r>
            <a:r>
              <a:rPr lang="ru-RU" dirty="0" err="1"/>
              <a:t>групам</a:t>
            </a:r>
            <a:r>
              <a:rPr lang="ru-RU" dirty="0"/>
              <a:t> </a:t>
            </a:r>
            <a:r>
              <a:rPr lang="ru-RU" dirty="0" err="1"/>
              <a:t>банківських</a:t>
            </a:r>
            <a:r>
              <a:rPr lang="ru-RU" dirty="0"/>
              <a:t> </a:t>
            </a:r>
            <a:r>
              <a:rPr lang="ru-RU" dirty="0" err="1"/>
              <a:t>продуктів</a:t>
            </a:r>
            <a:r>
              <a:rPr lang="ru-RU" dirty="0"/>
              <a:t>;</a:t>
            </a:r>
          </a:p>
          <a:p>
            <a:r>
              <a:rPr lang="ru-RU" dirty="0" err="1"/>
              <a:t>ринок</a:t>
            </a:r>
            <a:r>
              <a:rPr lang="ru-RU" dirty="0"/>
              <a:t> </a:t>
            </a:r>
            <a:r>
              <a:rPr lang="ru-RU" dirty="0" err="1"/>
              <a:t>кредитних</a:t>
            </a:r>
            <a:r>
              <a:rPr lang="ru-RU" dirty="0"/>
              <a:t> </a:t>
            </a:r>
            <a:r>
              <a:rPr lang="ru-RU" dirty="0" err="1"/>
              <a:t>послуг</a:t>
            </a:r>
            <a:r>
              <a:rPr lang="ru-RU" dirty="0"/>
              <a:t>;</a:t>
            </a:r>
          </a:p>
          <a:p>
            <a:r>
              <a:rPr lang="ru-RU" dirty="0" err="1"/>
              <a:t>ринок</a:t>
            </a:r>
            <a:r>
              <a:rPr lang="ru-RU" dirty="0"/>
              <a:t> </a:t>
            </a:r>
            <a:r>
              <a:rPr lang="ru-RU" dirty="0" err="1"/>
              <a:t>інвестиційних</a:t>
            </a:r>
            <a:r>
              <a:rPr lang="ru-RU" dirty="0"/>
              <a:t> </a:t>
            </a:r>
            <a:r>
              <a:rPr lang="ru-RU" dirty="0" err="1"/>
              <a:t>послуг</a:t>
            </a:r>
            <a:r>
              <a:rPr lang="ru-RU" dirty="0"/>
              <a:t>;</a:t>
            </a:r>
          </a:p>
          <a:p>
            <a:r>
              <a:rPr lang="ru-RU" dirty="0" err="1"/>
              <a:t>ринок</a:t>
            </a:r>
            <a:r>
              <a:rPr lang="ru-RU" dirty="0"/>
              <a:t> </a:t>
            </a:r>
            <a:r>
              <a:rPr lang="ru-RU" dirty="0" err="1"/>
              <a:t>розрахунково-касових</a:t>
            </a:r>
            <a:r>
              <a:rPr lang="ru-RU" dirty="0"/>
              <a:t> </a:t>
            </a:r>
            <a:r>
              <a:rPr lang="ru-RU" dirty="0" err="1"/>
              <a:t>послуг</a:t>
            </a:r>
            <a:r>
              <a:rPr lang="ru-RU" dirty="0"/>
              <a:t>;</a:t>
            </a:r>
          </a:p>
          <a:p>
            <a:r>
              <a:rPr lang="ru-RU" dirty="0" err="1"/>
              <a:t>ринок</a:t>
            </a:r>
            <a:r>
              <a:rPr lang="ru-RU" dirty="0"/>
              <a:t> </a:t>
            </a:r>
            <a:r>
              <a:rPr lang="ru-RU" dirty="0" err="1"/>
              <a:t>депозитних</a:t>
            </a:r>
            <a:r>
              <a:rPr lang="ru-RU" dirty="0"/>
              <a:t> </a:t>
            </a:r>
            <a:r>
              <a:rPr lang="ru-RU" dirty="0" err="1"/>
              <a:t>послуг</a:t>
            </a:r>
            <a:r>
              <a:rPr lang="ru-RU" dirty="0"/>
              <a:t> та </a:t>
            </a:r>
            <a:r>
              <a:rPr lang="ru-RU" dirty="0" err="1"/>
              <a:t>інших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5013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486383"/>
            <a:ext cx="10515600" cy="5690580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/>
              <a:t>За </a:t>
            </a:r>
            <a:r>
              <a:rPr lang="ru-RU" dirty="0" err="1"/>
              <a:t>географічним</a:t>
            </a:r>
            <a:r>
              <a:rPr lang="ru-RU" dirty="0"/>
              <a:t> </a:t>
            </a:r>
            <a:r>
              <a:rPr lang="ru-RU" dirty="0" err="1"/>
              <a:t>охопленням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бути </a:t>
            </a:r>
            <a:r>
              <a:rPr lang="ru-RU" dirty="0" err="1"/>
              <a:t>виділені</a:t>
            </a:r>
            <a:r>
              <a:rPr lang="ru-RU" dirty="0"/>
              <a:t> </a:t>
            </a:r>
            <a:r>
              <a:rPr lang="ru-RU" dirty="0" err="1"/>
              <a:t>локальні</a:t>
            </a:r>
            <a:r>
              <a:rPr lang="ru-RU" dirty="0"/>
              <a:t>, </a:t>
            </a:r>
            <a:r>
              <a:rPr lang="ru-RU" dirty="0" err="1"/>
              <a:t>регіональні</a:t>
            </a:r>
            <a:r>
              <a:rPr lang="ru-RU" dirty="0"/>
              <a:t>, </a:t>
            </a:r>
            <a:r>
              <a:rPr lang="ru-RU" dirty="0" err="1"/>
              <a:t>загальнонаціональні</a:t>
            </a:r>
            <a:r>
              <a:rPr lang="ru-RU" dirty="0"/>
              <a:t> і </a:t>
            </a:r>
            <a:r>
              <a:rPr lang="ru-RU" dirty="0" err="1"/>
              <a:t>міжнародні</a:t>
            </a:r>
            <a:r>
              <a:rPr lang="ru-RU" dirty="0"/>
              <a:t> ринки. </a:t>
            </a:r>
            <a:r>
              <a:rPr lang="ru-RU" dirty="0" err="1"/>
              <a:t>Локальний</a:t>
            </a:r>
            <a:r>
              <a:rPr lang="ru-RU" dirty="0"/>
              <a:t> </a:t>
            </a:r>
            <a:r>
              <a:rPr lang="ru-RU" dirty="0" err="1"/>
              <a:t>ринок</a:t>
            </a:r>
            <a:r>
              <a:rPr lang="ru-RU" dirty="0"/>
              <a:t> </a:t>
            </a:r>
            <a:r>
              <a:rPr lang="ru-RU" dirty="0" err="1"/>
              <a:t>формується</a:t>
            </a:r>
            <a:r>
              <a:rPr lang="ru-RU" dirty="0"/>
              <a:t> у межах </a:t>
            </a:r>
            <a:r>
              <a:rPr lang="ru-RU" dirty="0" err="1"/>
              <a:t>міста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району. </a:t>
            </a:r>
            <a:r>
              <a:rPr lang="ru-RU" dirty="0" err="1"/>
              <a:t>Регіональні</a:t>
            </a:r>
            <a:r>
              <a:rPr lang="ru-RU" dirty="0"/>
              <a:t> ринки </a:t>
            </a:r>
            <a:r>
              <a:rPr lang="ru-RU" dirty="0" err="1"/>
              <a:t>охоплюють</a:t>
            </a:r>
            <a:r>
              <a:rPr lang="ru-RU" dirty="0"/>
              <a:t> </a:t>
            </a:r>
            <a:r>
              <a:rPr lang="ru-RU" dirty="0" err="1"/>
              <a:t>територію</a:t>
            </a:r>
            <a:r>
              <a:rPr lang="ru-RU" dirty="0"/>
              <a:t> </a:t>
            </a:r>
            <a:r>
              <a:rPr lang="ru-RU" dirty="0" err="1"/>
              <a:t>однієї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кількох</a:t>
            </a:r>
            <a:r>
              <a:rPr lang="ru-RU" dirty="0"/>
              <a:t> </a:t>
            </a:r>
            <a:r>
              <a:rPr lang="ru-RU" dirty="0" err="1"/>
              <a:t>суміжних</a:t>
            </a:r>
            <a:r>
              <a:rPr lang="ru-RU" dirty="0"/>
              <a:t> областей. </a:t>
            </a:r>
            <a:r>
              <a:rPr lang="ru-RU" dirty="0" err="1"/>
              <a:t>Загальнонаціональний</a:t>
            </a:r>
            <a:r>
              <a:rPr lang="ru-RU" dirty="0"/>
              <a:t> </a:t>
            </a:r>
            <a:r>
              <a:rPr lang="ru-RU" dirty="0" err="1"/>
              <a:t>ринок</a:t>
            </a:r>
            <a:r>
              <a:rPr lang="ru-RU" dirty="0"/>
              <a:t> </a:t>
            </a:r>
            <a:r>
              <a:rPr lang="ru-RU" dirty="0" err="1"/>
              <a:t>банківських</a:t>
            </a:r>
            <a:r>
              <a:rPr lang="ru-RU" dirty="0"/>
              <a:t> </a:t>
            </a:r>
            <a:r>
              <a:rPr lang="ru-RU" dirty="0" err="1"/>
              <a:t>послуг</a:t>
            </a:r>
            <a:r>
              <a:rPr lang="ru-RU" dirty="0"/>
              <a:t> </a:t>
            </a:r>
            <a:r>
              <a:rPr lang="ru-RU" dirty="0" err="1"/>
              <a:t>функціонує</a:t>
            </a:r>
            <a:r>
              <a:rPr lang="ru-RU" dirty="0"/>
              <a:t> в межах </a:t>
            </a:r>
            <a:r>
              <a:rPr lang="ru-RU" dirty="0" err="1"/>
              <a:t>окремої</a:t>
            </a:r>
            <a:r>
              <a:rPr lang="ru-RU" dirty="0"/>
              <a:t> </a:t>
            </a:r>
            <a:r>
              <a:rPr lang="ru-RU" dirty="0" err="1"/>
              <a:t>національної</a:t>
            </a:r>
            <a:r>
              <a:rPr lang="ru-RU" dirty="0"/>
              <a:t> </a:t>
            </a:r>
            <a:r>
              <a:rPr lang="ru-RU" dirty="0" err="1"/>
              <a:t>економіки</a:t>
            </a:r>
            <a:r>
              <a:rPr lang="ru-RU" dirty="0"/>
              <a:t>. </a:t>
            </a:r>
            <a:r>
              <a:rPr lang="ru-RU" dirty="0" err="1"/>
              <a:t>Міжнародні</a:t>
            </a:r>
            <a:r>
              <a:rPr lang="ru-RU" dirty="0"/>
              <a:t> ринки </a:t>
            </a:r>
            <a:r>
              <a:rPr lang="ru-RU" dirty="0" err="1"/>
              <a:t>банківських</a:t>
            </a:r>
            <a:r>
              <a:rPr lang="ru-RU" dirty="0"/>
              <a:t> </a:t>
            </a:r>
            <a:r>
              <a:rPr lang="ru-RU" dirty="0" err="1"/>
              <a:t>послуг</a:t>
            </a:r>
            <a:r>
              <a:rPr lang="ru-RU" dirty="0"/>
              <a:t> </a:t>
            </a:r>
            <a:r>
              <a:rPr lang="ru-RU" dirty="0" err="1"/>
              <a:t>представленні</a:t>
            </a:r>
            <a:r>
              <a:rPr lang="ru-RU" dirty="0"/>
              <a:t> як </a:t>
            </a:r>
            <a:r>
              <a:rPr lang="ru-RU" dirty="0" err="1"/>
              <a:t>глобальним</a:t>
            </a:r>
            <a:r>
              <a:rPr lang="ru-RU" dirty="0"/>
              <a:t> </a:t>
            </a:r>
            <a:r>
              <a:rPr lang="ru-RU" dirty="0" err="1"/>
              <a:t>загальносвітовим</a:t>
            </a:r>
            <a:r>
              <a:rPr lang="ru-RU" dirty="0"/>
              <a:t> ринком, так і ринками </a:t>
            </a:r>
            <a:r>
              <a:rPr lang="ru-RU" dirty="0" err="1"/>
              <a:t>банківських</a:t>
            </a:r>
            <a:r>
              <a:rPr lang="ru-RU" dirty="0"/>
              <a:t> </a:t>
            </a:r>
            <a:r>
              <a:rPr lang="ru-RU" dirty="0" err="1"/>
              <a:t>послуг</a:t>
            </a:r>
            <a:r>
              <a:rPr lang="ru-RU" dirty="0"/>
              <a:t> на </a:t>
            </a:r>
            <a:r>
              <a:rPr lang="ru-RU" dirty="0" err="1"/>
              <a:t>рівні</a:t>
            </a:r>
            <a:r>
              <a:rPr lang="ru-RU" dirty="0"/>
              <a:t> </a:t>
            </a:r>
            <a:r>
              <a:rPr lang="ru-RU" dirty="0" err="1"/>
              <a:t>окремих</a:t>
            </a:r>
            <a:r>
              <a:rPr lang="ru-RU" dirty="0"/>
              <a:t> </a:t>
            </a:r>
            <a:r>
              <a:rPr lang="ru-RU" dirty="0" err="1"/>
              <a:t>міждержавних</a:t>
            </a:r>
            <a:r>
              <a:rPr lang="ru-RU" dirty="0"/>
              <a:t> </a:t>
            </a:r>
            <a:r>
              <a:rPr lang="ru-RU" dirty="0" err="1"/>
              <a:t>об'єднань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79725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811838"/>
          </a:xfrm>
        </p:spPr>
        <p:txBody>
          <a:bodyPr>
            <a:normAutofit/>
          </a:bodyPr>
          <a:lstStyle/>
          <a:p>
            <a:r>
              <a:rPr lang="ru-RU" dirty="0"/>
              <a:t>За перспективами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класифікувати</a:t>
            </a:r>
            <a:r>
              <a:rPr lang="ru-RU" dirty="0"/>
              <a:t>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основні</a:t>
            </a:r>
            <a:r>
              <a:rPr lang="ru-RU" dirty="0"/>
              <a:t> ринки </a:t>
            </a:r>
            <a:r>
              <a:rPr lang="ru-RU" dirty="0" err="1"/>
              <a:t>банківських</a:t>
            </a:r>
            <a:r>
              <a:rPr lang="ru-RU" dirty="0"/>
              <a:t> </a:t>
            </a:r>
            <a:r>
              <a:rPr lang="ru-RU" dirty="0" err="1"/>
              <a:t>послуг</a:t>
            </a:r>
            <a:r>
              <a:rPr lang="ru-RU" dirty="0"/>
              <a:t>:</a:t>
            </a:r>
          </a:p>
          <a:p>
            <a:r>
              <a:rPr lang="ru-RU" dirty="0" err="1"/>
              <a:t>безперспективний</a:t>
            </a:r>
            <a:r>
              <a:rPr lang="ru-RU" dirty="0"/>
              <a:t> </a:t>
            </a:r>
            <a:r>
              <a:rPr lang="ru-RU" dirty="0" err="1"/>
              <a:t>ринок</a:t>
            </a:r>
            <a:r>
              <a:rPr lang="ru-RU" dirty="0"/>
              <a:t>, </a:t>
            </a:r>
            <a:r>
              <a:rPr lang="ru-RU" dirty="0" err="1"/>
              <a:t>операції</a:t>
            </a:r>
            <a:r>
              <a:rPr lang="ru-RU" dirty="0"/>
              <a:t> на </a:t>
            </a:r>
            <a:r>
              <a:rPr lang="ru-RU" dirty="0" err="1"/>
              <a:t>якому</a:t>
            </a:r>
            <a:r>
              <a:rPr lang="ru-RU" dirty="0"/>
              <a:t> </a:t>
            </a:r>
            <a:r>
              <a:rPr lang="ru-RU" dirty="0" err="1"/>
              <a:t>необхідно</a:t>
            </a:r>
            <a:r>
              <a:rPr lang="ru-RU" dirty="0"/>
              <a:t> </a:t>
            </a:r>
            <a:r>
              <a:rPr lang="ru-RU" dirty="0" err="1"/>
              <a:t>припинити</a:t>
            </a:r>
            <a:r>
              <a:rPr lang="ru-RU" dirty="0"/>
              <a:t>;</a:t>
            </a:r>
          </a:p>
          <a:p>
            <a:r>
              <a:rPr lang="ru-RU" dirty="0" err="1"/>
              <a:t>основний</a:t>
            </a:r>
            <a:r>
              <a:rPr lang="ru-RU" dirty="0"/>
              <a:t> </a:t>
            </a:r>
            <a:r>
              <a:rPr lang="ru-RU" dirty="0" err="1"/>
              <a:t>ринок</a:t>
            </a:r>
            <a:r>
              <a:rPr lang="ru-RU" dirty="0"/>
              <a:t>, на </a:t>
            </a:r>
            <a:r>
              <a:rPr lang="ru-RU" dirty="0" err="1"/>
              <a:t>якому</a:t>
            </a:r>
            <a:r>
              <a:rPr lang="ru-RU" dirty="0"/>
              <a:t> </a:t>
            </a:r>
            <a:r>
              <a:rPr lang="ru-RU" dirty="0" err="1"/>
              <a:t>реалізується</a:t>
            </a:r>
            <a:r>
              <a:rPr lang="ru-RU" dirty="0"/>
              <a:t> </a:t>
            </a:r>
            <a:r>
              <a:rPr lang="ru-RU" dirty="0" err="1"/>
              <a:t>переважний</a:t>
            </a:r>
            <a:r>
              <a:rPr lang="ru-RU" dirty="0"/>
              <a:t> </a:t>
            </a:r>
            <a:r>
              <a:rPr lang="ru-RU" dirty="0" err="1"/>
              <a:t>обсяг</a:t>
            </a:r>
            <a:r>
              <a:rPr lang="ru-RU" dirty="0"/>
              <a:t> </a:t>
            </a:r>
            <a:r>
              <a:rPr lang="ru-RU" dirty="0" err="1"/>
              <a:t>банківських</a:t>
            </a:r>
            <a:r>
              <a:rPr lang="ru-RU" dirty="0"/>
              <a:t> </a:t>
            </a:r>
            <a:r>
              <a:rPr lang="ru-RU" dirty="0" err="1"/>
              <a:t>продуктів</a:t>
            </a:r>
            <a:r>
              <a:rPr lang="ru-RU" dirty="0"/>
              <a:t>;</a:t>
            </a:r>
          </a:p>
          <a:p>
            <a:r>
              <a:rPr lang="ru-RU" dirty="0" err="1"/>
              <a:t>додатковий</a:t>
            </a:r>
            <a:r>
              <a:rPr lang="ru-RU" dirty="0"/>
              <a:t> </a:t>
            </a:r>
            <a:r>
              <a:rPr lang="ru-RU" dirty="0" err="1"/>
              <a:t>ринок</a:t>
            </a:r>
            <a:r>
              <a:rPr lang="ru-RU" dirty="0"/>
              <a:t> (на </a:t>
            </a:r>
            <a:r>
              <a:rPr lang="ru-RU" dirty="0" err="1"/>
              <a:t>якому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бути </a:t>
            </a:r>
            <a:r>
              <a:rPr lang="ru-RU" dirty="0" err="1"/>
              <a:t>реалізований</a:t>
            </a:r>
            <a:r>
              <a:rPr lang="ru-RU" dirty="0"/>
              <a:t> </a:t>
            </a:r>
            <a:r>
              <a:rPr lang="ru-RU" dirty="0" err="1"/>
              <a:t>незначний</a:t>
            </a:r>
            <a:r>
              <a:rPr lang="ru-RU" dirty="0"/>
              <a:t> </a:t>
            </a:r>
            <a:r>
              <a:rPr lang="ru-RU" dirty="0" err="1"/>
              <a:t>обсяг</a:t>
            </a:r>
            <a:r>
              <a:rPr lang="ru-RU" dirty="0"/>
              <a:t> продукту);</a:t>
            </a:r>
          </a:p>
          <a:p>
            <a:r>
              <a:rPr lang="ru-RU" dirty="0" err="1"/>
              <a:t>зростаючий</a:t>
            </a:r>
            <a:r>
              <a:rPr lang="ru-RU" dirty="0"/>
              <a:t> </a:t>
            </a:r>
            <a:r>
              <a:rPr lang="ru-RU" dirty="0" err="1"/>
              <a:t>ринок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характеризується</a:t>
            </a:r>
            <a:r>
              <a:rPr lang="ru-RU" dirty="0"/>
              <a:t> </a:t>
            </a:r>
            <a:r>
              <a:rPr lang="ru-RU" dirty="0" err="1"/>
              <a:t>достатньо</a:t>
            </a:r>
            <a:r>
              <a:rPr lang="ru-RU" dirty="0"/>
              <a:t> </a:t>
            </a:r>
            <a:r>
              <a:rPr lang="ru-RU" dirty="0" err="1"/>
              <a:t>високими</a:t>
            </a:r>
            <a:r>
              <a:rPr lang="ru-RU" dirty="0"/>
              <a:t> темпами </a:t>
            </a:r>
            <a:r>
              <a:rPr lang="ru-RU" dirty="0" err="1"/>
              <a:t>нарощування</a:t>
            </a:r>
            <a:r>
              <a:rPr lang="ru-RU" dirty="0"/>
              <a:t> </a:t>
            </a:r>
            <a:r>
              <a:rPr lang="ru-RU" dirty="0" err="1"/>
              <a:t>збуту</a:t>
            </a:r>
            <a:r>
              <a:rPr lang="ru-RU" dirty="0"/>
              <a:t> </a:t>
            </a:r>
            <a:r>
              <a:rPr lang="ru-RU" dirty="0" err="1"/>
              <a:t>банківських</a:t>
            </a:r>
            <a:r>
              <a:rPr lang="ru-RU" dirty="0"/>
              <a:t> </a:t>
            </a:r>
            <a:r>
              <a:rPr lang="ru-RU" dirty="0" err="1"/>
              <a:t>послуг</a:t>
            </a:r>
            <a:r>
              <a:rPr lang="ru-RU" dirty="0"/>
              <a:t>;</a:t>
            </a:r>
          </a:p>
          <a:p>
            <a:r>
              <a:rPr lang="ru-RU" dirty="0" err="1"/>
              <a:t>потенційний</a:t>
            </a:r>
            <a:r>
              <a:rPr lang="ru-RU" dirty="0"/>
              <a:t> </a:t>
            </a:r>
            <a:r>
              <a:rPr lang="ru-RU" dirty="0" err="1"/>
              <a:t>ринок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перспективи</a:t>
            </a:r>
            <a:r>
              <a:rPr lang="ru-RU" dirty="0"/>
              <a:t> росту, але </a:t>
            </a:r>
            <a:r>
              <a:rPr lang="ru-RU" dirty="0" err="1"/>
              <a:t>потребує</a:t>
            </a:r>
            <a:r>
              <a:rPr lang="ru-RU" dirty="0"/>
              <a:t> для </a:t>
            </a:r>
            <a:r>
              <a:rPr lang="ru-RU" dirty="0" err="1"/>
              <a:t>цього</a:t>
            </a:r>
            <a:r>
              <a:rPr lang="ru-RU" dirty="0"/>
              <a:t> </a:t>
            </a:r>
            <a:r>
              <a:rPr lang="ru-RU" dirty="0" err="1"/>
              <a:t>певних</a:t>
            </a:r>
            <a:r>
              <a:rPr lang="ru-RU" dirty="0"/>
              <a:t> </a:t>
            </a:r>
            <a:r>
              <a:rPr lang="ru-RU" dirty="0" err="1"/>
              <a:t>ресурсів</a:t>
            </a:r>
            <a:r>
              <a:rPr lang="ru-RU" dirty="0"/>
              <a:t> і </a:t>
            </a:r>
            <a:r>
              <a:rPr lang="ru-RU" dirty="0" err="1"/>
              <a:t>зусиль</a:t>
            </a:r>
            <a:r>
              <a:rPr lang="ru-RU" dirty="0"/>
              <a:t> (</a:t>
            </a:r>
            <a:r>
              <a:rPr lang="ru-RU" dirty="0" err="1"/>
              <a:t>модифікація</a:t>
            </a:r>
            <a:r>
              <a:rPr lang="ru-RU" dirty="0"/>
              <a:t> продукту, </a:t>
            </a:r>
            <a:r>
              <a:rPr lang="ru-RU" dirty="0" err="1"/>
              <a:t>розширення</a:t>
            </a:r>
            <a:r>
              <a:rPr lang="ru-RU" dirty="0"/>
              <a:t> </a:t>
            </a:r>
            <a:r>
              <a:rPr lang="ru-RU" dirty="0" err="1"/>
              <a:t>збутової</a:t>
            </a:r>
            <a:r>
              <a:rPr lang="ru-RU" dirty="0"/>
              <a:t> </a:t>
            </a:r>
            <a:r>
              <a:rPr lang="ru-RU" dirty="0" err="1"/>
              <a:t>мережі</a:t>
            </a:r>
            <a:r>
              <a:rPr lang="ru-RU" dirty="0"/>
              <a:t>, заходи </a:t>
            </a:r>
            <a:r>
              <a:rPr lang="ru-RU" dirty="0" err="1"/>
              <a:t>стимулювання</a:t>
            </a:r>
            <a:r>
              <a:rPr lang="ru-RU" dirty="0"/>
              <a:t> </a:t>
            </a:r>
            <a:r>
              <a:rPr lang="ru-RU" dirty="0" err="1"/>
              <a:t>збуту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);</a:t>
            </a:r>
          </a:p>
          <a:p>
            <a:r>
              <a:rPr lang="ru-RU" dirty="0" err="1"/>
              <a:t>непостійний</a:t>
            </a:r>
            <a:r>
              <a:rPr lang="ru-RU" dirty="0"/>
              <a:t>    </a:t>
            </a:r>
            <a:r>
              <a:rPr lang="ru-RU" dirty="0" err="1"/>
              <a:t>ринок</a:t>
            </a:r>
            <a:r>
              <a:rPr lang="ru-RU" dirty="0"/>
              <a:t>,    </a:t>
            </a:r>
            <a:r>
              <a:rPr lang="ru-RU" dirty="0" err="1"/>
              <a:t>який</a:t>
            </a:r>
            <a:r>
              <a:rPr lang="ru-RU" dirty="0"/>
              <a:t>    </a:t>
            </a:r>
            <a:r>
              <a:rPr lang="ru-RU" dirty="0" err="1"/>
              <a:t>характеризується</a:t>
            </a:r>
            <a:r>
              <a:rPr lang="ru-RU" dirty="0"/>
              <a:t>    </a:t>
            </a:r>
            <a:r>
              <a:rPr lang="ru-RU" dirty="0" err="1"/>
              <a:t>значними</a:t>
            </a:r>
            <a:r>
              <a:rPr lang="ru-RU" dirty="0"/>
              <a:t> перепадами в </a:t>
            </a:r>
            <a:r>
              <a:rPr lang="ru-RU" dirty="0" err="1"/>
              <a:t>обсягах</a:t>
            </a:r>
            <a:r>
              <a:rPr lang="ru-RU" dirty="0"/>
              <a:t> </a:t>
            </a:r>
            <a:r>
              <a:rPr lang="ru-RU" dirty="0" err="1"/>
              <a:t>збуту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28782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r>
              <a:rPr lang="ru-RU" dirty="0"/>
              <a:t>За типами </a:t>
            </a:r>
            <a:r>
              <a:rPr lang="ru-RU" dirty="0" err="1"/>
              <a:t>споживачів</a:t>
            </a:r>
            <a:r>
              <a:rPr lang="ru-RU" dirty="0"/>
              <a:t> </a:t>
            </a:r>
            <a:r>
              <a:rPr lang="ru-RU" dirty="0" err="1"/>
              <a:t>банківських</a:t>
            </a:r>
            <a:r>
              <a:rPr lang="ru-RU" dirty="0"/>
              <a:t> </a:t>
            </a:r>
            <a:r>
              <a:rPr lang="ru-RU" dirty="0" err="1"/>
              <a:t>послуг</a:t>
            </a:r>
            <a:r>
              <a:rPr lang="ru-RU" dirty="0"/>
              <a:t> </a:t>
            </a:r>
            <a:r>
              <a:rPr lang="ru-RU" dirty="0" err="1"/>
              <a:t>виділяють</a:t>
            </a:r>
            <a:r>
              <a:rPr lang="ru-RU" dirty="0"/>
              <a:t>:</a:t>
            </a:r>
          </a:p>
          <a:p>
            <a:r>
              <a:rPr lang="ru-RU" dirty="0" err="1"/>
              <a:t>ринок</a:t>
            </a:r>
            <a:r>
              <a:rPr lang="ru-RU" dirty="0"/>
              <a:t> </a:t>
            </a:r>
            <a:r>
              <a:rPr lang="ru-RU" dirty="0" err="1"/>
              <a:t>суб'єктів</a:t>
            </a:r>
            <a:r>
              <a:rPr lang="ru-RU" dirty="0"/>
              <a:t> </a:t>
            </a:r>
            <a:r>
              <a:rPr lang="ru-RU" dirty="0" err="1"/>
              <a:t>господарювання</a:t>
            </a:r>
            <a:r>
              <a:rPr lang="ru-RU" dirty="0"/>
              <a:t> (</a:t>
            </a:r>
            <a:r>
              <a:rPr lang="ru-RU" dirty="0" err="1"/>
              <a:t>корпоративний</a:t>
            </a:r>
            <a:r>
              <a:rPr lang="ru-RU" dirty="0"/>
              <a:t> </a:t>
            </a:r>
            <a:r>
              <a:rPr lang="ru-RU" dirty="0" err="1"/>
              <a:t>ринок</a:t>
            </a:r>
            <a:r>
              <a:rPr lang="ru-RU" dirty="0"/>
              <a:t>);</a:t>
            </a:r>
          </a:p>
          <a:p>
            <a:r>
              <a:rPr lang="ru-RU" dirty="0" err="1"/>
              <a:t>ринок</a:t>
            </a:r>
            <a:r>
              <a:rPr lang="ru-RU" dirty="0"/>
              <a:t> </a:t>
            </a:r>
            <a:r>
              <a:rPr lang="ru-RU" dirty="0" err="1"/>
              <a:t>фізичних</a:t>
            </a:r>
            <a:r>
              <a:rPr lang="ru-RU" dirty="0"/>
              <a:t> </a:t>
            </a:r>
            <a:r>
              <a:rPr lang="ru-RU" dirty="0" err="1"/>
              <a:t>осіб</a:t>
            </a:r>
            <a:r>
              <a:rPr lang="ru-RU" dirty="0"/>
              <a:t> (</a:t>
            </a:r>
            <a:r>
              <a:rPr lang="ru-RU" dirty="0" err="1"/>
              <a:t>домогосподарств</a:t>
            </a:r>
            <a:r>
              <a:rPr lang="ru-RU" dirty="0"/>
              <a:t>);</a:t>
            </a:r>
          </a:p>
          <a:p>
            <a:r>
              <a:rPr lang="ru-RU" dirty="0" err="1"/>
              <a:t>урядовий</a:t>
            </a:r>
            <a:r>
              <a:rPr lang="ru-RU" dirty="0"/>
              <a:t> </a:t>
            </a:r>
            <a:r>
              <a:rPr lang="ru-RU" dirty="0" err="1"/>
              <a:t>ринок</a:t>
            </a:r>
            <a:r>
              <a:rPr lang="ru-RU" dirty="0"/>
              <a:t>;</a:t>
            </a:r>
          </a:p>
          <a:p>
            <a:r>
              <a:rPr lang="ru-RU" dirty="0" err="1"/>
              <a:t>ринок</a:t>
            </a:r>
            <a:r>
              <a:rPr lang="ru-RU" dirty="0"/>
              <a:t> </a:t>
            </a:r>
            <a:r>
              <a:rPr lang="ru-RU" dirty="0" err="1"/>
              <a:t>фінансового-кредитних</a:t>
            </a:r>
            <a:r>
              <a:rPr lang="ru-RU" dirty="0"/>
              <a:t> </a:t>
            </a:r>
            <a:r>
              <a:rPr lang="ru-RU" dirty="0" err="1"/>
              <a:t>інститутів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92195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81183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 err="1"/>
              <a:t>Клієнтом</a:t>
            </a:r>
            <a:r>
              <a:rPr lang="ru-RU" dirty="0"/>
              <a:t> банку є </a:t>
            </a:r>
            <a:r>
              <a:rPr lang="ru-RU" dirty="0" err="1"/>
              <a:t>учасник</a:t>
            </a:r>
            <a:r>
              <a:rPr lang="ru-RU" dirty="0"/>
              <a:t> </a:t>
            </a:r>
            <a:r>
              <a:rPr lang="ru-RU" dirty="0" err="1"/>
              <a:t>економічних</a:t>
            </a:r>
            <a:r>
              <a:rPr lang="ru-RU" dirty="0"/>
              <a:t> </a:t>
            </a:r>
            <a:r>
              <a:rPr lang="ru-RU" dirty="0" err="1"/>
              <a:t>відносин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намір</a:t>
            </a:r>
            <a:r>
              <a:rPr lang="ru-RU" dirty="0"/>
              <a:t> </a:t>
            </a:r>
            <a:r>
              <a:rPr lang="ru-RU" dirty="0" err="1"/>
              <a:t>одержувати</a:t>
            </a:r>
            <a:r>
              <a:rPr lang="ru-RU" dirty="0"/>
              <a:t> </a:t>
            </a:r>
            <a:r>
              <a:rPr lang="ru-RU" dirty="0" err="1"/>
              <a:t>вигоду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банку на </a:t>
            </a:r>
            <a:r>
              <a:rPr lang="ru-RU" dirty="0" err="1"/>
              <a:t>взаємній</a:t>
            </a:r>
            <a:r>
              <a:rPr lang="ru-RU" dirty="0"/>
              <a:t> </a:t>
            </a:r>
            <a:r>
              <a:rPr lang="ru-RU" dirty="0" err="1"/>
              <a:t>основі</a:t>
            </a:r>
            <a:r>
              <a:rPr lang="ru-RU" dirty="0"/>
              <a:t>. Банк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надавати</a:t>
            </a:r>
            <a:r>
              <a:rPr lang="ru-RU" dirty="0"/>
              <a:t> </a:t>
            </a:r>
            <a:r>
              <a:rPr lang="ru-RU" dirty="0" err="1"/>
              <a:t>банківську</a:t>
            </a:r>
            <a:r>
              <a:rPr lang="ru-RU" dirty="0"/>
              <a:t> </a:t>
            </a:r>
            <a:r>
              <a:rPr lang="ru-RU" dirty="0" err="1"/>
              <a:t>послугу</a:t>
            </a:r>
            <a:r>
              <a:rPr lang="ru-RU" dirty="0"/>
              <a:t> конкретному </a:t>
            </a:r>
            <a:r>
              <a:rPr lang="ru-RU" dirty="0" err="1"/>
              <a:t>клієнту</a:t>
            </a:r>
            <a:r>
              <a:rPr lang="ru-RU" dirty="0"/>
              <a:t> і </a:t>
            </a:r>
            <a:r>
              <a:rPr lang="ru-RU" dirty="0" err="1"/>
              <a:t>невизначеному</a:t>
            </a:r>
            <a:r>
              <a:rPr lang="ru-RU" dirty="0"/>
              <a:t> колу </a:t>
            </a:r>
            <a:r>
              <a:rPr lang="ru-RU" dirty="0" err="1"/>
              <a:t>клієнтів</a:t>
            </a:r>
            <a:r>
              <a:rPr lang="ru-RU" dirty="0"/>
              <a:t>. </a:t>
            </a:r>
            <a:r>
              <a:rPr lang="ru-RU" dirty="0" err="1"/>
              <a:t>Надані</a:t>
            </a:r>
            <a:r>
              <a:rPr lang="ru-RU" dirty="0"/>
              <a:t> </a:t>
            </a:r>
            <a:r>
              <a:rPr lang="ru-RU" dirty="0" err="1"/>
              <a:t>послуги</a:t>
            </a:r>
            <a:r>
              <a:rPr lang="ru-RU" dirty="0"/>
              <a:t> на </a:t>
            </a:r>
            <a:r>
              <a:rPr lang="ru-RU" dirty="0" err="1"/>
              <a:t>користь</a:t>
            </a:r>
            <a:r>
              <a:rPr lang="ru-RU" dirty="0"/>
              <a:t> </a:t>
            </a:r>
            <a:r>
              <a:rPr lang="ru-RU" dirty="0" err="1"/>
              <a:t>невизначеного</a:t>
            </a:r>
            <a:r>
              <a:rPr lang="ru-RU" dirty="0"/>
              <a:t> кола </a:t>
            </a:r>
            <a:r>
              <a:rPr lang="ru-RU" dirty="0" err="1"/>
              <a:t>клієнтів</a:t>
            </a:r>
            <a:r>
              <a:rPr lang="ru-RU" dirty="0"/>
              <a:t> </a:t>
            </a:r>
            <a:r>
              <a:rPr lang="ru-RU" dirty="0" err="1"/>
              <a:t>виникають</a:t>
            </a:r>
            <a:r>
              <a:rPr lang="ru-RU" dirty="0"/>
              <a:t> в тому </a:t>
            </a:r>
            <a:r>
              <a:rPr lang="ru-RU" dirty="0" err="1"/>
              <a:t>випадку</a:t>
            </a:r>
            <a:r>
              <a:rPr lang="ru-RU" dirty="0"/>
              <a:t>, коли не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визначити</a:t>
            </a:r>
            <a:r>
              <a:rPr lang="ru-RU" dirty="0"/>
              <a:t> коло </a:t>
            </a:r>
            <a:r>
              <a:rPr lang="ru-RU" dirty="0" err="1"/>
              <a:t>осіб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одержують</a:t>
            </a:r>
            <a:r>
              <a:rPr lang="ru-RU" dirty="0"/>
              <a:t> </a:t>
            </a:r>
            <a:r>
              <a:rPr lang="ru-RU" dirty="0" err="1"/>
              <a:t>користь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банка на </a:t>
            </a:r>
            <a:r>
              <a:rPr lang="ru-RU" dirty="0" err="1"/>
              <a:t>взаємній</a:t>
            </a:r>
            <a:r>
              <a:rPr lang="ru-RU" dirty="0"/>
              <a:t> </a:t>
            </a:r>
            <a:r>
              <a:rPr lang="ru-RU" dirty="0" err="1"/>
              <a:t>основі</a:t>
            </a:r>
            <a:r>
              <a:rPr lang="ru-RU" dirty="0"/>
              <a:t>.</a:t>
            </a:r>
          </a:p>
          <a:p>
            <a:pPr algn="just"/>
            <a:r>
              <a:rPr lang="ru-RU" dirty="0" err="1"/>
              <a:t>Клієнти</a:t>
            </a:r>
            <a:r>
              <a:rPr lang="ru-RU" dirty="0"/>
              <a:t> банку є основою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і </a:t>
            </a:r>
            <a:r>
              <a:rPr lang="ru-RU" dirty="0" err="1"/>
              <a:t>процвітання</a:t>
            </a:r>
            <a:r>
              <a:rPr lang="ru-RU" dirty="0"/>
              <a:t>. В </a:t>
            </a:r>
            <a:r>
              <a:rPr lang="ru-RU" dirty="0" err="1"/>
              <a:t>зв'язку</a:t>
            </a:r>
            <a:r>
              <a:rPr lang="ru-RU" dirty="0"/>
              <a:t> з </a:t>
            </a:r>
            <a:r>
              <a:rPr lang="ru-RU" dirty="0" err="1"/>
              <a:t>цим</a:t>
            </a:r>
            <a:r>
              <a:rPr lang="ru-RU" dirty="0"/>
              <a:t> </a:t>
            </a:r>
            <a:r>
              <a:rPr lang="ru-RU" dirty="0" err="1"/>
              <a:t>учасників</a:t>
            </a:r>
            <a:r>
              <a:rPr lang="ru-RU" dirty="0"/>
              <a:t> </a:t>
            </a:r>
            <a:r>
              <a:rPr lang="ru-RU" dirty="0" err="1"/>
              <a:t>економічних</a:t>
            </a:r>
            <a:r>
              <a:rPr lang="ru-RU" dirty="0"/>
              <a:t> </a:t>
            </a:r>
            <a:r>
              <a:rPr lang="ru-RU" dirty="0" err="1"/>
              <a:t>відносин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класифікувати</a:t>
            </a:r>
            <a:r>
              <a:rPr lang="ru-RU" dirty="0"/>
              <a:t> за </a:t>
            </a:r>
            <a:r>
              <a:rPr lang="ru-RU" dirty="0" err="1"/>
              <a:t>ознакою</a:t>
            </a:r>
            <a:r>
              <a:rPr lang="ru-RU" dirty="0"/>
              <a:t> </a:t>
            </a:r>
            <a:r>
              <a:rPr lang="ru-RU" dirty="0" err="1"/>
              <a:t>постійних</a:t>
            </a:r>
            <a:r>
              <a:rPr lang="ru-RU" dirty="0"/>
              <a:t> </a:t>
            </a:r>
            <a:r>
              <a:rPr lang="ru-RU" dirty="0" err="1"/>
              <a:t>відносин</a:t>
            </a:r>
            <a:r>
              <a:rPr lang="ru-RU" dirty="0"/>
              <a:t> з банком на:</a:t>
            </a:r>
          </a:p>
          <a:p>
            <a:pPr algn="just"/>
            <a:r>
              <a:rPr lang="ru-RU" dirty="0" err="1"/>
              <a:t>Постійних</a:t>
            </a:r>
            <a:r>
              <a:rPr lang="ru-RU" dirty="0"/>
              <a:t> </a:t>
            </a:r>
            <a:r>
              <a:rPr lang="ru-RU" dirty="0" err="1"/>
              <a:t>клієнтів</a:t>
            </a:r>
            <a:r>
              <a:rPr lang="ru-RU" dirty="0"/>
              <a:t>. </a:t>
            </a:r>
            <a:r>
              <a:rPr lang="ru-RU" dirty="0" err="1"/>
              <a:t>Ця</a:t>
            </a:r>
            <a:r>
              <a:rPr lang="ru-RU" dirty="0"/>
              <a:t> </a:t>
            </a:r>
            <a:r>
              <a:rPr lang="ru-RU" dirty="0" err="1"/>
              <a:t>група</a:t>
            </a:r>
            <a:r>
              <a:rPr lang="ru-RU" dirty="0"/>
              <a:t> </a:t>
            </a:r>
            <a:r>
              <a:rPr lang="ru-RU" dirty="0" err="1"/>
              <a:t>клієнтів</a:t>
            </a:r>
            <a:r>
              <a:rPr lang="ru-RU" dirty="0"/>
              <a:t> </a:t>
            </a:r>
            <a:r>
              <a:rPr lang="ru-RU" dirty="0" err="1"/>
              <a:t>характеризується</a:t>
            </a:r>
            <a:r>
              <a:rPr lang="ru-RU" dirty="0"/>
              <a:t> </a:t>
            </a:r>
            <a:r>
              <a:rPr lang="ru-RU" dirty="0" err="1"/>
              <a:t>наявністю</a:t>
            </a:r>
            <a:r>
              <a:rPr lang="ru-RU" dirty="0"/>
              <a:t> </a:t>
            </a:r>
            <a:r>
              <a:rPr lang="ru-RU" dirty="0" err="1"/>
              <a:t>банківського</a:t>
            </a:r>
            <a:r>
              <a:rPr lang="ru-RU" dirty="0"/>
              <a:t> </a:t>
            </a:r>
            <a:r>
              <a:rPr lang="ru-RU" dirty="0" err="1"/>
              <a:t>рахунку</a:t>
            </a:r>
            <a:r>
              <a:rPr lang="ru-RU" dirty="0"/>
              <a:t> й </a:t>
            </a:r>
            <a:r>
              <a:rPr lang="ru-RU" dirty="0" err="1"/>
              <a:t>довгострокових</a:t>
            </a:r>
            <a:r>
              <a:rPr lang="ru-RU" dirty="0"/>
              <a:t> </a:t>
            </a:r>
            <a:r>
              <a:rPr lang="ru-RU" dirty="0" err="1"/>
              <a:t>взаємовідносин</a:t>
            </a:r>
            <a:r>
              <a:rPr lang="ru-RU" dirty="0"/>
              <a:t> з банком. Як правило, </a:t>
            </a:r>
            <a:r>
              <a:rPr lang="ru-RU" dirty="0" err="1"/>
              <a:t>клієнти</a:t>
            </a:r>
            <a:r>
              <a:rPr lang="ru-RU" dirty="0"/>
              <a:t> </a:t>
            </a:r>
            <a:r>
              <a:rPr lang="ru-RU" dirty="0" err="1"/>
              <a:t>зорієнтовані</a:t>
            </a:r>
            <a:r>
              <a:rPr lang="ru-RU" dirty="0"/>
              <a:t> на </a:t>
            </a:r>
            <a:r>
              <a:rPr lang="ru-RU" dirty="0" err="1"/>
              <a:t>одержання</a:t>
            </a:r>
            <a:r>
              <a:rPr lang="ru-RU" dirty="0"/>
              <a:t> </a:t>
            </a:r>
            <a:r>
              <a:rPr lang="ru-RU" dirty="0" err="1"/>
              <a:t>всіх</a:t>
            </a:r>
            <a:r>
              <a:rPr lang="ru-RU" dirty="0"/>
              <a:t> </a:t>
            </a:r>
            <a:r>
              <a:rPr lang="ru-RU" dirty="0" err="1"/>
              <a:t>послуг</a:t>
            </a:r>
            <a:r>
              <a:rPr lang="ru-RU" dirty="0"/>
              <a:t> </a:t>
            </a:r>
            <a:r>
              <a:rPr lang="ru-RU" dirty="0" err="1"/>
              <a:t>тільки</a:t>
            </a:r>
            <a:r>
              <a:rPr lang="ru-RU" dirty="0"/>
              <a:t> в одному банку.</a:t>
            </a:r>
          </a:p>
          <a:p>
            <a:pPr algn="just"/>
            <a:r>
              <a:rPr lang="ru-RU" dirty="0" err="1"/>
              <a:t>Випадкових</a:t>
            </a:r>
            <a:r>
              <a:rPr lang="ru-RU" dirty="0"/>
              <a:t> (</a:t>
            </a:r>
            <a:r>
              <a:rPr lang="ru-RU" dirty="0" err="1"/>
              <a:t>разових</a:t>
            </a:r>
            <a:r>
              <a:rPr lang="ru-RU" dirty="0"/>
              <a:t>, </a:t>
            </a:r>
            <a:r>
              <a:rPr lang="ru-RU" dirty="0" err="1"/>
              <a:t>імпульсних</a:t>
            </a:r>
            <a:r>
              <a:rPr lang="ru-RU" dirty="0"/>
              <a:t>) </a:t>
            </a:r>
            <a:r>
              <a:rPr lang="ru-RU" dirty="0" err="1"/>
              <a:t>клієнтів</a:t>
            </a:r>
            <a:r>
              <a:rPr lang="ru-RU" dirty="0"/>
              <a:t>. </a:t>
            </a:r>
            <a:r>
              <a:rPr lang="ru-RU" dirty="0" err="1"/>
              <a:t>Випадкові</a:t>
            </a:r>
            <a:r>
              <a:rPr lang="ru-RU" dirty="0"/>
              <a:t> </a:t>
            </a:r>
            <a:r>
              <a:rPr lang="ru-RU" dirty="0" err="1"/>
              <a:t>клієнти</a:t>
            </a:r>
            <a:r>
              <a:rPr lang="ru-RU" dirty="0"/>
              <a:t> не </a:t>
            </a:r>
            <a:r>
              <a:rPr lang="ru-RU" dirty="0" err="1"/>
              <a:t>заінтересовані</a:t>
            </a:r>
            <a:r>
              <a:rPr lang="ru-RU" dirty="0"/>
              <a:t> в </a:t>
            </a:r>
            <a:r>
              <a:rPr lang="ru-RU" dirty="0" err="1"/>
              <a:t>довгострокових</a:t>
            </a:r>
            <a:r>
              <a:rPr lang="ru-RU" dirty="0"/>
              <a:t> </a:t>
            </a:r>
            <a:r>
              <a:rPr lang="ru-RU" dirty="0" err="1"/>
              <a:t>відносинах</a:t>
            </a:r>
            <a:r>
              <a:rPr lang="ru-RU" dirty="0"/>
              <a:t> з </a:t>
            </a:r>
            <a:r>
              <a:rPr lang="ru-RU" dirty="0" err="1"/>
              <a:t>конкретним</a:t>
            </a:r>
            <a:r>
              <a:rPr lang="ru-RU" dirty="0"/>
              <a:t> банком. Вони </a:t>
            </a:r>
            <a:r>
              <a:rPr lang="ru-RU" dirty="0" err="1"/>
              <a:t>готові</a:t>
            </a:r>
            <a:r>
              <a:rPr lang="ru-RU" dirty="0"/>
              <a:t> </a:t>
            </a:r>
            <a:r>
              <a:rPr lang="ru-RU" dirty="0" err="1"/>
              <a:t>скористатися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послугами</a:t>
            </a:r>
            <a:r>
              <a:rPr lang="ru-RU" dirty="0"/>
              <a:t> з метою </a:t>
            </a:r>
            <a:r>
              <a:rPr lang="ru-RU" dirty="0" err="1"/>
              <a:t>короткострокової</a:t>
            </a:r>
            <a:r>
              <a:rPr lang="ru-RU" dirty="0"/>
              <a:t> (</a:t>
            </a:r>
            <a:r>
              <a:rPr lang="ru-RU" dirty="0" err="1"/>
              <a:t>разової</a:t>
            </a:r>
            <a:r>
              <a:rPr lang="ru-RU" dirty="0"/>
              <a:t>) </a:t>
            </a:r>
            <a:r>
              <a:rPr lang="ru-RU" dirty="0" err="1"/>
              <a:t>вигоди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в </a:t>
            </a:r>
            <a:r>
              <a:rPr lang="ru-RU" dirty="0" err="1"/>
              <a:t>результаті</a:t>
            </a:r>
            <a:r>
              <a:rPr lang="ru-RU" dirty="0"/>
              <a:t> </a:t>
            </a:r>
            <a:r>
              <a:rPr lang="ru-RU" dirty="0" err="1"/>
              <a:t>непередбачених</a:t>
            </a:r>
            <a:r>
              <a:rPr lang="ru-RU" dirty="0"/>
              <a:t> </a:t>
            </a:r>
            <a:r>
              <a:rPr lang="ru-RU" dirty="0" err="1"/>
              <a:t>випадків</a:t>
            </a:r>
            <a:r>
              <a:rPr lang="ru-RU" dirty="0"/>
              <a:t>.</a:t>
            </a:r>
          </a:p>
          <a:p>
            <a:pPr algn="just"/>
            <a:r>
              <a:rPr lang="ru-RU" dirty="0" err="1"/>
              <a:t>Нових</a:t>
            </a:r>
            <a:r>
              <a:rPr lang="ru-RU" dirty="0"/>
              <a:t> (</a:t>
            </a:r>
            <a:r>
              <a:rPr lang="ru-RU" dirty="0" err="1"/>
              <a:t>потенційних</a:t>
            </a:r>
            <a:r>
              <a:rPr lang="ru-RU" dirty="0"/>
              <a:t> </a:t>
            </a:r>
            <a:r>
              <a:rPr lang="ru-RU" dirty="0" err="1"/>
              <a:t>клієнтів</a:t>
            </a:r>
            <a:r>
              <a:rPr lang="ru-RU" dirty="0"/>
              <a:t>). </a:t>
            </a:r>
            <a:r>
              <a:rPr lang="ru-RU" dirty="0" err="1"/>
              <a:t>Нові</a:t>
            </a:r>
            <a:r>
              <a:rPr lang="ru-RU" dirty="0"/>
              <a:t> </a:t>
            </a:r>
            <a:r>
              <a:rPr lang="ru-RU" dirty="0" err="1"/>
              <a:t>клієнти</a:t>
            </a:r>
            <a:r>
              <a:rPr lang="ru-RU" dirty="0"/>
              <a:t> -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потенціал</a:t>
            </a:r>
            <a:r>
              <a:rPr lang="ru-RU" dirty="0"/>
              <a:t> росту і </a:t>
            </a:r>
            <a:r>
              <a:rPr lang="ru-RU" dirty="0" err="1"/>
              <a:t>розвитку</a:t>
            </a:r>
            <a:r>
              <a:rPr lang="ru-RU" dirty="0"/>
              <a:t> банку. </a:t>
            </a:r>
            <a:r>
              <a:rPr lang="ru-RU" dirty="0" err="1"/>
              <a:t>Намір</a:t>
            </a:r>
            <a:r>
              <a:rPr lang="ru-RU" dirty="0"/>
              <a:t> </a:t>
            </a:r>
            <a:r>
              <a:rPr lang="ru-RU" dirty="0" err="1"/>
              <a:t>потенційних</a:t>
            </a:r>
            <a:r>
              <a:rPr lang="ru-RU" dirty="0"/>
              <a:t> </a:t>
            </a:r>
            <a:r>
              <a:rPr lang="ru-RU" dirty="0" err="1"/>
              <a:t>клієнтів</a:t>
            </a:r>
            <a:r>
              <a:rPr lang="ru-RU" dirty="0"/>
              <a:t> </a:t>
            </a:r>
            <a:r>
              <a:rPr lang="ru-RU" dirty="0" err="1"/>
              <a:t>одержувати</a:t>
            </a:r>
            <a:r>
              <a:rPr lang="ru-RU" dirty="0"/>
              <a:t> </a:t>
            </a:r>
            <a:r>
              <a:rPr lang="ru-RU" dirty="0" err="1"/>
              <a:t>користь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 </a:t>
            </a:r>
            <a:r>
              <a:rPr lang="ru-RU" dirty="0" err="1"/>
              <a:t>діяльності</a:t>
            </a:r>
            <a:r>
              <a:rPr lang="ru-RU" dirty="0"/>
              <a:t> банку,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виявлятись</a:t>
            </a:r>
            <a:r>
              <a:rPr lang="ru-RU" dirty="0"/>
              <a:t> як в </a:t>
            </a:r>
            <a:r>
              <a:rPr lang="ru-RU" dirty="0" err="1"/>
              <a:t>явній</a:t>
            </a:r>
            <a:r>
              <a:rPr lang="ru-RU" dirty="0"/>
              <a:t>, так і </a:t>
            </a:r>
            <a:r>
              <a:rPr lang="ru-RU" dirty="0" err="1"/>
              <a:t>прихованій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(</a:t>
            </a:r>
            <a:r>
              <a:rPr lang="ru-RU" dirty="0" err="1"/>
              <a:t>латентній</a:t>
            </a:r>
            <a:r>
              <a:rPr lang="ru-RU" dirty="0"/>
              <a:t>) </a:t>
            </a:r>
            <a:r>
              <a:rPr lang="ru-RU" dirty="0" err="1"/>
              <a:t>формі</a:t>
            </a:r>
            <a:r>
              <a:rPr lang="ru-RU" dirty="0"/>
              <a:t>. Явна форма </a:t>
            </a:r>
            <a:r>
              <a:rPr lang="ru-RU" dirty="0" err="1"/>
              <a:t>виражається</a:t>
            </a:r>
            <a:r>
              <a:rPr lang="ru-RU" dirty="0"/>
              <a:t> в тому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клієнт</a:t>
            </a:r>
            <a:r>
              <a:rPr lang="ru-RU" dirty="0"/>
              <a:t> </a:t>
            </a:r>
            <a:r>
              <a:rPr lang="ru-RU" dirty="0" err="1"/>
              <a:t>усвідомивши</a:t>
            </a:r>
            <a:r>
              <a:rPr lang="ru-RU" dirty="0"/>
              <a:t> </a:t>
            </a:r>
            <a:r>
              <a:rPr lang="ru-RU" dirty="0" err="1"/>
              <a:t>необхідність</a:t>
            </a:r>
            <a:r>
              <a:rPr lang="ru-RU" dirty="0"/>
              <a:t> </a:t>
            </a:r>
            <a:r>
              <a:rPr lang="ru-RU" dirty="0" err="1"/>
              <a:t>задоволення</a:t>
            </a:r>
            <a:r>
              <a:rPr lang="ru-RU" dirty="0"/>
              <a:t> </a:t>
            </a:r>
            <a:r>
              <a:rPr lang="ru-RU" dirty="0" err="1"/>
              <a:t>своїх</a:t>
            </a:r>
            <a:r>
              <a:rPr lang="ru-RU" dirty="0"/>
              <a:t> потреб, сам </a:t>
            </a:r>
            <a:r>
              <a:rPr lang="ru-RU" dirty="0" err="1"/>
              <a:t>проявляє</a:t>
            </a:r>
            <a:r>
              <a:rPr lang="ru-RU" dirty="0"/>
              <a:t> </a:t>
            </a:r>
            <a:r>
              <a:rPr lang="ru-RU" dirty="0" err="1"/>
              <a:t>ініціативу</a:t>
            </a:r>
            <a:r>
              <a:rPr lang="ru-RU" dirty="0"/>
              <a:t>  в  </a:t>
            </a:r>
            <a:r>
              <a:rPr lang="ru-RU" dirty="0" err="1"/>
              <a:t>пошуку</a:t>
            </a:r>
            <a:r>
              <a:rPr lang="ru-RU" dirty="0"/>
              <a:t>  </a:t>
            </a:r>
            <a:r>
              <a:rPr lang="ru-RU" dirty="0" err="1"/>
              <a:t>необхідної</a:t>
            </a:r>
            <a:r>
              <a:rPr lang="ru-RU" dirty="0"/>
              <a:t>  </a:t>
            </a:r>
            <a:r>
              <a:rPr lang="ru-RU" dirty="0" err="1"/>
              <a:t>йому</a:t>
            </a:r>
            <a:r>
              <a:rPr lang="ru-RU" dirty="0"/>
              <a:t>  </a:t>
            </a:r>
            <a:r>
              <a:rPr lang="ru-RU" dirty="0" err="1"/>
              <a:t>послуги</a:t>
            </a:r>
            <a:r>
              <a:rPr lang="ru-RU" dirty="0"/>
              <a:t>.  Латентна  форма </a:t>
            </a:r>
            <a:r>
              <a:rPr lang="ru-RU" dirty="0" err="1"/>
              <a:t>виражається</a:t>
            </a:r>
            <a:r>
              <a:rPr lang="ru-RU" dirty="0"/>
              <a:t> в тому, </a:t>
            </a:r>
            <a:r>
              <a:rPr lang="ru-RU" dirty="0" err="1"/>
              <a:t>що</a:t>
            </a:r>
            <a:r>
              <a:rPr lang="ru-RU" dirty="0"/>
              <a:t> банк </a:t>
            </a:r>
            <a:r>
              <a:rPr lang="ru-RU" dirty="0" err="1"/>
              <a:t>формує</a:t>
            </a:r>
            <a:r>
              <a:rPr lang="ru-RU" dirty="0"/>
              <a:t> у </a:t>
            </a:r>
            <a:r>
              <a:rPr lang="ru-RU" dirty="0" err="1"/>
              <a:t>потенційного</a:t>
            </a:r>
            <a:r>
              <a:rPr lang="ru-RU" dirty="0"/>
              <a:t> </a:t>
            </a:r>
            <a:r>
              <a:rPr lang="ru-RU" dirty="0" err="1"/>
              <a:t>клієнта</a:t>
            </a:r>
            <a:r>
              <a:rPr lang="ru-RU" dirty="0"/>
              <a:t> </a:t>
            </a:r>
            <a:r>
              <a:rPr lang="ru-RU" dirty="0" err="1"/>
              <a:t>поняття</a:t>
            </a:r>
            <a:r>
              <a:rPr lang="ru-RU" dirty="0"/>
              <a:t> про  </a:t>
            </a:r>
            <a:r>
              <a:rPr lang="ru-RU" dirty="0" err="1"/>
              <a:t>необхідність</a:t>
            </a:r>
            <a:r>
              <a:rPr lang="ru-RU" dirty="0"/>
              <a:t>  </a:t>
            </a:r>
            <a:r>
              <a:rPr lang="ru-RU" dirty="0" err="1"/>
              <a:t>задоволення</a:t>
            </a:r>
            <a:r>
              <a:rPr lang="ru-RU" dirty="0"/>
              <a:t>  </a:t>
            </a:r>
            <a:r>
              <a:rPr lang="ru-RU" dirty="0" err="1"/>
              <a:t>його</a:t>
            </a:r>
            <a:r>
              <a:rPr lang="ru-RU" dirty="0"/>
              <a:t>  потреб  з </a:t>
            </a:r>
            <a:r>
              <a:rPr lang="ru-RU" dirty="0" err="1"/>
              <a:t>допомогою</a:t>
            </a:r>
            <a:r>
              <a:rPr lang="ru-RU" dirty="0"/>
              <a:t>  </a:t>
            </a:r>
            <a:r>
              <a:rPr lang="ru-RU" dirty="0" err="1"/>
              <a:t>саме</a:t>
            </a:r>
            <a:r>
              <a:rPr lang="ru-RU" dirty="0"/>
              <a:t> </a:t>
            </a:r>
            <a:r>
              <a:rPr lang="ru-RU" dirty="0" err="1"/>
              <a:t>банківських</a:t>
            </a:r>
            <a:r>
              <a:rPr lang="ru-RU" dirty="0"/>
              <a:t> </a:t>
            </a:r>
            <a:r>
              <a:rPr lang="ru-RU" dirty="0" err="1"/>
              <a:t>послуг</a:t>
            </a:r>
            <a:r>
              <a:rPr lang="ru-RU" dirty="0"/>
              <a:t>. </a:t>
            </a:r>
            <a:r>
              <a:rPr lang="ru-RU" dirty="0" err="1"/>
              <a:t>Перехід</a:t>
            </a:r>
            <a:r>
              <a:rPr lang="ru-RU" dirty="0"/>
              <a:t> </a:t>
            </a:r>
            <a:r>
              <a:rPr lang="ru-RU" dirty="0" err="1"/>
              <a:t>потенційних</a:t>
            </a:r>
            <a:r>
              <a:rPr lang="ru-RU" dirty="0"/>
              <a:t> </a:t>
            </a:r>
            <a:r>
              <a:rPr lang="ru-RU" dirty="0" err="1"/>
              <a:t>клієнтів</a:t>
            </a:r>
            <a:r>
              <a:rPr lang="ru-RU" dirty="0"/>
              <a:t> в </a:t>
            </a:r>
            <a:r>
              <a:rPr lang="ru-RU" dirty="0" err="1"/>
              <a:t>постійних</a:t>
            </a:r>
            <a:r>
              <a:rPr lang="ru-RU" dirty="0"/>
              <a:t> </a:t>
            </a:r>
            <a:r>
              <a:rPr lang="ru-RU" dirty="0" err="1"/>
              <a:t>дозволяє</a:t>
            </a:r>
            <a:r>
              <a:rPr lang="ru-RU" dirty="0"/>
              <a:t>, </a:t>
            </a:r>
            <a:r>
              <a:rPr lang="ru-RU" dirty="0" err="1"/>
              <a:t>по-перше</a:t>
            </a:r>
            <a:r>
              <a:rPr lang="ru-RU" dirty="0"/>
              <a:t>,    </a:t>
            </a:r>
            <a:r>
              <a:rPr lang="ru-RU" dirty="0" err="1"/>
              <a:t>підвищити</a:t>
            </a:r>
            <a:r>
              <a:rPr lang="ru-RU" dirty="0"/>
              <a:t>    </a:t>
            </a:r>
            <a:r>
              <a:rPr lang="ru-RU" dirty="0" err="1"/>
              <a:t>рівень</a:t>
            </a:r>
            <a:r>
              <a:rPr lang="ru-RU" dirty="0"/>
              <a:t>    </a:t>
            </a:r>
            <a:r>
              <a:rPr lang="ru-RU" dirty="0" err="1"/>
              <a:t>доходів</a:t>
            </a:r>
            <a:r>
              <a:rPr lang="ru-RU" dirty="0"/>
              <a:t>    банку,    а    </a:t>
            </a:r>
            <a:r>
              <a:rPr lang="ru-RU" dirty="0" err="1"/>
              <a:t>по-друге</a:t>
            </a:r>
            <a:r>
              <a:rPr lang="ru-RU" dirty="0"/>
              <a:t>, </a:t>
            </a:r>
            <a:r>
              <a:rPr lang="ru-RU" dirty="0" err="1"/>
              <a:t>диверсифікувати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діяльність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1583482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22</TotalTime>
  <Words>1795</Words>
  <Application>Microsoft Office PowerPoint</Application>
  <PresentationFormat>Широкоэкранный</PresentationFormat>
  <Paragraphs>101</Paragraphs>
  <Slides>22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Ретро</vt:lpstr>
      <vt:lpstr>Ринок банківських послуг</vt:lpstr>
      <vt:lpstr>Ринок банківських послуг</vt:lpstr>
      <vt:lpstr>Інфраструктура ринку банківських послуг</vt:lpstr>
      <vt:lpstr>Ринок банківських послуг може бути класифікований за певними ознаками.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Фактори впливу на розвиток ринку банківських послуг</vt:lpstr>
      <vt:lpstr>Сутність і необхідність сегментації ринку</vt:lpstr>
      <vt:lpstr>Етапи сегментації ринку</vt:lpstr>
      <vt:lpstr>Головні ознаки сегментації споживачів банківських послуг </vt:lpstr>
      <vt:lpstr>Презентация PowerPoint</vt:lpstr>
      <vt:lpstr>Вибір цільових ринків</vt:lpstr>
      <vt:lpstr>- Алгоритм вибору цільових ринків</vt:lpstr>
      <vt:lpstr>Процес вибору цільових ринків</vt:lpstr>
      <vt:lpstr>Фахівці розділяють клієнтів вітчизняного банківського ринку на такі цільові ринки: </vt:lpstr>
      <vt:lpstr>Цільові групи клієнтів на ринку юридичних осіб : </vt:lpstr>
      <vt:lpstr>Процес позиціонування банків і банківських послуг на ринку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5</cp:revision>
  <dcterms:created xsi:type="dcterms:W3CDTF">2025-08-21T14:59:20Z</dcterms:created>
  <dcterms:modified xsi:type="dcterms:W3CDTF">2025-08-21T16:27:30Z</dcterms:modified>
</cp:coreProperties>
</file>