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5F"/>
    <a:srgbClr val="FF0066"/>
    <a:srgbClr val="FF00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1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8964-C107-4380-8477-F728FE1DCF25}" type="datetimeFigureOut">
              <a:rPr lang="ru-RU" smtClean="0"/>
              <a:pPr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ПЕРЕТРАВЛЕННЯ БІЛКІВ </a:t>
            </a:r>
            <a:br>
              <a:rPr lang="uk-UA" sz="40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ТА ЇХ ОБМІН</a:t>
            </a:r>
            <a:endParaRPr lang="ru-RU" sz="40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24tv.ua/resources/photos/news/1200x675_DIR/201808/1022719.jpg?201902114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937028" cy="2214578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78631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29388" y="5429265"/>
            <a:ext cx="27146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1 − Перетравлення та всмоктування білків їжі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8A005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шлунково-кишковому тракті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8A005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FEB35C-83EC-4D61-E29C-C3D1CBEA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11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85719" y="214290"/>
          <a:ext cx="4696843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ChemSketch" r:id="rId2" imgW="4190595" imgH="830094" progId="ACD.ChemSketchCDX">
                  <p:embed/>
                </p:oleObj>
              </mc:Choice>
              <mc:Fallback>
                <p:oleObj name="ChemSketch" r:id="rId2" imgW="4190595" imgH="830094" progId="ACD.ChemSketchCDX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19" y="214290"/>
                        <a:ext cx="4696843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85719" y="2071678"/>
          <a:ext cx="4696843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hemSketch" r:id="rId4" imgW="4190595" imgH="830094" progId="ACD.ChemSketchCDX">
                  <p:embed/>
                </p:oleObj>
              </mc:Choice>
              <mc:Fallback>
                <p:oleObj name="ChemSketch" r:id="rId4" imgW="4190595" imgH="830094" progId="ACD.ChemSketchCDX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19" y="2071678"/>
                        <a:ext cx="4696843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928927" y="3286124"/>
          <a:ext cx="6215074" cy="84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hemSketch" r:id="rId6" imgW="5246606" imgH="717415" progId="ACD.ChemSketchCDX">
                  <p:embed/>
                </p:oleObj>
              </mc:Choice>
              <mc:Fallback>
                <p:oleObj name="ChemSketch" r:id="rId6" imgW="5246606" imgH="717415" progId="ACD.ChemSketchCDX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7" y="3286124"/>
                        <a:ext cx="6215074" cy="845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14282" y="4214818"/>
          <a:ext cx="4929222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hemSketch" r:id="rId8" imgW="4449541" imgH="1691262" progId="ACD.ChemSketchCDX">
                  <p:embed/>
                </p:oleObj>
              </mc:Choice>
              <mc:Fallback>
                <p:oleObj name="ChemSketch" r:id="rId8" imgW="4449541" imgH="1691262" progId="ACD.ChemSketchCDX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214818"/>
                        <a:ext cx="4929222" cy="17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4000496" y="5857892"/>
          <a:ext cx="4929194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ChemSketch" r:id="rId10" imgW="4001781" imgH="779834" progId="ACD.ChemSketchCDX">
                  <p:embed/>
                </p:oleObj>
              </mc:Choice>
              <mc:Fallback>
                <p:oleObj name="ChemSketch" r:id="rId10" imgW="4001781" imgH="779834" progId="ACD.ChemSketchCDX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857892"/>
                        <a:ext cx="4929194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4429124" y="1000108"/>
          <a:ext cx="4476752" cy="104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ChemSketch" r:id="rId12" imgW="4192214" imgH="830094" progId="ACD.ChemSketchCDX">
                  <p:embed/>
                </p:oleObj>
              </mc:Choice>
              <mc:Fallback>
                <p:oleObj name="ChemSketch" r:id="rId12" imgW="4192214" imgH="830094" progId="ACD.ChemSketchCDX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000108"/>
                        <a:ext cx="4476752" cy="10429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57356" y="6550223"/>
            <a:ext cx="5406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2 − </a:t>
            </a:r>
            <a:r>
              <a:rPr kumimoji="0" lang="uk-UA" sz="1400" b="1" i="0" u="none" strike="noStrike" cap="none" normalizeH="0" baseline="0" dirty="0" err="1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Орнітиновий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цикл (синтез сечовини в печінці)</a:t>
            </a:r>
            <a:endParaRPr kumimoji="0" lang="uk-UA" sz="1800" b="1" i="0" u="none" strike="noStrike" cap="none" normalizeH="0" baseline="0" dirty="0">
              <a:ln>
                <a:noFill/>
              </a:ln>
              <a:solidFill>
                <a:srgbClr val="8A005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EEB297-97CC-9D0D-EDAB-5FB4F40E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5" y="119951"/>
            <a:ext cx="8621328" cy="6430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b="1" dirty="0">
                <a:latin typeface="Arial" pitchFamily="34" charset="0"/>
                <a:cs typeface="Arial" pitchFamily="34" charset="0"/>
              </a:rPr>
              <a:t>Класифікація організмів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>
                <a:latin typeface="Arial" pitchFamily="34" charset="0"/>
                <a:cs typeface="Arial" pitchFamily="34" charset="0"/>
              </a:rPr>
              <a:t>Якщо продуктом обміну білків є </a:t>
            </a:r>
            <a:r>
              <a:rPr lang="uk-UA" sz="39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сечовина</a:t>
            </a:r>
            <a:r>
              <a:rPr lang="uk-UA" sz="39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3900" dirty="0">
                <a:latin typeface="Arial" pitchFamily="34" charset="0"/>
                <a:cs typeface="Arial" pitchFamily="34" charset="0"/>
              </a:rPr>
            </a:br>
            <a:r>
              <a:rPr lang="uk-UA" sz="3900" dirty="0">
                <a:latin typeface="Arial" pitchFamily="34" charset="0"/>
                <a:cs typeface="Arial" pitchFamily="34" charset="0"/>
              </a:rPr>
              <a:t>тоді ці організми відносяться </a:t>
            </a:r>
            <a:br>
              <a:rPr lang="uk-UA" sz="3900" dirty="0">
                <a:latin typeface="Arial" pitchFamily="34" charset="0"/>
                <a:cs typeface="Arial" pitchFamily="34" charset="0"/>
              </a:rPr>
            </a:br>
            <a:r>
              <a:rPr lang="uk-UA" sz="3900" dirty="0">
                <a:latin typeface="Arial" pitchFamily="34" charset="0"/>
                <a:cs typeface="Arial" pitchFamily="34" charset="0"/>
              </a:rPr>
              <a:t>до</a:t>
            </a:r>
            <a:r>
              <a:rPr lang="uk-UA" sz="39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b="1" dirty="0" err="1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уреотелічних</a:t>
            </a:r>
            <a:r>
              <a:rPr lang="uk-UA" sz="3900" dirty="0">
                <a:latin typeface="Arial" pitchFamily="34" charset="0"/>
                <a:cs typeface="Arial" pitchFamily="34" charset="0"/>
              </a:rPr>
              <a:t> (ссавці, земноводні).</a:t>
            </a:r>
            <a:endParaRPr lang="ru-RU" sz="3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>
                <a:latin typeface="Arial" pitchFamily="34" charset="0"/>
                <a:cs typeface="Arial" pitchFamily="34" charset="0"/>
              </a:rPr>
              <a:t> </a:t>
            </a:r>
            <a:endParaRPr lang="ru-RU" sz="3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>
                <a:latin typeface="Arial" pitchFamily="34" charset="0"/>
                <a:cs typeface="Arial" pitchFamily="34" charset="0"/>
              </a:rPr>
              <a:t>Якщо продуктом обміну білків є </a:t>
            </a:r>
            <a:r>
              <a:rPr lang="uk-UA" sz="39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сечова кислота</a:t>
            </a:r>
            <a:r>
              <a:rPr lang="uk-UA" sz="3900" dirty="0">
                <a:latin typeface="Arial" pitchFamily="34" charset="0"/>
                <a:cs typeface="Arial" pitchFamily="34" charset="0"/>
              </a:rPr>
              <a:t>, тоді ці організми відносяться </a:t>
            </a:r>
            <a:br>
              <a:rPr lang="uk-UA" sz="3900" dirty="0">
                <a:latin typeface="Arial" pitchFamily="34" charset="0"/>
                <a:cs typeface="Arial" pitchFamily="34" charset="0"/>
              </a:rPr>
            </a:br>
            <a:r>
              <a:rPr lang="uk-UA" sz="3900" dirty="0">
                <a:latin typeface="Arial" pitchFamily="34" charset="0"/>
                <a:cs typeface="Arial" pitchFamily="34" charset="0"/>
              </a:rPr>
              <a:t>до </a:t>
            </a:r>
            <a:r>
              <a:rPr lang="uk-UA" sz="3900" b="1" dirty="0" err="1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урікотелічних</a:t>
            </a:r>
            <a:r>
              <a:rPr lang="uk-UA" sz="39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dirty="0">
                <a:latin typeface="Arial" pitchFamily="34" charset="0"/>
                <a:cs typeface="Arial" pitchFamily="34" charset="0"/>
              </a:rPr>
              <a:t>(птахи, плазуни, комахи).</a:t>
            </a:r>
            <a:endParaRPr lang="ru-RU" sz="3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>
                <a:latin typeface="Arial" pitchFamily="34" charset="0"/>
                <a:cs typeface="Arial" pitchFamily="34" charset="0"/>
              </a:rPr>
              <a:t> </a:t>
            </a:r>
            <a:endParaRPr lang="ru-RU" sz="39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>
                <a:latin typeface="Arial" pitchFamily="34" charset="0"/>
                <a:cs typeface="Arial" pitchFamily="34" charset="0"/>
              </a:rPr>
              <a:t>Якщо продуктом обміну білків є </a:t>
            </a:r>
            <a:r>
              <a:rPr lang="uk-UA" sz="39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амоніак</a:t>
            </a:r>
            <a:r>
              <a:rPr lang="uk-UA" sz="39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3900" dirty="0">
                <a:latin typeface="Arial" pitchFamily="34" charset="0"/>
                <a:cs typeface="Arial" pitchFamily="34" charset="0"/>
              </a:rPr>
            </a:br>
            <a:r>
              <a:rPr lang="uk-UA" sz="3900" dirty="0">
                <a:latin typeface="Arial" pitchFamily="34" charset="0"/>
                <a:cs typeface="Arial" pitchFamily="34" charset="0"/>
              </a:rPr>
              <a:t>тоді ці організми відносяться </a:t>
            </a:r>
            <a:br>
              <a:rPr lang="uk-UA" sz="3900" dirty="0">
                <a:latin typeface="Arial" pitchFamily="34" charset="0"/>
                <a:cs typeface="Arial" pitchFamily="34" charset="0"/>
              </a:rPr>
            </a:br>
            <a:r>
              <a:rPr lang="uk-UA" sz="3900" dirty="0">
                <a:latin typeface="Arial" pitchFamily="34" charset="0"/>
                <a:cs typeface="Arial" pitchFamily="34" charset="0"/>
              </a:rPr>
              <a:t>до</a:t>
            </a:r>
            <a:r>
              <a:rPr lang="uk-UA" sz="39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b="1" dirty="0" err="1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амоніотелічних</a:t>
            </a:r>
            <a:r>
              <a:rPr lang="uk-UA" sz="39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dirty="0">
                <a:latin typeface="Arial" pitchFamily="34" charset="0"/>
                <a:cs typeface="Arial" pitchFamily="34" charset="0"/>
              </a:rPr>
              <a:t>(прісноводні риби </a:t>
            </a:r>
            <a:br>
              <a:rPr lang="uk-UA" sz="3900" dirty="0">
                <a:latin typeface="Arial" pitchFamily="34" charset="0"/>
                <a:cs typeface="Arial" pitchFamily="34" charset="0"/>
              </a:rPr>
            </a:br>
            <a:r>
              <a:rPr lang="uk-UA" sz="3900" dirty="0">
                <a:latin typeface="Arial" pitchFamily="34" charset="0"/>
                <a:cs typeface="Arial" pitchFamily="34" charset="0"/>
              </a:rPr>
              <a:t>та частина костистих риб).</a:t>
            </a:r>
            <a:endParaRPr lang="ru-RU" sz="39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br>
              <a:rPr lang="en-US" dirty="0"/>
            </a:br>
            <a:endParaRPr lang="uk-UA" dirty="0"/>
          </a:p>
          <a:p>
            <a:pPr>
              <a:buNone/>
            </a:pPr>
            <a:endParaRPr lang="uk-UA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Thank you for attention</a:t>
            </a:r>
            <a:r>
              <a:rPr lang="uk-UA" sz="48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Тема Office</vt:lpstr>
      <vt:lpstr>ChemSketch</vt:lpstr>
      <vt:lpstr>ПЕРЕТРАВЛЕННЯ БІЛКІВ  ТА ЇХ ОБМІН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Gencheva.Viktoriia@renters.mans.edu.pl Gencheva</cp:lastModifiedBy>
  <cp:revision>29</cp:revision>
  <dcterms:created xsi:type="dcterms:W3CDTF">2020-04-07T14:45:20Z</dcterms:created>
  <dcterms:modified xsi:type="dcterms:W3CDTF">2025-11-05T18:28:13Z</dcterms:modified>
</cp:coreProperties>
</file>