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49D7"/>
    <a:srgbClr val="8D61DD"/>
    <a:srgbClr val="D3EAEF"/>
    <a:srgbClr val="5C28BA"/>
    <a:srgbClr val="703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72A41-0E5C-44D7-9988-ECF2021F3630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A3D02-3CC0-4606-B1A3-A6902B2F4A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55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A3D02-3CC0-4606-B1A3-A6902B2F4AF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5086-F45C-4571-B738-06D8B83F0A43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8B426E-70BC-4961-83C8-18FB7C8B56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Tm="3000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5086-F45C-4571-B738-06D8B83F0A43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8B426E-70BC-4961-83C8-18FB7C8B5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5086-F45C-4571-B738-06D8B83F0A43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8B426E-70BC-4961-83C8-18FB7C8B5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5086-F45C-4571-B738-06D8B83F0A43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8B426E-70BC-4961-83C8-18FB7C8B5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5086-F45C-4571-B738-06D8B83F0A43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8B426E-70BC-4961-83C8-18FB7C8B56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Tm="3000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5086-F45C-4571-B738-06D8B83F0A43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8B426E-70BC-4961-83C8-18FB7C8B5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5086-F45C-4571-B738-06D8B83F0A43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8B426E-70BC-4961-83C8-18FB7C8B5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5086-F45C-4571-B738-06D8B83F0A43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8B426E-70BC-4961-83C8-18FB7C8B5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5086-F45C-4571-B738-06D8B83F0A43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8B426E-70BC-4961-83C8-18FB7C8B56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advTm="3000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5086-F45C-4571-B738-06D8B83F0A43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8B426E-70BC-4961-83C8-18FB7C8B56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5B5086-F45C-4571-B738-06D8B83F0A43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8B426E-70BC-4961-83C8-18FB7C8B56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Tm="3000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65B5086-F45C-4571-B738-06D8B83F0A43}" type="datetimeFigureOut">
              <a:rPr lang="ru-RU" smtClean="0"/>
              <a:pPr/>
              <a:t>02.02.2022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78B426E-70BC-4961-83C8-18FB7C8B56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3000">
    <p:randomBar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3786190"/>
            <a:ext cx="6143668" cy="2395566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Матеріал для оглядового вивчення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410" name="AutoShape 2" descr="data:image/jpeg;base64,/9j/4AAQSkZJRgABAQAAAQABAAD/2wCEAAkGBxQSEhUUEhQWFhUXGBgYGBgYGRoeGBgbHB0cGBwcHR0cICggHBolHhcaITEiJSkrLi4uGB8zODMsNygtLisBCgoKDg0OGhAQGywkICQsLCwsNCwwLCwsLywsLC8sLDQsLDQsLCw0LCwsLCwsLCwsLC0sLCwsLCwsLCwsLCwsLP/AABEIALgBEgMBIgACEQEDEQH/xAAcAAACAgMBAQAAAAAAAAAAAAAFBgAEAgMHAQj/xABKEAACAQIEAgcEBgcGBAUFAAABAhEAAwQSITEFQQYTIlFhcZEygaGxFCNCUsHRBzNTYnKS8BWCorLS4SSTwvE0Q1RzdBYXRKPi/8QAGQEAAwEBAQAAAAAAAAAAAAAAAAECAwQF/8QALhEAAgIBAwIDCAIDAQAAAAAAAAECESEDEjFBUZGh8AQTIjJhcYGx4fFiwdEU/9oADAMBAAIRAxEAPwDpwrNaxArNRWxmbLYrbFa0raKQyRUisgK9ikMxArKK9ipSAle1BXtAErw17UigDGvYr2K9oA8qVKlAHhFeVlXkUAY1KyqRQBjFSvSK8NAENYmva8NMR5UqVDQBiTWJrOKximIxipWUVIoAxrysiK9C0CMa9ArLLXsUDMYqVnFSgCqBWa1AK2KKBmFi4rqGQyp2I51tmN9KTbvDkVmVRChmAAOgAOgHhWu5w1GiQTBka0APQqUkjAL3H1rNcEPH1NKhjpULAbkDzpNGCH738x/OsW4ah3E+ZJooB06wd49RXuYd4pI/si39wV6mAW32lQfvCB2h+Y5e/vpUA7Zx3j1r3MO8UoLhrbAMq6ESNI+HKvDgE+6KKGOOYVKTfoCfcFT6An3BRQhzrFXB2IPkaTfoaAjsDfuqwMAnslARy/HXly506AM8Q4mVOW2Mzcydh8R8/XWKtji9xT9aoynmvL0J+Q861LbCIpGggfKtlqHkHaNqKFYbVgRM6bzyivQQRI1BpX+iICYUSTqfn5fnVa7gE0GQaf179qKAcYqEUlnh9v7i1P7Ot/cWgdDllqFaTRw639wV6uAtj7AoChwy15lpAvKly4ERRkVgHP3m+75Dn4+VWv7Mt/cFAUOhWplpM/s+390VkMEn3fnTChxyVMlJxwi93xNQYRe4+poFQ5ZK8chRJ0HjSf8ARV7j6mtd7hqOIZZHcdR8aAodUYMAVIIOxGoNSKocAshbIgRqfnHyFEDSAwipWVSgQsYXilxSZQsBoIiRqQJ18PlFFbma9bhHNt+TCN+4jmNaX+AYy2ZeMozx/wBJ9NP5Se4got4tkuWyACSZGvZIkGBvoFEA+NMqhYuWMTmMvcmTMBd+f2qx+j4j79z4f6qOzBAZzJP3RE+cVtFsn7XwH5UDF8Ye/wDfu/D/AFVsGGvffu/D/VWnieJxKm5ka0FUxJnNHfJIUHbv+NLNzi+NUFmZgqzJgct/s6ik2Ohs+iXv2l34f6qn0S/+0u/D/VSRgOnFxnVUvC4x0CFTB0nkB866H0dv3byFrhA2gKO+d80wfI0k7BoqfRL/AO0u/D/VUVr9ohmLsvNW5jnGpg8/d50xdUfvH0X8q0Yq0QNZZeYjUeIjePXu7ixHmHxdnKIvW/IsAR5gkQaz+l2f21r/AJifnQdHw6SrXVzDfRZ117vGa2WnwzaC4p/k+R1pAFfpNn9ta/5if6qn0i1+1tf8xP8AVQd7mEG91P8AD+ArxDhW2uof5edAUGLl61zuWiO7Ohnw3rP6da5XbZ1++v50FY4Qb3VHvWsUbCEwLyT5rTsKDb4u2AR1ltl3gXEDKecawR4V5Y4gnJ1H7zOmnkAdTQi4MKvtXVHmVrBXwhIAvJPmtFioPWsVbG1y3/Ov51g9+2T+stj+8uvx/qKD3EwyjW4oHeSsVgHwhOl5Ce4MJ9KB0Guut/tE/nX86nXW/wBon8y/nQlreHAk3FA31itJuYP9vb/mE/70goNNiLf7S3/Ov51Vv423+1t/zr+dUjYw8T1gjblVHEfRCP19v+dfzoCiq2NY3AmHI9okuADJJOg8Oc/0SEYr77e5FrTwPChWAtkNLA5t1CnURB1Jmd9te6WcI3eP5T+dCBi+tvE83f8AlX8qz6rEfff+VaN4nMEYqVkAnUGNAT30j8Z6VXrRysyW5Jh4BmNwJkcxTsOQ6bWI++/otedRiPvv6LSnY6UYm4CbN7rIMaIkA7xOWr3BekGLeZKkc84UZYMbKBvO8nYaUrHQd+j3/vXPh+deixf+/c+H4miPCb73LSuxALToBtqQOfcKsXr4QS+o25D4k1RJb6NYW5Gd7jZROVO/vJ1PpR01R4ddVUgk6k8tBNXiKBGNSvalAjmHD0a/1qghUuXzMgE6KHJYTuVEiTB8ZBrdxXi72MRhbKG063WIY3CVfQjtJGhWCYEQZABjUUMKVt3r1tF7FsK1vtBpDoiKoUwDlFpgZBEsDuZoD0kxj4prLBSrq5hCSoVobmgDAc9MskDaZqtrG5Jjp0gwma5hGDMjC/kOViJUqzlTG+toaHx2mjGL4naslBddEDmAWYLJ7hPPwrjnFOG4vC/RiHuKXuIQQoZesj24EjPBOjEs+pO0Bn4dw7G4i9ZTE5zaS7mbPbHaCAMCX1g5gFyiNzA0ORUMfvooYPPMnu5gChOK4cowzrH/AJdymC0Pa/i/KquIslrLKBJKuAPPSoZS5E7AcF6v6MQUykqIFsAwUJ3p5wNkKIH9b0r4bA4nPhwVYKjgtMRAUrpz3IputCrlV4IjdZM613a3RWu6Kko5z0/4cTfDrIJUkwSJyjwoP+j3Em/iQOpuBSjHM3aWdI30nWde40+9IsPmcfwv8qC/o2wKqCw30HL7oP4/Cko2xuVRBXTvCFbzMohFt5yq9kyA5Py8qDdCMV12Mtr1VwKwf29V0Un1kV0PpZhAxuE/sGHwes+GcJtWr1rq0CwWAgRHZYcqahdvsJz20u4qfpBwptuGUQi285C9kkg5eR5jXu27qA9EsR1uLtL1dwCdc8lSO7ff8q6Z0rwauwzCQUAIPMZxp8apYfhyLftFVA7VChabE9Sml3AX6RcObXVlFMBSSEGVmOZVG38Z9KU+DXmu3lGS4sFZzyQQWCkRPca6x0pwoY25EjQH/mJQm9gU6y3lAG/+e3RstNj300u5R/SJYFmzbZUPtmQghj4T3D1pJ4feN1+ytxShWRcJIIYkbT4Gu0cZwqubIYSM7f5TQDjHCkW6CigEqJPMwTHpJ9aW3FjUs0Den9oWMLbZbZM3VU5BDRlY77xKz76Q8PeN0MydYpQwQ5J3B5TXcsfhFdUDCRmn/C3dSTxzhFu3euC2gUMiOY5sTdBJ7zoNaHHFiUs0Tpnh1s4HOE5oDkHa1OsEmdyOfKuf8OU4gqym4Fz5CrMe6e8iuw9KbGbBXAfuz8q5/wBF8EAjeGI/6RSkuGVF8o6LgbeU2wP3PwFGslCrA7VvzX8KMAUyTWV5UB43wbrMoC2TBb9baz7xt2lj/tTFFU8eWEZUZt/ZjTbvIqo85Jd1gTOinCBau4pIXS+h7AIXtW1YwCSQJJ0n02oxwbhiq9xu9yfTT8TW/guEdbmIZ0Ki5cRlmNQEC8ieYq9w9NW/ib/MKXUuzVgb9tMlgOpfLmjMM0aEkLvlE70P6VYC3e+jFgDkxFsiR3nKdPHxnyrRe6Pu7NfsMiXXsvZLkHMusq6le1PKJA0B5a8+6TcPx2Wwl3r1Vr1tcrOXIc6Bw8sFJJbQPGo0EU0SdKx2Lv8A0q1lCthuqvXGyK73SbUAqoHZBlwNJLaiJimfotjOvsLeAdVuagXFCtoSJyjYHcTrBE0s9Cuhj2EVuvZCM4OQg5w2XssjoVEBROXmOQGrzgMElm0lq2IRFCqO4ARQI2RUrOKlIDjHAuIW7xxF0ylwOLag6EZLYJkfxm4PIHbWt+MxNq3es3esWC5zlvaUi28gtzJ7PZEDsGBQLgC9YnWrdmbjOc0DPmdm0ykZSQQCQNDI0jU7xgKpWLSiMRbtiUUDVlTu1BBLDyOuur96yvcov9L7SueHMRvi7HnDKTE9xIX0pwVaTuk7fVcNOn/i8HttqDt4U6gU3wI1WPtfxflXltgFk6ABifIamtlke1/F+VaLg+qb+F/lUjNGH4zh7jBUuoxb2QDv5URtiljo1Zum1YdhaCkKRAbNGU89p0HxppVaGBlWu4K2xWrENEeJAHvIFAAziNvM4B5hh6itXBOD27D/AFeYAjYsSOQ5+VWMd7Y/hb5Ut9BuLX716Lt1nAQnW0FAMrHaCDXfTnSvI6xYycXsB3ynZkg+RzA/OscFgQtxTmYxO7SNj4V7x9yudlMMLTkHuIViN9N6EdHuKG5iFUXrr6EkNaCgaGNerU/GhMVYsN8Yw4dgDOq8t9waqWOHhbiNmYwebSKtdIbhVSymGCMQQJIOmsQZ8oNAuCY+4+IVWuu66kBrWTaOeRdddp50WOuowcYwofKpJGh230ZSPlQx+GhGVpY6gamd2Un5Cr/Sa8yWiykqwBggAkdpZgEGdPCl/g/ELly4Fe47CJ7VsKJDINDkWTqdJ50WCQ08UsZlTUghpBG+xoPisJBBLMx21jvnkBRXj9wraUhmXtASq5m57DK0+hoBgcQzuwa47gBT27YSDJBjsLPxpdASGHiFsm2sEgyNRE7Hvpc4phIzMWLMQBJjYZiNv4j60c6R3ylgEOU7SjMFDGNdgVPypVweNe6L+a4birkykoFInN3KsyApoYJdRn4phw9gqZgwDG8SJpY/stLAhJhrgYyZ1gimDpNfZMG7IcrDLBy5o7SjaDNKXA8bdvWmN185W8ADlC6ZQdoHMmhsaXLG6z7Sea/OjFC7Saof3lHyNFYpknlacVibdsA3GVQdpMVviqPFLbsbYQIdT7QJAgSNiOYFMRnYxdu5PVurZSoaDtO01rwI1P8AE3+YVT4Mri7fz5c2a17O0QfE1ewI1P8AE3+YUkNk4cOx72+dL3T7Dqy4TMAYx2G3HexB9RTNgVgHzb4waX+n2iYT/wCdhf8AOapCHnhI+r/vH8KuRVHhZ7B82Pv0q6u/uB+c/hUgSpWBvJ99f5hXtAjjfA8FaW3YttacZZUgTJZZIIIMyMrbRsJ7qN9I7ZyLlDMDi8PmZl1AF+1z+0ugH9aLWFvn+0EQqyTcuSVykZQt6RqCNbgmIOijXSS041R1LQJIxaTmLT+vtsSJ8J20ikalXpmmWzgAAQFxmE0O4id/GnIfh+Nc1/SFx1GtWbaalbli7mVtAQSMkjZo1mmXoTxdr1i2twszBD2m9psr3EknmxySfOtKwZ3kYrX2vMfhQXE9IbCh7bOc4DKRkc6kaagRRpDv5j8K5r0gvtbe66sYViSNdgF2HlNSMLcC6TKlpFfRba2lY7wYYE6TOwp5ttIkc4/GuO4DEi5ZvZQwAK+0CNg0/wBeNdI6TYvqcDebtewF7JgjP9XmBG0ZpnwouwarkO1T4mAVWeT229HU/KRSz0A6TNiE6q6CHQKFLTmdQBqTsWgrPme6aY+JIzoFTduZ2EGZPp8qz1nKK+Hm1+wjTKd/iFp7kLcQsFMrIzCV0kbjegH6P3XrSARPV6gETuv9e+gHS2yv0jM4VoGzKG+yNtjOvjV79HWNsviot5Sepb2UI2ZBvWqdC5Hbjp9rb9U/yak/oS6nFoQQSVPOT7Jrf+khE620zqpC22MlMxAnlQ3oNjrD4xBaKFofQWypHZPM/wBaUliweaH3pGewT+43OO7nyoLwi9a662EcFpaVBBgRqdDvOk+XlWn9IypNhnVSFW7qygwOwTuRG3wpa6NYiy2Lsi2bZOaeyonaJnMe+hOkwauvodE6TXALUtoBqfIMppb4BfttcBQiYGkjQZkjatv6SMmSybgEBm3UNGnjttSbwh7D37IUIWFy2R9WNO0CDM6Ut1Ku4VlPsdV6RXAtmWIADDUnTYx8Ypa4MB1t05g2YKdCCd+cVe/SGU+iqbmXKLoOokDsuJ3HfXPMO2Hd1CLbJDA+xtsfvU7+GgrNnUel9wDDSTADp86VOAuCt+CpPYmO/M+/ef8AamLp7cRcE5uQFDJMiR7QG3vrld04a9mCLaYgT+qOnqd6TeKGlmzrHSkj6G8xHY329taU+DXEW3dhlCi6pmRA7I50zdMyowF7PGXKCZEiMw5c64yptXLnYS1lUr2hb592p0/2ofALB2/DYlbiIyMGXMmoMg6A6HnvRljv50r9HVjD2/4k/wAqd1WelnSUYNCwtm4S2WAYgwzCSRAHZOtCBh8cqCcd40lpkTLnaLhI1EAWy0nYEHbSdx5gF0E6R3sReurcRoc9YT28towtsWwGmFIXMNjJYxG1rpTeyXlOplLugPdbp8C5NPB+ktkPda4erDdXAhjOUQfZBpi4Pikur1lsyrF4MEbNB0Ou4rnGD48MRcyKLikaksSPDu1OtPXRD/w66z2rn+c0ucj4wGML9rzP4UufpDP1eE/+dhf8xphFzKHJ5E/9Nct6edIRdxli3mKrYxFiR2spzdW+dvsyNQOe9NCOpvi8mhvC3J9nMgJnzUtrHwpcu8QwyZnu3Osl3AHbYTCSJeAY05HfzqhxjjVi41ty2X69bQB1JZbl1B7EjXLI8CDQDH8ewqWwS2nXYgSFGhQWQRBgz2ht57Cpd2FoZv8A6pwg/wDIP/Ls1KRT01wffd/l/wB6lK2G5dmNC3ycSkLCWmxTzMBy0hPHZ21Gmpmt3H8TcCklmhsSwAJcqFViADHIkDTbteVJ3H+MtZcfWs6HRSjxKqBKnMgIOvta/mL490rN+1cRg/1jvcHaUhQwMWwAolQTObflGlXtL3FbFWZt28tnIMyMWklJMEiCYWACcu8V1X9HE/R7Zbco53k/rbx19a4TgZnY6kTr5+tPXBOmBwmHCW0bMLbLmzL7TNccMAVIEG6dDMwKu7RlVHbEO9cu6YXgrXt5Ez3agc/dQLEfpNxZKrbLewoJ+q7TCZf9X2Z7thFCsbx7EX7brdAYvrmz2hBiNgAKgo6HjHAwl7Un65lHattAmAOyBAE+ye0OdOPHMOt7DXLTbOhHwMH3GK5Fi+lKtbuWShOe5nzBl7IkGAMsMdCJJG/OhPTLpS+MARwYW4XUSpCqRAUEKC251PcPOo04uMMmmpJSkM3QPFf8XaK5gpQk7QJK6nckkjv766xYuSEP7rfI183dH8d1eIt3WlhabPl0ExMawY18Kdf/ALjXA9ogMERXDoDbhywhSCUJGXU+JrS7M6ov9NLgF5p5Cf8A9a1u/Rk4GKIAP6u6ZjQzcU7/AN6k/G8ffFXTeANsaQuYNsoWZyDeK38N4ribLh0uuGAI9lNjBI1Q9wqetgdA/SS0Pb/9to8dV/Ol/wDR1herxwORhIuSSpAOhO5GtBeK8axOIZWu3tVBAGVOcchbHdUwnF79tw6XcrCYIVNoj7SRrQM6P+kJo6nu7Y85NsfjSn0WQDFYaAAYUaLbH2n07DGB4DTxmaFcR6QYjEFTdcvlmNEESQT7Kj7o9KxPGGBRrVtbToRDrl0AnSCMsSSdtyaympOSaRpCUVFpnQ/0hL2LH8Z7u7x0pL4OFF+xEf8A4+wt8gf2ZP5fdmqfEOkuJvZRddnCnMBltj4qoNaL/F5Km1ZFllIIZOWXRRBBGUawPE05RbkmKM0otHUP0iCcJ4ZzPsn7Fzk3ZPv076QLIHW6RuDpk+4n3CZ9/u0itWM6UYm6oS85upuVK2wDoRuqA7E+tUL+OYsGRerMzIIM6BRuusAc6Uk3qJ9BxkvdtdTq36Q7WfAXliZyaf3lrkmFsC3nUCAQ52jlb/I0RxPS/GOuS5cZ1MSCtoTBB3VAdwD7qHYjG3HmZE92Ux8BWtWZWdd6XIG4fenbIPmDXHLOUOwUiJn3ZtPiaKYrpRjHt9W+IYqRBHV2tR3aID6UBxmIukE5zp3KvLXu8BQ8gnR2jo8f+Gt+a/5Upd/S4B9GYkjS7bI18Li/9VLHD+nNw4XqkDW7qZR1ko4LdmTlKaAhDzMZucVo6Z9JxjbRXKyFXW4pYqR2QwKmP/c0PgNNaaWAGP8ARpiXF/Ks9W1oO5YTmKwoAPLV51mQPRo6SsBftGY7N0TIH2PGuE8Pxgt37FwlmyXLb5e8hw3l4U6Yrpl1ptNfzsV6zMR1YzK4yrsBDDnpzoq0CdGjgXFEi1cuXAclkC4S0kEuIzc+Y3rqPRNvqB/Fc229s18/XrRVWAMhozMSANCCNAZ7++j/AA3pxi8LbVB7AEKJtGPfkY+pqYrbgpu8nbuJXgEuCRJ2E7wFmK4p0tXNi7g0INyxOu4CLPzNEsT0ze7dsOS8FBmXsDtQocyIBDAbHbWlvpJdtu5uKH7ZXcjQKoWJnmZMwN/fWiIYUyKLloLbcRicOczsxPtGBB5Q2m5ifOq/GLE4O8Y9nGYnXuzfR4Pvg0w8KezcwN1br2lu9uAxQtoQw7XtAjSIBjLE70AxPELLqtvDIxVQ6yTBIZV5EyD2ImfveEJxtpFwSpuxO0qVYPD73K1c/lb8qlZCo7bjcBYv5RdRXIGmYkxO/vofiujuEI7NlJ2AgnX0ptwWIwL/AGLgJ0+38zpypmw2JsWVypbyzzBXMfMzJq+TVyo+eumXCRhXtjqurVgzDsxmIgcxJif8VMXRvgdq7hbb37J7UwxWAQGIXlGwHpXQsMMJbvNdbrWc7dYyHLz7IOoFFE6Q2t1B193503VUQt266Oeno1hI0trHLX+u74UOxPALImEUD3mupLxYZYKFlknU6c+QUSI01pex+Pwmcl8IgA5hgP8ACorNpG0XLsJw4Fh2BPVA68h8prdxLotYygrZDHunQe+msY3B5Wb6KYWJysQfTSiGJtYYKWNl4HLrDHx0pKqG274a/Bznh/RhCwmxbX3mf69aLDoThzEqPdPzoxw3F4R7iqtq6CSI+uEe8LofjRpEtmPq2Agx25/6aEKT+jEDiXArKP8Aq3c6Trvy+8K3cI4RaZyvUx55T+dHOKrYLkE3lYfddByn7Vs/KtfAjbN0BSw0PZZlfbmcsa+AGlTiys7eH4A/jPA7aRltgT4CJ+fvqtwzg1tnANoeg/70y9JDlywOR/dE6bzJNC+j7sburA6kZZDKPKIaaG8gvl4fgauLcDtIBltr4wP6JqlhOCWywDW115QPUxTd0gQBRG5nfQD8T60E4YpDoJUknXbQTy11/wC9KTyVBXF48jDiXALSJmW0unhuTVDDcNVnUFAAQNQPfOlNPScZbSwYYtGY6DYnSQ3d/vS9ZvOWt5Su65uczvy8OQFEnkIq48eRbx3ALK25FsTzgCfPxoOOFLI7Ag84H5b+dPPSS2FsAp3gamQd/Kk4sQ4III5qPIePjRN1JIIK4t15BDFdHLQtki2JidgPw/OgbcLE6KI5iF/Iiugce7GHd1AkZYnxKjlvvSMl1s0tDqZM9kMOWkLHrVSZMM9GEMR0ftqhPUjYfZUfH/al9+GWzqbcemn+LSuh4+1GGLaaJO2u3nFJRdYIBO+6qgPvkEekVMmOC5dPwNuE6KWSmcLlka6TP+MjnWniXRRUU9m2wHf2Y+H403cKQtaUnQEchqYIGo1+Brzj2I6pGMLoVAkEjUHl7u+r6EL5uog4Lo7buMoOGtkaSUfb03Pu99G8R0Sw6EfV7zz/AAq9wW8l28ouWLWc6o2TXTXQ5jrTDxC8qvbV7SPmMCRBGw0ywedEeAk3eL8Dn9vg9g5gumsdw90HWiFjo5YYQyqT3Emi/DuO2HjPgLOpaIJJ0Mc0o9w/H4Vhpg1H8p/ClGnmypSksUKK9CbTkG3YmI2GmmoE0m9OuCPYdSbDpby75DGaToTGmwgHxiu4LjkkBFZY2UAQPLaDWziN21dtsmKtI1rSesy5d9Jzabx3VosGErfQ470e6EvdW3ierZluicuXY5Ssgz4k68/KtlroE9sIGLIROrJBYd2u/dtXUOj30O28YZrxEaJnZrceGcET5HamDE4i3kOa2Cm7TlyjxPKq4dom+jRyxejaR9n+WpT0eIYH9mnqv51KVLsXvYrW7Ss2YKC2pkrz576jer90MqydRt+HNqX2vAQy9tZ2RVMf8tj3d1GEvqwJJC9oAQgB05dpQSPEGoVG8m0uwM4pbYwVe0o19o6nyiD86v8AAs6ovW9nQ6ghp7TREQTplOvf4VQ4gsm2xQPHepkeeUOJ86N2gLirluAaDshR6fZPrFNUKTk1RZxDFVzLBHeYn0BmaA43D22GZRmcmSCQo8u0flRe2xDZYB/eyg+hhta08RwaMdwDyDiPUKw+VDJVoHWoUDMCs9wBBPnmNEbiMoBOqd6nMfQMPlW/q1KBSVGmuUoPQgCK9SzlAy5T/EFJ+JNSuC3beCtY9r6sgrzlwp8oJBqzcfLGryZEmAvrMfGvDhS47ZEzyKkegy1tXOoK9nLGkQD8ifjRYUwRxLDKWlyxBMZlgjQc8rNG1a+D2Qr5gUUSYKuM0d0Mw+VWjgCDIYd/aAaPWtiYR2YZ2UjmJAHoF/GptWWlKuTHizdYQPDQ3dj3gH2Rt31rw1hLcMoObk2hWdiAyTHPc1dNt7YARkidoEesE1UsYAh8xJ3n7wn+8JinaJqX4LGJKuk3WzdwDr+LT8KH8Pw4zgkBRuDOU6dzNCnl6UVxiO4jPp/CBr7lrHAYdrZJWFncBM0x4ss0YsPiUcGri7ZgBJZRzY5hOuzL2fx3qr9HtgAqRm0+3b+SmaK4lM2pVCeZjU92kRVa+1xxEgCNgg+cUnQ47qRsgPbIukkeJCr7usgEjwnlQnD2FV5KgrtmUaeWY9k69x+VG7Fs2xKgTzJk6Hw0FaMRhw7gsqkxAPaWPSZ35im6ZKtP6GGObTRwVPJnDfBSflVEopEqcpOgzlUU95AJUnfeKPOStuJUjaCM3uO2lBrWFCvnUAHlqwA79NZ980nQ0pdDcG7BzFo2zAwnq0CPfQoOuaGZMsHVHVmPjALUdvYcugNwhoE7AD/DBqhh1aWCm2qd3tAeUiaToqNljCoSFKnLbI+2wVvTN+Fbb1pXGoLA79YBlJ8yRtUs8PghlYGOSwF+FWcUrXAQ2QL3QCfUAfOrM6fJRwNi2hJhVbl1ZVp/kO/vrO+hMPcMAaqcwze4EkzVmzZKAZCJ5yVg+5gfnWOKwucSzqp/cVQfgRBowFPkAHCo0G2kgTBMJ4ndon3Veslba9k9ru9oeqmKtXl0KyH8XNvXzjtTWzA4VR7Jg9yQQef2mafShV0CV9SxatoUzXGKyP3TPPQAzQrFcDw14ybhjQFsrAdkADTP3Duq24LNl7HiQsephRNV8Sy2h2mZ5PshJPqM1PDwyUpLKZnhOjeFAH1gcHbn74EketFL3AcK6kXFDBiWIzuASZ9NzoK1cFUn2RlXkNo8wYHpRa5a1gEMe7KCf8IqlFdERKcurF09D+Gf+mtfzL+deUaOGP3D/KfzqVVEYFnGowJL3kb92WI9IirXD8RcMZOwv38igerEE1ncw8iHYqv3ZE+8Lp61swmEj2EVR95onzC/jUcnQ0orlV6+3lZjisC9z/zlZRzZmHyAX3CrOCwmVYVgxPK3Cj+88SawxF22n624XbkGbT+Wq2K428ZLYI5DKPxIj+t6KpkqTlHCuuvrP6CrWcg7bhR91J18z7RqlexkKeqC21+8YJPuE/GarYXAFh9e415TJ95mP63qtjcYlgZbJcmeUKk+JjU/1Io6g6a+v2wTB8buBodnaTAyouvqB8qL4rF3FUFbkMd1bKT/AIRHxpdOa8PrGzd0GQPWRNWDYRFhjI/eI+WwqHqdjWOhXzV4IOWziCAeuVfA5fy/Gq17FXs2UXFPiB/q099BcQFgFASeWQSJ8SB8Kv8AD8ErqGvuo00Egt75Jjy/7UXaFsUJO6/CweX8VdtOAztcXc9WuvgMxEE+41ZwuLZ1OUvbjY3SnyABOnOqvGsabY+qe6585UDxj5UGsDrDmZlFwmZUjNrzY6mnKSROnpOWL8g/Yu3nMdcEHeQoHodZPnVi4bwGmIRthCqJ+elCThLUdrUgakwT6n+hVB3UAm0TJGgQ/EhROk1mp2qNpaPxXiu3r/QxPcvouY3SduxAL7wYjYx3jSsV4w0hct5ZgSSuUToCextVXo9aUhnuMtk7COy0bmZ1I29DVvjWJCWiEJutIEE5wRuSQu40+VaX6s53HOP0a8dir69k350+wF8d5mrduzeEf8VZjy//AKpXLBlJYi0dsq9idN4Osn8qtjB2/ur6D8qh6lPJstHdFVV9ceqDdp8QdDeAEe0wWD5RFasRxcoShF5iNCVylT4js7UKxLKqmLhJWSLbMCumoGXfbaO8Va6OYjPmW4TYiCIlFM7+1zmD76cZdydTTzjH4stLfu3LZbrsoE9kgB4nSZGumun+1TDLecE9eg1iGEHz3j07q849hkNsuri667K5DEjmBHPnHh40DwdxWE3yVKmQr6IR4Zhy150pOshCFxa696DuKu37YAN4NPcFK/ATIHjWvE4praAuzXJ3NvJHhoRmH9bVLdrCsk21GYgw0qFB20Kg+OoNURw5AM3X2+sEEZ2A1B07WkH36eNJSyW9L4V0r6FvC8RuXHAV2QaRnUA+UxHyomcXezZesQeLD8RpVbgvFy3Zv3GQnYi4GXu5CJ07yKxxmCQSbLLm13IBPlBia0+xjGre79fwX2GJAJN1G8AF/IfOvMNeuOCS4LD7KwG/xCD60v4NVM9ZIb94dn15VYayhBUMqjfQnX0qXOmaQ0k45/WSYzjj5sqs6kGGzounpJ+FELeJLAZ8twfeTceYgEH0oRhbXVgm2wUnefZPnrHrWzC4tbhNu8xBHfDL56DQ+VUpJ4M3pOLTdevsH7Slh9W6sO59x74zCqnFLHWDK+ZDyOh9LgEisL3Ciqg2riDmO1E+R2rCzxV1GW6JI+8sg/3l/rxp/cOuM+vDyCvCbBUbmOTBp+czRC4lzwYd8AH4GtPDTaecpytpI2/GPSr3UEdxHhVqqMZXu9evMoy/3j6NUq+LQ7z8fzqU7Qvi9f0LZv2rJ5M3qZ89hWN7E3GGZiLSd53/AD+VBLNtw2Znygfc0Pl4fGr1y6je3bzR95pPxrPcu50+5n2t93/wB37qLczKxYcyBknyJzH11o9w3Fm5th1Cj7TOY9Ssk0vccvoDCi2kcgJb3nYD+ta34PFuyaliI+02h7oHdRKSSsWnpTctt0E+JjMwCPA2hEgesmT8K13OElwMzQe/2iPjFDSt3U9bHlIFabWPfNBuO/cAxEn5x6UobXkvVU4/AsJ98v19glfwOQQL7SNgAIHx0qwvC5tlrjZQB7TamO/wnlQ28HaMrZeekkz4kUQw91cgW5munftmdfAHYVClFu2aT09SMdsVfdv/AEilg+ILaY9k3BsucxA78ooxg75xAMWrdtQCM4E6+AjWPOqeJ6ooQlq2p7yAY8YighxrWzl6xmVREKxA8oJ2rTdF8I53paq+Z1+S/dwoDxne6NoOxPlzq6vRiSGW6VkbIAB6zrQprd24FdLnVaTAJzecgjly8a03OvRSxxL/AMza9wENWMJK8nTrQntShwuvUI47hYtsAbjvpLKfZ8J3mt/9iA2+ua4bSgEwoGo3kmeYGnuoL/ac9me0dMztJ21YzrO2nlW7CM4dTcvG4g0yMxKtyiGJEeBG4FG5Rm9wOEp6SWnnu/7N+H4+qoqmwrQACzbnxnnRLAW/poJH1AQx9WPaJ7/KBH8Rr36TY/8ATW9P4fnl/qaGYlmLsbN3qFMdhCQBpBJykAkxvFae80zD/wA/tH18f5N9/AoMyHtMCy5mHamSPht7qtWejbNP/EPI5fnrtS+vFJXLBzERmzakkRm2mZM71ae1dWT9Jef4mnX+9UJqN7zacJam33PTnpkuY7hotEq/1h0OY7xtE+741Y4fworbF8XGuFVYm2+qsYMjnzmD3gUBxWNuWFD3HN3NpqTpGvOd5PpU4dxB72Y27z2xI7Acxr5EDUgnbee+lFrc30DUjLYoL5+v9hNukqxph7Xqfyqnw3DDF5mzupVzNtu0igyRqdcsaTHI91GsJesLbVWw9tiAAWhQCQInbnVDiWJtZT9HVcO87qY25NEE8+e8Vo56dZMVoe03i/E2jCCAmZrUGGKjQdx8tte6tv8A9JHninaDMFQRp4TQW5euW7dx7j9bp3nSOep215/nQ3AcZvX7mW1iGtjKCELkjTkpHKNY/CsoNZvK7m+vGTqnUn09YGbGcM6s5dV1kFRow22nf37+FG7Nrq7Uqq3+eoKtHumSPXzpZtDEEjNfzRrDEn51uxPEXSVBZDvIbQ/1+FVBq6WULWjPZcsNeDLWM4qjrC2wh5FX/wBoI8K38M4ejKSrBzzBXKwnxnUd1auFMBLOqXQ2sn2gf65VcuY/Dof1OU7Sp1E6ctRWjlDhmEdPXtNK/MHpg5uFTiGQHYMkgeBMiieF6NZSW6wMTqOwQdu8Nt7qXLiu10suIDLyW4ZYecaf1yqzisddtgAM6jkVaU9Dt/W9Zxkr28m2rpzS38NdHlfgJLhGS5DOVE7FcwI9Rp8aI4q71a5lth101V4j+6QdPfS7h8beugjrp7wd/l8a3M9xVMztupgx4jn7vSrtRwTsnqq8r9BKxiFuMD2k9+aPgD7iaZsGzR2HD94P5HX40s8Kx2ssAZ5t+Ma00Yc2zBCCfAmPca3dJHElNt9TZ9PP3G+P5VK2F/3T/MalTa7lbP8AERMbx5mJWwCT947+4bAeJocnD5bNdOZjyJmfPvqVKjUk7o6PZ9OO3cXVtBRsDt3AKPx8vGthcczqRtMxy1qVKxaxZ1KTcqKuIxa2xq0nkO/fXXYVTweFuYp9TCjdj7K+A72qVK104rk5/aJO3HohvwGDSyuW3p3mdWPeTz3odx/ji2Rktx1h7tlHefHw9fGVK0bOVRFzheE69s1w9mdSTqx5693eaPll9lTAETtrygVKlcmplno6SUYqupru3InbXYyZPlptpQ7EuGaJ7I2158/Hl8++pUrKR06KzYu8UuLcud6roNd+8+/8BTx0V4YtmwugDN22kiROw8CBHvBqVK7NNUqPJ1m5SbYUxGLVQSTIGu+kCZmuX3mzsSYzMSfexk6+ZqVKqbonSjY23MugkRKg6jvAreGCmQ0950naZBMcvCpUrijg9fVzRWxWU5SzCcw+0J9k924mKDccQQpBBgkevfPl8alSnHE0yZK9GSYX6CY8Bntbz2xqIkaN8I9KbrjD39/4DwqVK7YvB40o0znXSvgyWrpaIS52hHI6Ega6a6+81jw+8jDVjmU77eIOo/o1KlYe0RW2+x3ewTktVRXXkPYTFZjudNIE+7Q8vLxHjVwOGMCJ1I21HPXurypXLCVndqwUXSK+MwqXVIGjDSdNDzB71odw3jD4QsrrKakr+Kk6fgfjUqV1aUmnRxe0wTip9Q6vHrbCQLbA81u243jz3PdSrxvhil+tshEPNBdt5TzlddO+Nto8ZUrfk4OGTh3GIlLq22IMZg6co395/OiH9qLoR1RG+l1O6Z+PLuPnXtSspJI6tOcpYYT4ZxxADCpoAP11qdPn31bu8ZttuqKfvC6scu6QTrUqVUXSIm8spt0hUEiJjucVKlSr3sy93E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data:image/jpeg;base64,/9j/4AAQSkZJRgABAQAAAQABAAD/2wCEAAkGBxQSEhUUEhQWFhUXGBgYGBgYGRoeGBgbHB0cGBwcHR0cICggHBolHhcaITEiJSkrLi4uGB8zODMsNygtLisBCgoKDg0OGhAQGywkICQsLCwsNCwwLCwsLywsLC8sLDQsLDQsLCw0LCwsLCwsLCwsLC0sLCwsLCwsLCwsLCwsLP/AABEIALgBEgMBIgACEQEDEQH/xAAcAAACAgMBAQAAAAAAAAAAAAAFBgAEAgMHAQj/xABKEAACAQIEAgcEBgcGBAUFAAABAhEAAwQSITEFQQYTIlFhcZEygaGxFCNCUsHRBzNTYnKS8BWCorLS4SSTwvE0Q1RzdBYXRKPi/8QAGQEAAwEBAQAAAAAAAAAAAAAAAAECAwQF/8QALhEAAgIBAwIDCAIDAQAAAAAAAAECESEDEjFBUZGh8AQTIjJhcYGx4fFiwdEU/9oADAMBAAIRAxEAPwDpwrNaxArNRWxmbLYrbFa0raKQyRUisgK9ikMxArKK9ipSAle1BXtAErw17UigDGvYr2K9oA8qVKlAHhFeVlXkUAY1KyqRQBjFSvSK8NAENYmva8NMR5UqVDQBiTWJrOKximIxipWUVIoAxrysiK9C0CMa9ArLLXsUDMYqVnFSgCqBWa1AK2KKBmFi4rqGQyp2I51tmN9KTbvDkVmVRChmAAOgAOgHhWu5w1GiQTBka0APQqUkjAL3H1rNcEPH1NKhjpULAbkDzpNGCH738x/OsW4ah3E+ZJooB06wd49RXuYd4pI/si39wV6mAW32lQfvCB2h+Y5e/vpUA7Zx3j1r3MO8UoLhrbAMq6ESNI+HKvDgE+6KKGOOYVKTfoCfcFT6An3BRQhzrFXB2IPkaTfoaAjsDfuqwMAnslARy/HXly506AM8Q4mVOW2Mzcydh8R8/XWKtji9xT9aoynmvL0J+Q861LbCIpGggfKtlqHkHaNqKFYbVgRM6bzyivQQRI1BpX+iICYUSTqfn5fnVa7gE0GQaf179qKAcYqEUlnh9v7i1P7Ot/cWgdDllqFaTRw639wV6uAtj7AoChwy15lpAvKly4ERRkVgHP3m+75Dn4+VWv7Mt/cFAUOhWplpM/s+390VkMEn3fnTChxyVMlJxwi93xNQYRe4+poFQ5ZK8chRJ0HjSf8ARV7j6mtd7hqOIZZHcdR8aAodUYMAVIIOxGoNSKocAshbIgRqfnHyFEDSAwipWVSgQsYXilxSZQsBoIiRqQJ18PlFFbma9bhHNt+TCN+4jmNaX+AYy2ZeMozx/wBJ9NP5Se4got4tkuWyACSZGvZIkGBvoFEA+NMqhYuWMTmMvcmTMBd+f2qx+j4j79z4f6qOzBAZzJP3RE+cVtFsn7XwH5UDF8Ye/wDfu/D/AFVsGGvffu/D/VWnieJxKm5ka0FUxJnNHfJIUHbv+NLNzi+NUFmZgqzJgct/s6ik2Ohs+iXv2l34f6qn0S/+0u/D/VSRgOnFxnVUvC4x0CFTB0nkB866H0dv3byFrhA2gKO+d80wfI0k7BoqfRL/AO0u/D/VUVr9ohmLsvNW5jnGpg8/d50xdUfvH0X8q0Yq0QNZZeYjUeIjePXu7ixHmHxdnKIvW/IsAR5gkQaz+l2f21r/AJifnQdHw6SrXVzDfRZ117vGa2WnwzaC4p/k+R1pAFfpNn9ta/5if6qn0i1+1tf8xP8AVQd7mEG91P8AD+ArxDhW2uof5edAUGLl61zuWiO7Ohnw3rP6da5XbZ1++v50FY4Qb3VHvWsUbCEwLyT5rTsKDb4u2AR1ltl3gXEDKecawR4V5Y4gnJ1H7zOmnkAdTQi4MKvtXVHmVrBXwhIAvJPmtFioPWsVbG1y3/Ov51g9+2T+stj+8uvx/qKD3EwyjW4oHeSsVgHwhOl5Ce4MJ9KB0Guut/tE/nX86nXW/wBon8y/nQlreHAk3FA31itJuYP9vb/mE/70goNNiLf7S3/Ov51Vv423+1t/zr+dUjYw8T1gjblVHEfRCP19v+dfzoCiq2NY3AmHI9okuADJJOg8Oc/0SEYr77e5FrTwPChWAtkNLA5t1CnURB1Jmd9te6WcI3eP5T+dCBi+tvE83f8AlX8qz6rEfff+VaN4nMEYqVkAnUGNAT30j8Z6VXrRysyW5Jh4BmNwJkcxTsOQ6bWI++/otedRiPvv6LSnY6UYm4CbN7rIMaIkA7xOWr3BekGLeZKkc84UZYMbKBvO8nYaUrHQd+j3/vXPh+deixf+/c+H4miPCb73LSuxALToBtqQOfcKsXr4QS+o25D4k1RJb6NYW5Gd7jZROVO/vJ1PpR01R4ddVUgk6k8tBNXiKBGNSvalAjmHD0a/1qghUuXzMgE6KHJYTuVEiTB8ZBrdxXi72MRhbKG063WIY3CVfQjtJGhWCYEQZABjUUMKVt3r1tF7FsK1vtBpDoiKoUwDlFpgZBEsDuZoD0kxj4prLBSrq5hCSoVobmgDAc9MskDaZqtrG5Jjp0gwma5hGDMjC/kOViJUqzlTG+toaHx2mjGL4naslBddEDmAWYLJ7hPPwrjnFOG4vC/RiHuKXuIQQoZesj24EjPBOjEs+pO0Bn4dw7G4i9ZTE5zaS7mbPbHaCAMCX1g5gFyiNzA0ORUMfvooYPPMnu5gChOK4cowzrH/AJdymC0Pa/i/KquIslrLKBJKuAPPSoZS5E7AcF6v6MQUykqIFsAwUJ3p5wNkKIH9b0r4bA4nPhwVYKjgtMRAUrpz3IputCrlV4IjdZM613a3RWu6Kko5z0/4cTfDrIJUkwSJyjwoP+j3Em/iQOpuBSjHM3aWdI30nWde40+9IsPmcfwv8qC/o2wKqCw30HL7oP4/Cko2xuVRBXTvCFbzMohFt5yq9kyA5Py8qDdCMV12Mtr1VwKwf29V0Un1kV0PpZhAxuE/sGHwes+GcJtWr1rq0CwWAgRHZYcqahdvsJz20u4qfpBwptuGUQi285C9kkg5eR5jXu27qA9EsR1uLtL1dwCdc8lSO7ff8q6Z0rwauwzCQUAIPMZxp8apYfhyLftFVA7VChabE9Sml3AX6RcObXVlFMBSSEGVmOZVG38Z9KU+DXmu3lGS4sFZzyQQWCkRPca6x0pwoY25EjQH/mJQm9gU6y3lAG/+e3RstNj300u5R/SJYFmzbZUPtmQghj4T3D1pJ4feN1+ytxShWRcJIIYkbT4Gu0cZwqubIYSM7f5TQDjHCkW6CigEqJPMwTHpJ9aW3FjUs0Den9oWMLbZbZM3VU5BDRlY77xKz76Q8PeN0MydYpQwQ5J3B5TXcsfhFdUDCRmn/C3dSTxzhFu3euC2gUMiOY5sTdBJ7zoNaHHFiUs0Tpnh1s4HOE5oDkHa1OsEmdyOfKuf8OU4gqym4Fz5CrMe6e8iuw9KbGbBXAfuz8q5/wBF8EAjeGI/6RSkuGVF8o6LgbeU2wP3PwFGslCrA7VvzX8KMAUyTWV5UB43wbrMoC2TBb9baz7xt2lj/tTFFU8eWEZUZt/ZjTbvIqo85Jd1gTOinCBau4pIXS+h7AIXtW1YwCSQJJ0n02oxwbhiq9xu9yfTT8TW/guEdbmIZ0Ki5cRlmNQEC8ieYq9w9NW/ib/MKXUuzVgb9tMlgOpfLmjMM0aEkLvlE70P6VYC3e+jFgDkxFsiR3nKdPHxnyrRe6Pu7NfsMiXXsvZLkHMusq6le1PKJA0B5a8+6TcPx2Wwl3r1Vr1tcrOXIc6Bw8sFJJbQPGo0EU0SdKx2Lv8A0q1lCthuqvXGyK73SbUAqoHZBlwNJLaiJimfotjOvsLeAdVuagXFCtoSJyjYHcTrBE0s9Cuhj2EVuvZCM4OQg5w2XssjoVEBROXmOQGrzgMElm0lq2IRFCqO4ARQI2RUrOKlIDjHAuIW7xxF0ylwOLag6EZLYJkfxm4PIHbWt+MxNq3es3esWC5zlvaUi28gtzJ7PZEDsGBQLgC9YnWrdmbjOc0DPmdm0ykZSQQCQNDI0jU7xgKpWLSiMRbtiUUDVlTu1BBLDyOuur96yvcov9L7SueHMRvi7HnDKTE9xIX0pwVaTuk7fVcNOn/i8HttqDt4U6gU3wI1WPtfxflXltgFk6ABifIamtlke1/F+VaLg+qb+F/lUjNGH4zh7jBUuoxb2QDv5URtiljo1Zum1YdhaCkKRAbNGU89p0HxppVaGBlWu4K2xWrENEeJAHvIFAAziNvM4B5hh6itXBOD27D/AFeYAjYsSOQ5+VWMd7Y/hb5Ut9BuLX716Lt1nAQnW0FAMrHaCDXfTnSvI6xYycXsB3ynZkg+RzA/OscFgQtxTmYxO7SNj4V7x9yudlMMLTkHuIViN9N6EdHuKG5iFUXrr6EkNaCgaGNerU/GhMVYsN8Yw4dgDOq8t9waqWOHhbiNmYwebSKtdIbhVSymGCMQQJIOmsQZ8oNAuCY+4+IVWuu66kBrWTaOeRdddp50WOuowcYwofKpJGh230ZSPlQx+GhGVpY6gamd2Un5Cr/Sa8yWiykqwBggAkdpZgEGdPCl/g/ELly4Fe47CJ7VsKJDINDkWTqdJ50WCQ08UsZlTUghpBG+xoPisJBBLMx21jvnkBRXj9wraUhmXtASq5m57DK0+hoBgcQzuwa47gBT27YSDJBjsLPxpdASGHiFsm2sEgyNRE7Hvpc4phIzMWLMQBJjYZiNv4j60c6R3ylgEOU7SjMFDGNdgVPypVweNe6L+a4birkykoFInN3KsyApoYJdRn4phw9gqZgwDG8SJpY/stLAhJhrgYyZ1gimDpNfZMG7IcrDLBy5o7SjaDNKXA8bdvWmN185W8ADlC6ZQdoHMmhsaXLG6z7Sea/OjFC7Saof3lHyNFYpknlacVibdsA3GVQdpMVviqPFLbsbYQIdT7QJAgSNiOYFMRnYxdu5PVurZSoaDtO01rwI1P8AE3+YVT4Mri7fz5c2a17O0QfE1ewI1P8AE3+YUkNk4cOx72+dL3T7Dqy4TMAYx2G3HexB9RTNgVgHzb4waX+n2iYT/wCdhf8AOapCHnhI+r/vH8KuRVHhZ7B82Pv0q6u/uB+c/hUgSpWBvJ99f5hXtAjjfA8FaW3YttacZZUgTJZZIIIMyMrbRsJ7qN9I7ZyLlDMDi8PmZl1AF+1z+0ugH9aLWFvn+0EQqyTcuSVykZQt6RqCNbgmIOijXSS041R1LQJIxaTmLT+vtsSJ8J20ikalXpmmWzgAAQFxmE0O4id/GnIfh+Nc1/SFx1GtWbaalbli7mVtAQSMkjZo1mmXoTxdr1i2twszBD2m9psr3EknmxySfOtKwZ3kYrX2vMfhQXE9IbCh7bOc4DKRkc6kaagRRpDv5j8K5r0gvtbe66sYViSNdgF2HlNSMLcC6TKlpFfRba2lY7wYYE6TOwp5ttIkc4/GuO4DEi5ZvZQwAK+0CNg0/wBeNdI6TYvqcDebtewF7JgjP9XmBG0ZpnwouwarkO1T4mAVWeT229HU/KRSz0A6TNiE6q6CHQKFLTmdQBqTsWgrPme6aY+JIzoFTduZ2EGZPp8qz1nKK+Hm1+wjTKd/iFp7kLcQsFMrIzCV0kbjegH6P3XrSARPV6gETuv9e+gHS2yv0jM4VoGzKG+yNtjOvjV79HWNsviot5Sepb2UI2ZBvWqdC5Hbjp9rb9U/yak/oS6nFoQQSVPOT7Jrf+khE620zqpC22MlMxAnlQ3oNjrD4xBaKFofQWypHZPM/wBaUliweaH3pGewT+43OO7nyoLwi9a662EcFpaVBBgRqdDvOk+XlWn9IypNhnVSFW7qygwOwTuRG3wpa6NYiy2Lsi2bZOaeyonaJnMe+hOkwauvodE6TXALUtoBqfIMppb4BfttcBQiYGkjQZkjatv6SMmSybgEBm3UNGnjttSbwh7D37IUIWFy2R9WNO0CDM6Ut1Ku4VlPsdV6RXAtmWIADDUnTYx8Ypa4MB1t05g2YKdCCd+cVe/SGU+iqbmXKLoOokDsuJ3HfXPMO2Hd1CLbJDA+xtsfvU7+GgrNnUel9wDDSTADp86VOAuCt+CpPYmO/M+/ef8AamLp7cRcE5uQFDJMiR7QG3vrld04a9mCLaYgT+qOnqd6TeKGlmzrHSkj6G8xHY329taU+DXEW3dhlCi6pmRA7I50zdMyowF7PGXKCZEiMw5c64yptXLnYS1lUr2hb592p0/2ofALB2/DYlbiIyMGXMmoMg6A6HnvRljv50r9HVjD2/4k/wAqd1WelnSUYNCwtm4S2WAYgwzCSRAHZOtCBh8cqCcd40lpkTLnaLhI1EAWy0nYEHbSdx5gF0E6R3sReurcRoc9YT28towtsWwGmFIXMNjJYxG1rpTeyXlOplLugPdbp8C5NPB+ktkPda4erDdXAhjOUQfZBpi4Pikur1lsyrF4MEbNB0Ou4rnGD48MRcyKLikaksSPDu1OtPXRD/w66z2rn+c0ucj4wGML9rzP4UufpDP1eE/+dhf8xphFzKHJ5E/9Nct6edIRdxli3mKrYxFiR2spzdW+dvsyNQOe9NCOpvi8mhvC3J9nMgJnzUtrHwpcu8QwyZnu3Osl3AHbYTCSJeAY05HfzqhxjjVi41ty2X69bQB1JZbl1B7EjXLI8CDQDH8ewqWwS2nXYgSFGhQWQRBgz2ht57Cpd2FoZv8A6pwg/wDIP/Ls1KRT01wffd/l/wB6lK2G5dmNC3ycSkLCWmxTzMBy0hPHZ21Gmpmt3H8TcCklmhsSwAJcqFViADHIkDTbteVJ3H+MtZcfWs6HRSjxKqBKnMgIOvta/mL490rN+1cRg/1jvcHaUhQwMWwAolQTObflGlXtL3FbFWZt28tnIMyMWklJMEiCYWACcu8V1X9HE/R7Zbco53k/rbx19a4TgZnY6kTr5+tPXBOmBwmHCW0bMLbLmzL7TNccMAVIEG6dDMwKu7RlVHbEO9cu6YXgrXt5Ez3agc/dQLEfpNxZKrbLewoJ+q7TCZf9X2Z7thFCsbx7EX7brdAYvrmz2hBiNgAKgo6HjHAwl7Un65lHattAmAOyBAE+ye0OdOPHMOt7DXLTbOhHwMH3GK5Fi+lKtbuWShOe5nzBl7IkGAMsMdCJJG/OhPTLpS+MARwYW4XUSpCqRAUEKC251PcPOo04uMMmmpJSkM3QPFf8XaK5gpQk7QJK6nckkjv766xYuSEP7rfI183dH8d1eIt3WlhabPl0ExMawY18Kdf/ALjXA9ogMERXDoDbhywhSCUJGXU+JrS7M6ov9NLgF5p5Cf8A9a1u/Rk4GKIAP6u6ZjQzcU7/AN6k/G8ffFXTeANsaQuYNsoWZyDeK38N4ribLh0uuGAI9lNjBI1Q9wqetgdA/SS0Pb/9to8dV/Ol/wDR1herxwORhIuSSpAOhO5GtBeK8axOIZWu3tVBAGVOcchbHdUwnF79tw6XcrCYIVNoj7SRrQM6P+kJo6nu7Y85NsfjSn0WQDFYaAAYUaLbH2n07DGB4DTxmaFcR6QYjEFTdcvlmNEESQT7Kj7o9KxPGGBRrVtbToRDrl0AnSCMsSSdtyaympOSaRpCUVFpnQ/0hL2LH8Z7u7x0pL4OFF+xEf8A4+wt8gf2ZP5fdmqfEOkuJvZRddnCnMBltj4qoNaL/F5Km1ZFllIIZOWXRRBBGUawPE05RbkmKM0otHUP0iCcJ4ZzPsn7Fzk3ZPv076QLIHW6RuDpk+4n3CZ9/u0itWM6UYm6oS85upuVK2wDoRuqA7E+tUL+OYsGRerMzIIM6BRuusAc6Uk3qJ9BxkvdtdTq36Q7WfAXliZyaf3lrkmFsC3nUCAQ52jlb/I0RxPS/GOuS5cZ1MSCtoTBB3VAdwD7qHYjG3HmZE92Ux8BWtWZWdd6XIG4fenbIPmDXHLOUOwUiJn3ZtPiaKYrpRjHt9W+IYqRBHV2tR3aID6UBxmIukE5zp3KvLXu8BQ8gnR2jo8f+Gt+a/5Upd/S4B9GYkjS7bI18Li/9VLHD+nNw4XqkDW7qZR1ko4LdmTlKaAhDzMZucVo6Z9JxjbRXKyFXW4pYqR2QwKmP/c0PgNNaaWAGP8ARpiXF/Ks9W1oO5YTmKwoAPLV51mQPRo6SsBftGY7N0TIH2PGuE8Pxgt37FwlmyXLb5e8hw3l4U6Yrpl1ptNfzsV6zMR1YzK4yrsBDDnpzoq0CdGjgXFEi1cuXAclkC4S0kEuIzc+Y3rqPRNvqB/Fc229s18/XrRVWAMhozMSANCCNAZ7++j/AA3pxi8LbVB7AEKJtGPfkY+pqYrbgpu8nbuJXgEuCRJ2E7wFmK4p0tXNi7g0INyxOu4CLPzNEsT0ze7dsOS8FBmXsDtQocyIBDAbHbWlvpJdtu5uKH7ZXcjQKoWJnmZMwN/fWiIYUyKLloLbcRicOczsxPtGBB5Q2m5ifOq/GLE4O8Y9nGYnXuzfR4Pvg0w8KezcwN1br2lu9uAxQtoQw7XtAjSIBjLE70AxPELLqtvDIxVQ6yTBIZV5EyD2ImfveEJxtpFwSpuxO0qVYPD73K1c/lb8qlZCo7bjcBYv5RdRXIGmYkxO/vofiujuEI7NlJ2AgnX0ptwWIwL/AGLgJ0+38zpypmw2JsWVypbyzzBXMfMzJq+TVyo+eumXCRhXtjqurVgzDsxmIgcxJif8VMXRvgdq7hbb37J7UwxWAQGIXlGwHpXQsMMJbvNdbrWc7dYyHLz7IOoFFE6Q2t1B193503VUQt266Oeno1hI0trHLX+u74UOxPALImEUD3mupLxYZYKFlknU6c+QUSI01pex+Pwmcl8IgA5hgP8ACorNpG0XLsJw4Fh2BPVA68h8prdxLotYygrZDHunQe+msY3B5Wb6KYWJysQfTSiGJtYYKWNl4HLrDHx0pKqG274a/Bznh/RhCwmxbX3mf69aLDoThzEqPdPzoxw3F4R7iqtq6CSI+uEe8LofjRpEtmPq2Agx25/6aEKT+jEDiXArKP8Aq3c6Trvy+8K3cI4RaZyvUx55T+dHOKrYLkE3lYfddByn7Vs/KtfAjbN0BSw0PZZlfbmcsa+AGlTiys7eH4A/jPA7aRltgT4CJ+fvqtwzg1tnANoeg/70y9JDlywOR/dE6bzJNC+j7sburA6kZZDKPKIaaG8gvl4fgauLcDtIBltr4wP6JqlhOCWywDW115QPUxTd0gQBRG5nfQD8T60E4YpDoJUknXbQTy11/wC9KTyVBXF48jDiXALSJmW0unhuTVDDcNVnUFAAQNQPfOlNPScZbSwYYtGY6DYnSQ3d/vS9ZvOWt5Su65uczvy8OQFEnkIq48eRbx3ALK25FsTzgCfPxoOOFLI7Ag84H5b+dPPSS2FsAp3gamQd/Kk4sQ4III5qPIePjRN1JIIK4t15BDFdHLQtki2JidgPw/OgbcLE6KI5iF/Iiugce7GHd1AkZYnxKjlvvSMl1s0tDqZM9kMOWkLHrVSZMM9GEMR0ftqhPUjYfZUfH/al9+GWzqbcemn+LSuh4+1GGLaaJO2u3nFJRdYIBO+6qgPvkEekVMmOC5dPwNuE6KWSmcLlka6TP+MjnWniXRRUU9m2wHf2Y+H403cKQtaUnQEchqYIGo1+Brzj2I6pGMLoVAkEjUHl7u+r6EL5uog4Lo7buMoOGtkaSUfb03Pu99G8R0Sw6EfV7zz/AAq9wW8l28ouWLWc6o2TXTXQ5jrTDxC8qvbV7SPmMCRBGw0ywedEeAk3eL8Dn9vg9g5gumsdw90HWiFjo5YYQyqT3Emi/DuO2HjPgLOpaIJJ0Mc0o9w/H4Vhpg1H8p/ClGnmypSksUKK9CbTkG3YmI2GmmoE0m9OuCPYdSbDpby75DGaToTGmwgHxiu4LjkkBFZY2UAQPLaDWziN21dtsmKtI1rSesy5d9Jzabx3VosGErfQ470e6EvdW3ierZluicuXY5Ssgz4k68/KtlroE9sIGLIROrJBYd2u/dtXUOj30O28YZrxEaJnZrceGcET5HamDE4i3kOa2Cm7TlyjxPKq4dom+jRyxejaR9n+WpT0eIYH9mnqv51KVLsXvYrW7Ss2YKC2pkrz576jer90MqydRt+HNqX2vAQy9tZ2RVMf8tj3d1GEvqwJJC9oAQgB05dpQSPEGoVG8m0uwM4pbYwVe0o19o6nyiD86v8AAs6ovW9nQ6ghp7TREQTplOvf4VQ4gsm2xQPHepkeeUOJ86N2gLirluAaDshR6fZPrFNUKTk1RZxDFVzLBHeYn0BmaA43D22GZRmcmSCQo8u0flRe2xDZYB/eyg+hhta08RwaMdwDyDiPUKw+VDJVoHWoUDMCs9wBBPnmNEbiMoBOqd6nMfQMPlW/q1KBSVGmuUoPQgCK9SzlAy5T/EFJ+JNSuC3beCtY9r6sgrzlwp8oJBqzcfLGryZEmAvrMfGvDhS47ZEzyKkegy1tXOoK9nLGkQD8ifjRYUwRxLDKWlyxBMZlgjQc8rNG1a+D2Qr5gUUSYKuM0d0Mw+VWjgCDIYd/aAaPWtiYR2YZ2UjmJAHoF/GptWWlKuTHizdYQPDQ3dj3gH2Rt31rw1hLcMoObk2hWdiAyTHPc1dNt7YARkidoEesE1UsYAh8xJ3n7wn+8JinaJqX4LGJKuk3WzdwDr+LT8KH8Pw4zgkBRuDOU6dzNCnl6UVxiO4jPp/CBr7lrHAYdrZJWFncBM0x4ss0YsPiUcGri7ZgBJZRzY5hOuzL2fx3qr9HtgAqRm0+3b+SmaK4lM2pVCeZjU92kRVa+1xxEgCNgg+cUnQ47qRsgPbIukkeJCr7usgEjwnlQnD2FV5KgrtmUaeWY9k69x+VG7Fs2xKgTzJk6Hw0FaMRhw7gsqkxAPaWPSZ35im6ZKtP6GGObTRwVPJnDfBSflVEopEqcpOgzlUU95AJUnfeKPOStuJUjaCM3uO2lBrWFCvnUAHlqwA79NZ980nQ0pdDcG7BzFo2zAwnq0CPfQoOuaGZMsHVHVmPjALUdvYcugNwhoE7AD/DBqhh1aWCm2qd3tAeUiaToqNljCoSFKnLbI+2wVvTN+Fbb1pXGoLA79YBlJ8yRtUs8PghlYGOSwF+FWcUrXAQ2QL3QCfUAfOrM6fJRwNi2hJhVbl1ZVp/kO/vrO+hMPcMAaqcwze4EkzVmzZKAZCJ5yVg+5gfnWOKwucSzqp/cVQfgRBowFPkAHCo0G2kgTBMJ4ndon3Veslba9k9ru9oeqmKtXl0KyH8XNvXzjtTWzA4VR7Jg9yQQef2mafShV0CV9SxatoUzXGKyP3TPPQAzQrFcDw14ybhjQFsrAdkADTP3Duq24LNl7HiQsephRNV8Sy2h2mZ5PshJPqM1PDwyUpLKZnhOjeFAH1gcHbn74EketFL3AcK6kXFDBiWIzuASZ9NzoK1cFUn2RlXkNo8wYHpRa5a1gEMe7KCf8IqlFdERKcurF09D+Gf+mtfzL+deUaOGP3D/KfzqVVEYFnGowJL3kb92WI9IirXD8RcMZOwv38igerEE1ncw8iHYqv3ZE+8Lp61swmEj2EVR95onzC/jUcnQ0orlV6+3lZjisC9z/zlZRzZmHyAX3CrOCwmVYVgxPK3Cj+88SawxF22n624XbkGbT+Wq2K428ZLYI5DKPxIj+t6KpkqTlHCuuvrP6CrWcg7bhR91J18z7RqlexkKeqC21+8YJPuE/GarYXAFh9e415TJ95mP63qtjcYlgZbJcmeUKk+JjU/1Io6g6a+v2wTB8buBodnaTAyouvqB8qL4rF3FUFbkMd1bKT/AIRHxpdOa8PrGzd0GQPWRNWDYRFhjI/eI+WwqHqdjWOhXzV4IOWziCAeuVfA5fy/Gq17FXs2UXFPiB/q099BcQFgFASeWQSJ8SB8Kv8AD8ErqGvuo00Egt75Jjy/7UXaFsUJO6/CweX8VdtOAztcXc9WuvgMxEE+41ZwuLZ1OUvbjY3SnyABOnOqvGsabY+qe6585UDxj5UGsDrDmZlFwmZUjNrzY6mnKSROnpOWL8g/Yu3nMdcEHeQoHodZPnVi4bwGmIRthCqJ+elCThLUdrUgakwT6n+hVB3UAm0TJGgQ/EhROk1mp2qNpaPxXiu3r/QxPcvouY3SduxAL7wYjYx3jSsV4w0hct5ZgSSuUToCextVXo9aUhnuMtk7COy0bmZ1I29DVvjWJCWiEJutIEE5wRuSQu40+VaX6s53HOP0a8dir69k350+wF8d5mrduzeEf8VZjy//AKpXLBlJYi0dsq9idN4Osn8qtjB2/ur6D8qh6lPJstHdFVV9ceqDdp8QdDeAEe0wWD5RFasRxcoShF5iNCVylT4js7UKxLKqmLhJWSLbMCumoGXfbaO8Va6OYjPmW4TYiCIlFM7+1zmD76cZdydTTzjH4stLfu3LZbrsoE9kgB4nSZGumun+1TDLecE9eg1iGEHz3j07q849hkNsuri667K5DEjmBHPnHh40DwdxWE3yVKmQr6IR4Zhy150pOshCFxa696DuKu37YAN4NPcFK/ATIHjWvE4praAuzXJ3NvJHhoRmH9bVLdrCsk21GYgw0qFB20Kg+OoNURw5AM3X2+sEEZ2A1B07WkH36eNJSyW9L4V0r6FvC8RuXHAV2QaRnUA+UxHyomcXezZesQeLD8RpVbgvFy3Zv3GQnYi4GXu5CJ07yKxxmCQSbLLm13IBPlBia0+xjGre79fwX2GJAJN1G8AF/IfOvMNeuOCS4LD7KwG/xCD60v4NVM9ZIb94dn15VYayhBUMqjfQnX0qXOmaQ0k45/WSYzjj5sqs6kGGzounpJ+FELeJLAZ8twfeTceYgEH0oRhbXVgm2wUnefZPnrHrWzC4tbhNu8xBHfDL56DQ+VUpJ4M3pOLTdevsH7Slh9W6sO59x74zCqnFLHWDK+ZDyOh9LgEisL3Ciqg2riDmO1E+R2rCzxV1GW6JI+8sg/3l/rxp/cOuM+vDyCvCbBUbmOTBp+czRC4lzwYd8AH4GtPDTaecpytpI2/GPSr3UEdxHhVqqMZXu9evMoy/3j6NUq+LQ7z8fzqU7Qvi9f0LZv2rJ5M3qZ89hWN7E3GGZiLSd53/AD+VBLNtw2Znygfc0Pl4fGr1y6je3bzR95pPxrPcu50+5n2t93/wB37qLczKxYcyBknyJzH11o9w3Fm5th1Cj7TOY9Ssk0vccvoDCi2kcgJb3nYD+ta34PFuyaliI+02h7oHdRKSSsWnpTctt0E+JjMwCPA2hEgesmT8K13OElwMzQe/2iPjFDSt3U9bHlIFabWPfNBuO/cAxEn5x6UobXkvVU4/AsJ98v19glfwOQQL7SNgAIHx0qwvC5tlrjZQB7TamO/wnlQ28HaMrZeekkz4kUQw91cgW5munftmdfAHYVClFu2aT09SMdsVfdv/AEilg+ILaY9k3BsucxA78ooxg75xAMWrdtQCM4E6+AjWPOqeJ6ooQlq2p7yAY8YighxrWzl6xmVREKxA8oJ2rTdF8I53paq+Z1+S/dwoDxne6NoOxPlzq6vRiSGW6VkbIAB6zrQprd24FdLnVaTAJzecgjly8a03OvRSxxL/AMza9wENWMJK8nTrQntShwuvUI47hYtsAbjvpLKfZ8J3mt/9iA2+ua4bSgEwoGo3kmeYGnuoL/ac9me0dMztJ21YzrO2nlW7CM4dTcvG4g0yMxKtyiGJEeBG4FG5Rm9wOEp6SWnnu/7N+H4+qoqmwrQACzbnxnnRLAW/poJH1AQx9WPaJ7/KBH8Rr36TY/8ATW9P4fnl/qaGYlmLsbN3qFMdhCQBpBJykAkxvFae80zD/wA/tH18f5N9/AoMyHtMCy5mHamSPht7qtWejbNP/EPI5fnrtS+vFJXLBzERmzakkRm2mZM71ae1dWT9Jef4mnX+9UJqN7zacJam33PTnpkuY7hotEq/1h0OY7xtE+741Y4fworbF8XGuFVYm2+qsYMjnzmD3gUBxWNuWFD3HN3NpqTpGvOd5PpU4dxB72Y27z2xI7Acxr5EDUgnbee+lFrc30DUjLYoL5+v9hNukqxph7Xqfyqnw3DDF5mzupVzNtu0igyRqdcsaTHI91GsJesLbVWw9tiAAWhQCQInbnVDiWJtZT9HVcO87qY25NEE8+e8Vo56dZMVoe03i/E2jCCAmZrUGGKjQdx8tte6tv8A9JHninaDMFQRp4TQW5euW7dx7j9bp3nSOep215/nQ3AcZvX7mW1iGtjKCELkjTkpHKNY/CsoNZvK7m+vGTqnUn09YGbGcM6s5dV1kFRow22nf37+FG7Nrq7Uqq3+eoKtHumSPXzpZtDEEjNfzRrDEn51uxPEXSVBZDvIbQ/1+FVBq6WULWjPZcsNeDLWM4qjrC2wh5FX/wBoI8K38M4ejKSrBzzBXKwnxnUd1auFMBLOqXQ2sn2gf65VcuY/Dof1OU7Sp1E6ctRWjlDhmEdPXtNK/MHpg5uFTiGQHYMkgeBMiieF6NZSW6wMTqOwQdu8Nt7qXLiu10suIDLyW4ZYecaf1yqzisddtgAM6jkVaU9Dt/W9Zxkr28m2rpzS38NdHlfgJLhGS5DOVE7FcwI9Rp8aI4q71a5lth101V4j+6QdPfS7h8beugjrp7wd/l8a3M9xVMztupgx4jn7vSrtRwTsnqq8r9BKxiFuMD2k9+aPgD7iaZsGzR2HD94P5HX40s8Kx2ssAZ5t+Ma00Yc2zBCCfAmPca3dJHElNt9TZ9PP3G+P5VK2F/3T/MalTa7lbP8AERMbx5mJWwCT947+4bAeJocnD5bNdOZjyJmfPvqVKjUk7o6PZ9OO3cXVtBRsDt3AKPx8vGthcczqRtMxy1qVKxaxZ1KTcqKuIxa2xq0nkO/fXXYVTweFuYp9TCjdj7K+A72qVK104rk5/aJO3HohvwGDSyuW3p3mdWPeTz3odx/ji2Rktx1h7tlHefHw9fGVK0bOVRFzheE69s1w9mdSTqx5693eaPll9lTAETtrygVKlcmplno6SUYqupru3InbXYyZPlptpQ7EuGaJ7I2158/Hl8++pUrKR06KzYu8UuLcud6roNd+8+/8BTx0V4YtmwugDN22kiROw8CBHvBqVK7NNUqPJ1m5SbYUxGLVQSTIGu+kCZmuX3mzsSYzMSfexk6+ZqVKqbonSjY23MugkRKg6jvAreGCmQ0950naZBMcvCpUrijg9fVzRWxWU5SzCcw+0J9k924mKDccQQpBBgkevfPl8alSnHE0yZK9GSYX6CY8Bntbz2xqIkaN8I9KbrjD39/4DwqVK7YvB40o0znXSvgyWrpaIS52hHI6Ega6a6+81jw+8jDVjmU77eIOo/o1KlYe0RW2+x3ewTktVRXXkPYTFZjudNIE+7Q8vLxHjVwOGMCJ1I21HPXurypXLCVndqwUXSK+MwqXVIGjDSdNDzB71odw3jD4QsrrKakr+Kk6fgfjUqV1aUmnRxe0wTip9Q6vHrbCQLbA81u243jz3PdSrxvhil+tshEPNBdt5TzlddO+Nto8ZUrfk4OGTh3GIlLq22IMZg6co395/OiH9qLoR1RG+l1O6Z+PLuPnXtSspJI6tOcpYYT4ZxxADCpoAP11qdPn31bu8ZttuqKfvC6scu6QTrUqVUXSIm8spt0hUEiJjucVKlSr3sy93E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92731" y="571480"/>
            <a:ext cx="815126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Органи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державної влади </a:t>
            </a:r>
          </a:p>
          <a:p>
            <a:pPr algn="ctr"/>
            <a:r>
              <a:rPr lang="uk-U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Україні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advTm="3000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571480"/>
            <a:ext cx="8143900" cy="2071702"/>
          </a:xfrm>
        </p:spPr>
        <p:txBody>
          <a:bodyPr>
            <a:normAutofit/>
          </a:bodyPr>
          <a:lstStyle/>
          <a:p>
            <a:r>
              <a:rPr lang="ru-RU" sz="4000" dirty="0" err="1" smtClean="0"/>
              <a:t>Повноваження</a:t>
            </a:r>
            <a:r>
              <a:rPr lang="ru-RU" sz="4000" dirty="0" smtClean="0"/>
              <a:t> Президента </a:t>
            </a:r>
            <a:r>
              <a:rPr lang="ru-RU" sz="4000" dirty="0" err="1" smtClean="0"/>
              <a:t>України</a:t>
            </a:r>
            <a:r>
              <a:rPr lang="ru-RU" sz="4000" dirty="0" smtClean="0"/>
              <a:t> </a:t>
            </a:r>
            <a:r>
              <a:rPr lang="ru-RU" sz="4000" dirty="0" err="1" smtClean="0"/>
              <a:t>припиняються</a:t>
            </a:r>
            <a:r>
              <a:rPr lang="ru-RU" sz="4000" dirty="0" smtClean="0"/>
              <a:t> </a:t>
            </a:r>
            <a:r>
              <a:rPr lang="ru-RU" sz="4000" dirty="0" err="1" smtClean="0"/>
              <a:t>достроково</a:t>
            </a:r>
            <a:r>
              <a:rPr lang="ru-RU" sz="4000" dirty="0" smtClean="0"/>
              <a:t> у </a:t>
            </a:r>
            <a:r>
              <a:rPr lang="ru-RU" sz="4000" dirty="0" err="1" smtClean="0"/>
              <a:t>разі</a:t>
            </a:r>
            <a:r>
              <a:rPr lang="ru-RU" sz="4000" dirty="0" smtClean="0"/>
              <a:t>:</a:t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2500306"/>
            <a:ext cx="7498080" cy="3729054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  </a:t>
            </a:r>
            <a:r>
              <a:rPr lang="ru-RU" dirty="0" err="1" smtClean="0"/>
              <a:t>відставки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 </a:t>
            </a:r>
            <a:r>
              <a:rPr lang="ru-RU" dirty="0" err="1" smtClean="0"/>
              <a:t>неможливості</a:t>
            </a:r>
            <a:r>
              <a:rPr lang="ru-RU" dirty="0" smtClean="0"/>
              <a:t> </a:t>
            </a:r>
            <a:r>
              <a:rPr lang="ru-RU" dirty="0" err="1" smtClean="0"/>
              <a:t>виконувати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повноваження</a:t>
            </a:r>
            <a:r>
              <a:rPr lang="ru-RU" dirty="0" smtClean="0"/>
              <a:t> за станом </a:t>
            </a:r>
            <a:r>
              <a:rPr lang="ru-RU" dirty="0" err="1" smtClean="0"/>
              <a:t>здоров'я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 </a:t>
            </a:r>
            <a:r>
              <a:rPr lang="ru-RU" dirty="0" err="1" smtClean="0"/>
              <a:t>усунення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поста в порядку </a:t>
            </a:r>
            <a:r>
              <a:rPr lang="ru-RU" dirty="0" err="1" smtClean="0"/>
              <a:t>імпічменту</a:t>
            </a:r>
            <a:r>
              <a:rPr lang="ru-RU" dirty="0" smtClean="0"/>
              <a:t>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 </a:t>
            </a:r>
            <a:r>
              <a:rPr lang="ru-RU" dirty="0" err="1" smtClean="0"/>
              <a:t>смерті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Tm="3000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 descr="data:image/jpeg;base64,/9j/4AAQSkZJRgABAQAAAQABAAD/2wCEAAkGBxQTEhUUExQWFhUXGBwYGBgXGB0cHBwdHBwdHxgdHRwcHyggGB0lHxwdIzEhJSkrLi4uHCAzODMsNygtLisBCgoKDg0OFxAQGywkHCQsLCwsLCwsLCwsLCwsLCwsLCwsLCwsLCwsLCwsLCwsLCwsLCwsLCwsLCwsLCwsLCwsLP/AABEIAJgBSwMBIgACEQEDEQH/xAAbAAABBQEBAAAAAAAAAAAAAAAEAAECAwUGB//EAEwQAAIBAgMEBAcMBwgDAAMBAAECEQADBBIhBRMiMQZBUZMVIzJTYXHSFDNCUlRzgZGSstHhJHKxs8LD4gcWNGJ0gqHwQ2Ojg8HxF//EABgBAQEBAQEAAAAAAAAAAAAAAAABAgME/8QAIBEBAQACAgMBAQEBAAAAAAAAAAEREgIhEzFRQQMyQv/aAAwDAQACEQMRAD8A9eVDdZyzMArlVCsV0AGpiJJM/wDFT9wL8a53j/jSwB98+daixVboI4BfjXO8f8ai+BHxrneP+NGsa89/tG21iLTtbF1sPa3asjqhJuOXAZc40TKusaT6apHanZ4+Nd7x/apvcC/Gu96/41xFjpliLNg3rqb6wLz2lvbtrbuuSbT5OxrkoTHWDRKdNr4vCzcsLm32HtOyzlG+tK7iSZzAtpoRAovbrBgB8e73r/jS9wj493vH/GuJwX9odx7LXWt2kyPZUqS0kXLuQ3Br72F5HWWDcoq6/wBJGxDqqXCgF7EpNlxJW0mZCZDTNB2Hg8fGu96/tUxwI+Nd7x/xrM2RjnfZ3ugsc92y17mDkLLmCqYHCvVMn0muNw+3sThls3mxFy/vNn3cU1u6Uy50yRlyKCBqe2nRHo/uBfj3e9f8aRwI6mu9630ddcbe6d3UV13dp3Fy0ivbJNob1S0NqJZYiJEyOVRxfTy8ti1eCWAT5dsuS3vmTMsHRPTxGdI66HbsxgR8a53j/jSOAHxrveP+Ncjh+nrtilsm2gQYi7ZuXCSAoRWZI7WIQk9QEdtDYf8AtDcpccpZYCw95FRjm4buRQ8kwCOM9YFDt2w2ePjXe8f2qc4AfHud6/41yGG6dXpthrCsWvm0d2ZLDcm4Cq5yA3UQW5a+irdk9KsTfbB8GHVcVaa6fLJUJGcDWDz0PV10HVe4l+Nd71/xp1wA+Nd7x/xrmeh/TFsXfe2RbK7oXUa3mGhcqAc2p5AzC8/JrsZ/79NMJ2EGBHxrneP+NQdDaKMruZdVKsxYEMwX4UkETOlHTP8A300PtA8KfOW/3i0I0qD2pcYKoU5S7Bcw5gHnE9cCjKB2oPevnB+xqyzPag4IfGu94/40jgR8a53r/jRk02brrbWQRwC/Gu96/tU5wC9Zud4/tUYxpiamEyD9wD41zvX9qkMCvbc7x/arL6fY17WBvPaco4NsBl5jNdRTH0GK5xts38JfxNrfNdAbDIj4lgVt73PmdsgXh0GmnIa1Vdv7gX41zvH9qpHAr23O8f2q8/2j/aLiLa2yLdkyLxZjmyturgTMnEDlYSfhHlE1pHp1d327FgFfdD2swmCFsm4ANZ3hI5ERHpqHbrRs9fjXe9f2qR2evxrnev7VcL//AKDfFlrmTDsdzavDIWITeXAht3JbywDI1WYOgioYr+0a6uHVwtgXM17MpzEFbRA0hgqkzzztHUG1hhe3f+D1+Nc7x/aqLYAfGufTcf2q4rb/APaBdsXhbS1buKyB54uDNbLZXI61jMYHkHlNX/31ve6tyLdpkDi2SDBYm3n3iS+qToBlOgJzdVE7dcNnr8a73r+1SGBHxrneP7VcRb/tAvGyHNhQdzauQfhG5fFo5OPyYOkwZHZUNp9PcQillsIPHYi2A2YsNyoZVZVbRjxZmHCuWi9u6OAX413vX/GkcCvxrneP7VNs7EG5atuQJZFYgctVB09GtEAUwmVJwI+Nc7x/aqdvBqPhXD67jfjVpFSQQKYFHuRR8O4Or3xvxpsHjjlhuIgss8pysRJjr0oh4I5A8j1dWv7YNZWHmG/Xf77VKuMtHAf+T5xv20VQ2A+H84/7aIIqpUWqu9aV1ysoZTrDAEH6DVhFNAqoB2rsq1iAi3QWVHVwoYqCV8nMARnE9RkUQbKzJVZkHkJkaA8uY7atIqP/AH/mgpbB2zobaERHkr2zHLlOvrrnekN9MBlxCWLe6a4PdJC8SgrlDqBp1AHTWa6YigNt7HtYpBbvKWQNmyhiAYnRoIzLr5J0oMHYnS4NubF61lxF1FdbNteEI+aOZjhRZafUOyoXOkWDxNs2rli4tu5Zu5TkAzpbMXVQqZWI5aTGlbmK6OYd7ovsnjRkyurFSotyViOXlEHtBg1l7O6CYdLRS7mvEpcQlmYALcMvkWSLZOgJHOKNdM+30ntOot2bVtUL7o27lsN4wLvCTkbIym2p11OaJoi30zwDqr5AwRLbeQh3e8bKo/yEHmOoVqWeieGTUKxOfeSzsxzZDbkkmTwGP/5UW6G4MobZtSmRLUZj5FtsyDnrr9fXULhPZWOwuPtXsiBrYd7TSgGeRDsI1hg3PQkGjk2RhwyOLSBkBVSFA0YAEaeVIHXU8Bs23Zz7pcods7dhYgAx2DQaCislVMq7WFtroqIIMiFAg9ZEDQ+mpJZURCqI0EAadsdn0VIDrp4oiu3h7a6qir+qoHM68hVv/f8AmkRUY/79FBOaFx/JPnbf31oiP+/RQuOGifO2vviiz22KA2qfevnB+xqPoDav/i+cH3WrEZ4+z0ppstILW1ZvSjabYbCX76AM1u2WUMDBI7YIrnLXS29Zu3ExaIwW3Ydfc6sCTfcoq8bHkfVXXbRwKX7T2bom265WEkSD6RWPtzonZxAbmjtuQWEklbL5lXmI69eYmaLMA8T06w6rD233m8e21lsgINsAtLM2QiGWIJknSrL3SuxmsKbNwpiQmVyigNmEgFWIZssidDlnWjT0TwpULkYEOz5xccXCziHJuTmOYaGTyp36LYYuj5Dw5YAdskoIQlZhiO0iaHTOwfTDCXWCKhJWy97VFhFt81nkCYmB1ETFRXpvht29x7ToVa2AGCAlry5rZBzQsrqWJEDnRWK6E4Rre7VTbEMsoSCVdg1xT8YNEGeqoJ0Jwwd28YQ4ThNxjla2ZR1YnMrAQAQdANKHQT+/GCW2GKFQ63HIKrq1tgpXnDsZ0IJBGs0aNv2muG0cM/i7QvTltEBGBysAGniIIgCe0AUV/dbCxBQnxb2yS7Elbhl5JMkkjnzq+/sHDvnzpO8srYfU621mFPqzGh0H6Obbs4sXClvKbbBWU5DErIgoSDppz05VjbQ6QXLWMGG3FreuyGw+7Me54Y3ZM+UuUiAQPRXSbH2Law+bdhuOCxZ2YkgQNWJPLSnGxrO/a+VJusmTMSTC9YUEwk9cc6DBw/TDDXLW9t2XZA1u1oi+W54bYBPVIJ6hI1pYzpjhrdo3HsvKvdS4uW3mRkjeySYYkEaAkt6aIxXQrDm2EtTaGe2zZSeLdkkfCENrGfn9VW3OhmEYAG22mfXePmbekG5naZfNAmSeVDoDZ6YIjReZBbDrazKpUBnTe2ySWgILcA6eV6Kk/wDaBhVti4c8G2LiiBJBcpA158JPq1rV/u3hwwYJqHW4DmPlKm7U/QmkVSOiGEjKbQMWza5nRCxYga85J150Om7beQCOsT9Yqa1XbWAAOVWAeiiFFZOGXRv13++1avbWbg/JP67/AH2qNS9DcI4VbhJgB3JPoB1preJusARZ0OozOAfqgxQ2JP6NiPXd/wD3RG0MY6tat2wpe5OrzlUKJJIGrHUCNOc9VZtwlSZ7vmh3g9mos17zQ7wezQuF28SSjW2N1WYOLfEAFIGfWCQZBAEnmNYqR6TWNYbMwLDKsFsy3BayxOhZyAJ569lY3qdrs17zK94PZp817zI70ezQeI6V2UKq4dWJKlSBIIZViJ4jLqYWZBmpf3nssQqNLFoK8ysXltHMAZWS2k+um9OxGa95le8Hs0xN7zI7wezRmPxqWUzuYUFQT2ZmCgnsEnU1nXOk1gBWBJRmKZwVyyHyaEni4viyY1p5KuVim95kd4PZqWe/5kd4PZoa50ntLIKXevLwjiy3FtGNfjsOcdtNd6U2V0YOGBIZeGVKlQZ4oPlqYEmCDU8lBM3vMjvB7NPN7zI7wezQ3968Ppq0m8+HjLrntzm0+LpoeuR209vpTYNsXQW3bAsrZdGyqCQOtjrlgc20FPJTsQDe8yveD2aU3vMjvR7NG4HErdtpcWcrqriRBhhIkdR1rKXpHbbkGHEglhoQ7skiDPNDzq+SmRBa95le9Hs0wa95le9Hs1Rhuk1q4pZFcwUAAyyd4Tl+FA5agwRT4fpRh3V2DwVQXMpgMVKZ+FZltKb07Xg3/MjvR7NINf8ANDvB7NVDpJZZitrNeYGItwZ4A5gzGgI6+ZAqeG26l33pLlxdONQMuYoHCmTIOUjU6SQJmnkplIteGu5+q4J/5A/bVN+8HS0w5G7b++OY7RyPqq7Zu2BeZMqsodGcZhBIVlE6E6a9etBW08Wn+p/ntW+PLJHR1nbX52vnB91q0azdsc7Pzo+61GePtXdxBzZEUs0ZokAATGpPKer6aeb3mh3g9mnwXv8Ac/UT9r1n7P6S7xWfJCo27IGrG4XyqqgxpqOI6GdNBNZ5c7K1RvjvNL3v9NKb/mV73+iqn6TWF0clGE8DQGkPkKgTxGezqIpJ0ktNORXeLu5OUD3ySCsk8xEnsBFTyVO1o3/ml73+il4/zK97/RQj9LbAKqQwbQMvDKkubcETLcSnyZ0E8quHSS0D4wNaG8a3NwqBmUMSJzdi/TIqeSr2uzX/ADS97/RTDf8Aml73+ip7G2ouIDMnk8BGkGHtq4nXXRqD/vRb08Xd4vI0Xim4LYji04mHONNaeSoJ8d5le9/ppHf+ZXvf6aoudJrShcyuJcowOUFWDBYPFxGSDwzoZprXSiyxuBQxNuZ8nqfIZ4uDiHwo01p5KvYkNf8AMr3v9FNN/wA0ve/00RgdoLetC7bBYGYAiZBII5wdRzmKA/vNb3aXCjqr6gtlGkgA+VrqeQk6HSnkpleDe8yve/00gb3mV70ezRWPxwtZBBZnbKirEsYLHmQBAUnU9VYx6Slri5FiwN3nusDobhgLEjKZ0J1ieXbd6ZH+P80ve/00jvvNL3o9mh7vSi0qhmVwGCshOUB1ZgoYEtAEsvlRoRS/vEoRbpU7q4F3R0BJhy4MkKAAuhmDOk6VPJQUjXvMjvB7NPnveZHeD2aEvdKbK6sHANo3QSBqqoHMCZ0BiYiQRNPi+lFi3bNxs2TIbikLOZQYlRzM8x6NeVXyU7FWsSS2R0yvExMgieYI9NC4EcJ/XufvGozEj9IT5t/vJQmzvIP69z941dJcxfxLE/4fEf8A5f2mrNtbqLQuSDmJRlYqyQjF2zAyBlBB7ZAqvE/4fEeu7+01btjBh92S4SM6mTEq6FSBPWCQfo9NZ5pQV6xg1AGYgrzys5Zg/jDny8TgwWJPp6pqrEPgyyoQMrFlVw8DM8XzlObNmlVcEDTqNWXOjNrkjlM2UFREHKhXl1mDPoIBqFvovYtZWa40jIAzkCMlsJp1AsACY5wOyuSKzawDoGzswkgkNdLNni4cwGrAhQ0xEDsoi4mBUrJUESy8TSczpekfGlwpHPsHZQqdF7SJuxfjQEiEgqEKTk5ExrmPWB2VY3Ryw72rpvFrlkZbbhl4MqgchwmDJMj4RHKKntWljto4ZibVxxKkMVMiCpRhryMFkMekVl463s+SWuBYZw+V2ABVg75svIKzAzoBMeircfsG1ckNfIdzcEgqDL7saDtUW1AH11ViOiti4GVbkCWBAykjOttTBOobxQM85Joh8fhMLdTKX3ZVonMSROJUkaHTNcQCeYNXYXZ2EuOyAbwqGYsXJMu5VydZzTayz/lgcqe/0bV5KXmUFsxgKZIvG8OY0h9PVT4HDWcLvLpvZoGW4TGha678l1BLXSAPVRQeMXZ9s3LjasksYLSSHObLJCsQ9zKY5EqDyFLBDBZEdk3eRjkQszFSqBWZlE5CFIJJ5aMTJmrrOyLV5JNx93xtbVgFKZ7gcNrqYZRlns1mrTsJSxuLfIuXM+ZwFhg6orBVOggW1g+g86C9sfYS21iyxLW7ZVEtyWhUEBCdGYAqeZ5iszD4XBI4i67G2qrlLuwO7uAIV55itwkQs6sQaL2fsaxaui+l0QCQBKR5CpGbmdEGk86dNgWkclLpW4weRKmQ7hyMh0C6RAA0JPPWh0bBpgVKbtlBGUqAza5Q8Fl+ERDyT1gzrQr4HASqAFx4tSouNCB7bJaZhm614QefEPXV2zujdhCty3dJbIbWYFdUl2ZIGkS3rGVdecrB9HLahVtMSFNkXC3Nham4rAjymJZdeUCByigKxuBwwuBTmS65zDIXDaKLZ1XkIgHq5ddDYO7gVIuWnIC5YRM+WchVWyAcXi1PFBELPVNaLlGvyHZbi23QcPDqVJIJEMRA0nt7KzH2BYKJlvwuVEGqlWCI6CZ0Y8ZPoIFEbGz8HZUW2tAQEhCGJGRiG011BgGazrfvaf6n+c1H7JwNq0AqFWdEW2zaZoUALmjloKzrJ8Wn+p/nmun8/wBa4ukrN2xzs/Oj7jVpVm7X52fnf4HrpGOPtDA+/wB39S3+16y73uAIGLQsZQwzicp3gMjyspBYN8HXXWtTA+/3f1Lf7XoQ7GtPbS1vSVt23tiCszcUoWPpgkActa5c/bV9oTgkzoSdFJYtnOYBwzEN8Mh2ExJ1AobG2cEVz7zdKri65BdSSrka6gq2donyuQ5aU+I2BZa42bEcTq6ZSUJh2BI1EtDKABy0imToxhrixvS4i4gysuXM5zMQq6Zl1gdUk+msHTUt9H7IjQ6djuMwzFxn4uPiJMnrJ7YqgYnByxnVHLcn8ty1s5R8Mk5lgTqDFa+fMpyMJjQ8wDGh/Ya5i50XRcguYjhyqoDhBLI+dCNIbVnkGZzeiiNDAY7B2QFttlBCdTkADxSZifI1TJxRqNdaDxtjBXFVVuBSkHhLZgqOLrg6yuqatzX/AIqtdiIGcNeCWWCW2WFUuyXLjsOQCiXgZeqfQaIXoxZD3bi3WW7dVluXAwDNIOaeoEaEQNMo6pmKpu28BllmceVmk3Q5gi4zXPhaZg+ZuojqogbPwRcIDxuzhfGPMq+8fJrwgPqY05UDd6M4dkk4gZXZuIbrKSyKhC6QDCCI1mT11p4bZFi3eL7ybiubhDMCQGUrBHMLxFp6yfVVGhZtWsLagSEB/wAzmWbqmWJLH/mgU2Lhb1u2VBNsJkXK7rwgzB1B0YdfWK0ccodWUXMh6yMp5QWBB0iDB9BqGysOlm2lpXDATGo7ZMAaACeQ5CKiA9o4zDOSly5DWiWzDMpUqvFDDryNqAeTUI4wKkKG1tsEKIXYFrQDgMqznZQwaTPPWmxnR2zcu3mN4hnD5gpQFc9sITMTAABAOk69lRGw1UrcsXstsZ2ZhDkyiJzIOY8GYkmSTRTLZwRzS2ijMpF1jlS2EuyhB4FGdTA9HVFF3jg7aLaYjJbYkLxNBAzMzc5AFwMWbQZgZ5VnL0fw5t8F57S5Ws8UAw1u3bK8YkHLbWDz1NX4ro9aYsXvg3OPOzC2YVlQHhIyrARSDHrmaCzE4PA5eNuAB0yl3yjKmR4E6EJoT6zzJNNtCxs9c29K8K3UIluBWCtdgDyBxLxdWaJExSxHRnDshbNAbeS4K6i7E68oECKjiui+HvbxJYK4duDQDeqqaEcx4ucvKTJmBVRrYkePT5tvvJQuzV4D+vc/eNROJb9IT5tvvJVGy18X/vufvGrtw/y1+GxLfo+I9d39ppdI9inEqgDAZQ41n4axOnZ2ddRxLfo2I9d39pq3beFvsbT2GAa3mbKWIVyQAFaBqIJ9RANOZQeG2DGJS410MyO1xViIV7ZRtJ5ltc3YoHbN/SLZly+yKot5FVzLyeJlKLoOoBmP1VnWdj4pdGZrqhuJTc1dd7cb0AHKyGNBpl5VO/YxSSVtuVmwwAu5iotuWuLqZYlYHp5T11zZB3+i11kuO2Uu1tjlDNo/ufdZRqFI9J7Tp11LaHRhrllxcuW7IZEUlBGXIjKCD1Fi0N/lAHppk2JjCpG8ZHm3mfOIYq+YuACSRHUYkGI0mjsPs7F7nEZ28deZHUC4cqaJmRT1KII5CefM1lVV/ovdO7C3EhCpBKkE5Lu8BYjVmbQEyBMtGsCq10QuKWK3lQswOYKSRF43JE6AwSBzEweqKL2hhrr4p8iPpuCtzOVVQGJucM8UroYBmQDHOqMPsvFaAyJUJdbeeW28DNcEGVGQMI0PEByE0MtvYGyxhrO6WMod2ETyd2YDUySJ1J5nWsVOijZVVmtndhQuh8ZlurcBu9plY0nVmPXFP4HxEKJPi2JXxp1BxAaD2xaEa/Gio7K2VikZN6SzC4rbzeaLaA4rZWeIkzrHwgZ0iiHbo8+9s6AKXd7+UDJkDby3bE6yLsHlBBucpoe30HbKim/wotxVAB4Tdtst0jXrYqR2QR11o4PZ+IXGvcYndFn5vpBVcsLPUQdCBEmhjs7FBTkXxouBmuNdOW544N5ImBkkQQPiiRrRcmxnRW5cBlrakkSqZggAtNbkdebin1ADqq3F9FmuLDXFDeTmVYOXcPa7ecvm7NAPTVdjZGIVuPNeEvkJvFcpN3MrmO1SNADEQBBq3HbGvcZtkwb4bLnJzWt3GUZmAHHxRI5VDKOG6LEEEvlIJJ3bPJ8XuxqTp2wB2c+danR7AiyjqHD8Szl6ilq3bI9cpP01gX9iY3I6pdI3lkWzNzVSqsQykDRieAnsIM6VqPgb+5IMsd/nZQ8Frc+SGJ07YkDSOuqUHiuiLXGZjd1Jv5eHRVvA6ROpzGSesQOqjsBsIi7vbgt6szZFXhEoigievgkmOv0VjLs/FbwoVed0pttvOG0TeukTrxlUygxMwByM0bjdkX90AozO1y4XJuNoDn3ZEsAYldOrmASBUB2xditZdSSkIjICo4nzMGzXJ+Fp6dSx64qjDnxVv/Ufz2rT2RYuqib15O7QMsDRgoDHMPKkzWVhz4q1/qB++auv8/1eLp6zdsHWz87/AAPWlWbtg62fnf4HrcY4+0ME037v6iftestui7C2i27i22VbYLqmpyXMxPrIkCZg661pYIxevGJhEMDr8uufs4bFEEbm5NxcxzXZHvwYrAcZSEbKBIBywdK58/bd9tTA9GltBApXgF8LKTG9fMvPnl9POhMH0TcOrPd5EEhMwOllrWjTw8wYEDSIqGB2NjAozXIgKMuaZi+zxPwfFkDT1dVWXNjYorG9k+k6DxwYgxBcZBHMdmlYRPA9H71iDaug5VUZTmhylgW1BGbKBmUNMTpE0X0k2EcUqDMohXUyCRxrB5Ecuw86O2HhXtWVS4czAtJnmCxI5+iNOqj6iZchjOjF5s6q1sqVvZSynyr/AD0B0yhRHbmPKKsu9E2uK2a4Va5viwBJVTdUCAJjQjnpImurpVTLmE6NuCXBtZmzhlcO6Q621zcRksBbHYCCR6aqxXREubg3gh94Q3FmBuCCMobLA7fVyia6ylUMuWxXRLObnjTkuG6WUyxIuJaAUsTMBrQJ7RpRuzNhG1fN7ODmQIRliAFUAjXyjl4j1jKPgitylQy47EdHMRcYO26Bfe7zLMjPkZR/nANpEI0kMTWq2xXNjEpnVXvyRAlEJRVEDSRwyeUkmtylQy5deizKzOrq5YuSLiyCblu2rMY5tNsnshiNKIXo7FtlDKW3lu4GZee7W2Mr9oO7+iR2V0FKhlg3tgs2G3JZQTe3pgEKPG7zKOsDqnt1qOyujhtAhrp8kLNslCIe43MGSPGRrzyyeddBSqozsR/iE+ab7y1Rsv3v/fc/eNV2J/xC/NN95aq2V73/AL7n7xq78fTf/Kq+f0bEeu7+01ftl8QMu4E8FyZ5TlGTq5zyprVjPZupMZmuj62NXpjXAAay0jnlKEfRLA/WKc5kvbmcU+NU8AcTmbhQcTZLGWYU8zvBrA05iBRvSXH3A8WzeG6tl2yISCxZcoJymYUXDEjqrZbaLeYu/Xb9uonabeYu/Xb9uuetMVzON2hi1F1yzqskaJICm8gtFCVAkoTpLSSZiKsxt/Hgfowd/GgKby5QbUpq2gYHNmHLyJJ1gnoW2mevD3frt+3TnaTeYu/Xb9us60xfjAONxW9thRfjhDZ0GoKNmaFXKIuQPKnTQZdTHY+Ix5yBszcQk3Fyj3liwJyA6XAOqOQk10J2mfMXfrt+3SO0z5i7/wDP26a0xfjAtXMUwQXBcLstsFCg3ZQ2hvS5iA+csInqWBBNT2q2JTDYcWQ6vuznCJ8PdggEBGiXnqA9IrbG0z5i79dv26XhU+Yu/Xb9umtMX4yMXfxWZnUXY4lyBV5CyDmAIJneyAdQY5HrDXaOIKi2TfBNxyGFsljbW2Mpk2+u4wGqgxPZXRjabeYu/wDz9unG0z5i79dv26a0xfjn9n47GXTbIDC3nslmZQCwKAXFA5qAwYsT2gDrjsKz/CbeYu/Xb9ukNpnzF367ft01qa1oUqzvCh8xd+u37dONpHzF367ft01prWjTVn+E28xd+u37dN4UPmLv12/bprTWtGubwx8Xa/1H81q022m3VYuT1S1sD6TnMfVQIsFEsq0E71CY5SXJMeiTXThLMtcenRVmbZ52fnP4HrTrM2zzs/OfwPW458faOAab92Pi2/4q0qyEdrdwsFLhlAIUiQVJg6kAgz29Xpq8bSPmbn1p7dcufG5bstaFKs47TbzFz7Vv26cbSbzFz7Vv26zrU1rQp6zhtJvMXPtW/bp12ix/8Fz67ft01prR9PWb4TbzFz7Vv26fwk3mLn2rft01prWjSrO8JN5i59q37dOdot5i59q37dNaa1oUqzhtJvMXPtW/bpeE28xc+u37dNaa1o001n+Em8xc+u37dOdot5m59ae3U1prWhSrP8JN5m59dv26XhJvMXPrt+3V1prWhSrO8JN5i59dv26kdot5m59ae3TWmtQxR/SE+bb7y1VsgeL/AN9z941OmZ7u8ZcgC5VBIJMmSTEgchpNPsceK/3XP3jV2k6a/EVxGSzdeJytdP1MYoldnkgZrtwnrggD6ABoKz8X/hb/AK7v3jVm3Tx2d5m3HHny5vKgbvNl1y+V6Jy+inKpRngwecu/a/KonZQ87d+1+VYGz8deXKrNcS2S7WS1suzg3SERp4h4uCJIMNJ8k1M7XxkDNbyiDLhSSF36oXyxoRbJaNZ59Vctqma3PBQ87d+1+VN4K/8Abe+3+Vc3d25iwyBQWUsQG3Zl1F4KDAXmUk/BmJ5aVb4TxbNbD2oUsCSAdYxSJJgDL4skxJ7al5UzW/4JHnbv2h+FLwSPO3ftflRWNuMtt2RczhWKryzMBwj6TpXF7M2piWuXxauG65aSr2yqoRh7bDnGSX4Mh14ieok3ama6rwSPO3ftD8KXgkedu/b/ACrBTb2JuW99atyly2btuQQVUuAkiDmYrLZdOdTs7bxILm6hULfCrCMc1nelTckDnECOoDNqGFTama2xsgedu/aH4UvBI87d+0PwrnE2jcv3FIBZQ6qSA6x+kOpmCIO7ynXtnsrrNoTurkTORojnMGI9NNqZoY7KHnLv2vypeCR5279v8q5q+r4XdumdA1m2txmzuAzXrSscrEy+Vm0509/bWK0yap4zd3ChG8KsoQFQh5gnkFzRIIptTt0vgoedu/aH4UvBf/tu/a/Kufxe28Ql18oe4oglRaOYHfKpUCNOAmCSZjNoNKHxvSDFKjKxCX1F98q2mYQpAsLyMzrrpmymIptTt0/gkedu/aH4Uhskedu/aH4VzmI25ii102gGAFw21ykyoWbTiF1DGNc0GYAkVoJi8UzQRu/0ndwq5xu90HzZivxpGaI1im9O2mdldl66PpB/4K0Ct4ulhmjNvVBjlIYgx6JFVdH9q3bl90cNkylhmTLDBypXQQIEGCSdZ66jhfe7Pz/8xq6cOVuWo6is3bHOz85/A9aVZe2fKsfO/wAt63HPj7ULaa5dZc5VUVTwxJJnmSDAAHV20R4KHnbv2vyqvZ/v179W3/FXMYa7dVLTWRdbGAOcQr7zKSLb6HNw++ZAkdXLSa58+Vy3XVjZK+cu/bp/BQ87e+2aw22liAp3Ba/wXDme2beoRSoELxcRMCB2SYqvFbWxQzZAxuRc8XujlCi0WtuDGpLwIk+VEaVjap23xslfOXftmkNlDzl7vDXN2dr47KxW2Xhb0FlKzlW0bZB3YzmWcRlWYI1iTqb2/ujlDKzYkKSFkhGdQzQQRykzypvTNaPgoecu/bpeCh5y79usA7SxYMNnzAxbG79+O/dWDQOAC2EM6eVm5CKrwG18azkZC3GoAKFRG9ZWBbJw8AB+F2yKbU7dH4KHnLv26bwQPOXvt1gWtqYs5c4ZXkZUFslXm86sC0aBbYUg8PPNrVVrbOKi5nDgZlAYWzwy7gySgCjKF1h4n002q9uk8EDzl37f5UvBI85d+3+Vc1iNtY7d4c2rbM7Ab4NaIyeXrqBmYx5OnkjlmFSv7Yxga5kBMK+UFGkgJNp43Ygs0Tr1kQCKbU7dH4JHnLv2/wAqXgkedu/b/KsK9tXHBrsWRpvco1jht2ihDZeLiZ9I15dVFbOxuJbE5XU7rjE5QF0VCvVMyWBJMSDHKpvTtqDZQ85d+3+VMdkjzt37f5VzGKw72ra4hRcFxb2KZiS54QMQUkExl8iOrlFWNtrEleAs1sm3mum3ly5kcuAMp0DC2JKmM5Hqu1Tt0vgsedu/a/Km8Fjzl37X5VzuI2zilFuJLm2SyC00AiyzBhIky4AmRE5YJ1rT2Zj8U5ctaEHdlVY5CqsDmkwczyAcukZo6pLamaIRGS7u8xZSmYFuYIMESBqNR/zU9j+9f7rn7xqfEn9IUf8AqP3lptiHxI/Wf941dpemvwNif8Lf9d37xqfSXH3LCpct8XFuzb0ljchbZHXwvE/5Sx6qhf8A8Le69bv3zRe29orYQXGtlwusjLw+qTzM/tkipzZrFfpHctC6hVS1gKue4couksilhAgAFiW7JUddRx/Sp7YucNstaNwsQWyuqBDw9S++QSSYIgBp0Ixu3MNcD23QmDczA5V96uKNWJAgtHXyGvZUU6Q4bKoazHFlUZVyljcFtgh5GCQTHVXEUjpK6b3ga5l3zAyNN3cCLMAQpmes0Zs/pG13ELa3cLmvqzzya08KAI1lYJPVIFV2+lNgyd0wQlVDZRBDXBb17NSDHMj06VYOk9ogultmVJZ2GUZV3j280EyZKMYGsDt0qGFG2Ok9yzfa0LQKr8I5tZsvcBzAZV1QrlOvXyijtkY1b+He6bSrnktbPlaKBFzTyoA07MvOrdvbUt4ZVZ0LZ3K8IHMIzEmf8qkfSKuvY9EsrdCE58mVRAJLwEB6hzHqFVGMduXUtWjksy1nfZVLAKg3YCj08fPlpVOK6Wuu8hEaIyakaG+tnWYJ8qZgCQRrzrYXH+Mt2zh2BdW60gBCAQddRqCI7aLxWHUI7LbtloJhhAJ58RAJ6uw0HNDpg0QtlS8KxAYgDxz2rjExpAQQNSSwHprc27tQ2cgXJmct5ZgAKjMTp6gPpFYtrbblUcJbCLbwpuLl1Y4ggQpnhCkggQZMjSjdlu16+2+W1cyKRnRDltsW4rQZiRcIyiSAII1iaig06TtcI8SpQZCczDyjaF1WUk6hTA0E6EzpFRxHS25btM5S05W2lwC2xM7xXIUdpUpJPWsnSNXXHIL97D7u3bt2ASWKwTa3YZ1t9ZaWaYPCCNNaIsbasWsltrO6nIAIU8Lo5ViRMyLbA8z9GtUD3ul7C0t0ImozshJzKMwXK3II2pnn1CDzqs9MSrXC9pAqkjMCScq4gWToBJ0bN1dmszWng9rW75BTDlxCksQnCbihlGpnycsn0jn1UN0isohd7DLmFxgAELMbTBSAFOrFjp6p0qAzA7Wc4W7da0LZtb0C3M6W5ygkDQkASBy5a1l2+l7wQ1oF8zKqqdWItJcXtyjiMmTAUmtHw+sOTZfIttLrHgIyXJ1gNJgBidOqlb21ZGcLbMIC0hVgjObZK69ZU/QKZB2ydoG8iMUZc1tHnTKcygwpmTE9lZOFHi7Pz/8AMajNlbSNy81uRlUPAyR5N1rY1zn4vZ9XKhMH71Y+f/mNXX+f6vF09Ze2vKsfO/y3rUrN2x5Vj5z+B66Rnj7V7P8Afr0n4Nv+KsYdK3IYhLZkrkytMBrrWwzcpEANoROYCeutfB2wbl8NqCiAj0ENNZQ2lh7du3e9y5EYLbtscgBS5qMxmEHAvldZUczXHn7rV9knSm712RoLclWBEvfe0SYJgQuaBMEweVSxO3ryK2bc5hcdFhW13aFidWA1jrIjXnyou9t22uGsX1tEreyBUAEjMCwmJ5QeU1dc2kjWbLrazm+V3aNlGpUtxHUCADJE8qwgTam2HXC2MWnYjtakeMFxYyKTzYFgRHPLHXQQ6Q3rS3bdwKXsWi5dyQtxxbDlFgaZS2vYoXQyY2cPtEvdW0bBUZN5JZeHUiIE6g6aUukZi0BkRle5btvmnybjqjRHXDdooMjH9KXtrc96ZkzGVkqwW2HIGsKRmAJLdYMGYCudJHt70hGucN64BIOXdpacDq4ZuEdZ0FUYnbbombd22V99ukCao1u6tsE68ZOaTyg6TrWom0WXCYi4QN7ZW5IKBYKpmAZQxBkZeTQRHKghgOkb3Ly292Au8uW3aToVUsgHaSBJ7NO2q8T0ndbt+3uwN06orMTDZt2Mw/ypvJc9Qy9si3B7bZlVhbDNdZt3aEKyBBx7xjyf/KBpIHaagelmHInIxBI5r1NY309nk8MTP0URRieldxBc8UHNtbpzJopNsoA2pkKc8HmQVPOl/eq4Rd4LaG3eW0N4xAYNe3e8H+QDSZ1YEaRqe202VFPuUiWVAoZOVyMvXykwR6OuhsRtqzdbdbhnKl3I4QA1lxoTPNiMwXsGvMSVQ/Sm6DlFtCVzZmzAK4W6bfAWYZdBPwoJA9NE3NvXbbHeKhAv7kBA2Yk286xPWSQsempptq0Vs5rGXOiPZXgM52CwvYVzKT6D6DT3dvKy2yikG4LLglQYF24EGkjX01AHa6Q3biWs1u143xbWyxaGOcAN2KSoA0OaTyjWD9L2C2yloZXbdgkwEYBQ5bsRGbKf1TWg+KPuVMUEVmUB24IbdzL5YJIYLJGupHpoPYm2LfDY3R41a8g/9Ts5zMWMliBmbrJcDqMUF2dsXmdFAta3nss3FByIXzLr2DLB5NOpip7G6SLftqd2+8KozIoBgPMGZ5cJ56+iq7W30CAmwbZyo6KxRdLkxqDAOhBAk9kzUtl7ZtGX0S24tMo3cGbikgEqTmPCeoR6aINxX+IX5o/eFPsQDdD9Z/vtUcUv6QPmj94VPYnvI/Wf77V6OP8AmN3/ADAOJ/wl713fvmp9JLtlcnui3mtkOM0kQQubIQOYcKdCYJAEGahiT+i3v1rn3zWntHZ6Xgq3JKqyvl0hipDLOkwGAOkcqzzTkxXxODa2wuWwCoJuIoLFGuMhYSvwi5ERBJWRyq0YvCW7bLlYJnLXAVc5WUqxZ55GcrSefPWrdodGkcXcjNbe6ys7DrKujAx2jLAPVPWNKhiuilq5Od7hLZs7SktmygnyIUgKACoUwIrknQfC3MIpuF0RSjM8BncDd3BqoIAQ7zWFETB1q9VwVy6lsKpc7xgozCcl07zMBow3kkBp1kirrnRiw2YsCxYOJJBjO+diNNDm66twWwbVq4Lihs2a40kzrdILfRpoOrXtqIMx2At3gBcXNlOYakQYI5gzyJH00r2Bttb3RUZIACjQCPJiOUQII5RRM0poA02ZaChQggBlGpmH8vWZJPWedFFdI6uVSpURnHYtjNbbdibaqqc4AXyBEw2XqmY6qns/ZNqx70mXqgFiOc6Akga9lHU1FCXNmWmJJtqSXDkx8IKFn7IA9WlV4fY1hCCtsAgggkkkEAqIJJgAMwA5CTWhTUACbHshlYWwCgAWCY4Zy6TBIkwSJFSbZVk5ZtqcufLpy3nvkfrSZ9dHU1SgS5s9crBAELILeYAGFE5RB0IGY6HtoJ+jOHNpbZt6JbFpSCQQo5ag6wdfXWzSqgTC4C3bMqoDRBPWQWLGfWxJ9ZrEwnvVj54ffaulrnME3irGn/m/ieuv8/1rj+umrM2x5Vj5z+W9adZu1/KsfOH929dIxx9q9nt4696k/Y1A4S5gVKFAOPI6zmgTnNuJ0QDK5jQDnFH4D3696k/ioMdEsNCrlMLu9AYzbvNlzQOKcxntGlceftvl7FYOzh8Rh7eRQbI1tiCsZZAjkRGooq5s601tbZQZFjKo0yxyiNRHoqzCYZba5VmJJ17WJJ/5NXVhkJ4NtQBu1gKFGnwQQQPVImr71lXEMARIaD2qQVP0EA/RVlKpkAHY9ibh3SzcBD+mTJ9UnUxzOtWW9m2lttaCDI05l55s3lSTqZ9NF09ABidkWXJLWxJIJIkGQMsyCD5Onq0qY2ba82kSGiBEhMgMfqcPqoulTICw2ybNsZUtgCQ3WdV8nUknSNB1VK1s20s5baiS7GBzL+WfWeui5pUGdc2RbNyw8QMODu1AEAlcgPKdFJEctfVVVro7h1dXW3BUAASY0YMuhPwWEjsk9ta1KgFfAWza3RUbuIy6gQOrTqqN7ZlpjJRc0KA0ajLOWOyMx+s0ZSpkZOF6OYdEVMk5QvES2bgBCwZldC2ggcR7TR2DwNu0ItoFEAadgmB6hJommqjNxJ/SB81/GKnsT3kfrP8AfaoYj38fN/xCrNhDxK+t/vtXo4/5jd/zAiOirctXQRLPzBhlYkiCB2H6KguMjQYiRyGa3J+kiJpUqVrjxzCO0D8oXujUDj2+UjuvqpUqYjWkL3e3ykd19VLwgflK91+dKlScYs4SmG0W+Ur3VIbRb5SvdUqVMT4aQvCLfKV7r86XhI/KV7r86alTE+L44kdon5SvdfnT+ET8pXuvzpUqYnxL/OG8It8pXuvzpvCJ+Ur3VKlTE+L44fwg3yle6/OmG0T8pHc/nSpUkiaQ/hFvlA7r86XhA/KV7r86VKrrEvCGOOJEHE+vLbg+nUzH1VLDhGNm3akhGBJgwAoPNjzJMekzNKlT1E5TEy6Cs7bIIFt4JCPLQJMFWWYHOJ+qaVKo4T2zruKt5s6XsjRDcMggcpB6xrr6aQ2iflK/Ra/M0qVXEr1aTBe7m+U//H8qXu5vlJ7n8qalUxPjOsOcc3yk9z+VI41vlB7n8qVKpifDWEcc3yk9z+VOMa3yk9z+VNSq4nxNYc41vlJ7n8qRxzfKD3P5UqVNZ8XWEcc3yn/4/lSOPb5T/wDL8qVKms+GsL3eflI7qm8IN8pHdUqVNZ8XSH8IH5SvdfnS8In5SvdfnSpVNZ8XxwvCR+Ur3X59lP4Qb5Qvd/nSpU6+JpDWsVbBLtcNxyInKeQ5KqqPSfT6a1dj2SllAwg6kjskkxp2TSpVpz/rMd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3" name="Picture 3" descr="D:\Вика\s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071678"/>
            <a:ext cx="7624783" cy="3507400"/>
          </a:xfrm>
          <a:prstGeom prst="rect">
            <a:avLst/>
          </a:prstGeom>
          <a:noFill/>
        </p:spPr>
      </p:pic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737360" y="642918"/>
            <a:ext cx="7406640" cy="1752600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Норми Конституції України визначають функції і повноваження глави держави.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3000"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Органи державної виконавчої влади України: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1714488"/>
            <a:ext cx="4929222" cy="1285884"/>
          </a:xfrm>
          <a:prstGeom prst="rect">
            <a:avLst/>
          </a:prstGeom>
          <a:gradFill flip="none" rotWithShape="1">
            <a:gsLst>
              <a:gs pos="16000">
                <a:srgbClr val="8D61DD">
                  <a:tint val="66000"/>
                  <a:satMod val="160000"/>
                  <a:alpha val="0"/>
                </a:srgbClr>
              </a:gs>
              <a:gs pos="50000">
                <a:srgbClr val="8D61DD">
                  <a:tint val="44500"/>
                  <a:satMod val="160000"/>
                </a:srgbClr>
              </a:gs>
              <a:gs pos="100000">
                <a:srgbClr val="8D61DD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Вищий орган у системі виконавчої влади-Кабінет Міністрів України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3214686"/>
            <a:ext cx="4929222" cy="1714512"/>
          </a:xfrm>
          <a:prstGeom prst="rect">
            <a:avLst/>
          </a:prstGeom>
          <a:gradFill flip="none" rotWithShape="1">
            <a:gsLst>
              <a:gs pos="16000">
                <a:srgbClr val="8D61DD">
                  <a:tint val="66000"/>
                  <a:satMod val="160000"/>
                  <a:alpha val="0"/>
                </a:srgbClr>
              </a:gs>
              <a:gs pos="50000">
                <a:srgbClr val="8D61DD">
                  <a:tint val="44500"/>
                  <a:satMod val="160000"/>
                </a:srgbClr>
              </a:gs>
              <a:gs pos="100000">
                <a:srgbClr val="8D61DD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Центральні </a:t>
            </a:r>
            <a:r>
              <a:rPr lang="uk-UA" sz="2400" b="1" dirty="0" err="1" smtClean="0">
                <a:solidFill>
                  <a:schemeClr val="tx1"/>
                </a:solidFill>
              </a:rPr>
              <a:t>органи-</a:t>
            </a:r>
            <a:r>
              <a:rPr lang="uk-UA" sz="2400" b="1" dirty="0" smtClean="0">
                <a:solidFill>
                  <a:schemeClr val="tx1"/>
                </a:solidFill>
              </a:rPr>
              <a:t> міністерства, державні комітети, центральні органи виконавчої влади із спеціальним статусом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5143512"/>
            <a:ext cx="4929222" cy="1285884"/>
          </a:xfrm>
          <a:prstGeom prst="rect">
            <a:avLst/>
          </a:prstGeom>
          <a:gradFill flip="none" rotWithShape="1">
            <a:gsLst>
              <a:gs pos="17000">
                <a:srgbClr val="8D61DD">
                  <a:tint val="66000"/>
                  <a:satMod val="160000"/>
                  <a:alpha val="0"/>
                </a:srgbClr>
              </a:gs>
              <a:gs pos="50000">
                <a:srgbClr val="8D61DD">
                  <a:tint val="44500"/>
                  <a:satMod val="160000"/>
                </a:srgbClr>
              </a:gs>
              <a:gs pos="100000">
                <a:srgbClr val="8D61DD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</a:rPr>
              <a:t>Місцеві органи виконавчої </a:t>
            </a:r>
            <a:r>
              <a:rPr lang="uk-UA" sz="2400" b="1" dirty="0" err="1" smtClean="0">
                <a:solidFill>
                  <a:schemeClr val="tx1"/>
                </a:solidFill>
              </a:rPr>
              <a:t>влади-</a:t>
            </a:r>
            <a:r>
              <a:rPr lang="uk-UA" sz="2400" b="1" dirty="0" smtClean="0">
                <a:solidFill>
                  <a:schemeClr val="tx1"/>
                </a:solidFill>
              </a:rPr>
              <a:t> місцеві державні адміністрації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3000"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0" y="500042"/>
            <a:ext cx="7498080" cy="1143000"/>
          </a:xfrm>
        </p:spPr>
        <p:txBody>
          <a:bodyPr>
            <a:normAutofit/>
          </a:bodyPr>
          <a:lstStyle/>
          <a:p>
            <a:r>
              <a:rPr lang="uk-UA" sz="3600" dirty="0" smtClean="0"/>
              <a:t>Склад Кабінету Міністрів України</a:t>
            </a:r>
            <a:endParaRPr lang="ru-RU" sz="3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71736" y="1785926"/>
            <a:ext cx="3286148" cy="714380"/>
          </a:xfrm>
          <a:prstGeom prst="roundRect">
            <a:avLst/>
          </a:prstGeom>
          <a:gradFill flip="none" rotWithShape="1">
            <a:gsLst>
              <a:gs pos="0">
                <a:srgbClr val="FFEFD1">
                  <a:alpha val="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chemeClr val="tx1"/>
                </a:solidFill>
              </a:rPr>
              <a:t>Прем’єр-міністр України 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57488" y="3000372"/>
            <a:ext cx="3286148" cy="714380"/>
          </a:xfrm>
          <a:prstGeom prst="roundRect">
            <a:avLst/>
          </a:prstGeom>
          <a:gradFill flip="none" rotWithShape="1">
            <a:gsLst>
              <a:gs pos="0">
                <a:srgbClr val="FFEFD1">
                  <a:alpha val="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chemeClr val="tx1"/>
                </a:solidFill>
              </a:rPr>
              <a:t>Перший віце-прем’єр-міністр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214678" y="4214818"/>
            <a:ext cx="3286148" cy="714380"/>
          </a:xfrm>
          <a:prstGeom prst="roundRect">
            <a:avLst/>
          </a:prstGeom>
          <a:gradFill flip="none" rotWithShape="1">
            <a:gsLst>
              <a:gs pos="0">
                <a:srgbClr val="FFEFD1">
                  <a:alpha val="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chemeClr val="tx1"/>
                </a:solidFill>
              </a:rPr>
              <a:t>Віце-прем’єр-міністри</a:t>
            </a:r>
            <a:endParaRPr lang="ru-RU" sz="22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643306" y="5429264"/>
            <a:ext cx="3286148" cy="714380"/>
          </a:xfrm>
          <a:prstGeom prst="roundRect">
            <a:avLst/>
          </a:prstGeom>
          <a:gradFill flip="none" rotWithShape="1">
            <a:gsLst>
              <a:gs pos="0">
                <a:srgbClr val="FFEFD1">
                  <a:alpha val="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chemeClr val="tx1"/>
                </a:solidFill>
              </a:rPr>
              <a:t>Міністри</a:t>
            </a:r>
            <a:endParaRPr lang="ru-RU" sz="2200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4857752" y="2500306"/>
            <a:ext cx="357190" cy="428628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5214942" y="3714752"/>
            <a:ext cx="357190" cy="428628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5572132" y="4929198"/>
            <a:ext cx="357190" cy="428628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3000"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Вика\s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57298"/>
            <a:ext cx="7429552" cy="492001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57290" y="357166"/>
            <a:ext cx="671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Закон України </a:t>
            </a:r>
            <a:r>
              <a:rPr lang="uk-UA" sz="2400" b="1" dirty="0" err="1" smtClean="0"/>
              <a:t>“Про</a:t>
            </a:r>
            <a:r>
              <a:rPr lang="uk-UA" sz="2400" b="1" dirty="0" smtClean="0"/>
              <a:t> місцеві державні </a:t>
            </a:r>
            <a:r>
              <a:rPr lang="uk-UA" sz="2400" b="1" dirty="0" err="1" smtClean="0"/>
              <a:t>адміністрації”</a:t>
            </a:r>
            <a:endParaRPr lang="ru-RU" sz="2400" b="1" dirty="0"/>
          </a:p>
        </p:txBody>
      </p:sp>
    </p:spTree>
  </p:cSld>
  <p:clrMapOvr>
    <a:masterClrMapping/>
  </p:clrMapOvr>
  <p:transition advTm="3000"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428604"/>
            <a:ext cx="7498080" cy="2052638"/>
          </a:xfrm>
        </p:spPr>
        <p:txBody>
          <a:bodyPr/>
          <a:lstStyle/>
          <a:p>
            <a:pPr>
              <a:buNone/>
            </a:pP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Судова система </a:t>
            </a:r>
            <a:r>
              <a:rPr lang="uk-UA" b="1" dirty="0" err="1" smtClean="0">
                <a:solidFill>
                  <a:schemeClr val="accent6">
                    <a:lumMod val="75000"/>
                  </a:schemeClr>
                </a:solidFill>
              </a:rPr>
              <a:t>України-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сукупність усіх взаємодіючих між собою судових установ України.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9941" name="Picture 5" descr="D:\Вика\img6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071670" y="2071678"/>
            <a:ext cx="5786478" cy="43398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outerShdw blurRad="50800" dist="50800" dir="5400000" sx="80000" sy="80000" algn="ctr" rotWithShape="0">
              <a:srgbClr val="000000"/>
            </a:outerShdw>
          </a:effectLst>
        </p:spPr>
      </p:pic>
    </p:spTree>
  </p:cSld>
  <p:clrMapOvr>
    <a:masterClrMapping/>
  </p:clrMapOvr>
  <p:transition advTm="3000"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D:\Вика\f433739ffe26b19483795ff43789bfb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0"/>
            <a:ext cx="6286544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:\Вика\img9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lum bright="35000" contrast="61000"/>
          </a:blip>
          <a:srcRect/>
          <a:stretch>
            <a:fillRect/>
          </a:stretch>
        </p:blipFill>
        <p:spPr bwMode="auto">
          <a:xfrm>
            <a:off x="1214382" y="357166"/>
            <a:ext cx="7929618" cy="5715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3000"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14290"/>
            <a:ext cx="7498080" cy="3643338"/>
          </a:xfrm>
        </p:spPr>
        <p:txBody>
          <a:bodyPr/>
          <a:lstStyle/>
          <a:p>
            <a:pPr>
              <a:buNone/>
            </a:pPr>
            <a:r>
              <a:rPr lang="uk-UA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Правоохоронні органи </a:t>
            </a:r>
            <a:r>
              <a:rPr lang="uk-UA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uk-UA" sz="3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uk-UA" sz="3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це система державних органів, основними функціями яких є забезпечення законності та охорона правопорядку, боротьба з правопорушеннями, охорона законних прав та інтересів громадян, суспільства і держави в цілому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" descr="D:\Вика\s99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lum bright="12000" contrast="45000"/>
          </a:blip>
          <a:srcRect/>
          <a:stretch>
            <a:fillRect/>
          </a:stretch>
        </p:blipFill>
        <p:spPr bwMode="auto">
          <a:xfrm>
            <a:off x="1500166" y="3500438"/>
            <a:ext cx="7258614" cy="3000396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7351234" cy="796908"/>
          </a:xfrm>
        </p:spPr>
        <p:txBody>
          <a:bodyPr>
            <a:normAutofit/>
          </a:bodyPr>
          <a:lstStyle/>
          <a:p>
            <a:r>
              <a:rPr lang="ru-RU" sz="3200" b="1" dirty="0" err="1" smtClean="0"/>
              <a:t>Конституційні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функції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прокуратури</a:t>
            </a:r>
            <a:r>
              <a:rPr lang="ru-RU" sz="3200" b="1" dirty="0" smtClean="0"/>
              <a:t>:</a:t>
            </a:r>
            <a:endParaRPr lang="ru-RU" sz="3200" b="1" dirty="0"/>
          </a:p>
        </p:txBody>
      </p:sp>
      <p:pic>
        <p:nvPicPr>
          <p:cNvPr id="43012" name="Picture 4" descr="D:\Вика\s1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142984"/>
            <a:ext cx="7769121" cy="4807782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96646" indent="-51435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Верховна Рада України</a:t>
            </a:r>
          </a:p>
          <a:p>
            <a:pPr marL="596646" indent="-51435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Президент України</a:t>
            </a:r>
          </a:p>
          <a:p>
            <a:pPr marL="596646" indent="-51435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Органи державної виконавчої влади України. Кабінет міністрів. Центральні та місцеві органи виконавчої влади. </a:t>
            </a:r>
          </a:p>
          <a:p>
            <a:pPr marL="596646" indent="-51435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Органи судової влади України.</a:t>
            </a:r>
          </a:p>
          <a:p>
            <a:pPr marL="596646" indent="-514350">
              <a:buClr>
                <a:schemeClr val="accent6">
                  <a:lumMod val="75000"/>
                </a:schemeClr>
              </a:buClr>
              <a:buFont typeface="+mj-lt"/>
              <a:buAutoNum type="arabicPeriod"/>
            </a:pP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Правоохоронні органи України.                                                          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357166"/>
            <a:ext cx="17572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План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3000"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4414" y="214290"/>
            <a:ext cx="7572428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  Служба безпеки </a:t>
            </a:r>
            <a:r>
              <a:rPr lang="uk-UA" sz="2800" b="1" dirty="0" err="1" smtClean="0"/>
              <a:t>України-</a:t>
            </a:r>
            <a:r>
              <a:rPr lang="uk-UA" sz="2800" b="1" dirty="0" smtClean="0"/>
              <a:t> </a:t>
            </a:r>
            <a:r>
              <a:rPr lang="uk-UA" sz="2400" dirty="0" err="1" smtClean="0">
                <a:solidFill>
                  <a:schemeClr val="accent6">
                    <a:lumMod val="75000"/>
                  </a:schemeClr>
                </a:solidFill>
              </a:rPr>
              <a:t>держ</a:t>
            </a:r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</a:rPr>
              <a:t>. Правоохоронний орган соц. </a:t>
            </a:r>
            <a:r>
              <a:rPr lang="uk-UA" sz="2400" dirty="0" err="1" smtClean="0">
                <a:solidFill>
                  <a:schemeClr val="accent6">
                    <a:lumMod val="75000"/>
                  </a:schemeClr>
                </a:solidFill>
              </a:rPr>
              <a:t>Призначення.Забезпечує</a:t>
            </a:r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400" dirty="0" err="1" smtClean="0">
                <a:solidFill>
                  <a:schemeClr val="accent6">
                    <a:lumMod val="75000"/>
                  </a:schemeClr>
                </a:solidFill>
              </a:rPr>
              <a:t>держ</a:t>
            </a:r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</a:rPr>
              <a:t>. безпеку України, конституційний лад, територіальну цілісність і </a:t>
            </a:r>
            <a:r>
              <a:rPr lang="uk-UA" sz="2400" dirty="0" err="1" smtClean="0">
                <a:solidFill>
                  <a:schemeClr val="accent6">
                    <a:lumMod val="75000"/>
                  </a:schemeClr>
                </a:solidFill>
              </a:rPr>
              <a:t>держ.суверенітет</a:t>
            </a:r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.   </a:t>
            </a:r>
            <a:endParaRPr lang="uk-UA" sz="8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uk-UA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sz="3100" b="1" dirty="0" smtClean="0"/>
              <a:t>                            Основні завдання:</a:t>
            </a:r>
            <a:endParaRPr lang="ru-RU" sz="3100" b="1" dirty="0"/>
          </a:p>
        </p:txBody>
      </p:sp>
      <p:pic>
        <p:nvPicPr>
          <p:cNvPr id="44035" name="Picture 3" descr="D:\Вика\s1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714620"/>
            <a:ext cx="7143800" cy="4000527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randomBa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err="1" smtClean="0"/>
              <a:t>Гавриш.С.Б</a:t>
            </a:r>
            <a:r>
              <a:rPr lang="uk-UA" dirty="0" smtClean="0"/>
              <a:t>.</a:t>
            </a:r>
          </a:p>
          <a:p>
            <a:pPr>
              <a:buNone/>
            </a:pPr>
            <a:r>
              <a:rPr lang="uk-UA" dirty="0" smtClean="0"/>
              <a:t>Правознавство :</a:t>
            </a:r>
            <a:r>
              <a:rPr lang="uk-UA" dirty="0" err="1" smtClean="0"/>
              <a:t>підруч</a:t>
            </a:r>
            <a:r>
              <a:rPr lang="uk-UA" dirty="0" smtClean="0"/>
              <a:t>. для  10 кл.</a:t>
            </a:r>
          </a:p>
          <a:p>
            <a:pPr>
              <a:buNone/>
            </a:pPr>
            <a:r>
              <a:rPr lang="uk-UA" dirty="0" err="1" smtClean="0"/>
              <a:t>загальноосвіт</a:t>
            </a:r>
            <a:r>
              <a:rPr lang="uk-UA" dirty="0" smtClean="0"/>
              <a:t>. </a:t>
            </a:r>
            <a:r>
              <a:rPr lang="uk-UA" dirty="0" err="1" smtClean="0"/>
              <a:t>навч</a:t>
            </a:r>
            <a:r>
              <a:rPr lang="uk-UA" dirty="0" smtClean="0"/>
              <a:t>. </a:t>
            </a:r>
            <a:r>
              <a:rPr lang="uk-UA" dirty="0" err="1" smtClean="0"/>
              <a:t>закл</a:t>
            </a:r>
            <a:r>
              <a:rPr lang="uk-UA" dirty="0" smtClean="0"/>
              <a:t>.: рівень</a:t>
            </a:r>
          </a:p>
          <a:p>
            <a:pPr>
              <a:buNone/>
            </a:pPr>
            <a:r>
              <a:rPr lang="uk-UA" dirty="0" smtClean="0"/>
              <a:t>стандарту, </a:t>
            </a:r>
            <a:r>
              <a:rPr lang="uk-UA" dirty="0" err="1" smtClean="0"/>
              <a:t>академ</a:t>
            </a:r>
            <a:r>
              <a:rPr lang="uk-UA" dirty="0" smtClean="0"/>
              <a:t>. рівень </a:t>
            </a:r>
            <a:r>
              <a:rPr lang="en-US" dirty="0" smtClean="0"/>
              <a:t>/</a:t>
            </a:r>
            <a:r>
              <a:rPr lang="uk-UA" dirty="0" smtClean="0"/>
              <a:t> С.Б. Гавриш, </a:t>
            </a:r>
          </a:p>
          <a:p>
            <a:pPr>
              <a:buNone/>
            </a:pPr>
            <a:r>
              <a:rPr lang="uk-UA" dirty="0" smtClean="0"/>
              <a:t>В.Л.</a:t>
            </a:r>
            <a:r>
              <a:rPr lang="uk-UA" dirty="0" err="1" smtClean="0"/>
              <a:t>Сутковий</a:t>
            </a:r>
            <a:r>
              <a:rPr lang="uk-UA" dirty="0" smtClean="0"/>
              <a:t>, Т.М.</a:t>
            </a:r>
            <a:r>
              <a:rPr lang="uk-UA" dirty="0" err="1" smtClean="0"/>
              <a:t>Філіпенко.-</a:t>
            </a:r>
            <a:r>
              <a:rPr lang="uk-UA" dirty="0" smtClean="0"/>
              <a:t> К.: </a:t>
            </a:r>
            <a:r>
              <a:rPr lang="uk-UA" dirty="0" err="1" smtClean="0"/>
              <a:t>Генеза</a:t>
            </a:r>
            <a:r>
              <a:rPr lang="uk-UA" dirty="0" smtClean="0"/>
              <a:t>,</a:t>
            </a:r>
          </a:p>
          <a:p>
            <a:pPr>
              <a:buNone/>
            </a:pPr>
            <a:r>
              <a:rPr lang="uk-UA" dirty="0" smtClean="0"/>
              <a:t>2010. – 416с.: іл.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285728"/>
            <a:ext cx="77413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</a:t>
            </a:r>
            <a:r>
              <a:rPr lang="uk-UA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икористана</a:t>
            </a:r>
            <a:r>
              <a:rPr lang="uk-UA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uk-UA" sz="4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литература</a:t>
            </a:r>
            <a:r>
              <a:rPr lang="uk-UA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Tm="3000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498080" cy="1143000"/>
          </a:xfrm>
        </p:spPr>
        <p:txBody>
          <a:bodyPr/>
          <a:lstStyle/>
          <a:p>
            <a:r>
              <a:rPr lang="uk-UA" dirty="0" smtClean="0"/>
              <a:t>Верховна  Рада України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000108"/>
            <a:ext cx="7498080" cy="2714644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Єдиний</a:t>
            </a:r>
            <a:r>
              <a:rPr lang="ru-RU" dirty="0" smtClean="0"/>
              <a:t> </a:t>
            </a:r>
            <a:r>
              <a:rPr lang="ru-RU" dirty="0" err="1" smtClean="0"/>
              <a:t>законодавчий</a:t>
            </a:r>
            <a:r>
              <a:rPr lang="ru-RU" dirty="0" smtClean="0"/>
              <a:t> орган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колегіальну</a:t>
            </a:r>
            <a:r>
              <a:rPr lang="ru-RU" dirty="0" smtClean="0"/>
              <a:t> </a:t>
            </a:r>
            <a:r>
              <a:rPr lang="ru-RU" dirty="0" err="1" smtClean="0"/>
              <a:t>будову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450 </a:t>
            </a:r>
            <a:r>
              <a:rPr lang="ru-RU" dirty="0" err="1" smtClean="0"/>
              <a:t>народних</a:t>
            </a:r>
            <a:r>
              <a:rPr lang="ru-RU" dirty="0" smtClean="0"/>
              <a:t> </a:t>
            </a:r>
            <a:r>
              <a:rPr lang="ru-RU" dirty="0" err="1" smtClean="0"/>
              <a:t>депутатів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 descr="http://ic.pics.livejournal.com/grycik/33369896/169112/169112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143248"/>
            <a:ext cx="4929222" cy="3302579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D:\Вика\s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71480"/>
            <a:ext cx="7786742" cy="5537238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571744"/>
            <a:ext cx="7498080" cy="328614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Органами </a:t>
            </a:r>
            <a:r>
              <a:rPr lang="ru-RU" b="1" dirty="0" err="1" smtClean="0"/>
              <a:t>Верховної</a:t>
            </a:r>
            <a:r>
              <a:rPr lang="ru-RU" b="1" dirty="0" smtClean="0"/>
              <a:t> Ради </a:t>
            </a:r>
            <a:r>
              <a:rPr lang="ru-RU" b="1" dirty="0" err="1" smtClean="0"/>
              <a:t>України</a:t>
            </a:r>
            <a:r>
              <a:rPr lang="ru-RU" b="1" dirty="0" smtClean="0"/>
              <a:t> є: </a:t>
            </a:r>
            <a:r>
              <a:rPr lang="ru-RU" b="1" dirty="0" err="1" smtClean="0">
                <a:solidFill>
                  <a:srgbClr val="5C28BA"/>
                </a:solidFill>
              </a:rPr>
              <a:t>Комітети</a:t>
            </a:r>
            <a:r>
              <a:rPr lang="ru-RU" b="1" dirty="0" smtClean="0">
                <a:solidFill>
                  <a:srgbClr val="5C28BA"/>
                </a:solidFill>
              </a:rPr>
              <a:t> </a:t>
            </a:r>
            <a:r>
              <a:rPr lang="ru-RU" b="1" dirty="0" err="1" smtClean="0">
                <a:solidFill>
                  <a:srgbClr val="5C28BA"/>
                </a:solidFill>
              </a:rPr>
              <a:t>Верховної</a:t>
            </a:r>
            <a:r>
              <a:rPr lang="ru-RU" b="1" dirty="0" smtClean="0">
                <a:solidFill>
                  <a:srgbClr val="5C28BA"/>
                </a:solidFill>
              </a:rPr>
              <a:t> Ради; </a:t>
            </a:r>
          </a:p>
          <a:p>
            <a:pPr>
              <a:buNone/>
            </a:pPr>
            <a:r>
              <a:rPr lang="ru-RU" b="1" dirty="0" smtClean="0">
                <a:solidFill>
                  <a:srgbClr val="5C28BA"/>
                </a:solidFill>
              </a:rPr>
              <a:t>    </a:t>
            </a:r>
            <a:r>
              <a:rPr lang="ru-RU" b="1" dirty="0" err="1" smtClean="0">
                <a:solidFill>
                  <a:srgbClr val="7C49D7"/>
                </a:solidFill>
              </a:rPr>
              <a:t>Тимчасові</a:t>
            </a:r>
            <a:r>
              <a:rPr lang="ru-RU" b="1" dirty="0" smtClean="0">
                <a:solidFill>
                  <a:srgbClr val="7C49D7"/>
                </a:solidFill>
              </a:rPr>
              <a:t> </a:t>
            </a:r>
            <a:r>
              <a:rPr lang="ru-RU" b="1" dirty="0" err="1" smtClean="0">
                <a:solidFill>
                  <a:srgbClr val="7C49D7"/>
                </a:solidFill>
              </a:rPr>
              <a:t>спеціальні</a:t>
            </a:r>
            <a:r>
              <a:rPr lang="ru-RU" b="1" dirty="0" smtClean="0">
                <a:solidFill>
                  <a:srgbClr val="7C49D7"/>
                </a:solidFill>
              </a:rPr>
              <a:t> </a:t>
            </a:r>
            <a:r>
              <a:rPr lang="ru-RU" b="1" dirty="0" err="1" smtClean="0">
                <a:solidFill>
                  <a:srgbClr val="7C49D7"/>
                </a:solidFill>
              </a:rPr>
              <a:t>комісії</a:t>
            </a:r>
            <a:r>
              <a:rPr lang="ru-RU" b="1" dirty="0" smtClean="0">
                <a:solidFill>
                  <a:srgbClr val="7C49D7"/>
                </a:solidFill>
              </a:rPr>
              <a:t>;</a:t>
            </a:r>
          </a:p>
          <a:p>
            <a:pPr>
              <a:buNone/>
            </a:pPr>
            <a:r>
              <a:rPr lang="ru-RU" b="1" dirty="0" smtClean="0">
                <a:solidFill>
                  <a:srgbClr val="5C28BA"/>
                </a:solidFill>
              </a:rPr>
              <a:t>    </a:t>
            </a:r>
            <a:r>
              <a:rPr lang="ru-RU" b="1" dirty="0" err="1" smtClean="0">
                <a:solidFill>
                  <a:srgbClr val="8D61DD"/>
                </a:solidFill>
              </a:rPr>
              <a:t>Тимчасові</a:t>
            </a:r>
            <a:r>
              <a:rPr lang="ru-RU" b="1" dirty="0" smtClean="0">
                <a:solidFill>
                  <a:srgbClr val="8D61DD"/>
                </a:solidFill>
              </a:rPr>
              <a:t> </a:t>
            </a:r>
            <a:r>
              <a:rPr lang="ru-RU" b="1" dirty="0" err="1" smtClean="0">
                <a:solidFill>
                  <a:srgbClr val="8D61DD"/>
                </a:solidFill>
              </a:rPr>
              <a:t>слідчі</a:t>
            </a:r>
            <a:r>
              <a:rPr lang="ru-RU" b="1" dirty="0" smtClean="0">
                <a:solidFill>
                  <a:srgbClr val="8D61DD"/>
                </a:solidFill>
              </a:rPr>
              <a:t> </a:t>
            </a:r>
            <a:r>
              <a:rPr lang="ru-RU" b="1" dirty="0" err="1" smtClean="0">
                <a:solidFill>
                  <a:srgbClr val="8D61DD"/>
                </a:solidFill>
              </a:rPr>
              <a:t>комісії</a:t>
            </a:r>
            <a:r>
              <a:rPr lang="ru-RU" b="1" dirty="0" smtClean="0">
                <a:solidFill>
                  <a:srgbClr val="8D61DD"/>
                </a:solidFill>
              </a:rPr>
              <a:t>.   </a:t>
            </a:r>
          </a:p>
        </p:txBody>
      </p:sp>
      <p:pic>
        <p:nvPicPr>
          <p:cNvPr id="3073" name="Picture 1" descr="D:\Вика\Logo_of_the_Verkhovna_Rada_of_Ukrain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428604"/>
            <a:ext cx="4871217" cy="2419371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2852"/>
            <a:ext cx="8286776" cy="3500438"/>
          </a:xfrm>
        </p:spPr>
        <p:txBody>
          <a:bodyPr numCol="1" spcCol="7920000">
            <a:normAutofit/>
          </a:bodyPr>
          <a:lstStyle/>
          <a:p>
            <a:pPr>
              <a:buNone/>
            </a:pPr>
            <a:r>
              <a:rPr lang="ru-RU" sz="2800" b="1" dirty="0" err="1" smtClean="0">
                <a:solidFill>
                  <a:srgbClr val="5C28BA"/>
                </a:solidFill>
              </a:rPr>
              <a:t>Комітети</a:t>
            </a:r>
            <a:r>
              <a:rPr lang="ru-RU" sz="2800" b="1" dirty="0" smtClean="0">
                <a:solidFill>
                  <a:srgbClr val="5C28BA"/>
                </a:solidFill>
              </a:rPr>
              <a:t> </a:t>
            </a:r>
            <a:r>
              <a:rPr lang="ru-RU" sz="2800" b="1" dirty="0" err="1" smtClean="0">
                <a:solidFill>
                  <a:srgbClr val="5C28BA"/>
                </a:solidFill>
              </a:rPr>
              <a:t>Верховної</a:t>
            </a:r>
            <a:r>
              <a:rPr lang="ru-RU" sz="2800" b="1" dirty="0" smtClean="0">
                <a:solidFill>
                  <a:srgbClr val="5C28BA"/>
                </a:solidFill>
              </a:rPr>
              <a:t> Ради </a:t>
            </a:r>
            <a:r>
              <a:rPr lang="ru-RU" sz="2800" b="1" dirty="0" err="1" smtClean="0">
                <a:solidFill>
                  <a:srgbClr val="5C28BA"/>
                </a:solidFill>
              </a:rPr>
              <a:t>України</a:t>
            </a:r>
            <a:endParaRPr lang="ru-RU" sz="2800" b="1" dirty="0" smtClean="0">
              <a:solidFill>
                <a:srgbClr val="5C28BA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00B0F0"/>
                </a:solidFill>
              </a:rPr>
              <a:t>  </a:t>
            </a:r>
            <a:r>
              <a:rPr lang="ru-RU" sz="2800" dirty="0" err="1" smtClean="0"/>
              <a:t>Верховна</a:t>
            </a:r>
            <a:r>
              <a:rPr lang="ru-RU" sz="2800" dirty="0" smtClean="0"/>
              <a:t> Рада </a:t>
            </a:r>
            <a:r>
              <a:rPr lang="ru-RU" sz="2800" dirty="0" err="1" smtClean="0"/>
              <a:t>України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здійснення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законопроектної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роботи</a:t>
            </a:r>
            <a:r>
              <a:rPr lang="ru-RU" sz="2800" dirty="0" smtClean="0"/>
              <a:t>, </a:t>
            </a:r>
            <a:r>
              <a:rPr lang="ru-RU" sz="2800" dirty="0" err="1" smtClean="0"/>
              <a:t>підготовки</a:t>
            </a:r>
            <a:r>
              <a:rPr lang="ru-RU" sz="2800" dirty="0" smtClean="0"/>
              <a:t> та </a:t>
            </a:r>
            <a:r>
              <a:rPr lang="ru-RU" sz="2800" dirty="0" err="1" smtClean="0"/>
              <a:t>попереднього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розгляду</a:t>
            </a:r>
            <a:r>
              <a:rPr lang="ru-RU" sz="2800" dirty="0" smtClean="0"/>
              <a:t> </a:t>
            </a:r>
            <a:r>
              <a:rPr lang="ru-RU" sz="2800" dirty="0" err="1" smtClean="0"/>
              <a:t>питань</a:t>
            </a:r>
            <a:r>
              <a:rPr lang="ru-RU" sz="2800" dirty="0" smtClean="0"/>
              <a:t>, </a:t>
            </a:r>
            <a:r>
              <a:rPr lang="ru-RU" sz="2800" dirty="0" err="1" smtClean="0"/>
              <a:t>виконання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контрольних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функцій</a:t>
            </a:r>
            <a:r>
              <a:rPr lang="ru-RU" sz="2800" dirty="0" smtClean="0"/>
              <a:t> </a:t>
            </a:r>
            <a:r>
              <a:rPr lang="ru-RU" sz="2800" dirty="0" err="1" smtClean="0"/>
              <a:t>створює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числа </a:t>
            </a:r>
            <a:r>
              <a:rPr lang="ru-RU" sz="2800" dirty="0" err="1" smtClean="0"/>
              <a:t>народних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депутатів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України</a:t>
            </a:r>
            <a:r>
              <a:rPr lang="ru-RU" sz="2800" dirty="0" smtClean="0"/>
              <a:t> </a:t>
            </a:r>
            <a:r>
              <a:rPr lang="ru-RU" sz="2800" dirty="0" err="1" smtClean="0"/>
              <a:t>комітети</a:t>
            </a:r>
            <a:r>
              <a:rPr lang="ru-RU" sz="2800" dirty="0" smtClean="0"/>
              <a:t> ВР та </a:t>
            </a:r>
            <a:r>
              <a:rPr lang="ru-RU" sz="2800" dirty="0" err="1" smtClean="0"/>
              <a:t>обирає</a:t>
            </a:r>
            <a:r>
              <a:rPr lang="ru-RU" sz="2800" dirty="0" smtClean="0"/>
              <a:t> </a:t>
            </a:r>
            <a:r>
              <a:rPr lang="ru-RU" sz="2800" dirty="0" err="1" smtClean="0"/>
              <a:t>голів</a:t>
            </a:r>
            <a:r>
              <a:rPr lang="ru-RU" sz="2800" dirty="0" smtClean="0"/>
              <a:t>, </a:t>
            </a:r>
            <a:r>
              <a:rPr lang="ru-RU" sz="2800" dirty="0" err="1" smtClean="0"/>
              <a:t>заступників</a:t>
            </a:r>
            <a:r>
              <a:rPr lang="ru-RU" sz="2800" dirty="0" smtClean="0"/>
              <a:t> </a:t>
            </a:r>
            <a:r>
              <a:rPr lang="ru-RU" sz="2800" dirty="0" err="1" smtClean="0"/>
              <a:t>та</a:t>
            </a:r>
            <a:r>
              <a:rPr lang="ru-RU" sz="2800" dirty="0" smtClean="0"/>
              <a:t> перших </a:t>
            </a:r>
            <a:r>
              <a:rPr lang="ru-RU" sz="2800" dirty="0" err="1" smtClean="0"/>
              <a:t>заступників</a:t>
            </a:r>
            <a:r>
              <a:rPr lang="ru-RU" sz="2800" dirty="0" smtClean="0"/>
              <a:t>. </a:t>
            </a:r>
          </a:p>
          <a:p>
            <a:endParaRPr lang="ru-RU" sz="2800" dirty="0"/>
          </a:p>
        </p:txBody>
      </p:sp>
      <p:pic>
        <p:nvPicPr>
          <p:cNvPr id="2049" name="Picture 1" descr="D:\Вика\Фото-09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429000"/>
            <a:ext cx="4286280" cy="3214710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571480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5C28BA"/>
                </a:solidFill>
              </a:rPr>
              <a:t>   </a:t>
            </a:r>
            <a:r>
              <a:rPr lang="ru-RU" sz="2800" b="1" dirty="0" err="1" smtClean="0">
                <a:solidFill>
                  <a:srgbClr val="5C28BA"/>
                </a:solidFill>
              </a:rPr>
              <a:t>Тимчасові</a:t>
            </a:r>
            <a:r>
              <a:rPr lang="ru-RU" sz="2800" b="1" dirty="0" smtClean="0">
                <a:solidFill>
                  <a:srgbClr val="5C28BA"/>
                </a:solidFill>
              </a:rPr>
              <a:t> </a:t>
            </a:r>
            <a:r>
              <a:rPr lang="ru-RU" sz="2800" b="1" dirty="0" err="1" smtClean="0">
                <a:solidFill>
                  <a:srgbClr val="5C28BA"/>
                </a:solidFill>
              </a:rPr>
              <a:t>спеціальні</a:t>
            </a:r>
            <a:r>
              <a:rPr lang="ru-RU" sz="2800" b="1" dirty="0" smtClean="0">
                <a:solidFill>
                  <a:srgbClr val="5C28BA"/>
                </a:solidFill>
              </a:rPr>
              <a:t> </a:t>
            </a:r>
            <a:r>
              <a:rPr lang="ru-RU" sz="2800" b="1" dirty="0" err="1" smtClean="0">
                <a:solidFill>
                  <a:srgbClr val="5C28BA"/>
                </a:solidFill>
              </a:rPr>
              <a:t>комісії</a:t>
            </a:r>
            <a:r>
              <a:rPr lang="ru-RU" sz="2800" b="1" dirty="0" smtClean="0">
                <a:solidFill>
                  <a:srgbClr val="5C28BA"/>
                </a:solidFill>
              </a:rPr>
              <a:t> </a:t>
            </a:r>
          </a:p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dirty="0" err="1" smtClean="0"/>
              <a:t>Верховна</a:t>
            </a:r>
            <a:r>
              <a:rPr lang="ru-RU" sz="2800" dirty="0" smtClean="0"/>
              <a:t> Рада в межах </a:t>
            </a:r>
            <a:r>
              <a:rPr lang="ru-RU" sz="2800" dirty="0" err="1" smtClean="0"/>
              <a:t>своїх</a:t>
            </a:r>
            <a:r>
              <a:rPr lang="ru-RU" sz="2800" dirty="0" smtClean="0"/>
              <a:t> </a:t>
            </a:r>
            <a:r>
              <a:rPr lang="ru-RU" sz="2800" dirty="0" err="1" smtClean="0"/>
              <a:t>повноважень</a:t>
            </a:r>
            <a:r>
              <a:rPr lang="ru-RU" sz="2800" dirty="0" smtClean="0"/>
              <a:t> </a:t>
            </a:r>
            <a:r>
              <a:rPr lang="ru-RU" sz="2800" dirty="0" err="1" smtClean="0"/>
              <a:t>може</a:t>
            </a:r>
            <a:r>
              <a:rPr lang="ru-RU" sz="2800" dirty="0" smtClean="0"/>
              <a:t> </a:t>
            </a:r>
            <a:r>
              <a:rPr lang="ru-RU" sz="2800" dirty="0" err="1" smtClean="0"/>
              <a:t>створювати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тимчасові</a:t>
            </a:r>
            <a:r>
              <a:rPr lang="ru-RU" sz="2800" dirty="0" smtClean="0"/>
              <a:t> </a:t>
            </a:r>
            <a:r>
              <a:rPr lang="ru-RU" sz="2800" dirty="0" err="1" smtClean="0"/>
              <a:t>спеціальні</a:t>
            </a:r>
            <a:r>
              <a:rPr lang="ru-RU" sz="2800" dirty="0" smtClean="0"/>
              <a:t> </a:t>
            </a:r>
            <a:r>
              <a:rPr lang="ru-RU" sz="2800" dirty="0" err="1" smtClean="0"/>
              <a:t>комісії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підготовки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попереднього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розгляду</a:t>
            </a:r>
            <a:r>
              <a:rPr lang="ru-RU" sz="2800" dirty="0" smtClean="0"/>
              <a:t> </a:t>
            </a:r>
            <a:r>
              <a:rPr lang="ru-RU" sz="2800" dirty="0" err="1" smtClean="0"/>
              <a:t>питань</a:t>
            </a:r>
            <a:r>
              <a:rPr lang="ru-RU" sz="2800" dirty="0" smtClean="0"/>
              <a:t> </a:t>
            </a:r>
          </a:p>
          <a:p>
            <a:endParaRPr lang="ru-RU" dirty="0"/>
          </a:p>
        </p:txBody>
      </p:sp>
      <p:pic>
        <p:nvPicPr>
          <p:cNvPr id="1025" name="Picture 1" descr="D:\Вика\DSC_8812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071810"/>
            <a:ext cx="4948553" cy="3286148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85728"/>
            <a:ext cx="7786742" cy="350043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5C28BA"/>
                </a:solidFill>
              </a:rPr>
              <a:t>   </a:t>
            </a:r>
            <a:r>
              <a:rPr lang="ru-RU" sz="2800" b="1" dirty="0" err="1" smtClean="0">
                <a:solidFill>
                  <a:srgbClr val="5C28BA"/>
                </a:solidFill>
              </a:rPr>
              <a:t>Тимчасові</a:t>
            </a:r>
            <a:r>
              <a:rPr lang="ru-RU" sz="2800" b="1" dirty="0" smtClean="0">
                <a:solidFill>
                  <a:srgbClr val="5C28BA"/>
                </a:solidFill>
              </a:rPr>
              <a:t> </a:t>
            </a:r>
            <a:r>
              <a:rPr lang="ru-RU" sz="2800" b="1" dirty="0" err="1" smtClean="0">
                <a:solidFill>
                  <a:srgbClr val="5C28BA"/>
                </a:solidFill>
              </a:rPr>
              <a:t>слідчі</a:t>
            </a:r>
            <a:r>
              <a:rPr lang="ru-RU" sz="2800" b="1" dirty="0" smtClean="0">
                <a:solidFill>
                  <a:srgbClr val="5C28BA"/>
                </a:solidFill>
              </a:rPr>
              <a:t> </a:t>
            </a:r>
            <a:r>
              <a:rPr lang="ru-RU" sz="2800" b="1" dirty="0" err="1" smtClean="0">
                <a:solidFill>
                  <a:srgbClr val="5C28BA"/>
                </a:solidFill>
              </a:rPr>
              <a:t>комісії</a:t>
            </a:r>
            <a:r>
              <a:rPr lang="ru-RU" sz="2800" b="1" dirty="0" smtClean="0">
                <a:solidFill>
                  <a:srgbClr val="5C28BA"/>
                </a:solidFill>
              </a:rPr>
              <a:t> </a:t>
            </a:r>
          </a:p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dirty="0" err="1" smtClean="0"/>
              <a:t>Створюються</a:t>
            </a:r>
            <a:r>
              <a:rPr lang="ru-RU" sz="2800" dirty="0" smtClean="0"/>
              <a:t> ВР для </a:t>
            </a:r>
            <a:r>
              <a:rPr lang="ru-RU" sz="2800" dirty="0" err="1" smtClean="0"/>
              <a:t>проведення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розслідування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питань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становлять</a:t>
            </a:r>
            <a:r>
              <a:rPr lang="ru-RU" sz="2800" dirty="0" smtClean="0"/>
              <a:t> </a:t>
            </a:r>
            <a:r>
              <a:rPr lang="ru-RU" sz="2800" dirty="0" err="1" smtClean="0"/>
              <a:t>суспільний</a:t>
            </a:r>
            <a:r>
              <a:rPr lang="ru-RU" sz="2800" dirty="0" smtClean="0"/>
              <a:t> </a:t>
            </a:r>
            <a:r>
              <a:rPr lang="ru-RU" sz="2800" dirty="0" err="1" smtClean="0"/>
              <a:t>інтерес</a:t>
            </a:r>
            <a:r>
              <a:rPr lang="ru-RU" sz="2800" dirty="0" smtClean="0"/>
              <a:t>, </a:t>
            </a:r>
            <a:r>
              <a:rPr lang="ru-RU" sz="2800" dirty="0" err="1" smtClean="0"/>
              <a:t>якщо</a:t>
            </a:r>
            <a:r>
              <a:rPr lang="ru-RU" sz="2800" dirty="0" smtClean="0"/>
              <a:t> за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проголосувала</a:t>
            </a:r>
            <a:r>
              <a:rPr lang="ru-RU" sz="2800" dirty="0" smtClean="0"/>
              <a:t> не </a:t>
            </a:r>
            <a:r>
              <a:rPr lang="ru-RU" sz="2800" dirty="0" err="1" smtClean="0"/>
              <a:t>менш</a:t>
            </a:r>
            <a:r>
              <a:rPr lang="ru-RU" sz="2800" dirty="0" smtClean="0"/>
              <a:t> як </a:t>
            </a:r>
            <a:r>
              <a:rPr lang="ru-RU" sz="2800" dirty="0" err="1" smtClean="0"/>
              <a:t>третина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конституційного</a:t>
            </a:r>
            <a:r>
              <a:rPr lang="ru-RU" sz="2800" dirty="0" smtClean="0"/>
              <a:t> складу ВР. </a:t>
            </a:r>
            <a:r>
              <a:rPr lang="ru-RU" sz="2800" dirty="0" err="1" smtClean="0"/>
              <a:t>Висновки</a:t>
            </a:r>
            <a:r>
              <a:rPr lang="ru-RU" sz="2800" dirty="0" smtClean="0"/>
              <a:t> </a:t>
            </a:r>
            <a:r>
              <a:rPr lang="ru-RU" sz="2800" dirty="0" err="1" smtClean="0"/>
              <a:t>тимчасово</a:t>
            </a:r>
            <a:r>
              <a:rPr lang="ru-RU" sz="2800" dirty="0" smtClean="0"/>
              <a:t> </a:t>
            </a:r>
            <a:r>
              <a:rPr lang="ru-RU" sz="2800" dirty="0" err="1" smtClean="0"/>
              <a:t>комісії</a:t>
            </a:r>
            <a:r>
              <a:rPr lang="ru-RU" sz="2800" dirty="0" smtClean="0"/>
              <a:t> не </a:t>
            </a:r>
            <a:r>
              <a:rPr lang="ru-RU" sz="2800" dirty="0" err="1" smtClean="0"/>
              <a:t>є</a:t>
            </a:r>
            <a:r>
              <a:rPr lang="ru-RU" sz="2800" dirty="0" smtClean="0"/>
              <a:t> </a:t>
            </a:r>
            <a:r>
              <a:rPr lang="ru-RU" sz="2800" dirty="0" err="1" smtClean="0"/>
              <a:t>вирішальними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слідства</a:t>
            </a:r>
            <a:r>
              <a:rPr lang="ru-RU" sz="2800" dirty="0" smtClean="0"/>
              <a:t> та суду.</a:t>
            </a:r>
          </a:p>
          <a:p>
            <a:endParaRPr lang="ru-RU" dirty="0"/>
          </a:p>
        </p:txBody>
      </p:sp>
      <p:pic>
        <p:nvPicPr>
          <p:cNvPr id="32770" name="Picture 2" descr="D:\Вика\1110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571876"/>
            <a:ext cx="4000528" cy="3000397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85728"/>
            <a:ext cx="7140922" cy="928694"/>
          </a:xfrm>
        </p:spPr>
        <p:txBody>
          <a:bodyPr>
            <a:normAutofit fontScale="90000"/>
          </a:bodyPr>
          <a:lstStyle/>
          <a:p>
            <a:pPr marL="596646" indent="-514350"/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Президент України</a:t>
            </a:r>
            <a:b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uk-UA" b="1" dirty="0" smtClean="0">
              <a:solidFill>
                <a:srgbClr val="5C28B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068" y="5072074"/>
            <a:ext cx="8143932" cy="15359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u="sng" dirty="0" smtClean="0"/>
              <a:t> </a:t>
            </a:r>
            <a:r>
              <a:rPr lang="ru-RU" sz="2800" b="1" u="sng" dirty="0" err="1" smtClean="0"/>
              <a:t>Конституція</a:t>
            </a:r>
            <a:r>
              <a:rPr lang="ru-RU" sz="2800" b="1" u="sng" dirty="0" smtClean="0"/>
              <a:t> </a:t>
            </a:r>
            <a:r>
              <a:rPr lang="ru-RU" sz="2800" b="1" u="sng" dirty="0" err="1" smtClean="0"/>
              <a:t>України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700" b="1" dirty="0" err="1" smtClean="0"/>
              <a:t>Стаття</a:t>
            </a:r>
            <a:r>
              <a:rPr lang="ru-RU" sz="2700" b="1" dirty="0" smtClean="0"/>
              <a:t> 102. Президент </a:t>
            </a:r>
            <a:r>
              <a:rPr lang="ru-RU" sz="2700" b="1" dirty="0" err="1" smtClean="0"/>
              <a:t>України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є</a:t>
            </a:r>
            <a:r>
              <a:rPr lang="ru-RU" sz="2700" b="1" dirty="0" smtClean="0"/>
              <a:t> главою </a:t>
            </a:r>
            <a:r>
              <a:rPr lang="ru-RU" sz="2700" b="1" dirty="0" err="1" smtClean="0"/>
              <a:t>держави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і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виступає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від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її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імені</a:t>
            </a:r>
            <a:r>
              <a:rPr lang="ru-RU" sz="2700" b="1" dirty="0" smtClean="0"/>
              <a:t>.</a:t>
            </a:r>
          </a:p>
          <a:p>
            <a:endParaRPr lang="ru-RU" dirty="0"/>
          </a:p>
        </p:txBody>
      </p:sp>
      <p:pic>
        <p:nvPicPr>
          <p:cNvPr id="33794" name="Picture 2" descr="D:\Вика\_laz5845_p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928670"/>
            <a:ext cx="3500462" cy="4162313"/>
          </a:xfrm>
          <a:prstGeom prst="rect">
            <a:avLst/>
          </a:prstGeom>
          <a:noFill/>
        </p:spPr>
      </p:pic>
    </p:spTree>
  </p:cSld>
  <p:clrMapOvr>
    <a:masterClrMapping/>
  </p:clrMapOvr>
  <p:transition advTm="3000">
    <p:randomBa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308</TotalTime>
  <Words>391</Words>
  <Application>Microsoft Office PowerPoint</Application>
  <PresentationFormat>Экран (4:3)</PresentationFormat>
  <Paragraphs>53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Солнцестояние</vt:lpstr>
      <vt:lpstr>Презентация PowerPoint</vt:lpstr>
      <vt:lpstr>Презентация PowerPoint</vt:lpstr>
      <vt:lpstr>Верховна  Рада України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Президент України </vt:lpstr>
      <vt:lpstr>Повноваження Президента України припиняються достроково у разі: </vt:lpstr>
      <vt:lpstr>Презентация PowerPoint</vt:lpstr>
      <vt:lpstr>Органи державної виконавчої влади України:</vt:lpstr>
      <vt:lpstr>Склад Кабінету Міністрів України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Конституційні функції прокуратури: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35</cp:revision>
  <dcterms:created xsi:type="dcterms:W3CDTF">2015-12-02T15:36:08Z</dcterms:created>
  <dcterms:modified xsi:type="dcterms:W3CDTF">2022-02-02T04:30:51Z</dcterms:modified>
</cp:coreProperties>
</file>