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FF"/>
    <a:srgbClr val="A379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Тема: </a:t>
            </a:r>
            <a:r>
              <a:rPr lang="uk-UA" b="1" dirty="0" smtClean="0"/>
              <a:t>Соціологія як наука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3962400"/>
            <a:ext cx="8534400" cy="175260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chemeClr val="tx1"/>
                </a:solidFill>
              </a:rPr>
              <a:t>Практичне заняття</a:t>
            </a:r>
          </a:p>
          <a:p>
            <a:pPr lvl="0"/>
            <a:r>
              <a:rPr lang="uk-UA" b="1" dirty="0" smtClean="0">
                <a:solidFill>
                  <a:schemeClr val="tx1"/>
                </a:solidFill>
              </a:rPr>
              <a:t>“СОЦІОЛОГІЧНА УЯВА”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“Соціологічна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уява”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що це таке?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ідея соціології полягає в тому, що розуміння тенденцій розвитку суспільства, в якому ми усі живемо, дозволяє зрозуміти самих себе. </a:t>
            </a:r>
            <a:endParaRPr lang="uk-UA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Ч.Р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Міллс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визначив цю властивість як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соціологічну уяву - здатність розглядати власний життєвий досвід і особисті труднощі в контексті структурної організації свого суспільства і тієї історичної епохи, в якій ми живемо. </a:t>
            </a: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2400" dirty="0" smtClean="0"/>
              <a:t>Як </a:t>
            </a:r>
            <a:r>
              <a:rPr lang="uk-UA" sz="2400" dirty="0" smtClean="0"/>
              <a:t>правило, наше бачення світу обумовлене сферою нашого спілкування - школою, </a:t>
            </a:r>
            <a:r>
              <a:rPr lang="uk-UA" sz="2400" dirty="0" smtClean="0"/>
              <a:t>університетом, роботою</a:t>
            </a:r>
            <a:r>
              <a:rPr lang="uk-UA" sz="2400" dirty="0" smtClean="0"/>
              <a:t>, сім'єю, сусідами, </a:t>
            </a:r>
            <a:r>
              <a:rPr lang="uk-UA" sz="2400" dirty="0" smtClean="0"/>
              <a:t>друзями, а феномен </a:t>
            </a:r>
            <a:r>
              <a:rPr lang="uk-UA" sz="2400" dirty="0" smtClean="0"/>
              <a:t>соціологічної уяви дозволяє розсунути вузькі рамки і відчути взаємозв'язок між особистим досвідом і масштабнішими соціальними і історичними подіями. </a:t>
            </a:r>
            <a:endParaRPr lang="ru-RU" sz="2400" dirty="0" smtClean="0"/>
          </a:p>
          <a:p>
            <a:pPr algn="just"/>
            <a:r>
              <a:rPr lang="uk-UA" sz="2400" dirty="0" smtClean="0"/>
              <a:t>В цілому можна сказати, що соціологічна уява дозволяє проникнути в наш соціальний світ і ідентифікувати зв'язки між нашими приватними біографіями і потужнішими соціальними силами життя - зрозуміти, що усе, що відбувається безпосередньо з нами, є усього лише точка перетину наших особистих життів з життям суспільним</a:t>
            </a:r>
            <a:r>
              <a:rPr lang="uk-UA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Приклади соціологічної уяви: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5181601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(За Е. Гідденсом) Соціологічна уява вимагає від нас передусім уміння "мислити себе" поза звичним перебігом особистого повсякденного життя, щоб поглянути на нього по-новому. </a:t>
            </a: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uk-UA" sz="2400" dirty="0" smtClean="0"/>
              <a:t>Уявіть </a:t>
            </a:r>
            <a:r>
              <a:rPr lang="uk-UA" sz="2400" dirty="0" smtClean="0"/>
              <a:t>собі таку просту дію: </a:t>
            </a:r>
            <a:r>
              <a:rPr lang="uk-UA" sz="2400" b="1" dirty="0" smtClean="0"/>
              <a:t>ви п'єте чашку кави. </a:t>
            </a:r>
            <a:r>
              <a:rPr lang="uk-UA" sz="2400" dirty="0" smtClean="0"/>
              <a:t>Що ми можемо сказати щодо такої начебто нецікавої дії з соціологічної точки зору</a:t>
            </a:r>
            <a:r>
              <a:rPr lang="uk-UA" sz="2400" dirty="0" smtClean="0"/>
              <a:t>? </a:t>
            </a:r>
          </a:p>
          <a:p>
            <a:pPr lvl="0" algn="just"/>
            <a:r>
              <a:rPr lang="uk-UA" sz="2400" b="1" dirty="0" smtClean="0"/>
              <a:t>По-перше</a:t>
            </a:r>
            <a:r>
              <a:rPr lang="uk-UA" sz="2400" dirty="0" smtClean="0"/>
              <a:t>, пити каву — це не просто тамувати спрагу.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Пиття кави має символічну цінність і є невід'ємним елементом нашої повсякденної суспільної діяльності.</a:t>
            </a:r>
            <a:r>
              <a:rPr lang="uk-UA" sz="2400" dirty="0" smtClean="0"/>
              <a:t> Часто ритуал, пов'язаний з питтям кави, має набагато більшу вагу, аніж сам акт споживання напою. Двоє людей, домовляючись про зустріч за кавою, мабуть, більше зацікавлені в тому, щоб зустрітись та поспілкуватись, а не в тому, що збираються пити саме каву. Власне, в усіх відомих нам суспільствах споживання їжі й напоїв є нагодою для соціального спілкування та здійснення ритуалів. Ця тема взагалі багата на матеріал для соціологічного вивчення.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Приклади соціологічної уяви: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518160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По-друге, кава — своєрідний наркотик (енергетик), </a:t>
            </a:r>
            <a:r>
              <a:rPr lang="uk-UA" sz="2400" dirty="0" smtClean="0"/>
              <a:t>який містить у собі кофеїн, що збуджує діяльність </a:t>
            </a:r>
            <a:r>
              <a:rPr lang="uk-UA" sz="2400" dirty="0" smtClean="0"/>
              <a:t>мозку та призводить до певного звикання. </a:t>
            </a:r>
            <a:r>
              <a:rPr lang="uk-UA" sz="2400" dirty="0" smtClean="0"/>
              <a:t>Проте тих, хто зловживає кавою, більшість людей західної культури не сприймає як </a:t>
            </a:r>
            <a:r>
              <a:rPr lang="uk-UA" sz="2400" dirty="0" smtClean="0"/>
              <a:t>наркозалежних. </a:t>
            </a:r>
            <a:r>
              <a:rPr lang="uk-UA" sz="2400" dirty="0" smtClean="0"/>
              <a:t>Кава вважається суспільно прийнятним </a:t>
            </a:r>
            <a:r>
              <a:rPr lang="uk-UA" sz="2400" dirty="0" err="1" smtClean="0"/>
              <a:t>“наркотиком”</a:t>
            </a:r>
            <a:r>
              <a:rPr lang="uk-UA" sz="2400" dirty="0" smtClean="0"/>
              <a:t>, </a:t>
            </a:r>
            <a:r>
              <a:rPr lang="uk-UA" sz="2400" dirty="0" smtClean="0"/>
              <a:t>тоді </a:t>
            </a:r>
            <a:r>
              <a:rPr lang="uk-UA" sz="2400" dirty="0" smtClean="0"/>
              <a:t>як </a:t>
            </a:r>
            <a:r>
              <a:rPr lang="uk-UA" sz="2400" dirty="0" err="1" smtClean="0"/>
              <a:t>канабіс</a:t>
            </a:r>
            <a:r>
              <a:rPr lang="uk-UA" sz="2400" dirty="0" smtClean="0"/>
              <a:t> </a:t>
            </a:r>
            <a:r>
              <a:rPr lang="uk-UA" sz="2400" dirty="0" smtClean="0"/>
              <a:t>— ні. </a:t>
            </a:r>
            <a:r>
              <a:rPr lang="uk-UA" sz="2400" dirty="0" smtClean="0"/>
              <a:t>Хоча </a:t>
            </a:r>
            <a:r>
              <a:rPr lang="uk-UA" sz="2400" dirty="0" smtClean="0"/>
              <a:t>тоді виникає питання</a:t>
            </a:r>
            <a:r>
              <a:rPr lang="uk-UA" sz="2400" dirty="0" smtClean="0"/>
              <a:t>: Навіщо потрібна кава без кофеїну? Вона ж не </a:t>
            </a:r>
            <a:r>
              <a:rPr lang="uk-UA" sz="2400" dirty="0" smtClean="0"/>
              <a:t>додає </a:t>
            </a:r>
            <a:r>
              <a:rPr lang="uk-UA" sz="2400" dirty="0" smtClean="0"/>
              <a:t>бадьорості та енергії, навіщо тоді її пити</a:t>
            </a:r>
            <a:r>
              <a:rPr lang="uk-UA" sz="2400" dirty="0" smtClean="0"/>
              <a:t>?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По-третє, індивід, який випиває чашку кави, прилучається до надзвичайно складної структури суспільних та економічних відносин, що пронизує увесь світ. </a:t>
            </a:r>
            <a:r>
              <a:rPr lang="uk-UA" sz="2400" dirty="0" smtClean="0"/>
              <a:t>Виробництво, транспортування та розподіл кави вимагають безперервного здійснення ділових операцій та укладання контрактів між людьми, що живуть за тисячі кілометрів від споживача кави. Вивчення таких глобальних транзакцій є цікавим завданням соціології, оскільки багато аспектів нашого життя сьогодні визначаються впливами та комунікаціями, що діють у масштабах усього світу.</a:t>
            </a:r>
            <a:endParaRPr lang="ru-RU" sz="2400" dirty="0" smtClean="0"/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Приклади соціологічної уяви: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5181601"/>
          </a:xfrm>
        </p:spPr>
        <p:txBody>
          <a:bodyPr>
            <a:normAutofit/>
          </a:bodyPr>
          <a:lstStyle/>
          <a:p>
            <a:pPr lvl="0" algn="just"/>
            <a:r>
              <a:rPr lang="uk-UA" sz="2400" dirty="0" smtClean="0"/>
              <a:t>(За Е. Гідденсом) Зазвичай, коли ми думаємо про здоров'я і хвороби, то маємо на увазі тільки фізичний стан тіла. Людина відчуває біль або відчуває нездужання.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це може бути пов'язано з соціальним впливом? </a:t>
            </a: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uk-UA" sz="2400" dirty="0" smtClean="0"/>
              <a:t>Насправді </a:t>
            </a:r>
            <a:r>
              <a:rPr lang="uk-UA" sz="2400" dirty="0" smtClean="0"/>
              <a:t>соціальні фактори чинять дуже великий вплив і на виникнення і перебіг хвороби, і на те, як ми реагуємо, відчуваючи себе </a:t>
            </a:r>
            <a:r>
              <a:rPr lang="uk-UA" sz="2400" dirty="0" smtClean="0"/>
              <a:t>хворими.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 в чому від суспільства залежатиме що ми робимо щоб не захворіти і що – для того щоб вилікуватись. </a:t>
            </a:r>
          </a:p>
          <a:p>
            <a:pPr lvl="0" algn="just"/>
            <a:r>
              <a:rPr lang="uk-UA" sz="2400" dirty="0" smtClean="0"/>
              <a:t>Наше </a:t>
            </a:r>
            <a:r>
              <a:rPr lang="uk-UA" sz="2400" dirty="0" smtClean="0"/>
              <a:t>звичайне уявлення про "хвороби" як про щось, що породжується функціональними розладами тіла, не завжди поділяється представниками інших культур, у деяких з них хвороба і навіть смерть розглядаються як результат магічного впливу чи чаклунства, а не піддаються вивченню фізичних причин. 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Приклади соціологічної уяви: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518160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довго людина може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прожити (тривалість життя в різних країнах значно відрізняється),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наскільки реальна для неї загроза серйозних захворювань, таких, як серцево-судинні чи пневмонія, - все це в значній мірі визначається соціальними чинниками. </a:t>
            </a: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2400" dirty="0" smtClean="0"/>
              <a:t>Чим </a:t>
            </a:r>
            <a:r>
              <a:rPr lang="uk-UA" sz="2400" dirty="0" smtClean="0"/>
              <a:t>більш розвинена культура, в середовищі якої живе людина, тим менша ймовірність, що протягом свого життя вона буде страждати від серйозних захворювань. </a:t>
            </a:r>
            <a:endParaRPr lang="uk-UA" sz="2400" dirty="0" smtClean="0"/>
          </a:p>
          <a:p>
            <a:pPr algn="just"/>
            <a:r>
              <a:rPr lang="uk-UA" sz="2400" dirty="0" smtClean="0"/>
              <a:t>Крім </a:t>
            </a:r>
            <a:r>
              <a:rPr lang="uk-UA" sz="2400" dirty="0" smtClean="0"/>
              <a:t>цього, існують певні загальноприйняті правила, що пропонують, як слід поводитися у випадку хвороби. Хворій людині дозволяється відсторонитися від деяких або всіх звичайних обов'язків (взяти лікарняний), але захворювання має бути визнано "досить серйозним", щоб можна було претендувати на ці привілеї без критики і навіть певних санкцій. Той, хто відчуває лише слабке нездужання, швидше за все буде визнаний "симулянтом", що не має реального права уникати щоденних обов’язків.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Завдання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4724401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Розгляньте будь-який (окрім вищезазначених) процес, дію, або діяльність з точки зору соціологічної </a:t>
            </a:r>
            <a:r>
              <a:rPr lang="uk-UA" sz="2400" b="1" dirty="0" smtClean="0"/>
              <a:t>уяви. </a:t>
            </a:r>
          </a:p>
          <a:p>
            <a:pPr algn="just"/>
            <a:r>
              <a:rPr lang="uk-UA" sz="2400" b="1" dirty="0" smtClean="0"/>
              <a:t>Зробіть це у </a:t>
            </a:r>
            <a:r>
              <a:rPr lang="uk-UA" sz="2400" b="1" dirty="0" smtClean="0"/>
              <a:t>формі </a:t>
            </a:r>
            <a:r>
              <a:rPr lang="uk-UA" sz="2400" b="1" dirty="0" smtClean="0"/>
              <a:t>есе і обов’язково </a:t>
            </a:r>
            <a:r>
              <a:rPr lang="uk-UA" sz="2400" b="1" dirty="0" smtClean="0"/>
              <a:t>зазначте: </a:t>
            </a:r>
            <a:endParaRPr lang="uk-UA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/>
              <a:t>як </a:t>
            </a:r>
            <a:r>
              <a:rPr lang="uk-UA" sz="2400" b="1" dirty="0" smtClean="0"/>
              <a:t>це явище сприймає пересічна людина, </a:t>
            </a:r>
            <a:endParaRPr lang="uk-UA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/>
              <a:t>які </a:t>
            </a:r>
            <a:r>
              <a:rPr lang="uk-UA" sz="2400" b="1" dirty="0" smtClean="0"/>
              <a:t>економічні, політичні, соціальні чи культурні особливості цього явища, </a:t>
            </a:r>
            <a:endParaRPr lang="uk-UA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/>
              <a:t>які </a:t>
            </a:r>
            <a:r>
              <a:rPr lang="uk-UA" sz="2400" b="1" dirty="0" smtClean="0"/>
              <a:t>комунікаційні процеси пов’язані з ним, </a:t>
            </a:r>
            <a:endParaRPr lang="uk-UA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/>
              <a:t>які </a:t>
            </a:r>
            <a:r>
              <a:rPr lang="uk-UA" sz="2400" b="1" dirty="0" smtClean="0"/>
              <a:t>соціальні відносини, наприклад, якісь неформальні правила поведінки супроводжують, </a:t>
            </a:r>
            <a:endParaRPr lang="uk-UA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/>
              <a:t>чи </a:t>
            </a:r>
            <a:r>
              <a:rPr lang="uk-UA" sz="2400" b="1" dirty="0" smtClean="0"/>
              <a:t>є відмінності в різних країнах і т.д</a:t>
            </a:r>
            <a:r>
              <a:rPr lang="uk-UA" sz="2400" b="1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858</Words>
  <Application>Microsoft Office PowerPoint</Application>
  <PresentationFormat>Произвольный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Тема: Соціологія як наука </vt:lpstr>
      <vt:lpstr>“Соціологічна уява” що це таке?</vt:lpstr>
      <vt:lpstr>Приклади соціологічної уяви:</vt:lpstr>
      <vt:lpstr>Приклади соціологічної уяви:</vt:lpstr>
      <vt:lpstr>Приклади соціологічної уяви:</vt:lpstr>
      <vt:lpstr>Приклади соціологічної уяви:</vt:lpstr>
      <vt:lpstr>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«Особливості методів в кількісній і якісній стратегїї дослідження»</dc:title>
  <dc:creator>Гойда Анна</dc:creator>
  <cp:lastModifiedBy> </cp:lastModifiedBy>
  <cp:revision>8</cp:revision>
  <dcterms:created xsi:type="dcterms:W3CDTF">2020-10-05T19:12:53Z</dcterms:created>
  <dcterms:modified xsi:type="dcterms:W3CDTF">2021-02-11T21:19:43Z</dcterms:modified>
</cp:coreProperties>
</file>