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21.11.2022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21.11.2022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21.11.2022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21.11.2022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21.11.2022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 «</a:t>
            </a:r>
            <a:r>
              <a:rPr lang="ru-RU" dirty="0" smtClean="0"/>
              <a:t>АНТИКРИЗОВЕ УПРАВЛІННЯ</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40000" lnSpcReduction="20000"/>
          </a:bodyPr>
          <a:lstStyle/>
          <a:p>
            <a:r>
              <a:rPr lang="uk-UA" sz="4500" b="1" dirty="0">
                <a:solidFill>
                  <a:schemeClr val="tx1"/>
                </a:solidFill>
              </a:rPr>
              <a:t>Метою вивчення навчальної дисципліни «Антикризове управління» є </a:t>
            </a:r>
            <a:r>
              <a:rPr lang="uk-UA" sz="4500" dirty="0">
                <a:solidFill>
                  <a:schemeClr val="tx1"/>
                </a:solidFill>
              </a:rPr>
              <a:t>отримання знань з теоретико-методологічних, методичних, технологічних і змістовних аспектів організації та виконання антикризового управління; набуття навичок та умінь використання антикризового управління для прийняття ефективних організаційних і виробничих рішень.</a:t>
            </a:r>
            <a:endParaRPr lang="uk-UA" sz="4500" dirty="0" smtClean="0">
              <a:solidFill>
                <a:schemeClr val="tx1"/>
              </a:solidFill>
            </a:endParaRPr>
          </a:p>
          <a:p>
            <a:endParaRPr lang="uk-UA" sz="4500" b="1" dirty="0" smtClean="0">
              <a:solidFill>
                <a:schemeClr val="tx1"/>
              </a:solidFill>
            </a:endParaRPr>
          </a:p>
          <a:p>
            <a:r>
              <a:rPr lang="uk-UA" sz="4500" b="1" dirty="0" smtClean="0">
                <a:solidFill>
                  <a:schemeClr val="tx1"/>
                </a:solidFill>
              </a:rPr>
              <a:t>Основними </a:t>
            </a:r>
            <a:r>
              <a:rPr lang="uk-UA" sz="4500" b="1" dirty="0">
                <a:solidFill>
                  <a:schemeClr val="tx1"/>
                </a:solidFill>
              </a:rPr>
              <a:t>завданнями вивчення дисципліни </a:t>
            </a:r>
            <a:r>
              <a:rPr lang="uk-UA" sz="4500" b="1" dirty="0" smtClean="0">
                <a:solidFill>
                  <a:schemeClr val="tx1"/>
                </a:solidFill>
              </a:rPr>
              <a:t>«</a:t>
            </a:r>
            <a:r>
              <a:rPr lang="uk-UA" sz="4500" b="1" smtClean="0">
                <a:solidFill>
                  <a:schemeClr val="tx1"/>
                </a:solidFill>
              </a:rPr>
              <a:t>Антикризове управління» </a:t>
            </a:r>
            <a:r>
              <a:rPr lang="uk-UA" sz="4500" dirty="0" smtClean="0">
                <a:solidFill>
                  <a:schemeClr val="tx1"/>
                </a:solidFill>
              </a:rPr>
              <a:t>є: ознайомитися </a:t>
            </a:r>
            <a:r>
              <a:rPr lang="uk-UA" sz="4500" dirty="0">
                <a:solidFill>
                  <a:schemeClr val="tx1"/>
                </a:solidFill>
              </a:rPr>
              <a:t>з основними теоретичними категоріями дисципліни</a:t>
            </a:r>
            <a:r>
              <a:rPr lang="uk-UA" sz="4500" dirty="0" smtClean="0">
                <a:solidFill>
                  <a:schemeClr val="tx1"/>
                </a:solidFill>
              </a:rPr>
              <a:t>; навчитися </a:t>
            </a:r>
            <a:r>
              <a:rPr lang="uk-UA" sz="4500" dirty="0">
                <a:solidFill>
                  <a:schemeClr val="tx1"/>
                </a:solidFill>
              </a:rPr>
              <a:t>використовувати антикризове управління в фінансово-господарській діяльності підприємства для забезпечення його конкурентоспроможності та фінансової стійкості</a:t>
            </a:r>
            <a:r>
              <a:rPr lang="uk-UA" sz="4500" dirty="0" smtClean="0">
                <a:solidFill>
                  <a:schemeClr val="tx1"/>
                </a:solidFill>
              </a:rPr>
              <a:t>; зрозуміти </a:t>
            </a:r>
            <a:r>
              <a:rPr lang="uk-UA" sz="4500" dirty="0">
                <a:solidFill>
                  <a:schemeClr val="tx1"/>
                </a:solidFill>
              </a:rPr>
              <a:t>особливості здійснення антикризового управління на підприємствах</a:t>
            </a:r>
            <a:r>
              <a:rPr lang="uk-UA" sz="4500" dirty="0" smtClean="0">
                <a:solidFill>
                  <a:schemeClr val="tx1"/>
                </a:solidFill>
              </a:rPr>
              <a:t>; набути </a:t>
            </a:r>
            <a:r>
              <a:rPr lang="uk-UA" sz="4500" dirty="0">
                <a:solidFill>
                  <a:schemeClr val="tx1"/>
                </a:solidFill>
              </a:rPr>
              <a:t>вмінь з застосування комплексу спеціальних методів та технологій, що використовуються при антикризовому управлінні</a:t>
            </a:r>
            <a:r>
              <a:rPr lang="uk-UA" sz="4500" dirty="0" smtClean="0">
                <a:solidFill>
                  <a:schemeClr val="tx1"/>
                </a:solidFill>
              </a:rPr>
              <a:t>; навчитися </a:t>
            </a:r>
            <a:r>
              <a:rPr lang="uk-UA" sz="4500" dirty="0">
                <a:solidFill>
                  <a:schemeClr val="tx1"/>
                </a:solidFill>
              </a:rPr>
              <a:t>використовувати результати антикризового управління для підвищення ефективності прийняття управлінських рішень.</a:t>
            </a:r>
          </a:p>
          <a:p>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10000"/>
          </a:bodyPr>
          <a:lstStyle/>
          <a:p>
            <a:pPr marL="0" indent="0" algn="ctr">
              <a:buNone/>
            </a:pPr>
            <a:r>
              <a:rPr lang="uk-UA" b="1" dirty="0"/>
              <a:t>Результати навчання: </a:t>
            </a:r>
            <a:endParaRPr lang="uk-UA" b="1" dirty="0" smtClean="0"/>
          </a:p>
          <a:p>
            <a:pPr marL="0" indent="0">
              <a:buNone/>
            </a:pPr>
            <a:r>
              <a:rPr lang="uk-UA" dirty="0"/>
              <a:t>СК 1. Здатність визначати та описувати характеристики організації.</a:t>
            </a:r>
          </a:p>
          <a:p>
            <a:pPr marL="0" indent="0">
              <a:buNone/>
            </a:pPr>
            <a:r>
              <a:rPr lang="uk-UA" dirty="0"/>
              <a:t>СК 2. Здатність аналізувати результати діяльності організації, зіставляти їх з факторами впливу зовнішнього та внутрішнього середовища.</a:t>
            </a:r>
          </a:p>
          <a:p>
            <a:pPr marL="0" indent="0">
              <a:buNone/>
            </a:pPr>
            <a:r>
              <a:rPr lang="uk-UA" dirty="0"/>
              <a:t>СК 7. Здатність обирати та використовувати сучасний інструментарій менеджменту.</a:t>
            </a:r>
          </a:p>
          <a:p>
            <a:pPr marL="0" indent="0">
              <a:buNone/>
            </a:pPr>
            <a:r>
              <a:rPr lang="uk-UA" dirty="0"/>
              <a:t>СК 9. Здатність працювати в команді та налагоджувати міжособистісну взаємодію при вирішенні професійних завдань.</a:t>
            </a:r>
          </a:p>
          <a:p>
            <a:pPr marL="0" indent="0">
              <a:buNone/>
            </a:pPr>
            <a:r>
              <a:rPr lang="uk-UA" dirty="0"/>
              <a:t>СК 12. Здатність аналізувати й структурувати проблеми організації, формувати обґрунтовані рішення.</a:t>
            </a:r>
          </a:p>
          <a:p>
            <a:pPr marL="0" indent="0">
              <a:buNone/>
            </a:pPr>
            <a:endParaRPr lang="ru-RU" dirty="0"/>
          </a:p>
        </p:txBody>
      </p:sp>
    </p:spTree>
    <p:extLst>
      <p:ext uri="{BB962C8B-B14F-4D97-AF65-F5344CB8AC3E}">
        <p14:creationId xmlns:p14="http://schemas.microsoft.com/office/powerpoint/2010/main" val="347468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marL="0" indent="0" algn="ctr">
              <a:buNone/>
            </a:pPr>
            <a:r>
              <a:rPr lang="uk-UA" b="1" dirty="0" smtClean="0"/>
              <a:t>Компетентності: </a:t>
            </a:r>
          </a:p>
          <a:p>
            <a:pPr marL="0" indent="0">
              <a:buNone/>
            </a:pPr>
            <a:r>
              <a:rPr lang="uk-UA" dirty="0" smtClean="0"/>
              <a:t>ПРН </a:t>
            </a:r>
            <a:r>
              <a:rPr lang="uk-UA" dirty="0"/>
              <a:t>3. Демонструвати знання теорій, методів і функцій менеджменту, сучасних концепцій лідерства.</a:t>
            </a:r>
          </a:p>
          <a:p>
            <a:pPr marL="0" indent="0">
              <a:buNone/>
            </a:pPr>
            <a:r>
              <a:rPr lang="uk-UA" dirty="0"/>
              <a:t>ПРН 4. Демонструвати навички виявлення проблем та обґрунтування управлінських рішень.</a:t>
            </a:r>
          </a:p>
          <a:p>
            <a:pPr marL="0" indent="0">
              <a:buNone/>
            </a:pPr>
            <a:r>
              <a:rPr lang="uk-UA" dirty="0"/>
              <a:t>ПРН 6. Виявляти навички пошуку, збирання та аналізу інформації, розрахунку показників для обґрунтування управлінських рішень.</a:t>
            </a:r>
          </a:p>
          <a:p>
            <a:pPr marL="0" indent="0">
              <a:buNone/>
            </a:pPr>
            <a:r>
              <a:rPr lang="uk-UA" dirty="0"/>
              <a:t>ПРН 8. Застосовувати методи менеджменту для забезпечення ефективності діяльності організації.</a:t>
            </a:r>
          </a:p>
          <a:p>
            <a:pPr marL="0" indent="0">
              <a:buNone/>
            </a:pPr>
            <a:r>
              <a:rPr lang="uk-UA" dirty="0"/>
              <a:t>ПРН 9. Демонструвати навички взаємодії, лідерства, командної роботи.</a:t>
            </a:r>
          </a:p>
          <a:p>
            <a:pPr marL="0" indent="0">
              <a:buNone/>
            </a:pPr>
            <a:r>
              <a:rPr lang="uk-UA" dirty="0"/>
              <a:t>ПРН 16. Демонструвати навички самостійної роботи, гнучкого мислення, відкритості до нових знань, бути критичним і самокритичним.</a:t>
            </a:r>
          </a:p>
        </p:txBody>
      </p:sp>
    </p:spTree>
    <p:extLst>
      <p:ext uri="{BB962C8B-B14F-4D97-AF65-F5344CB8AC3E}">
        <p14:creationId xmlns:p14="http://schemas.microsoft.com/office/powerpoint/2010/main" val="344090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marL="0" indent="0" algn="ctr">
              <a:buNone/>
            </a:pPr>
            <a:r>
              <a:rPr lang="uk-UA" sz="2100" b="1" dirty="0"/>
              <a:t>Програма навчальної дисципліни</a:t>
            </a:r>
          </a:p>
          <a:p>
            <a:pPr marL="0" indent="0">
              <a:buNone/>
            </a:pPr>
            <a:endParaRPr lang="uk-UA" sz="2100" b="1" dirty="0"/>
          </a:p>
          <a:p>
            <a:pPr marL="0" indent="0">
              <a:buNone/>
            </a:pPr>
            <a:r>
              <a:rPr lang="uk-UA" sz="2100" b="1" dirty="0"/>
              <a:t>Змістовий модуль 1. Кризи підприємства. Економічні кризи</a:t>
            </a:r>
          </a:p>
          <a:p>
            <a:pPr marL="0" indent="0">
              <a:buNone/>
            </a:pPr>
            <a:endParaRPr lang="uk-UA" sz="2100" b="1" dirty="0"/>
          </a:p>
          <a:p>
            <a:pPr marL="0" indent="0">
              <a:buNone/>
            </a:pPr>
            <a:r>
              <a:rPr lang="uk-UA" sz="2100" b="1" dirty="0"/>
              <a:t>Тема 1. Кризи підприємства: сутність та діагностика</a:t>
            </a:r>
          </a:p>
          <a:p>
            <a:pPr marL="0" indent="0">
              <a:buNone/>
            </a:pPr>
            <a:r>
              <a:rPr lang="uk-UA" sz="2100" b="1" dirty="0"/>
              <a:t>Кризи: загальні поняття, причини виникнення та наслідки. Визначення сутності терміну «криза». Перелік та класифікація причин криз. Наслідки кризи.</a:t>
            </a:r>
          </a:p>
          <a:p>
            <a:pPr marL="0" indent="0">
              <a:buNone/>
            </a:pPr>
            <a:r>
              <a:rPr lang="uk-UA" sz="2100" b="1" dirty="0"/>
              <a:t>Класифікація криз. По масштабам. За проблематикою. За структурою відносин у соціально-економічній системі і диференціацією проблематики її розвитку. За безпосередніми причинами виникнення. За передбачуваністю. За протіканням. За глибиною. За строками.</a:t>
            </a:r>
          </a:p>
          <a:p>
            <a:pPr marL="0" indent="0">
              <a:buNone/>
            </a:pPr>
            <a:r>
              <a:rPr lang="uk-UA" sz="2100" b="1" dirty="0"/>
              <a:t>Основи розпізнавання криз. Сутність подолання криз. Ознаки криз. Моніторинг антикризового розвитку. Процес розпізнання криз.</a:t>
            </a:r>
          </a:p>
          <a:p>
            <a:pPr marL="0" indent="0">
              <a:buNone/>
            </a:pPr>
            <a:r>
              <a:rPr lang="uk-UA" sz="2100" b="1" dirty="0"/>
              <a:t>Діагностика криз. Сутність терміну «діагностика». Процес діагностики. Об'єкт діагностики. Ціль діагностики. Завдання діагностики. Вимоги до діагностики. Центральне питання в діагностуванні. Послідовність представлення результатів діагностики.</a:t>
            </a:r>
          </a:p>
          <a:p>
            <a:pPr marL="0" indent="0">
              <a:buNone/>
            </a:pPr>
            <a:endParaRPr lang="uk-UA" sz="2100" b="1" dirty="0"/>
          </a:p>
          <a:p>
            <a:pPr marL="0" indent="0">
              <a:buNone/>
            </a:pPr>
            <a:r>
              <a:rPr lang="uk-UA" sz="2100" b="1" dirty="0"/>
              <a:t>Тема 2. Економічні кризи</a:t>
            </a:r>
          </a:p>
          <a:p>
            <a:pPr marL="0" indent="0">
              <a:buNone/>
            </a:pPr>
            <a:r>
              <a:rPr lang="uk-UA" sz="2100" b="1" dirty="0"/>
              <a:t>Економічні кризи: сутність, причини появи. Історія економічних криз. Наукові теорії, що пояснюють причини економічних криз та циклів і їх характеристика.</a:t>
            </a:r>
          </a:p>
          <a:p>
            <a:pPr marL="0" indent="0">
              <a:buNone/>
            </a:pPr>
            <a:r>
              <a:rPr lang="uk-UA" sz="2100" b="1" dirty="0"/>
              <a:t>Цикли та економічні кризи. Етапи зміни наукових поглядів на економічні кризи та їх характеристика. Концепції «рівноважного ділового циклу» і «політичного ділового циклу». Фази циклу і їх прояв. Фактори, що викликають первісне скорочення сукупного попиту. Різновиди циклів та їх характеристика.</a:t>
            </a:r>
          </a:p>
          <a:p>
            <a:pPr marL="0" indent="0">
              <a:buNone/>
            </a:pPr>
            <a:r>
              <a:rPr lang="uk-UA" sz="2100" b="1" dirty="0"/>
              <a:t>Види економічних криз. Регулярні кризи та їх характеристика. Нерегулярні економічні кризи, різновиди та характеристика.</a:t>
            </a:r>
          </a:p>
          <a:p>
            <a:endParaRPr lang="ru-RU" dirty="0"/>
          </a:p>
        </p:txBody>
      </p:sp>
    </p:spTree>
    <p:extLst>
      <p:ext uri="{BB962C8B-B14F-4D97-AF65-F5344CB8AC3E}">
        <p14:creationId xmlns:p14="http://schemas.microsoft.com/office/powerpoint/2010/main" val="345782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55000" lnSpcReduction="20000"/>
          </a:bodyPr>
          <a:lstStyle/>
          <a:p>
            <a:pPr marL="0" indent="0" algn="ctr">
              <a:buNone/>
            </a:pPr>
            <a:r>
              <a:rPr lang="uk-UA" sz="2100" b="1" dirty="0"/>
              <a:t>Змістовий модуль 2. Стійкість суб’єктів господарювання та необхідність антикризового управління. Функціональний і антикризовий менеджмент</a:t>
            </a:r>
          </a:p>
          <a:p>
            <a:pPr marL="0" indent="0" algn="ctr">
              <a:buNone/>
            </a:pPr>
            <a:endParaRPr lang="uk-UA" sz="2100" b="1" dirty="0"/>
          </a:p>
          <a:p>
            <a:pPr marL="0" indent="0" algn="ctr">
              <a:buNone/>
            </a:pPr>
            <a:r>
              <a:rPr lang="uk-UA" sz="2100" b="1" dirty="0"/>
              <a:t>Тема 3. Стійкість суб’єктів господарювання та необхідність антикризового управління</a:t>
            </a:r>
          </a:p>
          <a:p>
            <a:pPr marL="0" indent="0" algn="ctr">
              <a:buNone/>
            </a:pPr>
            <a:r>
              <a:rPr lang="uk-UA" sz="2100" b="1" dirty="0"/>
              <a:t>Поняття стійкості і її види. Сутність терміну «стійкість управління». Фактори, що впливають на стійкість управління. Основні види стійкості на рівні підприємства. Сутність «рівноваги» та «</a:t>
            </a:r>
            <a:r>
              <a:rPr lang="uk-UA" sz="2100" b="1" dirty="0" err="1"/>
              <a:t>гомеостазису</a:t>
            </a:r>
            <a:r>
              <a:rPr lang="uk-UA" sz="2100" b="1" dirty="0"/>
              <a:t>». Види стійкості. Гнучкість управління.</a:t>
            </a:r>
          </a:p>
          <a:p>
            <a:pPr marL="0" indent="0" algn="ctr">
              <a:buNone/>
            </a:pPr>
            <a:r>
              <a:rPr lang="uk-UA" sz="2100" b="1" dirty="0"/>
              <a:t>Стійкість підприємства, кризи та антикризовий менеджмент. Фактори що впливають на виникнення кризи і порушення стійкості роботи фірми. Система контролю і раннього виявлення ознак майбутньої кризової ситуації на підприємстві та її складові. Сукупність проблем, що породжують кризи та порушують стійкість організації.</a:t>
            </a:r>
          </a:p>
          <a:p>
            <a:pPr marL="0" indent="0" algn="ctr">
              <a:buNone/>
            </a:pPr>
            <a:r>
              <a:rPr lang="uk-UA" sz="2100" b="1" dirty="0"/>
              <a:t>Керовані перемінні в організації й антикризове управління. Основні перемінні в самій організації, що вимагають особливої уваги керівництва, та впливають на її стійкість. Основні внутрішні перемінні фактори фірми та результати їх взаємодії. Головне завдання антикризового менеджменту на підприємстві.</a:t>
            </a:r>
          </a:p>
          <a:p>
            <a:pPr marL="0" indent="0" algn="ctr">
              <a:buNone/>
            </a:pPr>
            <a:endParaRPr lang="uk-UA" sz="2100" b="1" dirty="0"/>
          </a:p>
          <a:p>
            <a:pPr marL="0" indent="0" algn="ctr">
              <a:buNone/>
            </a:pPr>
            <a:r>
              <a:rPr lang="uk-UA" sz="2100" b="1" dirty="0"/>
              <a:t>Тема 4. Функціональний і антикризовий менеджмент</a:t>
            </a:r>
          </a:p>
          <a:p>
            <a:pPr marL="0" indent="0" algn="ctr">
              <a:buNone/>
            </a:pPr>
            <a:r>
              <a:rPr lang="uk-UA" sz="2100" b="1" dirty="0"/>
              <a:t>Основні функції управління та основи виникнення кризи. Аналіз, як функція управління та її сутність для антикризового менеджменту. Планування, як функція управління та її сутність для антикризового менеджменту. Організація, як функція управління та її сутність для антикризового менеджменту. Мотивація, як функція управління та її сутність для антикризового менеджменту. Управління, як функція управління та її сутність для антикризового менеджменту. Облік, як функція управління та її сутність для антикризового менеджменту. Контроль, як функція управління та її сутність для антикризового менеджменту. Регулювання, як функція управління та її сутність для антикризового менеджменту. Координація, як функція управління та її сутність для антикризового менеджменту. Керовані та некеровані процеси у організації. Антикризовий розвиток.</a:t>
            </a:r>
          </a:p>
          <a:p>
            <a:pPr marL="0" indent="0" algn="ctr">
              <a:buNone/>
            </a:pPr>
            <a:r>
              <a:rPr lang="uk-UA" sz="2100" b="1" dirty="0"/>
              <a:t>Зв’язок функціонального та антикризового менеджменту. Сутність функціональних та ситуаційних завдань. Укрупнена схема управління за кризовою ситуацією і характеристика її складових. Варіанти розвитку кризової ситуації на підприємстві та їх характеристика.</a:t>
            </a:r>
          </a:p>
          <a:p>
            <a:pPr marL="0" indent="0" algn="ctr">
              <a:buNone/>
            </a:pPr>
            <a:r>
              <a:rPr lang="uk-UA" sz="2100" b="1" dirty="0"/>
              <a:t>Значення та необхідність антикризового управління на підприємстві. Сутність терміну «антикризове управління». Основна мета антикризового управління. Положення антикризового управління. </a:t>
            </a:r>
          </a:p>
          <a:p>
            <a:pPr marL="0" indent="0" algn="ctr">
              <a:buNone/>
            </a:pPr>
            <a:r>
              <a:rPr lang="uk-UA" sz="2100" b="1" dirty="0"/>
              <a:t>Основні ознаки антикризового менеджменту. Предмет впливу антикризового управління. Властивості системи антикризового управління. Особливості в процесах і технологіях антикризового управління. Основні причини криз і шляхи антикризового управління. Пріоритети у антикризовому управлінні. Характеристики антикризового управління та їх деталізація. Стратегії антикризового управління.</a:t>
            </a:r>
          </a:p>
        </p:txBody>
      </p:sp>
    </p:spTree>
    <p:extLst>
      <p:ext uri="{BB962C8B-B14F-4D97-AF65-F5344CB8AC3E}">
        <p14:creationId xmlns:p14="http://schemas.microsoft.com/office/powerpoint/2010/main" val="37201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7500" lnSpcReduction="20000"/>
          </a:bodyPr>
          <a:lstStyle/>
          <a:p>
            <a:pPr marL="0" indent="0" algn="ctr">
              <a:buNone/>
            </a:pPr>
            <a:r>
              <a:rPr lang="uk-UA" sz="2100" b="1" dirty="0"/>
              <a:t>Змістовий модуль 3. Фактори та технологія антикризового менеджменту. Організація робіт по виходу підприємства з кризи</a:t>
            </a:r>
          </a:p>
          <a:p>
            <a:pPr marL="0" indent="0" algn="ctr">
              <a:buNone/>
            </a:pPr>
            <a:endParaRPr lang="uk-UA" sz="2100" b="1" dirty="0"/>
          </a:p>
          <a:p>
            <a:pPr marL="0" indent="0" algn="ctr">
              <a:buNone/>
            </a:pPr>
            <a:r>
              <a:rPr lang="uk-UA" sz="2100" b="1" dirty="0"/>
              <a:t>Тема 5. Фактори та технологія антикризового менеджменту</a:t>
            </a:r>
          </a:p>
          <a:p>
            <a:pPr marL="0" indent="0" algn="ctr">
              <a:buNone/>
            </a:pPr>
            <a:r>
              <a:rPr lang="uk-UA" sz="2100" b="1" dirty="0"/>
              <a:t>Фактори антикризового управління. Професіоналізм антикризового управління і спеціальна підготовка. Мистецтво управління, дане природою і придбане в процесі спеціальної підготовки. Методологія розробки ризикованих рішень. Науковий аналіз обстановки, прогнозування тенденцій. Корпоративність. Лідерство. Оперативність і гнучкість управління. Стратегія і якість антикризових програм. Людський фактор. Система моніторингу кризових ситуацій.</a:t>
            </a:r>
          </a:p>
          <a:p>
            <a:pPr marL="0" indent="0" algn="ctr">
              <a:buNone/>
            </a:pPr>
            <a:r>
              <a:rPr lang="uk-UA" sz="2100" b="1" dirty="0"/>
              <a:t>Технологія антикризового управління. Сутність та характеристика етапів. </a:t>
            </a:r>
          </a:p>
          <a:p>
            <a:pPr marL="0" indent="0" algn="ctr">
              <a:buNone/>
            </a:pPr>
            <a:endParaRPr lang="uk-UA" sz="2100" b="1" dirty="0"/>
          </a:p>
          <a:p>
            <a:pPr marL="0" indent="0" algn="ctr">
              <a:buNone/>
            </a:pPr>
            <a:r>
              <a:rPr lang="uk-UA" sz="2100" b="1" dirty="0"/>
              <a:t>Тема 6. Організація робіт по виходу підприємства з кризи</a:t>
            </a:r>
          </a:p>
          <a:p>
            <a:pPr marL="0" indent="0" algn="ctr">
              <a:buNone/>
            </a:pPr>
            <a:r>
              <a:rPr lang="uk-UA" sz="2100" b="1" dirty="0"/>
              <a:t>Механізм організації антикризової команди та розробка антикризових дій. Принципи створення єдиної команди.</a:t>
            </a:r>
          </a:p>
          <a:p>
            <a:pPr marL="0" indent="0" algn="ctr">
              <a:buNone/>
            </a:pPr>
            <a:r>
              <a:rPr lang="uk-UA" sz="2100" b="1" dirty="0"/>
              <a:t>Аналіз та прогнозування розвитку кризи на підприємстві. Етапи оцінки і діагностики кризових ситуацій. Аналіз фінансового стану підприємства. Напрямки експрес-діагностики фінансового стану підприємства. Методи прогнозування. Експертні методи прогнозування та їх характеристика.</a:t>
            </a:r>
          </a:p>
          <a:p>
            <a:pPr marL="0" indent="0" algn="ctr">
              <a:buNone/>
            </a:pPr>
            <a:r>
              <a:rPr lang="uk-UA" sz="2100" b="1" dirty="0"/>
              <a:t>Побудова механізму прийняття рішень в умовах кризи. Фактори, що впливають на якість управлінських рішень при антикризовому управлінні. </a:t>
            </a:r>
          </a:p>
          <a:p>
            <a:pPr marL="0" indent="0" algn="ctr">
              <a:buNone/>
            </a:pPr>
            <a:r>
              <a:rPr lang="uk-UA" sz="2100" b="1" dirty="0"/>
              <a:t>Механізм реалізації антикризового менеджменту на підприємстві. Оперативні та стратегічні заходи виведення підприємства з кризи. Принципи стійкості роботи фірми й управління нею. Негативні та позитивні наслідки кризи на підприємстві.</a:t>
            </a:r>
          </a:p>
        </p:txBody>
      </p:sp>
    </p:spTree>
    <p:extLst>
      <p:ext uri="{BB962C8B-B14F-4D97-AF65-F5344CB8AC3E}">
        <p14:creationId xmlns:p14="http://schemas.microsoft.com/office/powerpoint/2010/main" val="450426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62500" lnSpcReduction="20000"/>
          </a:bodyPr>
          <a:lstStyle/>
          <a:p>
            <a:pPr marL="0" indent="0" algn="ctr">
              <a:buNone/>
            </a:pPr>
            <a:r>
              <a:rPr lang="uk-UA" sz="2100" b="1" dirty="0"/>
              <a:t>Змістовий модуль 4. Роль персоналу в антикризовому управлінні. Роль та місце менеджера в антикризовому управлінні</a:t>
            </a:r>
          </a:p>
          <a:p>
            <a:pPr marL="0" indent="0" algn="ctr">
              <a:buNone/>
            </a:pPr>
            <a:endParaRPr lang="uk-UA" sz="2100" b="1" dirty="0"/>
          </a:p>
          <a:p>
            <a:pPr marL="0" indent="0" algn="ctr">
              <a:buNone/>
            </a:pPr>
            <a:r>
              <a:rPr lang="uk-UA" sz="2100" b="1" dirty="0"/>
              <a:t>Тема 7. Роль персоналу в антикризовому управлінні</a:t>
            </a:r>
          </a:p>
          <a:p>
            <a:pPr marL="0" indent="0" algn="ctr">
              <a:buNone/>
            </a:pPr>
            <a:r>
              <a:rPr lang="uk-UA" sz="2100" b="1" dirty="0"/>
              <a:t>Людський фактор та кризові ситуації. Проблеми забезпечення якості праці при антикризовому управлінні. Якість (ефективність) праці. Стимулювання персоналу. Особливості стимулювання персоналу в умовах кризи на підприємстві. </a:t>
            </a:r>
          </a:p>
          <a:p>
            <a:pPr marL="0" indent="0" algn="ctr">
              <a:buNone/>
            </a:pPr>
            <a:r>
              <a:rPr lang="uk-UA" sz="2100" b="1" dirty="0"/>
              <a:t>Механізм управління персоналом при антикризовому менеджменті. Принципи управління персоналом. Різновиди принципів управління персоналом на підприємстві. Загальні принципи управління персоналом на підприємстві. Специфічні принципи управління персоналом на підприємстві. Приватні принципи управління персоналом на підприємстві. Принципи управління персоналом при антикризовому менеджменті.</a:t>
            </a:r>
          </a:p>
          <a:p>
            <a:pPr marL="0" indent="0" algn="ctr">
              <a:buNone/>
            </a:pPr>
            <a:r>
              <a:rPr lang="uk-UA" sz="2100" b="1" dirty="0"/>
              <a:t>Боротьба зі стресами як елемент антикризового управління персоналом на підприємстві. Сутність терміну «стрес». Складові частини стресу. Стан паніки. Осмислений процес діяльності людини. Стани стресу в залежності від співвідношення між часом паніки і загальним часом стресу. Індивідуальна та колективна паніка. Позитивні та негативні аспекти панічного стану людини. Основні причини паніки. Підготовка до можливих напружених ситуацій. Шляхи розвитку методології з роботи в умовах паніки. Формула Карнегі.</a:t>
            </a:r>
          </a:p>
          <a:p>
            <a:pPr marL="0" indent="0" algn="ctr">
              <a:buNone/>
            </a:pPr>
            <a:endParaRPr lang="uk-UA" sz="2100" b="1" dirty="0"/>
          </a:p>
          <a:p>
            <a:pPr marL="0" indent="0" algn="ctr">
              <a:buNone/>
            </a:pPr>
            <a:r>
              <a:rPr lang="uk-UA" sz="2100" b="1" dirty="0"/>
              <a:t>Тема 8. Роль та місце менеджера в антикризовому управлінні</a:t>
            </a:r>
          </a:p>
          <a:p>
            <a:pPr marL="0" indent="0" algn="ctr">
              <a:buNone/>
            </a:pPr>
            <a:r>
              <a:rPr lang="uk-UA" sz="2100" b="1" dirty="0"/>
              <a:t>Менеджер в антикризовому управлінні на підприємстві. Робота арбітражним керівником в умовах кризи на підприємстві. Напрями роботи арбітражного керівника. Вимоги до арбітражного керівника. Особливості роботи арбітражного керівника. Робота фахівцем з антикризового управління. Сутність терміну «менеджер з антикризового управління». Функції менеджеру з антикризового управління та їх характеристика.</a:t>
            </a:r>
          </a:p>
          <a:p>
            <a:pPr marL="0" indent="0" algn="ctr">
              <a:buNone/>
            </a:pPr>
            <a:r>
              <a:rPr lang="uk-UA" sz="2100" b="1" dirty="0"/>
              <a:t>Робота менеджера в кризовій ситуації. Робота менеджера в передкризовій ситуації. </a:t>
            </a:r>
          </a:p>
          <a:p>
            <a:pPr marL="0" indent="0" algn="ctr">
              <a:buNone/>
            </a:pPr>
            <a:r>
              <a:rPr lang="uk-UA" sz="2100" b="1" dirty="0"/>
              <a:t>Ролі менеджера в антикризовому менеджменті. «Керівник», сутність ролі та її характеристика. «Лідер», сутність ролі та її характеристика. «Наставник», сутність ролі та її характеристика. «Дипломат», сутність ролі та її характеристика. «Підприємець», сутність ролі та її характеристика. «</a:t>
            </a:r>
            <a:r>
              <a:rPr lang="uk-UA" sz="2100" b="1" dirty="0" err="1"/>
              <a:t>Інноватор</a:t>
            </a:r>
            <a:r>
              <a:rPr lang="uk-UA" sz="2100" b="1" dirty="0"/>
              <a:t>», сутність ролі та її характеристика. «Дослідник-прогнозист», сутність ролі та її характеристика. «Інформаційний центр», сутність ролі та її характеристика. Умови успішної реалізації ролей антикризового керівника</a:t>
            </a:r>
          </a:p>
        </p:txBody>
      </p:sp>
    </p:spTree>
    <p:extLst>
      <p:ext uri="{BB962C8B-B14F-4D97-AF65-F5344CB8AC3E}">
        <p14:creationId xmlns:p14="http://schemas.microsoft.com/office/powerpoint/2010/main" val="401573716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1473</Words>
  <Application>Microsoft Office PowerPoint</Application>
  <PresentationFormat>Экран (4:3)</PresentationFormat>
  <Paragraphs>67</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Навчальна дисципліна «АНТИКРИЗОВЕ УПРАВЛІННЯ»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10</cp:revision>
  <dcterms:created xsi:type="dcterms:W3CDTF">2020-08-26T06:53:27Z</dcterms:created>
  <dcterms:modified xsi:type="dcterms:W3CDTF">2022-11-21T15:22:19Z</dcterms:modified>
</cp:coreProperties>
</file>