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4" r:id="rId4"/>
    <p:sldId id="265" r:id="rId5"/>
    <p:sldId id="258" r:id="rId6"/>
    <p:sldId id="259" r:id="rId7"/>
    <p:sldId id="260" r:id="rId8"/>
    <p:sldId id="261" r:id="rId9"/>
    <p:sldId id="262" r:id="rId10"/>
    <p:sldId id="26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06.09.2024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06.09.2024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06.09.2024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06.09.2024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06.09.2024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06.09.2024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06.09.2024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988840"/>
            <a:ext cx="8229600" cy="1143000"/>
          </a:xfrm>
        </p:spPr>
        <p:txBody>
          <a:bodyPr>
            <a:normAutofit fontScale="90000"/>
          </a:bodyPr>
          <a:lstStyle/>
          <a:p>
            <a:r>
              <a:rPr lang="uk-UA" dirty="0" smtClean="0"/>
              <a:t>Навчальна дисципліна «</a:t>
            </a:r>
            <a:r>
              <a:rPr lang="ru-RU" dirty="0" smtClean="0"/>
              <a:t>АНТИКРИЗОВЕ УПРАВЛІННЯ</a:t>
            </a:r>
            <a:r>
              <a:rPr lang="uk-UA" dirty="0" smtClean="0"/>
              <a:t>»</a:t>
            </a:r>
            <a:endParaRPr lang="ru-RU" dirty="0"/>
          </a:p>
        </p:txBody>
      </p:sp>
      <p:sp>
        <p:nvSpPr>
          <p:cNvPr id="3" name="Объект 2"/>
          <p:cNvSpPr>
            <a:spLocks noGrp="1"/>
          </p:cNvSpPr>
          <p:nvPr>
            <p:ph idx="1"/>
          </p:nvPr>
        </p:nvSpPr>
        <p:spPr>
          <a:xfrm>
            <a:off x="457200" y="4221088"/>
            <a:ext cx="8229600" cy="1905075"/>
          </a:xfrm>
        </p:spPr>
        <p:txBody>
          <a:bodyPr/>
          <a:lstStyle/>
          <a:p>
            <a:pPr marL="0" indent="0" algn="r">
              <a:buNone/>
            </a:pPr>
            <a:r>
              <a:rPr lang="uk-UA" dirty="0" smtClean="0"/>
              <a:t>Викладач: </a:t>
            </a:r>
            <a:r>
              <a:rPr lang="uk-UA" dirty="0" err="1" smtClean="0"/>
              <a:t>к.е.н</a:t>
            </a:r>
            <a:r>
              <a:rPr lang="uk-UA" dirty="0" smtClean="0"/>
              <a:t>., доц. </a:t>
            </a:r>
            <a:r>
              <a:rPr lang="uk-UA" dirty="0" err="1" smtClean="0"/>
              <a:t>Хацер</a:t>
            </a:r>
            <a:r>
              <a:rPr lang="uk-UA" dirty="0" smtClean="0"/>
              <a:t> М.В.</a:t>
            </a:r>
            <a:endParaRPr lang="ru-RU"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dirty="0" smtClean="0"/>
              <a:t>Кафедра «Підприємництва, менеджменту організацій та логістики»</a:t>
            </a:r>
            <a:endParaRPr lang="ru-RU"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408712"/>
          </a:xfrm>
        </p:spPr>
        <p:txBody>
          <a:bodyPr>
            <a:normAutofit fontScale="62500" lnSpcReduction="20000"/>
          </a:bodyPr>
          <a:lstStyle/>
          <a:p>
            <a:pPr marL="0" indent="0" algn="ctr">
              <a:buNone/>
            </a:pPr>
            <a:r>
              <a:rPr lang="uk-UA" sz="2100" b="1" dirty="0"/>
              <a:t>Змістовий модуль 5. Роль персоналу в антикризовому управлінні</a:t>
            </a:r>
          </a:p>
          <a:p>
            <a:pPr marL="0" indent="0" algn="ctr">
              <a:buNone/>
            </a:pPr>
            <a:endParaRPr lang="uk-UA" sz="2100" b="1" dirty="0"/>
          </a:p>
          <a:p>
            <a:pPr marL="0" indent="0" algn="ctr">
              <a:buNone/>
            </a:pPr>
            <a:r>
              <a:rPr lang="uk-UA" sz="2100" b="1" dirty="0"/>
              <a:t>Тема 7. Роль персоналу в антикризовому управлінні</a:t>
            </a:r>
          </a:p>
          <a:p>
            <a:pPr marL="0" indent="0" algn="ctr">
              <a:buNone/>
            </a:pPr>
            <a:r>
              <a:rPr lang="uk-UA" sz="2100" b="1" dirty="0"/>
              <a:t>Людський фактор та кризові ситуації. Проблеми забезпечення якості праці при антикризовому управлінні. Якість (ефективність) праці. Стимулювання персоналу. Особливості стимулювання персоналу в умовах кризи на підприємстві. </a:t>
            </a:r>
          </a:p>
          <a:p>
            <a:pPr marL="0" indent="0" algn="ctr">
              <a:buNone/>
            </a:pPr>
            <a:r>
              <a:rPr lang="uk-UA" sz="2100" b="1" dirty="0"/>
              <a:t>Механізм управління персоналом при антикризовому менеджменті. Принципи управління персоналом. Різновиди принципів управління персоналом на підприємстві. Загальні принципи управління персоналом на підприємстві. Специфічні принципи управління персоналом на підприємстві. Приватні принципи управління персоналом на підприємстві. Принципи управління персоналом при антикризовому менеджменті.</a:t>
            </a:r>
          </a:p>
          <a:p>
            <a:pPr marL="0" indent="0" algn="ctr">
              <a:buNone/>
            </a:pPr>
            <a:r>
              <a:rPr lang="uk-UA" sz="2100" b="1" dirty="0"/>
              <a:t>Боротьба зі стресами як елемент антикризового управління персоналом на підприємстві. Сутність терміну «стрес». Складові частини стресу. Стан паніки. Осмислений процес діяльності людини. Стани стресу в залежності від співвідношення між часом паніки і загальним часом стресу. Індивідуальна та колективна паніка. Позитивні та негативні аспекти панічного стану людини. Основні причини паніки. Підготовка до можливих напружених ситуацій. Шляхи розвитку методології з роботи в умовах паніки. Формула Карнегі.</a:t>
            </a:r>
          </a:p>
          <a:p>
            <a:pPr marL="0" indent="0" algn="ctr">
              <a:buNone/>
            </a:pPr>
            <a:endParaRPr lang="uk-UA" sz="2100" b="1" dirty="0"/>
          </a:p>
          <a:p>
            <a:pPr marL="0" indent="0" algn="ctr">
              <a:buNone/>
            </a:pPr>
            <a:r>
              <a:rPr lang="uk-UA" sz="2100" b="1" dirty="0"/>
              <a:t>Змістовий модуль 6. Роль та місце менеджера в антикризовому управлінні</a:t>
            </a:r>
          </a:p>
          <a:p>
            <a:pPr marL="0" indent="0" algn="ctr">
              <a:buNone/>
            </a:pPr>
            <a:endParaRPr lang="uk-UA" sz="2100" b="1" dirty="0"/>
          </a:p>
          <a:p>
            <a:pPr marL="0" indent="0" algn="ctr">
              <a:buNone/>
            </a:pPr>
            <a:r>
              <a:rPr lang="uk-UA" sz="2100" b="1" dirty="0"/>
              <a:t>Тема 8. Роль та місце менеджера в антикризовому управлінні</a:t>
            </a:r>
          </a:p>
          <a:p>
            <a:pPr marL="0" indent="0" algn="ctr">
              <a:buNone/>
            </a:pPr>
            <a:r>
              <a:rPr lang="uk-UA" sz="2100" b="1" dirty="0"/>
              <a:t>Менеджер в антикризовому управлінні на підприємстві. Робота арбітражним керівником в умовах кризи на підприємстві. Напрями роботи арбітражного керівника. Вимоги до арбітражного керівника. Особливості роботи арбітражного керівника. Робота фахівцем з антикризового управління. Сутність терміна «менеджер з антикризового управління». Функції менеджеру з антикризового управління та їх характеристика.</a:t>
            </a:r>
          </a:p>
          <a:p>
            <a:pPr marL="0" indent="0" algn="ctr">
              <a:buNone/>
            </a:pPr>
            <a:r>
              <a:rPr lang="uk-UA" sz="2100" b="1" dirty="0"/>
              <a:t>Робота менеджера в кризовій ситуації. Робота менеджера в передкризовій ситуації. </a:t>
            </a:r>
          </a:p>
          <a:p>
            <a:pPr marL="0" indent="0" algn="ctr">
              <a:buNone/>
            </a:pPr>
            <a:r>
              <a:rPr lang="uk-UA" sz="2100" b="1" dirty="0"/>
              <a:t>Ролі менеджера в антикризовому менеджменті. «Керівник», сутність ролі та її характеристика. «Лідер», сутність ролі та її характеристика. «Наставник», сутність ролі та її характеристика. «Дипломат», сутність ролі та її характеристика. «Підприємець», сутність ролі та її характеристика. «</a:t>
            </a:r>
            <a:r>
              <a:rPr lang="uk-UA" sz="2100" b="1" dirty="0" err="1"/>
              <a:t>Інноватор</a:t>
            </a:r>
            <a:r>
              <a:rPr lang="uk-UA" sz="2100" b="1" dirty="0"/>
              <a:t>», сутність ролі та її характеристика. «Дослідник-прогнозист», сутність ролі та її характеристика. «Інформаційний центр», сутність ролі та її характеристика. Умови успішної реалізації ролей антикризового керівника.</a:t>
            </a:r>
            <a:endParaRPr lang="uk-UA" sz="2100" b="1" dirty="0"/>
          </a:p>
        </p:txBody>
      </p:sp>
    </p:spTree>
    <p:extLst>
      <p:ext uri="{BB962C8B-B14F-4D97-AF65-F5344CB8AC3E}">
        <p14:creationId xmlns:p14="http://schemas.microsoft.com/office/powerpoint/2010/main" val="4015737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70000" lnSpcReduction="20000"/>
          </a:bodyPr>
          <a:lstStyle/>
          <a:p>
            <a:r>
              <a:rPr lang="uk-UA" sz="4500" b="1" dirty="0">
                <a:solidFill>
                  <a:schemeClr val="tx1"/>
                </a:solidFill>
              </a:rPr>
              <a:t>Метою вивчення навчальної дисципліни «Антикризове управління» є засвоєння теоретико-методологічних, методичних, технологічних особливостей організації та виконання антикризового управління; набуття навичок та умінь використання антикризового управління для прийняття ефективних організаційних і виробничих рішень.</a:t>
            </a:r>
            <a:endParaRPr lang="ru-RU"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32500" lnSpcReduction="20000"/>
          </a:bodyPr>
          <a:lstStyle/>
          <a:p>
            <a:r>
              <a:rPr lang="uk-UA" sz="4500" b="1" dirty="0">
                <a:solidFill>
                  <a:schemeClr val="tx1"/>
                </a:solidFill>
              </a:rPr>
              <a:t>Цей курс охоплює широкий спектр тем, пов'язаних з антикризовим управлінням, зокрема: Кризи підприємства: сутність та діагностика; Економічні кризи; Стійкість суб’єктів господарювання та необхідність антикризового управління; Функціональний і антикризовий менеджмент; Фактори та технологія антикризового менеджменту; Організація робіт по виходу підприємства з кризи; Роль персоналу в антикризовому управлінні; Роль та місце менеджера в антикризовому управлінні.</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є важливим для здобувачів вищої освіти, які прагнуть будувати кар'єру в сфері менеджменту, оскільки він дає їм знання та навички, необхідні для: класифікації криз у економічних системах різного рівня; класифікації економічних криз; визначення виду стійкості на рівні підприємства; визначення основних ознак антикризового управління на підприємстві; використання технології антикризового управління на підприємстві; побудови механізму прийняття рішень в умовах кризи; побудови механізму управління персоналом при антикризовому менеджменті; організації роботи менеджеру в кризових ситуаціях.</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відповідає сучасним вимогам ринку праці, оскільки він готує фахівців, які володіють: знаннями щодо сутності, класифікації та причин виникнення криз, економічних криз на </a:t>
            </a:r>
            <a:r>
              <a:rPr lang="uk-UA" sz="4500" b="1" dirty="0" err="1">
                <a:solidFill>
                  <a:schemeClr val="tx1"/>
                </a:solidFill>
              </a:rPr>
              <a:t>макро-</a:t>
            </a:r>
            <a:r>
              <a:rPr lang="uk-UA" sz="4500" b="1" dirty="0">
                <a:solidFill>
                  <a:schemeClr val="tx1"/>
                </a:solidFill>
              </a:rPr>
              <a:t> та мікрорівнях функціонування економічних систем; навичками діагностики причин та глибини кризи на підприємстві; знаннями щодо побудови антикризового управління на підприємстві; навичками підготовки персоналу до роботи у кризових умовах; знаннями щодо роботи антикризового менеджера.</a:t>
            </a:r>
          </a:p>
        </p:txBody>
      </p:sp>
    </p:spTree>
    <p:extLst>
      <p:ext uri="{BB962C8B-B14F-4D97-AF65-F5344CB8AC3E}">
        <p14:creationId xmlns:p14="http://schemas.microsoft.com/office/powerpoint/2010/main" val="1194697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32500" lnSpcReduction="20000"/>
          </a:bodyPr>
          <a:lstStyle/>
          <a:p>
            <a:r>
              <a:rPr lang="uk-UA" sz="4500" b="1" dirty="0">
                <a:solidFill>
                  <a:schemeClr val="tx1"/>
                </a:solidFill>
              </a:rPr>
              <a:t>Без знань та навичок, які дає цей курс, фахівцеві буде складно: виробити навички використання антикризового управління в фінансово-господарській діяльності підприємства для забезпечення його конкурентоспроможності та фінансової стійкості; зрозуміти особливості здійснення антикризового управління на підприємствах; набути вмінь з застосування комплексу спеціальних методів та технологій, що використовуються при антикризовому управлінні; виробити навички використовувати результати антикризового управління для підвищення ефективності прийняття управлінських рішень.</a:t>
            </a:r>
          </a:p>
          <a:p>
            <a:endParaRPr lang="uk-UA" sz="4500" b="1" dirty="0" smtClean="0">
              <a:solidFill>
                <a:schemeClr val="tx1"/>
              </a:solidFill>
            </a:endParaRPr>
          </a:p>
          <a:p>
            <a:r>
              <a:rPr lang="uk-UA" sz="4500" b="1" dirty="0" smtClean="0">
                <a:solidFill>
                  <a:schemeClr val="tx1"/>
                </a:solidFill>
              </a:rPr>
              <a:t>Навчальна </a:t>
            </a:r>
            <a:r>
              <a:rPr lang="uk-UA" sz="4500" b="1" dirty="0">
                <a:solidFill>
                  <a:schemeClr val="tx1"/>
                </a:solidFill>
              </a:rPr>
              <a:t>дисципліна «Антикризове управління» входить до дисципліни вільного вибору студента в межах спеціальності 073 «Менеджмент» для освітньо-професійної програми «Менеджмент організацій і адміністрування». </a:t>
            </a:r>
          </a:p>
          <a:p>
            <a:endParaRPr lang="uk-UA" sz="4500" b="1" dirty="0" smtClean="0">
              <a:solidFill>
                <a:schemeClr val="tx1"/>
              </a:solidFill>
            </a:endParaRPr>
          </a:p>
          <a:p>
            <a:r>
              <a:rPr lang="uk-UA" sz="4500" b="1" dirty="0" smtClean="0">
                <a:solidFill>
                  <a:schemeClr val="tx1"/>
                </a:solidFill>
              </a:rPr>
              <a:t>Вміння </a:t>
            </a:r>
            <a:r>
              <a:rPr lang="uk-UA" sz="4500" b="1" dirty="0">
                <a:solidFill>
                  <a:schemeClr val="tx1"/>
                </a:solidFill>
              </a:rPr>
              <a:t>аналізувати й структурувати проблеми суб’єктів підприємницької діяльності, формувати обґрунтовані рішення у сфері антикризового управління є ключовою компетенцією, що визначає конкурентоспроможність сучасних менеджерів на вітчизняному та закордонних ринках праці. Навчальний матеріал дозволить майбутньому фахівцю отримати знання та практичні навички відносно антикризового управління діяльністю бізнес-одиниць. Здобута кваліфікація та компетенції під час навчання з дисципліни є важливими для практичної управлінської діяльності та забезпечать додаткові конкурентні переваги на ринку праці, а також підвищать ефективність та результативність управлінської діяльності.</a:t>
            </a:r>
          </a:p>
        </p:txBody>
      </p:sp>
    </p:spTree>
    <p:extLst>
      <p:ext uri="{BB962C8B-B14F-4D97-AF65-F5344CB8AC3E}">
        <p14:creationId xmlns:p14="http://schemas.microsoft.com/office/powerpoint/2010/main" val="165221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ru-RU" dirty="0"/>
              <a:t>Паспорт </a:t>
            </a:r>
            <a:r>
              <a:rPr lang="uk-UA" dirty="0" smtClean="0"/>
              <a:t>навчальної</a:t>
            </a:r>
            <a:r>
              <a:rPr lang="ru-RU" dirty="0" smtClean="0"/>
              <a:t> </a:t>
            </a:r>
            <a:r>
              <a:rPr lang="uk-UA" dirty="0" smtClean="0"/>
              <a:t>дисципліни</a:t>
            </a:r>
          </a:p>
          <a:p>
            <a:pPr marL="0" indent="0" algn="ctr">
              <a:buNone/>
            </a:pP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42190848"/>
              </p:ext>
            </p:extLst>
          </p:nvPr>
        </p:nvGraphicFramePr>
        <p:xfrm>
          <a:off x="683568" y="1124743"/>
          <a:ext cx="7920880" cy="5184578"/>
        </p:xfrm>
        <a:graphic>
          <a:graphicData uri="http://schemas.openxmlformats.org/drawingml/2006/table">
            <a:tbl>
              <a:tblPr firstRow="1" firstCol="1" bandRow="1"/>
              <a:tblGrid>
                <a:gridCol w="2482938"/>
                <a:gridCol w="2718971"/>
                <a:gridCol w="2718971"/>
              </a:tblGrid>
              <a:tr h="487548">
                <a:tc>
                  <a:txBody>
                    <a:bodyPr/>
                    <a:lstStyle/>
                    <a:p>
                      <a:pPr algn="ctr">
                        <a:lnSpc>
                          <a:spcPct val="115000"/>
                        </a:lnSpc>
                        <a:spcAft>
                          <a:spcPts val="0"/>
                        </a:spcAft>
                      </a:pPr>
                      <a:r>
                        <a:rPr lang="uk-UA" sz="800" b="1" kern="100">
                          <a:effectLst/>
                          <a:latin typeface="Times New Roman"/>
                          <a:ea typeface="Droid Sans Fallback"/>
                          <a:cs typeface="FreeSans"/>
                        </a:rPr>
                        <a:t>Нормативні показники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денна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заочна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412">
                <a:tc>
                  <a:txBody>
                    <a:bodyPr/>
                    <a:lstStyle/>
                    <a:p>
                      <a:pPr algn="ctr">
                        <a:lnSpc>
                          <a:spcPct val="107000"/>
                        </a:lnSpc>
                        <a:spcAft>
                          <a:spcPts val="0"/>
                        </a:spcAft>
                      </a:pPr>
                      <a:r>
                        <a:rPr lang="uk-UA" sz="600" b="1" i="1" kern="100">
                          <a:effectLst/>
                          <a:latin typeface="Times New Roman"/>
                          <a:ea typeface="Droid Sans Fallback"/>
                          <a:cs typeface="FreeSans"/>
                        </a:rPr>
                        <a:t>1</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2</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3</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534">
                <a:tc>
                  <a:txBody>
                    <a:bodyPr/>
                    <a:lstStyle/>
                    <a:p>
                      <a:pPr>
                        <a:lnSpc>
                          <a:spcPct val="115000"/>
                        </a:lnSpc>
                        <a:spcBef>
                          <a:spcPts val="300"/>
                        </a:spcBef>
                        <a:spcAft>
                          <a:spcPts val="300"/>
                        </a:spcAft>
                      </a:pPr>
                      <a:r>
                        <a:rPr lang="uk-UA" sz="900" kern="100">
                          <a:effectLst/>
                          <a:latin typeface="Times New Roman"/>
                          <a:ea typeface="Droid Sans Fallback"/>
                          <a:cs typeface="FreeSans"/>
                        </a:rPr>
                        <a:t>Статус дисципліни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Вибіркова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82873">
                <a:tc>
                  <a:txBody>
                    <a:bodyPr/>
                    <a:lstStyle/>
                    <a:p>
                      <a:pPr>
                        <a:lnSpc>
                          <a:spcPct val="115000"/>
                        </a:lnSpc>
                        <a:spcBef>
                          <a:spcPts val="300"/>
                        </a:spcBef>
                        <a:spcAft>
                          <a:spcPts val="300"/>
                        </a:spcAft>
                      </a:pPr>
                      <a:r>
                        <a:rPr lang="uk-UA" sz="900" kern="100">
                          <a:effectLst/>
                          <a:latin typeface="Times New Roman"/>
                          <a:ea typeface="Droid Sans Fallback"/>
                          <a:cs typeface="FreeSans"/>
                        </a:rPr>
                        <a:t>Семестр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149">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кредитів ECTS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4</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00981">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годин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120</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82873">
                <a:tc>
                  <a:txBody>
                    <a:bodyPr/>
                    <a:lstStyle/>
                    <a:p>
                      <a:pPr>
                        <a:lnSpc>
                          <a:spcPct val="115000"/>
                        </a:lnSpc>
                        <a:spcAft>
                          <a:spcPts val="0"/>
                        </a:spcAft>
                      </a:pPr>
                      <a:r>
                        <a:rPr lang="uk-UA" sz="900" kern="100">
                          <a:effectLst/>
                          <a:latin typeface="Times New Roman"/>
                          <a:ea typeface="Droid Sans Fallback"/>
                          <a:cs typeface="FreeSans"/>
                        </a:rPr>
                        <a:t>Лекційні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28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908">
                <a:tc>
                  <a:txBody>
                    <a:bodyPr/>
                    <a:lstStyle/>
                    <a:p>
                      <a:pPr>
                        <a:lnSpc>
                          <a:spcPct val="115000"/>
                        </a:lnSpc>
                        <a:spcAft>
                          <a:spcPts val="0"/>
                        </a:spcAft>
                      </a:pPr>
                      <a:r>
                        <a:rPr lang="uk-UA" sz="900" kern="100">
                          <a:effectLst/>
                          <a:latin typeface="Times New Roman"/>
                          <a:ea typeface="Droid Sans Fallback"/>
                          <a:cs typeface="FreeSans"/>
                        </a:rPr>
                        <a:t>Семінарські  / Практичні / Лабораторні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14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2873">
                <a:tc>
                  <a:txBody>
                    <a:bodyPr/>
                    <a:lstStyle/>
                    <a:p>
                      <a:pPr>
                        <a:lnSpc>
                          <a:spcPct val="115000"/>
                        </a:lnSpc>
                        <a:spcAft>
                          <a:spcPts val="0"/>
                        </a:spcAft>
                      </a:pPr>
                      <a:r>
                        <a:rPr lang="uk-UA" sz="900" kern="100">
                          <a:effectLst/>
                          <a:latin typeface="Times New Roman"/>
                          <a:ea typeface="Droid Sans Fallback"/>
                          <a:cs typeface="FreeSans"/>
                        </a:rPr>
                        <a:t>Самостійна робота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78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108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2068">
                <a:tc>
                  <a:txBody>
                    <a:bodyPr/>
                    <a:lstStyle/>
                    <a:p>
                      <a:pPr>
                        <a:lnSpc>
                          <a:spcPct val="115000"/>
                        </a:lnSpc>
                        <a:spcAft>
                          <a:spcPts val="0"/>
                        </a:spcAft>
                      </a:pPr>
                      <a:r>
                        <a:rPr lang="uk-UA" sz="900" kern="100">
                          <a:effectLst/>
                          <a:latin typeface="Times New Roman"/>
                          <a:ea typeface="Droid Sans Fallback"/>
                          <a:cs typeface="FreeSans"/>
                        </a:rPr>
                        <a:t>Консультації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uk-UA" sz="900" i="1" kern="100">
                          <a:effectLst/>
                          <a:latin typeface="Times New Roman"/>
                          <a:ea typeface="Droid Sans Fallback"/>
                          <a:cs typeface="FreeSans"/>
                        </a:rPr>
                        <a:t>Розклад консультацій знаходиться на кафедрі підприємництва, менеджменту організацій та логістики, VІ корпус, ауд.415, а також наводиться у створеній групі по дисципліні у Telegram.</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очні (кафедра, VІ корпус, ауд.415) або дистанційні (</a:t>
                      </a:r>
                      <a:r>
                        <a:rPr lang="en-US" sz="900" i="1" kern="100">
                          <a:effectLst/>
                          <a:latin typeface="Times New Roman"/>
                          <a:ea typeface="Droid Sans Fallback"/>
                          <a:cs typeface="FreeSans"/>
                        </a:rPr>
                        <a:t>ZOOM</a:t>
                      </a:r>
                      <a:r>
                        <a:rPr lang="uk-UA" sz="900" i="1" kern="100">
                          <a:effectLst/>
                          <a:latin typeface="Times New Roman"/>
                          <a:ea typeface="Droid Sans Fallback"/>
                          <a:cs typeface="FreeSans"/>
                        </a:rPr>
                        <a:t>, ідентифікатор конференції 696 130 2686, код доступу 792887).</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Час проведення консультацій з понеділка по п’ятницю.</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проводяться згідно затвердженого графіку або за попередньою домовленістю з викладачем з використанням комунікаційних можливостей Сезн ЗНУ повідомлення, Viber, Telegram.</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65743">
                <a:tc>
                  <a:txBody>
                    <a:bodyPr/>
                    <a:lstStyle/>
                    <a:p>
                      <a:pPr>
                        <a:lnSpc>
                          <a:spcPct val="115000"/>
                        </a:lnSpc>
                        <a:spcAft>
                          <a:spcPts val="0"/>
                        </a:spcAft>
                      </a:pPr>
                      <a:r>
                        <a:rPr lang="uk-UA" sz="900" kern="100">
                          <a:effectLst/>
                          <a:latin typeface="Times New Roman"/>
                          <a:ea typeface="Droid Sans Fallback"/>
                          <a:cs typeface="FreeSans"/>
                        </a:rPr>
                        <a:t>Вид підсумкового семестрового контролю: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залік</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48616">
                <a:tc>
                  <a:txBody>
                    <a:bodyPr/>
                    <a:lstStyle/>
                    <a:p>
                      <a:pPr>
                        <a:lnSpc>
                          <a:spcPct val="115000"/>
                        </a:lnSpc>
                        <a:spcAft>
                          <a:spcPts val="0"/>
                        </a:spcAft>
                      </a:pPr>
                      <a:r>
                        <a:rPr lang="uk-UA" sz="900" kern="100">
                          <a:effectLst/>
                          <a:latin typeface="Times New Roman"/>
                          <a:ea typeface="Droid Sans Fallback"/>
                          <a:cs typeface="FreeSans"/>
                        </a:rPr>
                        <a:t>Посилання на електронний курс у СЕЗН ЗНУ (платформа Moodle)</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dirty="0">
                          <a:effectLst/>
                          <a:latin typeface="Times New Roman"/>
                          <a:ea typeface="Droid Sans Fallback"/>
                          <a:cs typeface="FreeSans"/>
                        </a:rPr>
                        <a:t>https://moodle.znu.edu.ua/course/view.php?id=14128.</a:t>
                      </a:r>
                      <a:endParaRPr lang="ru-RU" sz="900" kern="100" dirty="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47468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sz="2400" dirty="0" smtClean="0"/>
              <a:t>Методи досягнення запланованих освітньою програмою </a:t>
            </a:r>
            <a:r>
              <a:rPr lang="uk-UA" sz="2400" dirty="0" err="1" smtClean="0"/>
              <a:t>компетентностей</a:t>
            </a:r>
            <a:r>
              <a:rPr lang="uk-UA" sz="2400" dirty="0" smtClean="0"/>
              <a:t> і результатів навчання</a:t>
            </a:r>
            <a:r>
              <a:rPr lang="ru-RU" sz="2400" dirty="0" smtClean="0"/>
              <a:t> </a:t>
            </a:r>
          </a:p>
          <a:p>
            <a:pPr marL="0" indent="0" algn="ctr">
              <a:buNone/>
            </a:pPr>
            <a:endParaRPr lang="uk-UA" dirty="0"/>
          </a:p>
        </p:txBody>
      </p:sp>
      <p:graphicFrame>
        <p:nvGraphicFramePr>
          <p:cNvPr id="2" name="Таблица 1"/>
          <p:cNvGraphicFramePr>
            <a:graphicFrameLocks noGrp="1"/>
          </p:cNvGraphicFramePr>
          <p:nvPr>
            <p:extLst>
              <p:ext uri="{D42A27DB-BD31-4B8C-83A1-F6EECF244321}">
                <p14:modId xmlns:p14="http://schemas.microsoft.com/office/powerpoint/2010/main" val="2810816892"/>
              </p:ext>
            </p:extLst>
          </p:nvPr>
        </p:nvGraphicFramePr>
        <p:xfrm>
          <a:off x="971600" y="1412776"/>
          <a:ext cx="7632848" cy="4543778"/>
        </p:xfrm>
        <a:graphic>
          <a:graphicData uri="http://schemas.openxmlformats.org/drawingml/2006/table">
            <a:tbl>
              <a:tblPr firstRow="1" firstCol="1" bandRow="1"/>
              <a:tblGrid>
                <a:gridCol w="3378004"/>
                <a:gridCol w="2525176"/>
                <a:gridCol w="1729668"/>
              </a:tblGrid>
              <a:tr h="188582">
                <a:tc>
                  <a:txBody>
                    <a:bodyPr/>
                    <a:lstStyle/>
                    <a:p>
                      <a:pPr indent="187325" algn="ctr">
                        <a:lnSpc>
                          <a:spcPct val="107000"/>
                        </a:lnSpc>
                        <a:spcAft>
                          <a:spcPts val="0"/>
                        </a:spcAft>
                      </a:pPr>
                      <a:r>
                        <a:rPr lang="uk-UA" sz="600" b="1" kern="100">
                          <a:effectLst/>
                          <a:latin typeface="Times New Roman"/>
                          <a:ea typeface="Droid Sans Fallback"/>
                          <a:cs typeface="FreeSans"/>
                        </a:rPr>
                        <a:t>Компетентності/</a:t>
                      </a:r>
                      <a:endParaRPr lang="ru-RU" sz="700" kern="100">
                        <a:effectLst/>
                        <a:latin typeface="Liberation Serif"/>
                        <a:ea typeface="Droid Sans Fallback"/>
                        <a:cs typeface="FreeSans"/>
                      </a:endParaRPr>
                    </a:p>
                    <a:p>
                      <a:pPr indent="187325" algn="ctr">
                        <a:lnSpc>
                          <a:spcPct val="107000"/>
                        </a:lnSpc>
                        <a:spcAft>
                          <a:spcPts val="0"/>
                        </a:spcAft>
                      </a:pPr>
                      <a:r>
                        <a:rPr lang="uk-UA" sz="600" b="1" kern="100">
                          <a:effectLst/>
                          <a:latin typeface="Times New Roman"/>
                          <a:ea typeface="Droid Sans Fallback"/>
                          <a:cs typeface="FreeSans"/>
                        </a:rPr>
                        <a:t>результати навчання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kern="100">
                          <a:effectLst/>
                          <a:latin typeface="Times New Roman"/>
                          <a:ea typeface="Droid Sans Fallback"/>
                          <a:cs typeface="FreeSans"/>
                        </a:rPr>
                        <a:t>Методи навчання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kern="100">
                          <a:effectLst/>
                          <a:latin typeface="Times New Roman"/>
                          <a:ea typeface="Droid Sans Fallback"/>
                          <a:cs typeface="FreeSans"/>
                        </a:rPr>
                        <a:t>Форми і методи оцінювання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291">
                <a:tc>
                  <a:txBody>
                    <a:bodyPr/>
                    <a:lstStyle/>
                    <a:p>
                      <a:pPr indent="187325" algn="ctr">
                        <a:lnSpc>
                          <a:spcPct val="107000"/>
                        </a:lnSpc>
                        <a:spcAft>
                          <a:spcPts val="0"/>
                        </a:spcAft>
                      </a:pPr>
                      <a:r>
                        <a:rPr lang="uk-UA" sz="600" b="1" i="1" kern="100">
                          <a:effectLst/>
                          <a:latin typeface="Times New Roman"/>
                          <a:ea typeface="Droid Sans Fallback"/>
                          <a:cs typeface="FreeSans"/>
                        </a:rPr>
                        <a:t>1</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i="1" kern="100">
                          <a:effectLst/>
                          <a:latin typeface="Times New Roman"/>
                          <a:ea typeface="Droid Sans Fallback"/>
                          <a:cs typeface="FreeSans"/>
                        </a:rPr>
                        <a:t>2</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i="1" kern="100">
                          <a:effectLst/>
                          <a:latin typeface="Times New Roman"/>
                          <a:ea typeface="Droid Sans Fallback"/>
                          <a:cs typeface="FreeSans"/>
                        </a:rPr>
                        <a:t>3</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291">
                <a:tc>
                  <a:txBody>
                    <a:bodyPr/>
                    <a:lstStyle/>
                    <a:p>
                      <a:pPr algn="just">
                        <a:lnSpc>
                          <a:spcPct val="107000"/>
                        </a:lnSpc>
                        <a:spcAft>
                          <a:spcPts val="0"/>
                        </a:spcAft>
                      </a:pPr>
                      <a:r>
                        <a:rPr lang="uk-UA" sz="600" kern="100">
                          <a:effectLst/>
                          <a:latin typeface="Times New Roman"/>
                          <a:ea typeface="Droid Sans Fallback"/>
                          <a:cs typeface="FreeSans"/>
                        </a:rPr>
                        <a:t>Спеціальні компетентності</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7000"/>
                        </a:lnSpc>
                        <a:spcAft>
                          <a:spcPts val="0"/>
                        </a:spcAft>
                      </a:pPr>
                      <a:r>
                        <a:rPr lang="uk-UA" sz="6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7000"/>
                        </a:lnSpc>
                        <a:spcAft>
                          <a:spcPts val="0"/>
                        </a:spcAft>
                      </a:pPr>
                      <a:r>
                        <a:rPr lang="uk-UA" sz="600" kern="100">
                          <a:effectLst/>
                          <a:latin typeface="Times New Roman"/>
                          <a:ea typeface="Droid Sans Fallback"/>
                          <a:cs typeface="FreeSans"/>
                        </a:rPr>
                        <a:t>1. Поточний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Усне опитування;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 Захист індивідуальних та колективних проектів;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Написання рефератів та доповідей (ессе тощо).</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 Рубіжний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Захист рефератів;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Індивідуальні усні співбесіди.</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3. Підсумковий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Екзамен (усна або письмова форма);</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 усна співбесіда.</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0109">
                <a:tc>
                  <a:txBody>
                    <a:bodyPr/>
                    <a:lstStyle/>
                    <a:p>
                      <a:pPr indent="187325" algn="just">
                        <a:lnSpc>
                          <a:spcPct val="107000"/>
                        </a:lnSpc>
                        <a:spcAft>
                          <a:spcPts val="0"/>
                        </a:spcAft>
                      </a:pPr>
                      <a:r>
                        <a:rPr lang="uk-UA" sz="600" kern="100">
                          <a:effectLst/>
                          <a:latin typeface="Times New Roman"/>
                          <a:ea typeface="Droid Sans Fallback"/>
                          <a:cs typeface="FreeSans"/>
                        </a:rPr>
                        <a:t>СК 02</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Здатність аналізувати результати діяльності організації, зіставляти їх з факторами впливу зовнішнього та внутрішнього середовища.</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СК 07</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Здатність обирати та використовувати сучасний інструментарій менеджменту.</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СК 09</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Здатність працювати в команді та налагоджувати міжособистісну взаємодію при вирішенні професійних завдань.</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СК 12</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Здатність аналізувати й структурувати проблеми організації, формувати обґрунтовані рішення.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94291">
                <a:tc>
                  <a:txBody>
                    <a:bodyPr/>
                    <a:lstStyle/>
                    <a:p>
                      <a:pPr indent="187325" algn="just">
                        <a:lnSpc>
                          <a:spcPct val="107000"/>
                        </a:lnSpc>
                        <a:spcAft>
                          <a:spcPts val="0"/>
                        </a:spcAft>
                      </a:pPr>
                      <a:r>
                        <a:rPr lang="uk-UA" sz="600" kern="100">
                          <a:effectLst/>
                          <a:latin typeface="Times New Roman"/>
                          <a:ea typeface="Droid Sans Fallback"/>
                          <a:cs typeface="FreeSans"/>
                        </a:rPr>
                        <a:t>Програмні результати навчання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6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6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4400">
                <a:tc>
                  <a:txBody>
                    <a:bodyPr/>
                    <a:lstStyle/>
                    <a:p>
                      <a:pPr indent="187325" algn="just">
                        <a:lnSpc>
                          <a:spcPct val="107000"/>
                        </a:lnSpc>
                        <a:spcAft>
                          <a:spcPts val="0"/>
                        </a:spcAft>
                      </a:pPr>
                      <a:r>
                        <a:rPr lang="uk-UA" sz="600" kern="100">
                          <a:effectLst/>
                          <a:latin typeface="Times New Roman"/>
                          <a:ea typeface="Droid Sans Fallback"/>
                          <a:cs typeface="FreeSans"/>
                        </a:rPr>
                        <a:t>ПРН 04</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виявлення проблем та обґрунтування управлінських рішень.</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11</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аналізу ситуації та здійснення комунікації у різних сферах діяльності організації.</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16</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самостійної роботи, гнучкого мислення, відкритості до нових знань, бути критичним і самокритичним.</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17</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Виконувати дослідження індивідуально та/або в групі під керівництвом лідера.</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uk-UA" sz="6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uk-UA" sz="600" kern="100" dirty="0">
                          <a:effectLst/>
                          <a:latin typeface="Times New Roman"/>
                          <a:ea typeface="Droid Sans Fallback"/>
                          <a:cs typeface="FreeSans"/>
                        </a:rPr>
                        <a:t>1. Поточний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Усне опитування;</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 Виконання практичних завдань;</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 Захист індивідуальних та колективних проектів;</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Написання рефератів та доповідей (</a:t>
                      </a:r>
                      <a:r>
                        <a:rPr lang="uk-UA" sz="600" kern="100" dirty="0" err="1">
                          <a:effectLst/>
                          <a:latin typeface="Times New Roman"/>
                          <a:ea typeface="Droid Sans Fallback"/>
                          <a:cs typeface="FreeSans"/>
                        </a:rPr>
                        <a:t>ессе</a:t>
                      </a:r>
                      <a:r>
                        <a:rPr lang="uk-UA" sz="600" kern="100" dirty="0">
                          <a:effectLst/>
                          <a:latin typeface="Times New Roman"/>
                          <a:ea typeface="Droid Sans Fallback"/>
                          <a:cs typeface="FreeSans"/>
                        </a:rPr>
                        <a:t> тощо).</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2. Рубіжний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Захист рефератів;</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Індивідуальні усні співбесіди.</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3. Підсумковий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Екзамен (усна або письмова форма);</a:t>
                      </a:r>
                      <a:endParaRPr lang="ru-RU" sz="700" kern="100" dirty="0">
                        <a:effectLst/>
                        <a:latin typeface="Liberation Serif"/>
                        <a:ea typeface="Droid Sans Fallback"/>
                        <a:cs typeface="FreeSans"/>
                      </a:endParaRPr>
                    </a:p>
                    <a:p>
                      <a:pPr indent="7620" algn="just">
                        <a:lnSpc>
                          <a:spcPct val="107000"/>
                        </a:lnSpc>
                        <a:spcAft>
                          <a:spcPts val="0"/>
                        </a:spcAft>
                      </a:pPr>
                      <a:r>
                        <a:rPr lang="uk-UA" sz="600" kern="100" dirty="0">
                          <a:effectLst/>
                          <a:latin typeface="Times New Roman"/>
                          <a:ea typeface="Droid Sans Fallback"/>
                          <a:cs typeface="FreeSans"/>
                        </a:rPr>
                        <a:t>- Тестування, усна співбесіда.</a:t>
                      </a:r>
                      <a:endParaRPr lang="ru-RU" sz="700" kern="100" dirty="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4090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976664"/>
          </a:xfrm>
        </p:spPr>
        <p:txBody>
          <a:bodyPr>
            <a:normAutofit fontScale="70000" lnSpcReduction="20000"/>
          </a:bodyPr>
          <a:lstStyle/>
          <a:p>
            <a:pPr marL="0" indent="0" algn="ctr">
              <a:buNone/>
            </a:pPr>
            <a:r>
              <a:rPr lang="uk-UA" sz="2100" b="1" dirty="0"/>
              <a:t>Програма навчальної дисципліни</a:t>
            </a:r>
          </a:p>
          <a:p>
            <a:pPr marL="0" indent="0">
              <a:buNone/>
            </a:pPr>
            <a:endParaRPr lang="uk-UA" sz="2100" b="1" dirty="0"/>
          </a:p>
          <a:p>
            <a:pPr marL="0" indent="0">
              <a:buNone/>
            </a:pPr>
            <a:r>
              <a:rPr lang="uk-UA" sz="2100" b="1" dirty="0"/>
              <a:t>Змістовий модуль 1. Кризи підприємства</a:t>
            </a:r>
          </a:p>
          <a:p>
            <a:pPr marL="0" indent="0">
              <a:buNone/>
            </a:pPr>
            <a:endParaRPr lang="uk-UA" sz="2100" b="1" dirty="0"/>
          </a:p>
          <a:p>
            <a:pPr marL="0" indent="0">
              <a:buNone/>
            </a:pPr>
            <a:r>
              <a:rPr lang="uk-UA" sz="2100" b="1" dirty="0"/>
              <a:t>Тема 1. Кризи підприємства: сутність та діагностика</a:t>
            </a:r>
          </a:p>
          <a:p>
            <a:pPr marL="0" indent="0">
              <a:buNone/>
            </a:pPr>
            <a:r>
              <a:rPr lang="uk-UA" sz="2100" b="1" dirty="0"/>
              <a:t>Кризи: загальні поняття, причини виникнення та наслідки. Визначення сутності терміну «криза». Перелік та класифікація причин криз. Наслідки кризи.</a:t>
            </a:r>
          </a:p>
          <a:p>
            <a:pPr marL="0" indent="0">
              <a:buNone/>
            </a:pPr>
            <a:r>
              <a:rPr lang="uk-UA" sz="2100" b="1" dirty="0"/>
              <a:t>Класифікація криз. По масштабам. За проблематикою. За структурою відносин у соціально-економічній системі і диференціацією проблематики її розвитку. За безпосередніми причинами виникнення. За передбачуваністю. За протіканням. За глибиною. За строками.</a:t>
            </a:r>
          </a:p>
          <a:p>
            <a:pPr marL="0" indent="0">
              <a:buNone/>
            </a:pPr>
            <a:r>
              <a:rPr lang="uk-UA" sz="2100" b="1" dirty="0"/>
              <a:t>Основи розпізнавання криз. Сутність подолання криз. Ознаки криз. Моніторинг антикризового розвитку. Процес розпізнання криз.</a:t>
            </a:r>
          </a:p>
          <a:p>
            <a:pPr marL="0" indent="0">
              <a:buNone/>
            </a:pPr>
            <a:r>
              <a:rPr lang="uk-UA" sz="2100" b="1" dirty="0"/>
              <a:t>Діагностика криз. Сутність терміну «діагностика». Процес діагностики. Об'єкт діагностики. Ціль діагностики. Завдання діагностики. Вимоги до діагностики. Центральне питання в діагностуванні. Послідовність представлення результатів діагностики.</a:t>
            </a:r>
          </a:p>
          <a:p>
            <a:pPr marL="0" indent="0">
              <a:buNone/>
            </a:pPr>
            <a:endParaRPr lang="uk-UA" sz="2100" b="1" dirty="0"/>
          </a:p>
          <a:p>
            <a:pPr marL="0" indent="0">
              <a:buNone/>
            </a:pPr>
            <a:r>
              <a:rPr lang="uk-UA" sz="2100" b="1" dirty="0"/>
              <a:t>Змістовий модуль 2. Економічні кризи</a:t>
            </a:r>
          </a:p>
          <a:p>
            <a:pPr marL="0" indent="0">
              <a:buNone/>
            </a:pPr>
            <a:endParaRPr lang="uk-UA" sz="2100" b="1" dirty="0"/>
          </a:p>
          <a:p>
            <a:pPr marL="0" indent="0">
              <a:buNone/>
            </a:pPr>
            <a:r>
              <a:rPr lang="uk-UA" sz="2100" b="1" dirty="0"/>
              <a:t>Тема 2. Економічні кризи</a:t>
            </a:r>
          </a:p>
          <a:p>
            <a:pPr marL="0" indent="0">
              <a:buNone/>
            </a:pPr>
            <a:r>
              <a:rPr lang="uk-UA" sz="2100" b="1" dirty="0"/>
              <a:t>Економічні кризи: сутність, причини появи. Історія економічних криз. Наукові теорії, що пояснюють причини економічних криз та циклів і їх характеристика.</a:t>
            </a:r>
          </a:p>
          <a:p>
            <a:pPr marL="0" indent="0">
              <a:buNone/>
            </a:pPr>
            <a:r>
              <a:rPr lang="uk-UA" sz="2100" b="1" dirty="0"/>
              <a:t>Цикли та економічні кризи. Етапи зміни наукових поглядів на економічні кризи та їх характеристика. Концепції «рівноважного ділового циклу» і «політичного ділового циклу». Фази циклу і їх прояв. Фактори, що викликають первісне скорочення сукупного попиту. Різновиди циклів та їх характеристика.</a:t>
            </a:r>
          </a:p>
          <a:p>
            <a:pPr marL="0" indent="0">
              <a:buNone/>
            </a:pPr>
            <a:r>
              <a:rPr lang="uk-UA" sz="2100" b="1" dirty="0"/>
              <a:t>Види економічних криз. Регулярні кризи та їх характеристика. Нерегулярні економічні кризи, різновиди та характеристика.</a:t>
            </a:r>
          </a:p>
          <a:p>
            <a:endParaRPr lang="ru-RU" dirty="0"/>
          </a:p>
        </p:txBody>
      </p:sp>
    </p:spTree>
    <p:extLst>
      <p:ext uri="{BB962C8B-B14F-4D97-AF65-F5344CB8AC3E}">
        <p14:creationId xmlns:p14="http://schemas.microsoft.com/office/powerpoint/2010/main" val="3457822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976664"/>
          </a:xfrm>
        </p:spPr>
        <p:txBody>
          <a:bodyPr>
            <a:normAutofit fontScale="62500" lnSpcReduction="20000"/>
          </a:bodyPr>
          <a:lstStyle/>
          <a:p>
            <a:pPr marL="0" indent="0" algn="ctr">
              <a:buNone/>
            </a:pPr>
            <a:r>
              <a:rPr lang="uk-UA" sz="2100" b="1" dirty="0"/>
              <a:t>Змістовий модуль </a:t>
            </a:r>
            <a:r>
              <a:rPr lang="uk-UA" sz="2100" b="1" dirty="0" smtClean="0"/>
              <a:t>3. </a:t>
            </a:r>
            <a:r>
              <a:rPr lang="uk-UA" sz="2100" b="1" dirty="0"/>
              <a:t>Стійкість суб’єктів господарювання та необхідність антикризового управління. Функціональний і антикризовий менеджмент</a:t>
            </a:r>
          </a:p>
          <a:p>
            <a:pPr marL="0" indent="0" algn="ctr">
              <a:buNone/>
            </a:pPr>
            <a:endParaRPr lang="uk-UA" sz="2100" b="1" dirty="0"/>
          </a:p>
          <a:p>
            <a:pPr marL="0" indent="0" algn="ctr">
              <a:buNone/>
            </a:pPr>
            <a:r>
              <a:rPr lang="uk-UA" sz="2100" b="1" dirty="0"/>
              <a:t>Тема 3. Стійкість суб’єктів господарювання та необхідність антикризового управління</a:t>
            </a:r>
          </a:p>
          <a:p>
            <a:pPr marL="0" indent="0" algn="ctr">
              <a:buNone/>
            </a:pPr>
            <a:r>
              <a:rPr lang="uk-UA" sz="2100" b="1" dirty="0"/>
              <a:t>Поняття стійкості і її види. Сутність терміну «стійкість управління». Фактори, що впливають на стійкість управління. Основні види стійкості на рівні підприємства. Сутність «рівноваги» та «</a:t>
            </a:r>
            <a:r>
              <a:rPr lang="uk-UA" sz="2100" b="1" dirty="0" err="1"/>
              <a:t>гомеостазису</a:t>
            </a:r>
            <a:r>
              <a:rPr lang="uk-UA" sz="2100" b="1" dirty="0"/>
              <a:t>». Види стійкості. Гнучкість управління.</a:t>
            </a:r>
          </a:p>
          <a:p>
            <a:pPr marL="0" indent="0" algn="ctr">
              <a:buNone/>
            </a:pPr>
            <a:r>
              <a:rPr lang="uk-UA" sz="2100" b="1" dirty="0"/>
              <a:t>Стійкість підприємства, кризи та антикризовий менеджмент. Фактори що впливають на виникнення кризи і порушення стійкості роботи фірми. Система контролю і раннього виявлення ознак майбутньої кризової ситуації на підприємстві та її складові. Сукупність проблем, що породжують кризи та порушують стійкість організації.</a:t>
            </a:r>
          </a:p>
          <a:p>
            <a:pPr marL="0" indent="0" algn="ctr">
              <a:buNone/>
            </a:pPr>
            <a:r>
              <a:rPr lang="uk-UA" sz="2100" b="1" dirty="0"/>
              <a:t>Керовані перемінні в організації й антикризове управління. Основні перемінні в самій організації, що вимагають особливої уваги керівництва, та впливають на її стійкість. Основні внутрішні перемінні фактори фірми та результати їх взаємодії. Головне завдання антикризового менеджменту на підприємстві.</a:t>
            </a:r>
          </a:p>
          <a:p>
            <a:pPr marL="0" indent="0" algn="ctr">
              <a:buNone/>
            </a:pPr>
            <a:endParaRPr lang="uk-UA" sz="2100" b="1" dirty="0"/>
          </a:p>
          <a:p>
            <a:pPr marL="0" indent="0" algn="ctr">
              <a:buNone/>
            </a:pPr>
            <a:r>
              <a:rPr lang="uk-UA" sz="2100" b="1" dirty="0"/>
              <a:t>Тема 4. Функціональний і антикризовий менеджмент</a:t>
            </a:r>
          </a:p>
          <a:p>
            <a:pPr marL="0" indent="0" algn="ctr">
              <a:buNone/>
            </a:pPr>
            <a:r>
              <a:rPr lang="uk-UA" sz="2100" b="1" dirty="0"/>
              <a:t>Основні функції управління та основи виникнення кризи. Аналіз, як функція управління та її сутність для антикризового менеджменту. Планування, як функція управління та її сутність для антикризового менеджменту. Організація, як функція управління та її сутність для антикризового менеджменту. Мотивація, як функція управління та її сутність для антикризового менеджменту. Управління, як функція управління та її сутність для антикризового менеджменту. Облік, як функція управління та її сутність для антикризового менеджменту. Контроль, як функція управління та її сутність для антикризового менеджменту. Регулювання, як функція управління та її сутність для антикризового менеджменту. Координація, як функція управління та її сутність для антикризового менеджменту. Керовані та некеровані процеси у організації. Антикризовий розвиток.</a:t>
            </a:r>
          </a:p>
          <a:p>
            <a:pPr marL="0" indent="0" algn="ctr">
              <a:buNone/>
            </a:pPr>
            <a:r>
              <a:rPr lang="uk-UA" sz="2100" b="1" dirty="0"/>
              <a:t>Зв’язок функціонального та антикризового менеджменту. Сутність функціональних та ситуаційних завдань. Укрупнена схема управління за кризовою ситуацією і характеристика її складових. Варіанти розвитку кризової ситуації на підприємстві та їх характеристика.</a:t>
            </a:r>
          </a:p>
          <a:p>
            <a:pPr marL="0" indent="0" algn="ctr">
              <a:buNone/>
            </a:pPr>
            <a:r>
              <a:rPr lang="uk-UA" sz="2100" b="1" dirty="0"/>
              <a:t>Значення та необхідність антикризового управління на підприємстві. Сутність терміну «антикризове управління». Основна мета антикризового управління. Положення антикризового управління. </a:t>
            </a:r>
          </a:p>
          <a:p>
            <a:pPr marL="0" indent="0" algn="ctr">
              <a:buNone/>
            </a:pPr>
            <a:r>
              <a:rPr lang="uk-UA" sz="2100" b="1" dirty="0"/>
              <a:t>Основні ознаки антикризового менеджменту. Предмет впливу антикризового управління. Властивості системи антикризового управління. Особливості в процесах і технологіях антикризового управління. Основні причини криз і шляхи антикризового управління. Пріоритети у антикризовому управлінні. Характеристики антикризового управління та їх деталізація. Стратегії антикризового управління.</a:t>
            </a:r>
          </a:p>
        </p:txBody>
      </p:sp>
    </p:spTree>
    <p:extLst>
      <p:ext uri="{BB962C8B-B14F-4D97-AF65-F5344CB8AC3E}">
        <p14:creationId xmlns:p14="http://schemas.microsoft.com/office/powerpoint/2010/main" val="372011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7500" lnSpcReduction="20000"/>
          </a:bodyPr>
          <a:lstStyle/>
          <a:p>
            <a:pPr marL="0" indent="0" algn="ctr">
              <a:buNone/>
            </a:pPr>
            <a:r>
              <a:rPr lang="uk-UA" sz="2100" b="1" dirty="0"/>
              <a:t>Змістовий модуль </a:t>
            </a:r>
            <a:r>
              <a:rPr lang="uk-UA" sz="2100" b="1" dirty="0" smtClean="0"/>
              <a:t>4. </a:t>
            </a:r>
            <a:r>
              <a:rPr lang="uk-UA" sz="2100" b="1" dirty="0"/>
              <a:t>Фактори та технологія антикризового менеджменту. Організація робіт по виходу підприємства з кризи</a:t>
            </a:r>
          </a:p>
          <a:p>
            <a:pPr marL="0" indent="0" algn="ctr">
              <a:buNone/>
            </a:pPr>
            <a:endParaRPr lang="uk-UA" sz="2100" b="1" dirty="0"/>
          </a:p>
          <a:p>
            <a:pPr marL="0" indent="0" algn="ctr">
              <a:buNone/>
            </a:pPr>
            <a:r>
              <a:rPr lang="uk-UA" sz="2100" b="1" dirty="0"/>
              <a:t>Тема 5. Фактори та технологія антикризового менеджменту</a:t>
            </a:r>
          </a:p>
          <a:p>
            <a:pPr marL="0" indent="0" algn="ctr">
              <a:buNone/>
            </a:pPr>
            <a:r>
              <a:rPr lang="uk-UA" sz="2100" b="1" dirty="0"/>
              <a:t>Фактори антикризового управління. Професіоналізм антикризового управління і спеціальна підготовка. Мистецтво управління, дане природою і придбане в процесі спеціальної підготовки. Методологія розробки ризикованих рішень. Науковий аналіз обстановки, прогнозування тенденцій. Корпоративність. Лідерство. Оперативність і гнучкість управління. Стратегія і якість антикризових програм. Людський фактор. Система моніторингу кризових ситуацій.</a:t>
            </a:r>
          </a:p>
          <a:p>
            <a:pPr marL="0" indent="0" algn="ctr">
              <a:buNone/>
            </a:pPr>
            <a:r>
              <a:rPr lang="uk-UA" sz="2100" b="1" dirty="0"/>
              <a:t>Технологія антикризового управління. Сутність та характеристика етапів. </a:t>
            </a:r>
          </a:p>
          <a:p>
            <a:pPr marL="0" indent="0" algn="ctr">
              <a:buNone/>
            </a:pPr>
            <a:endParaRPr lang="uk-UA" sz="2100" b="1" dirty="0"/>
          </a:p>
          <a:p>
            <a:pPr marL="0" indent="0" algn="ctr">
              <a:buNone/>
            </a:pPr>
            <a:r>
              <a:rPr lang="uk-UA" sz="2100" b="1" dirty="0"/>
              <a:t>Тема 6. Організація робіт по виходу підприємства з кризи</a:t>
            </a:r>
          </a:p>
          <a:p>
            <a:pPr marL="0" indent="0" algn="ctr">
              <a:buNone/>
            </a:pPr>
            <a:r>
              <a:rPr lang="uk-UA" sz="2100" b="1" dirty="0"/>
              <a:t>Механізм організації антикризової команди та розробка антикризових дій. Принципи створення єдиної команди.</a:t>
            </a:r>
          </a:p>
          <a:p>
            <a:pPr marL="0" indent="0" algn="ctr">
              <a:buNone/>
            </a:pPr>
            <a:r>
              <a:rPr lang="uk-UA" sz="2100" b="1" dirty="0"/>
              <a:t>Аналіз та прогнозування розвитку кризи на підприємстві. Етапи оцінки і діагностики кризових ситуацій. Аналіз фінансового стану підприємства. Напрямки експрес-діагностики фінансового стану підприємства. Методи прогнозування. Експертні методи прогнозування та їх характеристика.</a:t>
            </a:r>
          </a:p>
          <a:p>
            <a:pPr marL="0" indent="0" algn="ctr">
              <a:buNone/>
            </a:pPr>
            <a:r>
              <a:rPr lang="uk-UA" sz="2100" b="1" dirty="0"/>
              <a:t>Побудова механізму прийняття рішень в умовах кризи. Фактори, що впливають на якість управлінських рішень при антикризовому управлінні. </a:t>
            </a:r>
          </a:p>
          <a:p>
            <a:pPr marL="0" indent="0" algn="ctr">
              <a:buNone/>
            </a:pPr>
            <a:r>
              <a:rPr lang="uk-UA" sz="2100" b="1" dirty="0"/>
              <a:t>Механізм реалізації антикризового менеджменту на підприємстві. Оперативні та стратегічні заходи виведення підприємства з кризи. Принципи стійкості роботи фірми й управління нею. Негативні та позитивні наслідки кризи на підприємстві.</a:t>
            </a:r>
          </a:p>
        </p:txBody>
      </p:sp>
    </p:spTree>
    <p:extLst>
      <p:ext uri="{BB962C8B-B14F-4D97-AF65-F5344CB8AC3E}">
        <p14:creationId xmlns:p14="http://schemas.microsoft.com/office/powerpoint/2010/main" val="45042685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2247</Words>
  <Application>Microsoft Office PowerPoint</Application>
  <PresentationFormat>Экран (4:3)</PresentationFormat>
  <Paragraphs>190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Навчальна дисципліна «АНТИКРИЗОВЕ УПРАВЛІННЯ»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12</cp:revision>
  <dcterms:created xsi:type="dcterms:W3CDTF">2020-08-26T06:53:27Z</dcterms:created>
  <dcterms:modified xsi:type="dcterms:W3CDTF">2024-09-06T06:55:03Z</dcterms:modified>
</cp:coreProperties>
</file>