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4" d="100"/>
          <a:sy n="44" d="100"/>
        </p:scale>
        <p:origin x="104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0AD6-0F3C-4D9B-9FC8-D30EE9AE6109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0E2E3-D55E-4972-B906-9C1094C64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0454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0AD6-0F3C-4D9B-9FC8-D30EE9AE6109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0E2E3-D55E-4972-B906-9C1094C64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308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0AD6-0F3C-4D9B-9FC8-D30EE9AE6109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0E2E3-D55E-4972-B906-9C1094C648C0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00328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0AD6-0F3C-4D9B-9FC8-D30EE9AE6109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0E2E3-D55E-4972-B906-9C1094C64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76673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0AD6-0F3C-4D9B-9FC8-D30EE9AE6109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0E2E3-D55E-4972-B906-9C1094C648C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65615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0AD6-0F3C-4D9B-9FC8-D30EE9AE6109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0E2E3-D55E-4972-B906-9C1094C64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50456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0AD6-0F3C-4D9B-9FC8-D30EE9AE6109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0E2E3-D55E-4972-B906-9C1094C64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911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0AD6-0F3C-4D9B-9FC8-D30EE9AE6109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0E2E3-D55E-4972-B906-9C1094C64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7167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0AD6-0F3C-4D9B-9FC8-D30EE9AE6109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0E2E3-D55E-4972-B906-9C1094C64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4445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0AD6-0F3C-4D9B-9FC8-D30EE9AE6109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0E2E3-D55E-4972-B906-9C1094C64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210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0AD6-0F3C-4D9B-9FC8-D30EE9AE6109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0E2E3-D55E-4972-B906-9C1094C64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979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0AD6-0F3C-4D9B-9FC8-D30EE9AE6109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0E2E3-D55E-4972-B906-9C1094C64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4800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0AD6-0F3C-4D9B-9FC8-D30EE9AE6109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0E2E3-D55E-4972-B906-9C1094C64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687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0AD6-0F3C-4D9B-9FC8-D30EE9AE6109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0E2E3-D55E-4972-B906-9C1094C64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438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0AD6-0F3C-4D9B-9FC8-D30EE9AE6109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0E2E3-D55E-4972-B906-9C1094C64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415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10AD6-0F3C-4D9B-9FC8-D30EE9AE6109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0E2E3-D55E-4972-B906-9C1094C64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0945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10AD6-0F3C-4D9B-9FC8-D30EE9AE6109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270E2E3-D55E-4972-B906-9C1094C648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6317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67508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Будете знати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125415"/>
            <a:ext cx="11262620" cy="5503985"/>
          </a:xfrm>
        </p:spPr>
        <p:txBody>
          <a:bodyPr>
            <a:normAutofit/>
          </a:bodyPr>
          <a:lstStyle/>
          <a:p>
            <a:r>
              <a:rPr lang="ru-RU" sz="3000" dirty="0"/>
              <a:t>1. </a:t>
            </a:r>
            <a:r>
              <a:rPr lang="ru-RU" sz="3000" dirty="0" err="1"/>
              <a:t>Сучасний</a:t>
            </a:r>
            <a:r>
              <a:rPr lang="ru-RU" sz="3000" dirty="0"/>
              <a:t> стан та </a:t>
            </a:r>
            <a:r>
              <a:rPr lang="ru-RU" sz="3000" dirty="0" err="1"/>
              <a:t>перспективи</a:t>
            </a:r>
            <a:r>
              <a:rPr lang="ru-RU" sz="3000" dirty="0"/>
              <a:t> </a:t>
            </a:r>
            <a:r>
              <a:rPr lang="ru-RU" sz="3000" dirty="0" err="1"/>
              <a:t>розвитку</a:t>
            </a:r>
            <a:r>
              <a:rPr lang="ru-RU" sz="3000" dirty="0"/>
              <a:t> </a:t>
            </a:r>
            <a:r>
              <a:rPr lang="ru-RU" sz="3000" dirty="0" err="1"/>
              <a:t>світового</a:t>
            </a:r>
            <a:r>
              <a:rPr lang="ru-RU" sz="3000" dirty="0"/>
              <a:t> та </a:t>
            </a:r>
            <a:r>
              <a:rPr lang="ru-RU" sz="3000" dirty="0" err="1"/>
              <a:t>вітчизняного</a:t>
            </a:r>
            <a:r>
              <a:rPr lang="ru-RU" sz="3000" dirty="0"/>
              <a:t> </a:t>
            </a:r>
            <a:r>
              <a:rPr lang="ru-RU" sz="3000" dirty="0" err="1"/>
              <a:t>ринків</a:t>
            </a:r>
            <a:r>
              <a:rPr lang="ru-RU" sz="3000" dirty="0"/>
              <a:t> </a:t>
            </a:r>
            <a:r>
              <a:rPr lang="ru-RU" sz="3000" dirty="0" err="1"/>
              <a:t>інформаційних</a:t>
            </a:r>
            <a:r>
              <a:rPr lang="ru-RU" sz="3000" dirty="0"/>
              <a:t> </a:t>
            </a:r>
            <a:r>
              <a:rPr lang="ru-RU" sz="3000" dirty="0" err="1"/>
              <a:t>продуктів</a:t>
            </a:r>
            <a:r>
              <a:rPr lang="ru-RU" sz="3000" dirty="0"/>
              <a:t> та </a:t>
            </a:r>
            <a:r>
              <a:rPr lang="ru-RU" sz="3000" dirty="0" err="1"/>
              <a:t>послуг</a:t>
            </a:r>
            <a:r>
              <a:rPr lang="ru-RU" sz="3000" dirty="0"/>
              <a:t>, </a:t>
            </a:r>
            <a:r>
              <a:rPr lang="ru-RU" sz="3000" dirty="0" err="1" smtClean="0"/>
              <a:t>асортименту</a:t>
            </a:r>
            <a:r>
              <a:rPr lang="ru-RU" sz="3000" dirty="0" smtClean="0"/>
              <a:t> </a:t>
            </a:r>
            <a:r>
              <a:rPr lang="ru-RU" sz="3000" dirty="0" err="1" smtClean="0"/>
              <a:t>інформаційних</a:t>
            </a:r>
            <a:r>
              <a:rPr lang="ru-RU" sz="3000" dirty="0" smtClean="0"/>
              <a:t> </a:t>
            </a:r>
            <a:r>
              <a:rPr lang="ru-RU" sz="3000" dirty="0" err="1"/>
              <a:t>продуктів</a:t>
            </a:r>
            <a:r>
              <a:rPr lang="ru-RU" sz="3000" dirty="0"/>
              <a:t> та </a:t>
            </a:r>
            <a:r>
              <a:rPr lang="ru-RU" sz="3000" dirty="0" err="1" smtClean="0"/>
              <a:t>послуг</a:t>
            </a:r>
            <a:r>
              <a:rPr lang="ru-RU" sz="3000" dirty="0" smtClean="0"/>
              <a:t> </a:t>
            </a:r>
          </a:p>
          <a:p>
            <a:r>
              <a:rPr lang="ru-RU" sz="3000" dirty="0" smtClean="0"/>
              <a:t>2</a:t>
            </a:r>
            <a:r>
              <a:rPr lang="ru-RU" sz="3000" dirty="0"/>
              <a:t>. </a:t>
            </a:r>
            <a:r>
              <a:rPr lang="ru-RU" sz="3000" dirty="0" err="1"/>
              <a:t>Принципи</a:t>
            </a:r>
            <a:r>
              <a:rPr lang="ru-RU" sz="3000" dirty="0"/>
              <a:t> </a:t>
            </a:r>
            <a:r>
              <a:rPr lang="ru-RU" sz="3000" dirty="0" err="1"/>
              <a:t>інформаційно-аналітичної</a:t>
            </a:r>
            <a:r>
              <a:rPr lang="ru-RU" sz="3000" dirty="0"/>
              <a:t> </a:t>
            </a:r>
            <a:r>
              <a:rPr lang="ru-RU" sz="3000" dirty="0" smtClean="0"/>
              <a:t>та </a:t>
            </a:r>
            <a:r>
              <a:rPr lang="ru-RU" sz="3000" dirty="0" err="1" smtClean="0"/>
              <a:t>консалтингової</a:t>
            </a:r>
            <a:r>
              <a:rPr lang="ru-RU" sz="3000" dirty="0" smtClean="0"/>
              <a:t> </a:t>
            </a:r>
            <a:r>
              <a:rPr lang="ru-RU" sz="3000" dirty="0" err="1" smtClean="0"/>
              <a:t>діяльності</a:t>
            </a:r>
            <a:endParaRPr lang="ru-RU" sz="3000" dirty="0"/>
          </a:p>
          <a:p>
            <a:r>
              <a:rPr lang="ru-RU" sz="3000" dirty="0"/>
              <a:t>3. Методику </a:t>
            </a:r>
            <a:r>
              <a:rPr lang="ru-RU" sz="3000" dirty="0" err="1"/>
              <a:t>створення</a:t>
            </a:r>
            <a:r>
              <a:rPr lang="ru-RU" sz="3000" dirty="0"/>
              <a:t> </a:t>
            </a:r>
            <a:r>
              <a:rPr lang="ru-RU" sz="3000" dirty="0" err="1"/>
              <a:t>інформаційно-аналітичних</a:t>
            </a:r>
            <a:r>
              <a:rPr lang="ru-RU" sz="3000" dirty="0"/>
              <a:t> </a:t>
            </a:r>
            <a:r>
              <a:rPr lang="ru-RU" sz="3000" dirty="0" err="1"/>
              <a:t>продуктів</a:t>
            </a:r>
            <a:r>
              <a:rPr lang="ru-RU" sz="30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433461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779585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Будете вміти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881553"/>
            <a:ext cx="11121943" cy="3886201"/>
          </a:xfrm>
        </p:spPr>
        <p:txBody>
          <a:bodyPr>
            <a:normAutofit/>
          </a:bodyPr>
          <a:lstStyle/>
          <a:p>
            <a:pPr algn="just"/>
            <a:r>
              <a:rPr lang="ru-RU" sz="3000" dirty="0"/>
              <a:t>1. </a:t>
            </a:r>
            <a:r>
              <a:rPr lang="ru-RU" sz="3000" dirty="0" err="1"/>
              <a:t>Аналізувати</a:t>
            </a:r>
            <a:r>
              <a:rPr lang="ru-RU" sz="3000" dirty="0"/>
              <a:t> </a:t>
            </a:r>
            <a:r>
              <a:rPr lang="ru-RU" sz="3000" dirty="0" err="1"/>
              <a:t>діяльність</a:t>
            </a:r>
            <a:r>
              <a:rPr lang="ru-RU" sz="3000" dirty="0"/>
              <a:t> </a:t>
            </a:r>
            <a:r>
              <a:rPr lang="ru-RU" sz="3000" dirty="0" err="1"/>
              <a:t>інформаційних</a:t>
            </a:r>
            <a:r>
              <a:rPr lang="ru-RU" sz="3000" dirty="0"/>
              <a:t> служб </a:t>
            </a:r>
            <a:r>
              <a:rPr lang="ru-RU" sz="3000" dirty="0" err="1"/>
              <a:t>різних</a:t>
            </a:r>
            <a:r>
              <a:rPr lang="ru-RU" sz="3000" dirty="0"/>
              <a:t> </a:t>
            </a:r>
            <a:r>
              <a:rPr lang="ru-RU" sz="3000" dirty="0" err="1"/>
              <a:t>видів</a:t>
            </a:r>
            <a:r>
              <a:rPr lang="ru-RU" sz="3000" dirty="0" smtClean="0"/>
              <a:t>;</a:t>
            </a:r>
          </a:p>
          <a:p>
            <a:pPr lvl="0" algn="just">
              <a:buClr>
                <a:srgbClr val="90C226"/>
              </a:buClr>
            </a:pPr>
            <a:r>
              <a:rPr lang="ru-RU" sz="3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	2. </a:t>
            </a:r>
            <a:r>
              <a:rPr lang="ru-RU" sz="30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Застосовувати</a:t>
            </a:r>
            <a:r>
              <a:rPr lang="ru-RU" sz="3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на </a:t>
            </a:r>
            <a:r>
              <a:rPr lang="ru-RU" sz="30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практиці</a:t>
            </a:r>
            <a:r>
              <a:rPr lang="ru-RU" sz="3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ru-RU" sz="30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основний</a:t>
            </a:r>
            <a:r>
              <a:rPr lang="ru-RU" sz="3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ru-RU" sz="30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інструментарій</a:t>
            </a:r>
            <a:r>
              <a:rPr lang="ru-RU" sz="3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ru-RU" sz="300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аналітичної</a:t>
            </a:r>
            <a:r>
              <a:rPr lang="ru-RU" sz="30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ru-RU" sz="300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діяльності</a:t>
            </a:r>
            <a:endParaRPr lang="ru-RU" sz="30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 algn="just">
              <a:buClr>
                <a:srgbClr val="90C226"/>
              </a:buClr>
            </a:pPr>
            <a:r>
              <a:rPr lang="ru-RU" sz="3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3. </a:t>
            </a:r>
            <a:r>
              <a:rPr lang="ru-RU" sz="30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Використовувати</a:t>
            </a:r>
            <a:r>
              <a:rPr lang="ru-RU" sz="3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методики </a:t>
            </a:r>
            <a:r>
              <a:rPr lang="ru-RU" sz="30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створення</a:t>
            </a:r>
            <a:r>
              <a:rPr lang="ru-RU" sz="3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ru-RU" sz="300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інформаційно-аналітичних</a:t>
            </a:r>
            <a:r>
              <a:rPr lang="ru-RU" sz="30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ru-RU" sz="300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документів</a:t>
            </a:r>
            <a:r>
              <a:rPr lang="ru-RU" sz="30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ru-RU" sz="3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та </a:t>
            </a:r>
            <a:r>
              <a:rPr lang="ru-RU" sz="30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їх</a:t>
            </a:r>
            <a:r>
              <a:rPr lang="ru-RU" sz="3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ru-RU" sz="30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надання</a:t>
            </a:r>
            <a:r>
              <a:rPr lang="ru-RU" sz="3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ru-RU" sz="30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користувачам</a:t>
            </a:r>
            <a:endParaRPr lang="ru-RU" sz="30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algn="just"/>
            <a:endParaRPr lang="ru-RU" sz="3000" dirty="0"/>
          </a:p>
          <a:p>
            <a:pPr algn="just"/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2477385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Сформує здатності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2728078"/>
              </p:ext>
            </p:extLst>
          </p:nvPr>
        </p:nvGraphicFramePr>
        <p:xfrm>
          <a:off x="677862" y="2074984"/>
          <a:ext cx="10822475" cy="460716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293625"/>
                <a:gridCol w="5528850"/>
              </a:tblGrid>
              <a:tr h="1693972"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endParaRPr lang="ru-RU" sz="2400" dirty="0" smtClean="0">
                        <a:effectLst/>
                      </a:endParaRPr>
                    </a:p>
                    <a:p>
                      <a:pPr marL="69850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endParaRPr lang="ru-RU" sz="2400" dirty="0" smtClean="0">
                        <a:effectLst/>
                      </a:endParaRPr>
                    </a:p>
                    <a:p>
                      <a:pPr marL="527050" indent="-457200">
                        <a:lnSpc>
                          <a:spcPts val="134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2400" dirty="0" err="1" smtClean="0">
                          <a:effectLst/>
                        </a:rPr>
                        <a:t>Здатність</a:t>
                      </a:r>
                      <a:r>
                        <a:rPr lang="ru-RU" sz="2400" spc="-5" dirty="0" smtClean="0">
                          <a:effectLst/>
                        </a:rPr>
                        <a:t> </a:t>
                      </a:r>
                      <a:r>
                        <a:rPr lang="ru-RU" sz="2400" dirty="0">
                          <a:effectLst/>
                        </a:rPr>
                        <a:t>до</a:t>
                      </a:r>
                      <a:r>
                        <a:rPr lang="ru-RU" sz="2400" spc="10" dirty="0">
                          <a:effectLst/>
                        </a:rPr>
                        <a:t> </a:t>
                      </a:r>
                      <a:r>
                        <a:rPr lang="ru-RU" sz="2400" dirty="0" smtClean="0">
                          <a:effectLst/>
                        </a:rPr>
                        <a:t>абстрактного</a:t>
                      </a:r>
                      <a:endParaRPr lang="ru-RU" sz="2400" spc="-10" dirty="0" smtClean="0">
                        <a:effectLst/>
                      </a:endParaRPr>
                    </a:p>
                    <a:p>
                      <a:pPr marL="69850" indent="0">
                        <a:lnSpc>
                          <a:spcPts val="134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2400" dirty="0" err="1" smtClean="0">
                          <a:effectLst/>
                        </a:rPr>
                        <a:t>мислення</a:t>
                      </a:r>
                      <a:r>
                        <a:rPr lang="ru-RU" sz="2400" dirty="0">
                          <a:effectLst/>
                        </a:rPr>
                        <a:t>,</a:t>
                      </a:r>
                      <a:r>
                        <a:rPr lang="ru-RU" sz="2400" spc="-25" dirty="0">
                          <a:effectLst/>
                        </a:rPr>
                        <a:t> </a:t>
                      </a:r>
                      <a:r>
                        <a:rPr lang="ru-RU" sz="2400" dirty="0" err="1">
                          <a:effectLst/>
                        </a:rPr>
                        <a:t>аналізу</a:t>
                      </a:r>
                      <a:r>
                        <a:rPr lang="ru-RU" sz="2400" spc="-10" dirty="0">
                          <a:effectLst/>
                        </a:rPr>
                        <a:t> </a:t>
                      </a:r>
                      <a:r>
                        <a:rPr lang="ru-RU" sz="2400" dirty="0">
                          <a:effectLst/>
                        </a:rPr>
                        <a:t>та</a:t>
                      </a:r>
                      <a:r>
                        <a:rPr lang="ru-RU" sz="2400" spc="-15" dirty="0">
                          <a:effectLst/>
                        </a:rPr>
                        <a:t> </a:t>
                      </a:r>
                      <a:r>
                        <a:rPr lang="ru-RU" sz="2400" dirty="0">
                          <a:effectLst/>
                        </a:rPr>
                        <a:t>синтезу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endParaRPr lang="ru-RU" sz="2400" dirty="0" smtClean="0">
                        <a:effectLst/>
                      </a:endParaRPr>
                    </a:p>
                    <a:p>
                      <a:pPr marL="70485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endParaRPr lang="ru-RU" sz="2400" smtClean="0">
                        <a:effectLst/>
                      </a:endParaRPr>
                    </a:p>
                    <a:p>
                      <a:pPr marL="70485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ru-RU" sz="2400" smtClean="0">
                          <a:effectLst/>
                        </a:rPr>
                        <a:t>1</a:t>
                      </a:r>
                      <a:r>
                        <a:rPr lang="ru-RU" sz="2400" dirty="0">
                          <a:effectLst/>
                        </a:rPr>
                        <a:t>. </a:t>
                      </a:r>
                      <a:r>
                        <a:rPr lang="ru-RU" sz="2400" dirty="0" err="1">
                          <a:effectLst/>
                        </a:rPr>
                        <a:t>Розповсюджувати</a:t>
                      </a:r>
                      <a:r>
                        <a:rPr lang="ru-RU" sz="2400" dirty="0">
                          <a:effectLst/>
                        </a:rPr>
                        <a:t> та</a:t>
                      </a:r>
                      <a:r>
                        <a:rPr lang="ru-RU" sz="2400" spc="-15" dirty="0">
                          <a:effectLst/>
                        </a:rPr>
                        <a:t> </a:t>
                      </a:r>
                      <a:r>
                        <a:rPr lang="ru-RU" sz="2400" dirty="0" err="1">
                          <a:effectLst/>
                        </a:rPr>
                        <a:t>надавати</a:t>
                      </a:r>
                      <a:r>
                        <a:rPr lang="ru-RU" sz="2400" spc="5" dirty="0">
                          <a:effectLst/>
                        </a:rPr>
                        <a:t> </a:t>
                      </a:r>
                      <a:r>
                        <a:rPr lang="ru-RU" sz="2400" dirty="0">
                          <a:effectLst/>
                        </a:rPr>
                        <a:t>в</a:t>
                      </a:r>
                      <a:r>
                        <a:rPr lang="ru-RU" sz="2400" spc="-25" dirty="0">
                          <a:effectLst/>
                        </a:rPr>
                        <a:t> </a:t>
                      </a:r>
                      <a:r>
                        <a:rPr lang="ru-RU" sz="2400" dirty="0" err="1">
                          <a:effectLst/>
                        </a:rPr>
                        <a:t>користування</a:t>
                      </a:r>
                      <a:r>
                        <a:rPr lang="ru-RU" sz="2400" spc="-5" dirty="0">
                          <a:effectLst/>
                        </a:rPr>
                        <a:t> </a:t>
                      </a:r>
                      <a:r>
                        <a:rPr lang="ru-RU" sz="2400" dirty="0" err="1">
                          <a:effectLst/>
                        </a:rPr>
                        <a:t>інформації</a:t>
                      </a:r>
                      <a:r>
                        <a:rPr lang="ru-RU" sz="2400" spc="-50" dirty="0">
                          <a:effectLst/>
                        </a:rPr>
                        <a:t> </a:t>
                      </a:r>
                      <a:r>
                        <a:rPr lang="ru-RU" sz="2400" dirty="0">
                          <a:effectLst/>
                        </a:rPr>
                        <a:t>та</a:t>
                      </a:r>
                      <a:r>
                        <a:rPr lang="ru-RU" sz="2400" spc="-15" dirty="0">
                          <a:effectLst/>
                        </a:rPr>
                        <a:t> </a:t>
                      </a:r>
                      <a:r>
                        <a:rPr lang="ru-RU" sz="2400" dirty="0" err="1">
                          <a:effectLst/>
                        </a:rPr>
                        <a:t>знань</a:t>
                      </a:r>
                      <a:r>
                        <a:rPr lang="ru-RU" sz="2400" spc="15" dirty="0">
                          <a:effectLst/>
                        </a:rPr>
                        <a:t> </a:t>
                      </a:r>
                      <a:r>
                        <a:rPr lang="ru-RU" sz="2400" dirty="0">
                          <a:effectLst/>
                        </a:rPr>
                        <a:t>у</a:t>
                      </a:r>
                    </a:p>
                    <a:p>
                      <a:pPr marL="70485">
                        <a:lnSpc>
                          <a:spcPts val="1305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будь-яких</a:t>
                      </a:r>
                      <a:r>
                        <a:rPr lang="en-US" sz="2400" spc="-25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форматах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913197">
                <a:tc>
                  <a:txBody>
                    <a:bodyPr/>
                    <a:lstStyle/>
                    <a:p>
                      <a:pPr marL="69850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2.</a:t>
                      </a:r>
                      <a:r>
                        <a:rPr lang="en-US" sz="2400" spc="275">
                          <a:effectLst/>
                        </a:rPr>
                        <a:t> </a:t>
                      </a:r>
                      <a:r>
                        <a:rPr lang="en-US" sz="2400">
                          <a:effectLst/>
                        </a:rPr>
                        <a:t>Здатність</a:t>
                      </a:r>
                      <a:r>
                        <a:rPr lang="en-US" sz="2400" spc="560">
                          <a:effectLst/>
                        </a:rPr>
                        <a:t> </a:t>
                      </a:r>
                      <a:r>
                        <a:rPr lang="en-US" sz="2400">
                          <a:effectLst/>
                        </a:rPr>
                        <a:t>здійснювати</a:t>
                      </a:r>
                      <a:r>
                        <a:rPr lang="en-US" sz="2400" spc="565">
                          <a:effectLst/>
                        </a:rPr>
                        <a:t> </a:t>
                      </a:r>
                      <a:r>
                        <a:rPr lang="en-US" sz="2400">
                          <a:effectLst/>
                        </a:rPr>
                        <a:t>відбір,</a:t>
                      </a:r>
                      <a:r>
                        <a:rPr lang="en-US" sz="2400" spc="565">
                          <a:effectLst/>
                        </a:rPr>
                        <a:t> </a:t>
                      </a:r>
                      <a:r>
                        <a:rPr lang="en-US" sz="2400">
                          <a:effectLst/>
                        </a:rPr>
                        <a:t>аналіз,</a:t>
                      </a:r>
                      <a:r>
                        <a:rPr lang="en-US" sz="2400" spc="570">
                          <a:effectLst/>
                        </a:rPr>
                        <a:t> </a:t>
                      </a:r>
                      <a:r>
                        <a:rPr lang="en-US" sz="2400">
                          <a:effectLst/>
                        </a:rPr>
                        <a:t>оцінку,</a:t>
                      </a:r>
                      <a:r>
                        <a:rPr lang="en-US" sz="2400" spc="565">
                          <a:effectLst/>
                        </a:rPr>
                        <a:t> </a:t>
                      </a:r>
                      <a:r>
                        <a:rPr lang="en-US" sz="2400">
                          <a:effectLst/>
                        </a:rPr>
                        <a:t>систематизацію,</a:t>
                      </a:r>
                      <a:endParaRPr lang="ru-RU" sz="2400">
                        <a:effectLst/>
                      </a:endParaRPr>
                    </a:p>
                    <a:p>
                      <a:pPr marL="69850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моніторинг,</a:t>
                      </a:r>
                      <a:r>
                        <a:rPr lang="ru-RU" sz="2400" spc="5">
                          <a:effectLst/>
                        </a:rPr>
                        <a:t> </a:t>
                      </a:r>
                      <a:r>
                        <a:rPr lang="ru-RU" sz="2400">
                          <a:effectLst/>
                        </a:rPr>
                        <a:t>організацію,</a:t>
                      </a:r>
                      <a:r>
                        <a:rPr lang="ru-RU" sz="2400" spc="5">
                          <a:effectLst/>
                        </a:rPr>
                        <a:t> </a:t>
                      </a:r>
                      <a:r>
                        <a:rPr lang="ru-RU" sz="2400">
                          <a:effectLst/>
                        </a:rPr>
                        <a:t>зберігання,</a:t>
                      </a:r>
                      <a:r>
                        <a:rPr lang="ru-RU" sz="2400" spc="5">
                          <a:effectLst/>
                        </a:rPr>
                        <a:t> </a:t>
                      </a:r>
                      <a:r>
                        <a:rPr lang="ru-RU" sz="2400">
                          <a:effectLst/>
                        </a:rPr>
                        <a:t>розповсюдження</a:t>
                      </a:r>
                      <a:r>
                        <a:rPr lang="ru-RU" sz="2400" spc="5">
                          <a:effectLst/>
                        </a:rPr>
                        <a:t> </a:t>
                      </a:r>
                      <a:r>
                        <a:rPr lang="ru-RU" sz="2400">
                          <a:effectLst/>
                        </a:rPr>
                        <a:t>та</a:t>
                      </a:r>
                      <a:r>
                        <a:rPr lang="ru-RU" sz="2400" spc="5">
                          <a:effectLst/>
                        </a:rPr>
                        <a:t> </a:t>
                      </a:r>
                      <a:r>
                        <a:rPr lang="ru-RU" sz="2400">
                          <a:effectLst/>
                        </a:rPr>
                        <a:t>надання</a:t>
                      </a:r>
                      <a:r>
                        <a:rPr lang="ru-RU" sz="2400" spc="5">
                          <a:effectLst/>
                        </a:rPr>
                        <a:t> </a:t>
                      </a:r>
                      <a:r>
                        <a:rPr lang="ru-RU" sz="2400">
                          <a:effectLst/>
                        </a:rPr>
                        <a:t>в</a:t>
                      </a:r>
                      <a:r>
                        <a:rPr lang="ru-RU" sz="2400" spc="-285">
                          <a:effectLst/>
                        </a:rPr>
                        <a:t> </a:t>
                      </a:r>
                      <a:r>
                        <a:rPr lang="ru-RU" sz="2400">
                          <a:effectLst/>
                        </a:rPr>
                        <a:t>користування</a:t>
                      </a:r>
                      <a:r>
                        <a:rPr lang="ru-RU" sz="2400" spc="25">
                          <a:effectLst/>
                        </a:rPr>
                        <a:t> </a:t>
                      </a:r>
                      <a:r>
                        <a:rPr lang="ru-RU" sz="2400">
                          <a:effectLst/>
                        </a:rPr>
                        <a:t>інформації</a:t>
                      </a:r>
                      <a:r>
                        <a:rPr lang="ru-RU" sz="2400" spc="-20">
                          <a:effectLst/>
                        </a:rPr>
                        <a:t> </a:t>
                      </a:r>
                      <a:r>
                        <a:rPr lang="ru-RU" sz="2400">
                          <a:effectLst/>
                        </a:rPr>
                        <a:t>та</a:t>
                      </a:r>
                      <a:r>
                        <a:rPr lang="ru-RU" sz="2400" spc="5">
                          <a:effectLst/>
                        </a:rPr>
                        <a:t> </a:t>
                      </a:r>
                      <a:r>
                        <a:rPr lang="ru-RU" sz="2400">
                          <a:effectLst/>
                        </a:rPr>
                        <a:t>знань</a:t>
                      </a:r>
                      <a:r>
                        <a:rPr lang="ru-RU" sz="2400" spc="5">
                          <a:effectLst/>
                        </a:rPr>
                        <a:t> </a:t>
                      </a:r>
                      <a:r>
                        <a:rPr lang="ru-RU" sz="2400">
                          <a:effectLst/>
                        </a:rPr>
                        <a:t>у</a:t>
                      </a:r>
                      <a:r>
                        <a:rPr lang="ru-RU" sz="2400" spc="-40">
                          <a:effectLst/>
                        </a:rPr>
                        <a:t> </a:t>
                      </a:r>
                      <a:r>
                        <a:rPr lang="ru-RU" sz="2400">
                          <a:effectLst/>
                        </a:rPr>
                        <a:t>будь-яких</a:t>
                      </a:r>
                      <a:r>
                        <a:rPr lang="ru-RU" sz="2400" spc="-20">
                          <a:effectLst/>
                        </a:rPr>
                        <a:t> </a:t>
                      </a:r>
                      <a:r>
                        <a:rPr lang="ru-RU" sz="2400">
                          <a:effectLst/>
                        </a:rPr>
                        <a:t>форматах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2.</a:t>
                      </a:r>
                      <a:r>
                        <a:rPr lang="ru-RU" sz="2400" spc="-5" dirty="0">
                          <a:effectLst/>
                        </a:rPr>
                        <a:t> </a:t>
                      </a:r>
                      <a:r>
                        <a:rPr lang="ru-RU" sz="2400" dirty="0" err="1">
                          <a:effectLst/>
                        </a:rPr>
                        <a:t>Здатність</a:t>
                      </a:r>
                      <a:r>
                        <a:rPr lang="ru-RU" sz="2400" spc="-5" dirty="0">
                          <a:effectLst/>
                        </a:rPr>
                        <a:t> </a:t>
                      </a:r>
                      <a:r>
                        <a:rPr lang="ru-RU" sz="2400" dirty="0" err="1">
                          <a:effectLst/>
                        </a:rPr>
                        <a:t>аналізувати</a:t>
                      </a:r>
                      <a:r>
                        <a:rPr lang="ru-RU" sz="2400" spc="-5" dirty="0">
                          <a:effectLst/>
                        </a:rPr>
                        <a:t> </a:t>
                      </a:r>
                      <a:r>
                        <a:rPr lang="ru-RU" sz="2400" dirty="0" err="1">
                          <a:effectLst/>
                        </a:rPr>
                        <a:t>закономірності</a:t>
                      </a:r>
                      <a:r>
                        <a:rPr lang="ru-RU" sz="2400" spc="-55" dirty="0">
                          <a:effectLst/>
                        </a:rPr>
                        <a:t> </a:t>
                      </a:r>
                      <a:r>
                        <a:rPr lang="ru-RU" sz="2400" dirty="0" err="1">
                          <a:effectLst/>
                        </a:rPr>
                        <a:t>розвитку</a:t>
                      </a:r>
                      <a:r>
                        <a:rPr lang="ru-RU" sz="2400" dirty="0">
                          <a:effectLst/>
                        </a:rPr>
                        <a:t>, </a:t>
                      </a:r>
                      <a:r>
                        <a:rPr lang="ru-RU" sz="2400" dirty="0" err="1">
                          <a:effectLst/>
                        </a:rPr>
                        <a:t>документно</a:t>
                      </a:r>
                      <a:r>
                        <a:rPr lang="ru-RU" sz="2400" dirty="0">
                          <a:effectLst/>
                        </a:rPr>
                        <a:t>-</a:t>
                      </a:r>
                    </a:p>
                    <a:p>
                      <a:pPr marL="70485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/>
                        </a:rPr>
                        <a:t>інформаційних</a:t>
                      </a:r>
                      <a:r>
                        <a:rPr lang="ru-RU" sz="2400" spc="-45" dirty="0">
                          <a:effectLst/>
                        </a:rPr>
                        <a:t> </a:t>
                      </a:r>
                      <a:r>
                        <a:rPr lang="ru-RU" sz="2400" dirty="0" err="1">
                          <a:effectLst/>
                        </a:rPr>
                        <a:t>потоків</a:t>
                      </a:r>
                      <a:r>
                        <a:rPr lang="ru-RU" sz="2400" spc="-15" dirty="0">
                          <a:effectLst/>
                        </a:rPr>
                        <a:t> </a:t>
                      </a:r>
                      <a:r>
                        <a:rPr lang="ru-RU" sz="2400" dirty="0">
                          <a:effectLst/>
                        </a:rPr>
                        <a:t>та</a:t>
                      </a:r>
                      <a:r>
                        <a:rPr lang="ru-RU" sz="2400" spc="-25" dirty="0">
                          <a:effectLst/>
                        </a:rPr>
                        <a:t> </a:t>
                      </a:r>
                      <a:r>
                        <a:rPr lang="ru-RU" sz="2400" dirty="0" err="1">
                          <a:effectLst/>
                        </a:rPr>
                        <a:t>масивів</a:t>
                      </a:r>
                      <a:r>
                        <a:rPr lang="ru-RU" sz="2400" dirty="0">
                          <a:effectLst/>
                        </a:rPr>
                        <a:t>,</a:t>
                      </a:r>
                      <a:r>
                        <a:rPr lang="ru-RU" sz="2400" spc="-10" dirty="0">
                          <a:effectLst/>
                        </a:rPr>
                        <a:t> </a:t>
                      </a:r>
                      <a:r>
                        <a:rPr lang="ru-RU" sz="2400" dirty="0">
                          <a:effectLst/>
                        </a:rPr>
                        <a:t>як</a:t>
                      </a:r>
                      <a:r>
                        <a:rPr lang="ru-RU" sz="2400" spc="-30" dirty="0">
                          <a:effectLst/>
                        </a:rPr>
                        <a:t> </a:t>
                      </a:r>
                      <a:r>
                        <a:rPr lang="ru-RU" sz="2400" dirty="0">
                          <a:effectLst/>
                        </a:rPr>
                        <a:t>штучно </a:t>
                      </a:r>
                      <a:r>
                        <a:rPr lang="ru-RU" sz="2400" dirty="0" err="1">
                          <a:effectLst/>
                        </a:rPr>
                        <a:t>створеної</a:t>
                      </a:r>
                      <a:r>
                        <a:rPr lang="ru-RU" sz="2400" spc="-65" dirty="0">
                          <a:effectLst/>
                        </a:rPr>
                        <a:t> </a:t>
                      </a:r>
                      <a:r>
                        <a:rPr lang="ru-RU" sz="2400" dirty="0" err="1">
                          <a:effectLst/>
                        </a:rPr>
                        <a:t>підсистеми</a:t>
                      </a:r>
                      <a:r>
                        <a:rPr lang="ru-RU" sz="2400" spc="-285" dirty="0">
                          <a:effectLst/>
                        </a:rPr>
                        <a:t> </a:t>
                      </a:r>
                      <a:r>
                        <a:rPr lang="ru-RU" sz="2400" dirty="0" err="1">
                          <a:effectLst/>
                        </a:rPr>
                        <a:t>соціальних</a:t>
                      </a:r>
                      <a:r>
                        <a:rPr lang="ru-RU" sz="2400" spc="-20" dirty="0">
                          <a:effectLst/>
                        </a:rPr>
                        <a:t> </a:t>
                      </a:r>
                      <a:r>
                        <a:rPr lang="ru-RU" sz="2400" dirty="0" err="1">
                          <a:effectLst/>
                        </a:rPr>
                        <a:t>комунікацій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8831085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77</TotalTime>
  <Words>118</Words>
  <Application>Microsoft Office PowerPoint</Application>
  <PresentationFormat>Широкоэкранный</PresentationFormat>
  <Paragraphs>21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Times New Roman</vt:lpstr>
      <vt:lpstr>Trebuchet MS</vt:lpstr>
      <vt:lpstr>Wingdings 3</vt:lpstr>
      <vt:lpstr>Грань</vt:lpstr>
      <vt:lpstr>Будете знати</vt:lpstr>
      <vt:lpstr>Будете вміти</vt:lpstr>
      <vt:lpstr>Сформує здатності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sergey</dc:creator>
  <cp:lastModifiedBy>sergey</cp:lastModifiedBy>
  <cp:revision>5</cp:revision>
  <dcterms:created xsi:type="dcterms:W3CDTF">2022-01-21T12:12:03Z</dcterms:created>
  <dcterms:modified xsi:type="dcterms:W3CDTF">2022-01-21T13:29:54Z</dcterms:modified>
</cp:coreProperties>
</file>